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93" r:id="rId2"/>
    <p:sldId id="282" r:id="rId3"/>
    <p:sldId id="258" r:id="rId4"/>
    <p:sldId id="265" r:id="rId5"/>
    <p:sldId id="288" r:id="rId6"/>
    <p:sldId id="284" r:id="rId7"/>
    <p:sldId id="296" r:id="rId8"/>
    <p:sldId id="261" r:id="rId9"/>
    <p:sldId id="285" r:id="rId10"/>
    <p:sldId id="286" r:id="rId11"/>
    <p:sldId id="298" r:id="rId12"/>
    <p:sldId id="289" r:id="rId13"/>
    <p:sldId id="290" r:id="rId14"/>
    <p:sldId id="300" r:id="rId15"/>
    <p:sldId id="274" r:id="rId16"/>
    <p:sldId id="291" r:id="rId17"/>
    <p:sldId id="262" r:id="rId18"/>
    <p:sldId id="266" r:id="rId19"/>
    <p:sldId id="299" r:id="rId20"/>
    <p:sldId id="269" r:id="rId21"/>
    <p:sldId id="301" r:id="rId22"/>
    <p:sldId id="302" r:id="rId23"/>
    <p:sldId id="306" r:id="rId24"/>
    <p:sldId id="303" r:id="rId25"/>
    <p:sldId id="273" r:id="rId26"/>
    <p:sldId id="294" r:id="rId27"/>
    <p:sldId id="295" r:id="rId28"/>
  </p:sldIdLst>
  <p:sldSz cx="9144000" cy="6858000" type="screen4x3"/>
  <p:notesSz cx="6858000" cy="9144000"/>
  <p:defaultTextStyle>
    <a:defPPr>
      <a:defRPr lang="fr-LU"/>
    </a:defPPr>
    <a:lvl1pPr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5pPr>
    <a:lvl6pPr marL="2286000" algn="l" defTabSz="914400" rtl="0" eaLnBrk="1" latinLnBrk="0" hangingPunct="1"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6pPr>
    <a:lvl7pPr marL="2743200" algn="l" defTabSz="914400" rtl="0" eaLnBrk="1" latinLnBrk="0" hangingPunct="1"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7pPr>
    <a:lvl8pPr marL="3200400" algn="l" defTabSz="914400" rtl="0" eaLnBrk="1" latinLnBrk="0" hangingPunct="1"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8pPr>
    <a:lvl9pPr marL="3657600" algn="l" defTabSz="914400" rtl="0" eaLnBrk="1" latinLnBrk="0" hangingPunct="1">
      <a:defRPr sz="4800" kern="1200">
        <a:solidFill>
          <a:schemeClr val="tx1"/>
        </a:solidFill>
        <a:latin typeface="VNI-Times" pitchFamily="2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E0E3"/>
    <a:srgbClr val="FF00FF"/>
    <a:srgbClr val="0066FF"/>
    <a:srgbClr val="FF0066"/>
    <a:srgbClr val="00FF00"/>
    <a:srgbClr val="6600CC"/>
    <a:srgbClr val="FF6600"/>
    <a:srgbClr val="0000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9" autoAdjust="0"/>
    <p:restoredTop sz="92407" autoAdjust="0"/>
  </p:normalViewPr>
  <p:slideViewPr>
    <p:cSldViewPr>
      <p:cViewPr varScale="1">
        <p:scale>
          <a:sx n="40" d="100"/>
          <a:sy n="40" d="100"/>
        </p:scale>
        <p:origin x="-133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2052" name="Rectangle 4"/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LU" noProof="0" smtClean="0"/>
              <a:t>Click to edit Master text styles</a:t>
            </a:r>
          </a:p>
          <a:p>
            <a:pPr lvl="1"/>
            <a:r>
              <a:rPr lang="fr-LU" noProof="0" smtClean="0"/>
              <a:t>Second level</a:t>
            </a:r>
          </a:p>
          <a:p>
            <a:pPr lvl="2"/>
            <a:r>
              <a:rPr lang="fr-LU" noProof="0" smtClean="0"/>
              <a:t>Third level</a:t>
            </a:r>
          </a:p>
          <a:p>
            <a:pPr lvl="3"/>
            <a:r>
              <a:rPr lang="fr-LU" noProof="0" smtClean="0"/>
              <a:t>Fourth level</a:t>
            </a:r>
          </a:p>
          <a:p>
            <a:pPr lvl="4"/>
            <a:r>
              <a:rPr lang="fr-LU" noProof="0" smtClean="0"/>
              <a:t>Fifth level</a:t>
            </a:r>
          </a:p>
        </p:txBody>
      </p:sp>
      <p:sp>
        <p:nvSpPr>
          <p:cNvPr id="634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34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pitchFamily="34" charset="0"/>
              </a:defRPr>
            </a:lvl1pPr>
          </a:lstStyle>
          <a:p>
            <a:fld id="{105DB839-F0AA-4E7F-AED8-0C42DBEF369B}" type="slidenum">
              <a:rPr lang="fr-LU"/>
              <a:pPr/>
              <a:t>‹#›</a:t>
            </a:fld>
            <a:endParaRPr lang="fr-L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21AEB2B-A9C1-48BB-8B9B-D80799E03AC9}" type="slidenum">
              <a:rPr lang="fr-LU"/>
              <a:pPr/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7CBF89B-9E93-4A0A-9AB0-1926EC85CB3E}" type="slidenum">
              <a:rPr lang="fr-LU"/>
              <a:pPr/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F0E6A4F-2C4F-4B93-AD8E-52BFAE3E4961}" type="slidenum">
              <a:rPr lang="fr-LU"/>
              <a:pPr/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17BF69C-97E7-49BF-997F-614C271DD2AB}" type="slidenum">
              <a:rPr lang="fr-LU"/>
              <a:pPr/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CB7DBCE-8B11-48C0-851B-7CF00884D383}" type="slidenum">
              <a:rPr lang="fr-LU"/>
              <a:pPr/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1D4A4A9-EB70-4C7F-B1F5-5B80CDD89ECB}" type="slidenum">
              <a:rPr lang="fr-LU"/>
              <a:pPr/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8BBCC8-AF1B-487E-AEDD-D6943A1F0FE8}" type="slidenum">
              <a:rPr lang="fr-LU"/>
              <a:pPr/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CA754F6-721E-4EFF-8BE6-B15C84F35E23}" type="slidenum">
              <a:rPr lang="fr-LU"/>
              <a:pPr/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8494805-8922-41F3-8D3A-D7EA03B045CF}" type="slidenum">
              <a:rPr lang="fr-LU"/>
              <a:pPr/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B71BDF1-F11B-455E-8D64-33581CCCFA76}" type="slidenum">
              <a:rPr lang="fr-LU"/>
              <a:pPr/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BDC8FA8-9DC4-462B-9086-A2062F49750C}" type="slidenum">
              <a:rPr lang="fr-LU"/>
              <a:pPr/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6ABA7E-793B-4685-92CC-AB70DC2078A8}" type="slidenum">
              <a:rPr lang="fr-LU"/>
              <a:pPr/>
              <a:t>‹#›</a:t>
            </a:fld>
            <a:endParaRPr lang="fr-L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2863FCF-BC1B-4B95-AE00-F468ABC587BA}" type="slidenum">
              <a:rPr lang="fr-LU"/>
              <a:pPr/>
              <a:t>‹#›</a:t>
            </a:fld>
            <a:endParaRPr lang="fr-L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r-LU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LU" smtClean="0"/>
              <a:t>Click to edit Master text styles</a:t>
            </a:r>
          </a:p>
          <a:p>
            <a:pPr lvl="1"/>
            <a:r>
              <a:rPr lang="fr-LU" smtClean="0"/>
              <a:t>Second level</a:t>
            </a:r>
          </a:p>
          <a:p>
            <a:pPr lvl="2"/>
            <a:r>
              <a:rPr lang="fr-LU" smtClean="0"/>
              <a:t>Third level</a:t>
            </a:r>
          </a:p>
          <a:p>
            <a:pPr lvl="3"/>
            <a:r>
              <a:rPr lang="fr-LU" smtClean="0"/>
              <a:t>Fourth level</a:t>
            </a:r>
          </a:p>
          <a:p>
            <a:pPr lvl="4"/>
            <a:r>
              <a:rPr lang="fr-LU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fr-L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Arial" pitchFamily="34" charset="0"/>
              </a:defRPr>
            </a:lvl1pPr>
          </a:lstStyle>
          <a:p>
            <a:fld id="{1BDF39A2-4F5F-4BD0-B6BD-E04DB990AFAA}" type="slidenum">
              <a:rPr lang="fr-LU"/>
              <a:pPr/>
              <a:t>‹#›</a:t>
            </a:fld>
            <a:endParaRPr lang="fr-L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11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2"/>
          <p:cNvSpPr txBox="1">
            <a:spLocks noChangeArrowheads="1"/>
          </p:cNvSpPr>
          <p:nvPr/>
        </p:nvSpPr>
        <p:spPr bwMode="auto">
          <a:xfrm>
            <a:off x="1219200" y="304800"/>
            <a:ext cx="4572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LU" sz="2800">
                <a:latin typeface="Arial" pitchFamily="34" charset="0"/>
              </a:rPr>
              <a:t> </a:t>
            </a:r>
          </a:p>
        </p:txBody>
      </p:sp>
      <p:sp>
        <p:nvSpPr>
          <p:cNvPr id="55299" name="WordArt 3"/>
          <p:cNvSpPr>
            <a:spLocks noChangeArrowheads="1" noChangeShapeType="1" noTextEdit="1"/>
          </p:cNvSpPr>
          <p:nvPr/>
        </p:nvSpPr>
        <p:spPr bwMode="auto">
          <a:xfrm>
            <a:off x="2971800" y="1371600"/>
            <a:ext cx="2819400" cy="243840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4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0066FF"/>
                </a:solidFill>
                <a:latin typeface="Arial"/>
                <a:cs typeface="Arial"/>
              </a:rPr>
              <a:t>Khoa học</a:t>
            </a:r>
          </a:p>
        </p:txBody>
      </p:sp>
      <p:sp>
        <p:nvSpPr>
          <p:cNvPr id="55300" name="WordArt 4"/>
          <p:cNvSpPr>
            <a:spLocks noChangeArrowheads="1" noChangeShapeType="1" noTextEdit="1"/>
          </p:cNvSpPr>
          <p:nvPr/>
        </p:nvSpPr>
        <p:spPr bwMode="auto">
          <a:xfrm>
            <a:off x="3581400" y="3352800"/>
            <a:ext cx="1828800" cy="609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00FF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990000"/>
                </a:solidFill>
                <a:latin typeface="Arial"/>
                <a:cs typeface="Arial"/>
              </a:rPr>
              <a:t>Tiết: 7</a:t>
            </a:r>
          </a:p>
        </p:txBody>
      </p:sp>
      <p:sp>
        <p:nvSpPr>
          <p:cNvPr id="55301" name="WordArt 5"/>
          <p:cNvSpPr>
            <a:spLocks noChangeArrowheads="1" noChangeShapeType="1" noTextEdit="1"/>
          </p:cNvSpPr>
          <p:nvPr/>
        </p:nvSpPr>
        <p:spPr bwMode="auto">
          <a:xfrm>
            <a:off x="381000" y="4953000"/>
            <a:ext cx="8077200" cy="1676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PerspectiveTop"/>
              <a:lightRig rig="legacyFlat3" dir="b"/>
            </a:scene3d>
            <a:sp3d extrusionH="1801800" prstMaterial="legacyMatte">
              <a:extrusionClr>
                <a:srgbClr val="00FFFF"/>
              </a:extrusionClr>
            </a:sp3d>
          </a:bodyPr>
          <a:lstStyle/>
          <a:p>
            <a:pPr algn="ctr"/>
            <a:r>
              <a:rPr lang="en-US" sz="3200" kern="10">
                <a:ln w="9525">
                  <a:round/>
                  <a:headEnd/>
                  <a:tailEnd/>
                </a:ln>
                <a:solidFill>
                  <a:srgbClr val="CC00CC"/>
                </a:solidFill>
                <a:latin typeface="Arial"/>
                <a:cs typeface="Arial"/>
              </a:rPr>
              <a:t>TẠI SAO CẦN ĂN PHỐI HỢP</a:t>
            </a:r>
          </a:p>
          <a:p>
            <a:pPr algn="ctr"/>
            <a:r>
              <a:rPr lang="en-US" sz="3200" kern="10">
                <a:ln w="9525">
                  <a:round/>
                  <a:headEnd/>
                  <a:tailEnd/>
                </a:ln>
                <a:solidFill>
                  <a:srgbClr val="CC00CC"/>
                </a:solidFill>
                <a:latin typeface="Arial"/>
                <a:cs typeface="Arial"/>
              </a:rPr>
              <a:t> NHIỀU LOẠI THỨC ĂN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529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2" presetID="54" presetClass="entr" presetSubtype="0" ac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53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53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0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32" dur="2000"/>
                                        <p:tgtEl>
                                          <p:spTgt spid="55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5299" grpId="0" animBg="1"/>
      <p:bldP spid="55300" grpId="0" animBg="1"/>
      <p:bldP spid="5530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2" name="Text Box 4"/>
          <p:cNvSpPr txBox="1">
            <a:spLocks noChangeArrowheads="1"/>
          </p:cNvSpPr>
          <p:nvPr/>
        </p:nvSpPr>
        <p:spPr bwMode="auto">
          <a:xfrm>
            <a:off x="685800" y="1981200"/>
            <a:ext cx="78486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fr-LU">
                <a:latin typeface="Arial" pitchFamily="34" charset="0"/>
              </a:rPr>
              <a:t>Tại sao chúng ta nên </a:t>
            </a:r>
            <a:r>
              <a:rPr lang="vi-VN">
                <a:latin typeface="Arial" pitchFamily="34" charset="0"/>
              </a:rPr>
              <a:t>ă</a:t>
            </a:r>
            <a:r>
              <a:rPr lang="fr-LU">
                <a:latin typeface="Arial" pitchFamily="34" charset="0"/>
              </a:rPr>
              <a:t>n phối hợp nhiều loại thức </a:t>
            </a:r>
            <a:r>
              <a:rPr lang="vi-VN">
                <a:latin typeface="Arial" pitchFamily="34" charset="0"/>
              </a:rPr>
              <a:t>ă</a:t>
            </a:r>
            <a:r>
              <a:rPr lang="fr-LU">
                <a:latin typeface="Arial" pitchFamily="34" charset="0"/>
              </a:rPr>
              <a:t>n và th</a:t>
            </a:r>
            <a:r>
              <a:rPr lang="vi-VN">
                <a:latin typeface="Arial" pitchFamily="34" charset="0"/>
              </a:rPr>
              <a:t>ư</a:t>
            </a:r>
            <a:r>
              <a:rPr lang="fr-LU">
                <a:latin typeface="Arial" pitchFamily="34" charset="0"/>
              </a:rPr>
              <a:t>ờng xuyên thay </a:t>
            </a:r>
            <a:r>
              <a:rPr lang="vi-VN">
                <a:latin typeface="Arial" pitchFamily="34" charset="0"/>
              </a:rPr>
              <a:t>đ</a:t>
            </a:r>
            <a:r>
              <a:rPr lang="fr-LU">
                <a:latin typeface="Arial" pitchFamily="34" charset="0"/>
              </a:rPr>
              <a:t>ổi món </a:t>
            </a:r>
            <a:r>
              <a:rPr lang="vi-VN">
                <a:latin typeface="Arial" pitchFamily="34" charset="0"/>
              </a:rPr>
              <a:t>ă</a:t>
            </a:r>
            <a:r>
              <a:rPr lang="fr-LU">
                <a:latin typeface="Arial" pitchFamily="34" charset="0"/>
              </a:rPr>
              <a:t>n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30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30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2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304800" y="457200"/>
            <a:ext cx="8610600" cy="6002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fr-LU">
                <a:solidFill>
                  <a:srgbClr val="000099"/>
                </a:solidFill>
                <a:latin typeface="Arial" pitchFamily="34" charset="0"/>
              </a:rPr>
              <a:t>Mỗi loại thức 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n chỉ cung cấp một số chất dinh d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ư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ỡng nhất 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ịnh ở những tỉ lệ khác nhau. Ăn phối hợp nhiều loại thức 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n và th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ư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ờng xuyên thay 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ổi món sẽ cung cấp  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ầy 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ủ chất dinh d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ư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ỡng cho c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ơ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 thể và giúp chúng ta 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n ngon miệng h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ơ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246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24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6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7" name="Text Box 5"/>
          <p:cNvSpPr txBox="1">
            <a:spLocks noChangeArrowheads="1"/>
          </p:cNvSpPr>
          <p:nvPr/>
        </p:nvSpPr>
        <p:spPr bwMode="auto">
          <a:xfrm>
            <a:off x="304800" y="1981200"/>
            <a:ext cx="8534400" cy="22875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fr-LU" u="sng">
                <a:solidFill>
                  <a:srgbClr val="FF00FF"/>
                </a:solidFill>
                <a:latin typeface="Arial" pitchFamily="34" charset="0"/>
              </a:rPr>
              <a:t>Hoạt </a:t>
            </a:r>
            <a:r>
              <a:rPr lang="vi-VN" u="sng">
                <a:solidFill>
                  <a:srgbClr val="FF00FF"/>
                </a:solidFill>
                <a:latin typeface="Arial" pitchFamily="34" charset="0"/>
              </a:rPr>
              <a:t>đ</a:t>
            </a:r>
            <a:r>
              <a:rPr lang="fr-LU" u="sng">
                <a:solidFill>
                  <a:srgbClr val="FF00FF"/>
                </a:solidFill>
                <a:latin typeface="Arial" pitchFamily="34" charset="0"/>
              </a:rPr>
              <a:t>ộng 2</a:t>
            </a:r>
            <a:r>
              <a:rPr lang="fr-LU">
                <a:solidFill>
                  <a:srgbClr val="FF00FF"/>
                </a:solidFill>
                <a:latin typeface="Arial" pitchFamily="34" charset="0"/>
              </a:rPr>
              <a:t>: Làm việc với SGK tìm hiểu tháp dinh d</a:t>
            </a:r>
            <a:r>
              <a:rPr lang="vi-VN">
                <a:solidFill>
                  <a:srgbClr val="FF00FF"/>
                </a:solidFill>
                <a:latin typeface="Arial" pitchFamily="34" charset="0"/>
              </a:rPr>
              <a:t>ư</a:t>
            </a:r>
            <a:r>
              <a:rPr lang="fr-LU">
                <a:solidFill>
                  <a:srgbClr val="FF00FF"/>
                </a:solidFill>
                <a:latin typeface="Arial" pitchFamily="34" charset="0"/>
              </a:rPr>
              <a:t>ỡng cân </a:t>
            </a:r>
            <a:r>
              <a:rPr lang="vi-VN">
                <a:solidFill>
                  <a:srgbClr val="FF00FF"/>
                </a:solidFill>
                <a:latin typeface="Arial" pitchFamily="34" charset="0"/>
              </a:rPr>
              <a:t>đ</a:t>
            </a:r>
            <a:r>
              <a:rPr lang="fr-LU">
                <a:solidFill>
                  <a:srgbClr val="FF00FF"/>
                </a:solidFill>
                <a:latin typeface="Arial" pitchFamily="34" charset="0"/>
              </a:rPr>
              <a:t>ối (nhóm 2)</a:t>
            </a:r>
            <a:endParaRPr lang="fr-LU">
              <a:solidFill>
                <a:srgbClr val="3333FF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1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7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80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524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fr-LU" sz="4400">
                <a:latin typeface="Arial" pitchFamily="34" charset="0"/>
              </a:rPr>
              <a:t>Nghiên cứu « Tháp dinh d</a:t>
            </a:r>
            <a:r>
              <a:rPr lang="vi-VN" sz="4400">
                <a:latin typeface="Arial" pitchFamily="34" charset="0"/>
              </a:rPr>
              <a:t>ư</a:t>
            </a:r>
            <a:r>
              <a:rPr lang="fr-LU" sz="4400">
                <a:latin typeface="Arial" pitchFamily="34" charset="0"/>
              </a:rPr>
              <a:t>ỡng » trang 17. Hãy nói tên nhóm thức </a:t>
            </a:r>
            <a:r>
              <a:rPr lang="vi-VN" sz="4400">
                <a:latin typeface="Arial" pitchFamily="34" charset="0"/>
              </a:rPr>
              <a:t>ă</a:t>
            </a:r>
            <a:r>
              <a:rPr lang="fr-LU" sz="4400">
                <a:latin typeface="Arial" pitchFamily="34" charset="0"/>
              </a:rPr>
              <a:t>n:</a:t>
            </a:r>
          </a:p>
          <a:p>
            <a:pPr algn="just" eaLnBrk="1" hangingPunct="1">
              <a:spcBef>
                <a:spcPct val="50000"/>
              </a:spcBef>
            </a:pPr>
            <a:r>
              <a:rPr lang="fr-LU" sz="4400">
                <a:latin typeface="Arial" pitchFamily="34" charset="0"/>
              </a:rPr>
              <a:t>-Cần </a:t>
            </a:r>
            <a:r>
              <a:rPr lang="vi-VN" sz="4400">
                <a:latin typeface="Arial" pitchFamily="34" charset="0"/>
              </a:rPr>
              <a:t>ă</a:t>
            </a:r>
            <a:r>
              <a:rPr lang="fr-LU" sz="4400">
                <a:latin typeface="Arial" pitchFamily="34" charset="0"/>
              </a:rPr>
              <a:t>n </a:t>
            </a:r>
            <a:r>
              <a:rPr lang="vi-VN" sz="4400">
                <a:latin typeface="Arial" pitchFamily="34" charset="0"/>
              </a:rPr>
              <a:t>đ</a:t>
            </a:r>
            <a:r>
              <a:rPr lang="fr-LU" sz="4400">
                <a:latin typeface="Arial" pitchFamily="34" charset="0"/>
              </a:rPr>
              <a:t>ủ</a:t>
            </a:r>
          </a:p>
          <a:p>
            <a:pPr algn="just" eaLnBrk="1" hangingPunct="1">
              <a:spcBef>
                <a:spcPct val="50000"/>
              </a:spcBef>
            </a:pPr>
            <a:r>
              <a:rPr lang="fr-LU" sz="4400">
                <a:latin typeface="Arial" pitchFamily="34" charset="0"/>
              </a:rPr>
              <a:t>-Ăn vừa phải</a:t>
            </a:r>
          </a:p>
          <a:p>
            <a:pPr algn="just" eaLnBrk="1" hangingPunct="1">
              <a:spcBef>
                <a:spcPct val="50000"/>
              </a:spcBef>
            </a:pPr>
            <a:r>
              <a:rPr lang="fr-LU" sz="4400">
                <a:latin typeface="Arial" pitchFamily="34" charset="0"/>
              </a:rPr>
              <a:t>-Ăn có mức </a:t>
            </a:r>
            <a:r>
              <a:rPr lang="vi-VN" sz="4400">
                <a:latin typeface="Arial" pitchFamily="34" charset="0"/>
              </a:rPr>
              <a:t>đ</a:t>
            </a:r>
            <a:r>
              <a:rPr lang="fr-LU" sz="4400">
                <a:latin typeface="Arial" pitchFamily="34" charset="0"/>
              </a:rPr>
              <a:t>ộ</a:t>
            </a:r>
          </a:p>
          <a:p>
            <a:pPr algn="just" eaLnBrk="1" hangingPunct="1">
              <a:spcBef>
                <a:spcPct val="50000"/>
              </a:spcBef>
            </a:pPr>
            <a:r>
              <a:rPr lang="fr-LU" sz="4400">
                <a:latin typeface="Arial" pitchFamily="34" charset="0"/>
              </a:rPr>
              <a:t>-Ăn ít</a:t>
            </a:r>
          </a:p>
          <a:p>
            <a:pPr algn="just" eaLnBrk="1" hangingPunct="1">
              <a:spcBef>
                <a:spcPct val="50000"/>
              </a:spcBef>
            </a:pPr>
            <a:r>
              <a:rPr lang="fr-LU" sz="4400">
                <a:latin typeface="Arial" pitchFamily="34" charset="0"/>
              </a:rPr>
              <a:t>-Ăn hạn chế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0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0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18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568" name="Picture 8" descr="scan0085"/>
          <p:cNvPicPr>
            <a:picLocks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5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665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4" name="Text Box 6"/>
          <p:cNvSpPr txBox="1">
            <a:spLocks noChangeArrowheads="1"/>
          </p:cNvSpPr>
          <p:nvPr/>
        </p:nvSpPr>
        <p:spPr bwMode="auto">
          <a:xfrm>
            <a:off x="914400" y="1066800"/>
            <a:ext cx="76962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fr-LU" u="sng">
                <a:solidFill>
                  <a:srgbClr val="000099"/>
                </a:solidFill>
                <a:latin typeface="Arial" pitchFamily="34" charset="0"/>
              </a:rPr>
              <a:t>Nhóm thức </a:t>
            </a:r>
            <a:r>
              <a:rPr lang="vi-VN" u="sng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 u="sng">
                <a:solidFill>
                  <a:srgbClr val="000099"/>
                </a:solidFill>
                <a:latin typeface="Arial" pitchFamily="34" charset="0"/>
              </a:rPr>
              <a:t>n cần </a:t>
            </a:r>
            <a:r>
              <a:rPr lang="vi-VN" u="sng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 u="sng">
                <a:solidFill>
                  <a:srgbClr val="000099"/>
                </a:solidFill>
                <a:latin typeface="Arial" pitchFamily="34" charset="0"/>
              </a:rPr>
              <a:t>n </a:t>
            </a:r>
            <a:r>
              <a:rPr lang="vi-VN" u="sng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fr-LU" u="sng">
                <a:solidFill>
                  <a:srgbClr val="000099"/>
                </a:solidFill>
                <a:latin typeface="Arial" pitchFamily="34" charset="0"/>
              </a:rPr>
              <a:t>ủ:</a:t>
            </a:r>
          </a:p>
          <a:p>
            <a:pPr algn="just" eaLnBrk="1" hangingPunct="1">
              <a:spcBef>
                <a:spcPct val="50000"/>
              </a:spcBef>
            </a:pPr>
            <a:r>
              <a:rPr lang="fr-LU">
                <a:solidFill>
                  <a:srgbClr val="000099"/>
                </a:solidFill>
                <a:latin typeface="Arial" pitchFamily="34" charset="0"/>
              </a:rPr>
              <a:t>-L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ươ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ng thực (12 kg)</a:t>
            </a:r>
          </a:p>
          <a:p>
            <a:pPr algn="just" eaLnBrk="1" hangingPunct="1">
              <a:spcBef>
                <a:spcPct val="50000"/>
              </a:spcBef>
            </a:pPr>
            <a:r>
              <a:rPr lang="fr-LU">
                <a:solidFill>
                  <a:srgbClr val="000099"/>
                </a:solidFill>
                <a:latin typeface="Arial" pitchFamily="34" charset="0"/>
              </a:rPr>
              <a:t>-Rau (10 kg)</a:t>
            </a:r>
          </a:p>
          <a:p>
            <a:pPr algn="just" eaLnBrk="1" hangingPunct="1">
              <a:spcBef>
                <a:spcPct val="50000"/>
              </a:spcBef>
            </a:pPr>
            <a:r>
              <a:rPr lang="fr-LU">
                <a:solidFill>
                  <a:srgbClr val="000099"/>
                </a:solidFill>
                <a:latin typeface="Arial" pitchFamily="34" charset="0"/>
              </a:rPr>
              <a:t>-Quả chín (theo khả n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ng)</a:t>
            </a:r>
          </a:p>
          <a:p>
            <a:pPr algn="just" eaLnBrk="1" hangingPunct="1">
              <a:spcBef>
                <a:spcPct val="50000"/>
              </a:spcBef>
            </a:pPr>
            <a:endParaRPr lang="fr-LU">
              <a:solidFill>
                <a:srgbClr val="000099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76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6" name="Text Box 6"/>
          <p:cNvSpPr txBox="1">
            <a:spLocks noChangeArrowheads="1"/>
          </p:cNvSpPr>
          <p:nvPr/>
        </p:nvSpPr>
        <p:spPr bwMode="auto">
          <a:xfrm>
            <a:off x="304800" y="1295400"/>
            <a:ext cx="8229600" cy="390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fr-LU" sz="4400" u="sng">
                <a:solidFill>
                  <a:srgbClr val="FF6600"/>
                </a:solidFill>
                <a:latin typeface="Arial" pitchFamily="34" charset="0"/>
              </a:rPr>
              <a:t>Nhóm thức </a:t>
            </a:r>
            <a:r>
              <a:rPr lang="vi-VN" sz="4400" u="sng">
                <a:solidFill>
                  <a:srgbClr val="FF6600"/>
                </a:solidFill>
                <a:latin typeface="Arial" pitchFamily="34" charset="0"/>
              </a:rPr>
              <a:t>ă</a:t>
            </a:r>
            <a:r>
              <a:rPr lang="fr-LU" sz="4400" u="sng">
                <a:solidFill>
                  <a:srgbClr val="FF6600"/>
                </a:solidFill>
                <a:latin typeface="Arial" pitchFamily="34" charset="0"/>
              </a:rPr>
              <a:t>n cần </a:t>
            </a:r>
            <a:r>
              <a:rPr lang="vi-VN" sz="4400" u="sng">
                <a:solidFill>
                  <a:srgbClr val="FF6600"/>
                </a:solidFill>
                <a:latin typeface="Arial" pitchFamily="34" charset="0"/>
              </a:rPr>
              <a:t>ă</a:t>
            </a:r>
            <a:r>
              <a:rPr lang="fr-LU" sz="4400" u="sng">
                <a:solidFill>
                  <a:srgbClr val="FF6600"/>
                </a:solidFill>
                <a:latin typeface="Arial" pitchFamily="34" charset="0"/>
              </a:rPr>
              <a:t>n vừa phải:</a:t>
            </a:r>
          </a:p>
          <a:p>
            <a:pPr algn="just" eaLnBrk="1" hangingPunct="1">
              <a:spcBef>
                <a:spcPct val="50000"/>
              </a:spcBef>
            </a:pPr>
            <a:r>
              <a:rPr lang="fr-LU" sz="4400">
                <a:solidFill>
                  <a:srgbClr val="FF6600"/>
                </a:solidFill>
                <a:latin typeface="Arial" pitchFamily="34" charset="0"/>
              </a:rPr>
              <a:t>-Thịt (1500g)</a:t>
            </a:r>
          </a:p>
          <a:p>
            <a:pPr algn="just" eaLnBrk="1" hangingPunct="1">
              <a:spcBef>
                <a:spcPct val="50000"/>
              </a:spcBef>
            </a:pPr>
            <a:r>
              <a:rPr lang="fr-LU" sz="4400">
                <a:solidFill>
                  <a:srgbClr val="FF6600"/>
                </a:solidFill>
                <a:latin typeface="Arial" pitchFamily="34" charset="0"/>
              </a:rPr>
              <a:t>-Cá và thuỷ sản(2500g)</a:t>
            </a:r>
          </a:p>
          <a:p>
            <a:pPr algn="just" eaLnBrk="1" hangingPunct="1">
              <a:spcBef>
                <a:spcPct val="50000"/>
              </a:spcBef>
            </a:pPr>
            <a:r>
              <a:rPr lang="fr-LU" sz="4400">
                <a:solidFill>
                  <a:srgbClr val="FF6600"/>
                </a:solidFill>
                <a:latin typeface="Arial" pitchFamily="34" charset="0"/>
              </a:rPr>
              <a:t>-Đậu phụ (2kg)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0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0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22" name="Text Box 10"/>
          <p:cNvSpPr txBox="1">
            <a:spLocks noChangeArrowheads="1"/>
          </p:cNvSpPr>
          <p:nvPr/>
        </p:nvSpPr>
        <p:spPr bwMode="auto">
          <a:xfrm>
            <a:off x="228600" y="2438400"/>
            <a:ext cx="8686800" cy="2678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fr-LU">
                <a:solidFill>
                  <a:srgbClr val="000099"/>
                </a:solidFill>
                <a:latin typeface="Arial" pitchFamily="34" charset="0"/>
              </a:rPr>
              <a:t>Nhóm thức 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n cần 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n có mức 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ộ:</a:t>
            </a:r>
          </a:p>
          <a:p>
            <a:pPr algn="just" eaLnBrk="1" hangingPunct="1">
              <a:spcBef>
                <a:spcPct val="50000"/>
              </a:spcBef>
            </a:pPr>
            <a:r>
              <a:rPr lang="fr-LU">
                <a:solidFill>
                  <a:srgbClr val="000099"/>
                </a:solidFill>
                <a:latin typeface="Arial" pitchFamily="34" charset="0"/>
              </a:rPr>
              <a:t>Dầu mỡ, vừng lạc (600g)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2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7" name="Text Box 11"/>
          <p:cNvSpPr txBox="1">
            <a:spLocks noChangeArrowheads="1"/>
          </p:cNvSpPr>
          <p:nvPr/>
        </p:nvSpPr>
        <p:spPr bwMode="auto">
          <a:xfrm>
            <a:off x="990600" y="2514600"/>
            <a:ext cx="7467600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LU" u="sng">
                <a:solidFill>
                  <a:srgbClr val="FF00FF"/>
                </a:solidFill>
                <a:latin typeface="Arial" pitchFamily="34" charset="0"/>
              </a:rPr>
              <a:t>Nhóm thức </a:t>
            </a:r>
            <a:r>
              <a:rPr lang="vi-VN" u="sng">
                <a:solidFill>
                  <a:srgbClr val="FF00FF"/>
                </a:solidFill>
                <a:latin typeface="Arial" pitchFamily="34" charset="0"/>
              </a:rPr>
              <a:t>ă</a:t>
            </a:r>
            <a:r>
              <a:rPr lang="fr-LU" u="sng">
                <a:solidFill>
                  <a:srgbClr val="FF00FF"/>
                </a:solidFill>
                <a:latin typeface="Arial" pitchFamily="34" charset="0"/>
              </a:rPr>
              <a:t>n cần </a:t>
            </a:r>
            <a:r>
              <a:rPr lang="vi-VN" u="sng">
                <a:solidFill>
                  <a:srgbClr val="FF00FF"/>
                </a:solidFill>
                <a:latin typeface="Arial" pitchFamily="34" charset="0"/>
              </a:rPr>
              <a:t>ă</a:t>
            </a:r>
            <a:r>
              <a:rPr lang="fr-LU" u="sng">
                <a:solidFill>
                  <a:srgbClr val="FF00FF"/>
                </a:solidFill>
                <a:latin typeface="Arial" pitchFamily="34" charset="0"/>
              </a:rPr>
              <a:t>n ít:</a:t>
            </a:r>
          </a:p>
          <a:p>
            <a:pPr eaLnBrk="1" hangingPunct="1">
              <a:spcBef>
                <a:spcPct val="50000"/>
              </a:spcBef>
            </a:pPr>
            <a:r>
              <a:rPr lang="fr-LU">
                <a:solidFill>
                  <a:srgbClr val="FF00FF"/>
                </a:solidFill>
                <a:latin typeface="Arial" pitchFamily="34" charset="0"/>
              </a:rPr>
              <a:t>Đ</a:t>
            </a:r>
            <a:r>
              <a:rPr lang="vi-VN">
                <a:solidFill>
                  <a:srgbClr val="FF00FF"/>
                </a:solidFill>
                <a:latin typeface="Arial" pitchFamily="34" charset="0"/>
              </a:rPr>
              <a:t>ư</a:t>
            </a:r>
            <a:r>
              <a:rPr lang="fr-LU">
                <a:solidFill>
                  <a:srgbClr val="FF00FF"/>
                </a:solidFill>
                <a:latin typeface="Arial" pitchFamily="34" charset="0"/>
              </a:rPr>
              <a:t>ờng (d</a:t>
            </a:r>
            <a:r>
              <a:rPr lang="vi-VN">
                <a:solidFill>
                  <a:srgbClr val="FF00FF"/>
                </a:solidFill>
                <a:latin typeface="Arial" pitchFamily="34" charset="0"/>
              </a:rPr>
              <a:t>ư</a:t>
            </a:r>
            <a:r>
              <a:rPr lang="fr-LU">
                <a:solidFill>
                  <a:srgbClr val="FF00FF"/>
                </a:solidFill>
                <a:latin typeface="Arial" pitchFamily="34" charset="0"/>
              </a:rPr>
              <a:t>ới 500g)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946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94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7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457200" y="2362200"/>
            <a:ext cx="7924800" cy="178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LU" sz="4400" u="sng">
                <a:solidFill>
                  <a:srgbClr val="6600CC"/>
                </a:solidFill>
                <a:latin typeface="Arial" pitchFamily="34" charset="0"/>
              </a:rPr>
              <a:t>Nhóm thức </a:t>
            </a:r>
            <a:r>
              <a:rPr lang="vi-VN" sz="4400" u="sng">
                <a:solidFill>
                  <a:srgbClr val="6600CC"/>
                </a:solidFill>
                <a:latin typeface="Arial" pitchFamily="34" charset="0"/>
              </a:rPr>
              <a:t>ă</a:t>
            </a:r>
            <a:r>
              <a:rPr lang="fr-LU" sz="4400" u="sng">
                <a:solidFill>
                  <a:srgbClr val="6600CC"/>
                </a:solidFill>
                <a:latin typeface="Arial" pitchFamily="34" charset="0"/>
              </a:rPr>
              <a:t>n cần </a:t>
            </a:r>
            <a:r>
              <a:rPr lang="vi-VN" sz="4400" u="sng">
                <a:solidFill>
                  <a:srgbClr val="6600CC"/>
                </a:solidFill>
                <a:latin typeface="Arial" pitchFamily="34" charset="0"/>
              </a:rPr>
              <a:t>ă</a:t>
            </a:r>
            <a:r>
              <a:rPr lang="fr-LU" sz="4400" u="sng">
                <a:solidFill>
                  <a:srgbClr val="6600CC"/>
                </a:solidFill>
                <a:latin typeface="Arial" pitchFamily="34" charset="0"/>
              </a:rPr>
              <a:t>n hạn chế:</a:t>
            </a:r>
          </a:p>
          <a:p>
            <a:pPr eaLnBrk="1" hangingPunct="1">
              <a:spcBef>
                <a:spcPct val="50000"/>
              </a:spcBef>
            </a:pPr>
            <a:r>
              <a:rPr lang="fr-LU" sz="4400">
                <a:solidFill>
                  <a:srgbClr val="6600CC"/>
                </a:solidFill>
                <a:latin typeface="Arial" pitchFamily="34" charset="0"/>
              </a:rPr>
              <a:t>Muối (d</a:t>
            </a:r>
            <a:r>
              <a:rPr lang="vi-VN" sz="4400">
                <a:solidFill>
                  <a:srgbClr val="6600CC"/>
                </a:solidFill>
                <a:latin typeface="Arial" pitchFamily="34" charset="0"/>
              </a:rPr>
              <a:t>ư</a:t>
            </a:r>
            <a:r>
              <a:rPr lang="fr-LU" sz="4400">
                <a:solidFill>
                  <a:srgbClr val="6600CC"/>
                </a:solidFill>
                <a:latin typeface="Arial" pitchFamily="34" charset="0"/>
              </a:rPr>
              <a:t>ới 300g)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55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55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54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WordArt 2"/>
          <p:cNvSpPr>
            <a:spLocks noChangeArrowheads="1" noChangeShapeType="1" noTextEdit="1"/>
          </p:cNvSpPr>
          <p:nvPr/>
        </p:nvSpPr>
        <p:spPr bwMode="auto">
          <a:xfrm>
            <a:off x="2743200" y="1676400"/>
            <a:ext cx="3998913" cy="1346200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  <a:scene3d>
              <a:camera prst="legacyPerspectiveBottomLeft"/>
              <a:lightRig rig="legacyFlat3" dir="t"/>
            </a:scene3d>
            <a:sp3d extrusionH="887400" prstMaterial="legacyMatte">
              <a:extrusionClr>
                <a:srgbClr val="66FF66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HÁT</a:t>
            </a:r>
          </a:p>
        </p:txBody>
      </p:sp>
      <p:pic>
        <p:nvPicPr>
          <p:cNvPr id="4099" name="Picture 3" descr="8731-001-01-1062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81400" y="3886200"/>
            <a:ext cx="2060575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0" name="Picture 4" descr="IMG1-3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38200" y="3276600"/>
            <a:ext cx="1806575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5" descr="0001-1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1058464">
            <a:off x="1676400" y="1219200"/>
            <a:ext cx="514350" cy="868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6" descr="0004-1"/>
          <p:cNvPicPr>
            <a:picLocks noChangeAspect="1" noChangeArrowheads="1" noCrop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629400" y="685800"/>
            <a:ext cx="969963" cy="103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7" descr="IMG1-33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6172200" y="3657600"/>
            <a:ext cx="1700213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0" y="457200"/>
            <a:ext cx="3048000" cy="0"/>
          </a:xfrm>
          <a:prstGeom prst="line">
            <a:avLst/>
          </a:prstGeom>
          <a:noFill/>
          <a:ln w="7620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381000" y="0"/>
            <a:ext cx="0" cy="3276600"/>
          </a:xfrm>
          <a:prstGeom prst="line">
            <a:avLst/>
          </a:prstGeom>
          <a:noFill/>
          <a:ln w="7620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6" name="Line 10"/>
          <p:cNvSpPr>
            <a:spLocks noChangeShapeType="1"/>
          </p:cNvSpPr>
          <p:nvPr/>
        </p:nvSpPr>
        <p:spPr bwMode="auto">
          <a:xfrm>
            <a:off x="152400" y="609600"/>
            <a:ext cx="3200400" cy="0"/>
          </a:xfrm>
          <a:prstGeom prst="line">
            <a:avLst/>
          </a:prstGeom>
          <a:noFill/>
          <a:ln w="76200">
            <a:solidFill>
              <a:srgbClr val="F8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7" name="Line 11"/>
          <p:cNvSpPr>
            <a:spLocks noChangeShapeType="1"/>
          </p:cNvSpPr>
          <p:nvPr/>
        </p:nvSpPr>
        <p:spPr bwMode="auto">
          <a:xfrm>
            <a:off x="533400" y="152400"/>
            <a:ext cx="0" cy="3429000"/>
          </a:xfrm>
          <a:prstGeom prst="line">
            <a:avLst/>
          </a:prstGeom>
          <a:noFill/>
          <a:ln w="76200">
            <a:solidFill>
              <a:srgbClr val="F8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8" name="Line 12"/>
          <p:cNvSpPr>
            <a:spLocks noChangeShapeType="1"/>
          </p:cNvSpPr>
          <p:nvPr/>
        </p:nvSpPr>
        <p:spPr bwMode="auto">
          <a:xfrm>
            <a:off x="6019800" y="6400800"/>
            <a:ext cx="3124200" cy="0"/>
          </a:xfrm>
          <a:prstGeom prst="line">
            <a:avLst/>
          </a:prstGeom>
          <a:noFill/>
          <a:ln w="7620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09" name="Line 13"/>
          <p:cNvSpPr>
            <a:spLocks noChangeShapeType="1"/>
          </p:cNvSpPr>
          <p:nvPr/>
        </p:nvSpPr>
        <p:spPr bwMode="auto">
          <a:xfrm>
            <a:off x="8763000" y="3733800"/>
            <a:ext cx="0" cy="3124200"/>
          </a:xfrm>
          <a:prstGeom prst="line">
            <a:avLst/>
          </a:prstGeom>
          <a:noFill/>
          <a:ln w="76200">
            <a:solidFill>
              <a:srgbClr val="0099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0" name="Line 14"/>
          <p:cNvSpPr>
            <a:spLocks noChangeShapeType="1"/>
          </p:cNvSpPr>
          <p:nvPr/>
        </p:nvSpPr>
        <p:spPr bwMode="auto">
          <a:xfrm>
            <a:off x="5791200" y="6248400"/>
            <a:ext cx="3200400" cy="0"/>
          </a:xfrm>
          <a:prstGeom prst="line">
            <a:avLst/>
          </a:prstGeom>
          <a:noFill/>
          <a:ln w="76200">
            <a:solidFill>
              <a:srgbClr val="F8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4111" name="Line 15"/>
          <p:cNvSpPr>
            <a:spLocks noChangeShapeType="1"/>
          </p:cNvSpPr>
          <p:nvPr/>
        </p:nvSpPr>
        <p:spPr bwMode="auto">
          <a:xfrm>
            <a:off x="8610600" y="3505200"/>
            <a:ext cx="0" cy="3200400"/>
          </a:xfrm>
          <a:prstGeom prst="line">
            <a:avLst/>
          </a:prstGeom>
          <a:noFill/>
          <a:ln w="76200">
            <a:solidFill>
              <a:srgbClr val="F80000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2000"/>
                                        <p:tgtEl>
                                          <p:spTgt spid="368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7" name="Text Box 109"/>
          <p:cNvSpPr txBox="1">
            <a:spLocks noChangeArrowheads="1"/>
          </p:cNvSpPr>
          <p:nvPr/>
        </p:nvSpPr>
        <p:spPr bwMode="auto">
          <a:xfrm>
            <a:off x="0" y="0"/>
            <a:ext cx="9144000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                    </a:t>
            </a:r>
            <a:r>
              <a:rPr lang="fr-LU" sz="4400" i="1" u="sng">
                <a:solidFill>
                  <a:srgbClr val="000099"/>
                </a:solidFill>
                <a:latin typeface="Arial" pitchFamily="34" charset="0"/>
              </a:rPr>
              <a:t>Kết luận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    		                                               Các thức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n chứa nhiều chất bột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đư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ờng, vit-a-min, chất khoáng và chất x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ơ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 cần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đư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ợc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n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ầy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ủ. Các thức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n chứa nhiều chất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ạm cần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đư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ợc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n vừa phải. Đối với các thức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n chứa nhiều chất béo nên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ncó mức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ộ. Không nên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n nhiều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đư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ờng và hạn chế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n muối.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22637"/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63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90" name="Text Box 6"/>
          <p:cNvSpPr txBox="1">
            <a:spLocks noChangeArrowheads="1"/>
          </p:cNvSpPr>
          <p:nvPr/>
        </p:nvSpPr>
        <p:spPr bwMode="auto">
          <a:xfrm>
            <a:off x="685800" y="1981200"/>
            <a:ext cx="8001000" cy="19224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</a:pPr>
            <a:r>
              <a:rPr lang="fr-LU" u="sng">
                <a:solidFill>
                  <a:srgbClr val="FF00FF"/>
                </a:solidFill>
                <a:latin typeface="Arial" pitchFamily="34" charset="0"/>
              </a:rPr>
              <a:t>Hoạt </a:t>
            </a:r>
            <a:r>
              <a:rPr lang="vi-VN" u="sng">
                <a:solidFill>
                  <a:srgbClr val="FF00FF"/>
                </a:solidFill>
                <a:latin typeface="Arial" pitchFamily="34" charset="0"/>
              </a:rPr>
              <a:t>đ</a:t>
            </a:r>
            <a:r>
              <a:rPr lang="fr-LU" u="sng">
                <a:solidFill>
                  <a:srgbClr val="FF00FF"/>
                </a:solidFill>
                <a:latin typeface="Arial" pitchFamily="34" charset="0"/>
              </a:rPr>
              <a:t>ộng 3: </a:t>
            </a:r>
          </a:p>
          <a:p>
            <a:pPr eaLnBrk="1" hangingPunct="1">
              <a:spcBef>
                <a:spcPct val="50000"/>
              </a:spcBef>
            </a:pPr>
            <a:r>
              <a:rPr lang="fr-LU">
                <a:solidFill>
                  <a:srgbClr val="FF00FF"/>
                </a:solidFill>
                <a:latin typeface="Arial" pitchFamily="34" charset="0"/>
              </a:rPr>
              <a:t>             Trò ch</a:t>
            </a:r>
            <a:r>
              <a:rPr lang="vi-VN">
                <a:solidFill>
                  <a:srgbClr val="FF00FF"/>
                </a:solidFill>
                <a:latin typeface="Arial" pitchFamily="34" charset="0"/>
              </a:rPr>
              <a:t>ơ</a:t>
            </a:r>
            <a:r>
              <a:rPr lang="fr-LU">
                <a:solidFill>
                  <a:srgbClr val="FF00FF"/>
                </a:solidFill>
                <a:latin typeface="Arial" pitchFamily="34" charset="0"/>
              </a:rPr>
              <a:t>i </a:t>
            </a:r>
            <a:r>
              <a:rPr lang="vi-VN">
                <a:solidFill>
                  <a:srgbClr val="FF00FF"/>
                </a:solidFill>
                <a:latin typeface="Arial" pitchFamily="34" charset="0"/>
              </a:rPr>
              <a:t>đ</a:t>
            </a:r>
            <a:r>
              <a:rPr lang="fr-LU">
                <a:solidFill>
                  <a:srgbClr val="FF00FF"/>
                </a:solidFill>
                <a:latin typeface="Arial" pitchFamily="34" charset="0"/>
              </a:rPr>
              <a:t>i chợ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75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Text Box 4"/>
          <p:cNvSpPr txBox="1">
            <a:spLocks noChangeArrowheads="1"/>
          </p:cNvSpPr>
          <p:nvPr/>
        </p:nvSpPr>
        <p:spPr bwMode="auto">
          <a:xfrm>
            <a:off x="228600" y="0"/>
            <a:ext cx="8610600" cy="6186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fr-LU" sz="4400" i="1">
                <a:solidFill>
                  <a:srgbClr val="FF00FF"/>
                </a:solidFill>
                <a:latin typeface="Arial" pitchFamily="34" charset="0"/>
              </a:rPr>
              <a:t>           </a:t>
            </a:r>
            <a:r>
              <a:rPr lang="fr-LU" sz="4400" i="1" u="sng">
                <a:solidFill>
                  <a:srgbClr val="FF00FF"/>
                </a:solidFill>
                <a:latin typeface="Arial" pitchFamily="34" charset="0"/>
              </a:rPr>
              <a:t>Cách tiến hành:</a:t>
            </a:r>
          </a:p>
          <a:p>
            <a:pPr algn="just" eaLnBrk="1" hangingPunct="1">
              <a:spcBef>
                <a:spcPct val="50000"/>
              </a:spcBef>
            </a:pPr>
            <a:r>
              <a:rPr lang="fr-LU" sz="4400">
                <a:latin typeface="Arial" pitchFamily="34" charset="0"/>
              </a:rPr>
              <a:t>-Từng học sinh tham gia ch</a:t>
            </a:r>
            <a:r>
              <a:rPr lang="vi-VN" sz="4400">
                <a:latin typeface="Arial" pitchFamily="34" charset="0"/>
              </a:rPr>
              <a:t>ơ</a:t>
            </a:r>
            <a:r>
              <a:rPr lang="fr-LU" sz="4400">
                <a:latin typeface="Arial" pitchFamily="34" charset="0"/>
              </a:rPr>
              <a:t>i sẽ lựa chọn cho mình và gia </a:t>
            </a:r>
            <a:r>
              <a:rPr lang="vi-VN" sz="4400">
                <a:latin typeface="Arial" pitchFamily="34" charset="0"/>
              </a:rPr>
              <a:t>đ</a:t>
            </a:r>
            <a:r>
              <a:rPr lang="fr-LU" sz="4400">
                <a:latin typeface="Arial" pitchFamily="34" charset="0"/>
              </a:rPr>
              <a:t>ình các thức </a:t>
            </a:r>
            <a:r>
              <a:rPr lang="vi-VN" sz="4400">
                <a:latin typeface="Arial" pitchFamily="34" charset="0"/>
              </a:rPr>
              <a:t>ă</a:t>
            </a:r>
            <a:r>
              <a:rPr lang="fr-LU" sz="4400">
                <a:latin typeface="Arial" pitchFamily="34" charset="0"/>
              </a:rPr>
              <a:t>n, </a:t>
            </a:r>
            <a:r>
              <a:rPr lang="vi-VN" sz="4400">
                <a:latin typeface="Arial" pitchFamily="34" charset="0"/>
              </a:rPr>
              <a:t>đ</a:t>
            </a:r>
            <a:r>
              <a:rPr lang="fr-LU" sz="4400">
                <a:latin typeface="Arial" pitchFamily="34" charset="0"/>
              </a:rPr>
              <a:t>ồ uống phù hợp với từng bữa (sáng, tr</a:t>
            </a:r>
            <a:r>
              <a:rPr lang="vi-VN" sz="4400">
                <a:latin typeface="Arial" pitchFamily="34" charset="0"/>
              </a:rPr>
              <a:t>ư</a:t>
            </a:r>
            <a:r>
              <a:rPr lang="fr-LU" sz="4400">
                <a:latin typeface="Arial" pitchFamily="34" charset="0"/>
              </a:rPr>
              <a:t>a, tối) và viết vào các tờ giấy có màu khác nhau.</a:t>
            </a:r>
          </a:p>
          <a:p>
            <a:pPr algn="just" eaLnBrk="1" hangingPunct="1">
              <a:spcBef>
                <a:spcPct val="50000"/>
              </a:spcBef>
            </a:pPr>
            <a:r>
              <a:rPr lang="fr-LU" sz="4400">
                <a:latin typeface="Arial" pitchFamily="34" charset="0"/>
              </a:rPr>
              <a:t>-Sau </a:t>
            </a:r>
            <a:r>
              <a:rPr lang="vi-VN" sz="4400">
                <a:latin typeface="Arial" pitchFamily="34" charset="0"/>
              </a:rPr>
              <a:t>đ</a:t>
            </a:r>
            <a:r>
              <a:rPr lang="fr-LU" sz="4400">
                <a:latin typeface="Arial" pitchFamily="34" charset="0"/>
              </a:rPr>
              <a:t>ó hs giới thiệu tr</a:t>
            </a:r>
            <a:r>
              <a:rPr lang="vi-VN" sz="4400">
                <a:latin typeface="Arial" pitchFamily="34" charset="0"/>
              </a:rPr>
              <a:t>ư</a:t>
            </a:r>
            <a:r>
              <a:rPr lang="fr-LU" sz="4400">
                <a:latin typeface="Arial" pitchFamily="34" charset="0"/>
              </a:rPr>
              <a:t>ớc lớp.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86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2" grpId="0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876" name="Picture 4" descr="scan0084"/>
          <p:cNvPicPr>
            <a:picLocks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79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0" y="0"/>
            <a:ext cx="9144000" cy="6186488"/>
          </a:xfrm>
          <a:prstGeom prst="rect">
            <a:avLst/>
          </a:prstGeom>
          <a:noFill/>
          <a:ln w="9525">
            <a:solidFill>
              <a:srgbClr val="FF0066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Không có một loại thức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n nào có thể cung cấp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ủ các chất cần thiết cho hoạt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ộng sống của c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ơ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 thể. Tất cả những chất mà c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ơ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 thể cần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ều phải lấy từ nhiều nguồn thức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n khác nhau. Để có sức khoẻ tốt, chúng ta phải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n phối hợp nhiều loại thức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n và th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ư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ờng xuyên thay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ổi món </a:t>
            </a:r>
            <a:r>
              <a:rPr lang="vi-VN" sz="4400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 sz="4400">
                <a:solidFill>
                  <a:srgbClr val="000099"/>
                </a:solidFill>
                <a:latin typeface="Arial" pitchFamily="34" charset="0"/>
              </a:rPr>
              <a:t>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96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96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9" name="Text Box 5"/>
          <p:cNvSpPr txBox="1">
            <a:spLocks noChangeArrowheads="1"/>
          </p:cNvSpPr>
          <p:nvPr/>
        </p:nvSpPr>
        <p:spPr bwMode="auto">
          <a:xfrm>
            <a:off x="457200" y="2895600"/>
            <a:ext cx="83820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fr-LU" sz="3600">
                <a:latin typeface="Arial" pitchFamily="34" charset="0"/>
              </a:rPr>
              <a:t>*</a:t>
            </a:r>
            <a:r>
              <a:rPr lang="fr-LU">
                <a:latin typeface="Arial" pitchFamily="34" charset="0"/>
              </a:rPr>
              <a:t>Tại sao chúng ta nên </a:t>
            </a:r>
            <a:r>
              <a:rPr lang="vi-VN">
                <a:latin typeface="Arial" pitchFamily="34" charset="0"/>
              </a:rPr>
              <a:t>ă</a:t>
            </a:r>
            <a:r>
              <a:rPr lang="fr-LU">
                <a:latin typeface="Arial" pitchFamily="34" charset="0"/>
              </a:rPr>
              <a:t>n phối hợp nhiều loại thức </a:t>
            </a:r>
            <a:r>
              <a:rPr lang="vi-VN">
                <a:latin typeface="Arial" pitchFamily="34" charset="0"/>
              </a:rPr>
              <a:t>ă</a:t>
            </a:r>
            <a:r>
              <a:rPr lang="fr-LU">
                <a:latin typeface="Arial" pitchFamily="34" charset="0"/>
              </a:rPr>
              <a:t>n và th</a:t>
            </a:r>
            <a:r>
              <a:rPr lang="vi-VN">
                <a:latin typeface="Arial" pitchFamily="34" charset="0"/>
              </a:rPr>
              <a:t>ư</a:t>
            </a:r>
            <a:r>
              <a:rPr lang="fr-LU">
                <a:latin typeface="Arial" pitchFamily="34" charset="0"/>
              </a:rPr>
              <a:t>ờng xuyên thay </a:t>
            </a:r>
            <a:r>
              <a:rPr lang="vi-VN">
                <a:latin typeface="Arial" pitchFamily="34" charset="0"/>
              </a:rPr>
              <a:t>đ</a:t>
            </a:r>
            <a:r>
              <a:rPr lang="fr-LU">
                <a:latin typeface="Arial" pitchFamily="34" charset="0"/>
              </a:rPr>
              <a:t>ổi món </a:t>
            </a:r>
            <a:r>
              <a:rPr lang="vi-VN">
                <a:latin typeface="Arial" pitchFamily="34" charset="0"/>
              </a:rPr>
              <a:t>ă</a:t>
            </a:r>
            <a:r>
              <a:rPr lang="fr-LU">
                <a:latin typeface="Arial" pitchFamily="34" charset="0"/>
              </a:rPr>
              <a:t>n ?</a:t>
            </a:r>
          </a:p>
        </p:txBody>
      </p:sp>
      <p:sp>
        <p:nvSpPr>
          <p:cNvPr id="26632" name="WordArt 8"/>
          <p:cNvSpPr>
            <a:spLocks noChangeArrowheads="1" noChangeShapeType="1" noTextEdit="1"/>
          </p:cNvSpPr>
          <p:nvPr/>
        </p:nvSpPr>
        <p:spPr bwMode="auto">
          <a:xfrm>
            <a:off x="2895600" y="609600"/>
            <a:ext cx="2152650" cy="1219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TopRight"/>
              <a:lightRig rig="legacyFlat3" dir="b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en-US" sz="4400" i="1" kern="10">
                <a:ln w="9525">
                  <a:round/>
                  <a:headEnd/>
                  <a:tailEnd/>
                </a:ln>
                <a:solidFill>
                  <a:srgbClr val="FF0066"/>
                </a:solidFill>
                <a:latin typeface="Arial"/>
                <a:cs typeface="Arial"/>
              </a:rPr>
              <a:t>củng cố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66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66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4" dur="500"/>
                                        <p:tgtEl>
                                          <p:spTgt spid="266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629" grpId="0"/>
      <p:bldP spid="26632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4" name="Text Box 4"/>
          <p:cNvSpPr txBox="1">
            <a:spLocks noChangeArrowheads="1"/>
          </p:cNvSpPr>
          <p:nvPr/>
        </p:nvSpPr>
        <p:spPr bwMode="auto">
          <a:xfrm>
            <a:off x="609600" y="914400"/>
            <a:ext cx="7924800" cy="4524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fr-LU">
                <a:solidFill>
                  <a:srgbClr val="000066"/>
                </a:solidFill>
                <a:latin typeface="Arial" pitchFamily="34" charset="0"/>
              </a:rPr>
              <a:t>Chúng ta </a:t>
            </a:r>
            <a:r>
              <a:rPr lang="vi-VN">
                <a:solidFill>
                  <a:srgbClr val="000066"/>
                </a:solidFill>
                <a:latin typeface="Arial" pitchFamily="34" charset="0"/>
              </a:rPr>
              <a:t>ă</a:t>
            </a:r>
            <a:r>
              <a:rPr lang="fr-LU">
                <a:solidFill>
                  <a:srgbClr val="000066"/>
                </a:solidFill>
                <a:latin typeface="Arial" pitchFamily="34" charset="0"/>
              </a:rPr>
              <a:t>n phối hợp nhiều loại thức </a:t>
            </a:r>
            <a:r>
              <a:rPr lang="vi-VN">
                <a:solidFill>
                  <a:srgbClr val="000066"/>
                </a:solidFill>
                <a:latin typeface="Arial" pitchFamily="34" charset="0"/>
              </a:rPr>
              <a:t>ă</a:t>
            </a:r>
            <a:r>
              <a:rPr lang="fr-LU">
                <a:solidFill>
                  <a:srgbClr val="000066"/>
                </a:solidFill>
                <a:latin typeface="Arial" pitchFamily="34" charset="0"/>
              </a:rPr>
              <a:t>n và th</a:t>
            </a:r>
            <a:r>
              <a:rPr lang="vi-VN">
                <a:solidFill>
                  <a:srgbClr val="000066"/>
                </a:solidFill>
                <a:latin typeface="Arial" pitchFamily="34" charset="0"/>
              </a:rPr>
              <a:t>ư</a:t>
            </a:r>
            <a:r>
              <a:rPr lang="fr-LU">
                <a:solidFill>
                  <a:srgbClr val="000066"/>
                </a:solidFill>
                <a:latin typeface="Arial" pitchFamily="34" charset="0"/>
              </a:rPr>
              <a:t>ờng xuyên thay </a:t>
            </a:r>
            <a:r>
              <a:rPr lang="vi-VN">
                <a:solidFill>
                  <a:srgbClr val="000066"/>
                </a:solidFill>
                <a:latin typeface="Arial" pitchFamily="34" charset="0"/>
              </a:rPr>
              <a:t>đ</a:t>
            </a:r>
            <a:r>
              <a:rPr lang="fr-LU">
                <a:solidFill>
                  <a:srgbClr val="000066"/>
                </a:solidFill>
                <a:latin typeface="Arial" pitchFamily="34" charset="0"/>
              </a:rPr>
              <a:t>ổi món sẽ cung cấp </a:t>
            </a:r>
            <a:r>
              <a:rPr lang="vi-VN">
                <a:solidFill>
                  <a:srgbClr val="000066"/>
                </a:solidFill>
                <a:latin typeface="Arial" pitchFamily="34" charset="0"/>
              </a:rPr>
              <a:t>đ</a:t>
            </a:r>
            <a:r>
              <a:rPr lang="fr-LU">
                <a:solidFill>
                  <a:srgbClr val="000066"/>
                </a:solidFill>
                <a:latin typeface="Arial" pitchFamily="34" charset="0"/>
              </a:rPr>
              <a:t>ầy </a:t>
            </a:r>
            <a:r>
              <a:rPr lang="vi-VN">
                <a:solidFill>
                  <a:srgbClr val="000066"/>
                </a:solidFill>
                <a:latin typeface="Arial" pitchFamily="34" charset="0"/>
              </a:rPr>
              <a:t>đ</a:t>
            </a:r>
            <a:r>
              <a:rPr lang="fr-LU">
                <a:solidFill>
                  <a:srgbClr val="000066"/>
                </a:solidFill>
                <a:latin typeface="Arial" pitchFamily="34" charset="0"/>
              </a:rPr>
              <a:t>ủ chất dinh d</a:t>
            </a:r>
            <a:r>
              <a:rPr lang="vi-VN">
                <a:solidFill>
                  <a:srgbClr val="000066"/>
                </a:solidFill>
                <a:latin typeface="Arial" pitchFamily="34" charset="0"/>
              </a:rPr>
              <a:t>ư</a:t>
            </a:r>
            <a:r>
              <a:rPr lang="fr-LU">
                <a:solidFill>
                  <a:srgbClr val="000066"/>
                </a:solidFill>
                <a:latin typeface="Arial" pitchFamily="34" charset="0"/>
              </a:rPr>
              <a:t>ỡng cho c</a:t>
            </a:r>
            <a:r>
              <a:rPr lang="vi-VN">
                <a:solidFill>
                  <a:srgbClr val="000066"/>
                </a:solidFill>
                <a:latin typeface="Arial" pitchFamily="34" charset="0"/>
              </a:rPr>
              <a:t>ơ</a:t>
            </a:r>
            <a:r>
              <a:rPr lang="fr-LU">
                <a:solidFill>
                  <a:srgbClr val="000066"/>
                </a:solidFill>
                <a:latin typeface="Arial" pitchFamily="34" charset="0"/>
              </a:rPr>
              <a:t> thể và giúp chúng ta </a:t>
            </a:r>
            <a:r>
              <a:rPr lang="vi-VN">
                <a:solidFill>
                  <a:srgbClr val="000066"/>
                </a:solidFill>
                <a:latin typeface="Arial" pitchFamily="34" charset="0"/>
              </a:rPr>
              <a:t>ă</a:t>
            </a:r>
            <a:r>
              <a:rPr lang="fr-LU">
                <a:solidFill>
                  <a:srgbClr val="000066"/>
                </a:solidFill>
                <a:latin typeface="Arial" pitchFamily="34" charset="0"/>
              </a:rPr>
              <a:t>n ngon miệng h</a:t>
            </a:r>
            <a:r>
              <a:rPr lang="vi-VN">
                <a:solidFill>
                  <a:srgbClr val="000066"/>
                </a:solidFill>
                <a:latin typeface="Arial" pitchFamily="34" charset="0"/>
              </a:rPr>
              <a:t>ơ</a:t>
            </a:r>
            <a:r>
              <a:rPr lang="fr-LU">
                <a:solidFill>
                  <a:srgbClr val="000066"/>
                </a:solidFill>
                <a:latin typeface="Arial" pitchFamily="34" charset="0"/>
              </a:rPr>
              <a:t>n.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63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63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6324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8" name="WordArt 4"/>
          <p:cNvSpPr>
            <a:spLocks noChangeArrowheads="1" noChangeShapeType="1" noTextEdit="1"/>
          </p:cNvSpPr>
          <p:nvPr/>
        </p:nvSpPr>
        <p:spPr bwMode="auto">
          <a:xfrm>
            <a:off x="3048000" y="609600"/>
            <a:ext cx="2286000" cy="12954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i="1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6600FF"/>
                </a:solidFill>
                <a:effectLst>
                  <a:outerShdw dist="35921" dir="2700000" algn="ctr" rotWithShape="0">
                    <a:srgbClr val="808080">
                      <a:alpha val="79999"/>
                    </a:srgbClr>
                  </a:outerShdw>
                </a:effectLst>
                <a:latin typeface="Arial"/>
                <a:cs typeface="Arial"/>
              </a:rPr>
              <a:t>Dặn dò</a:t>
            </a:r>
          </a:p>
        </p:txBody>
      </p:sp>
      <p:sp>
        <p:nvSpPr>
          <p:cNvPr id="57349" name="WordArt 5"/>
          <p:cNvSpPr>
            <a:spLocks noChangeArrowheads="1" noChangeShapeType="1" noTextEdit="1"/>
          </p:cNvSpPr>
          <p:nvPr/>
        </p:nvSpPr>
        <p:spPr bwMode="auto">
          <a:xfrm>
            <a:off x="0" y="2286000"/>
            <a:ext cx="8763000" cy="2362200"/>
          </a:xfrm>
          <a:prstGeom prst="rect">
            <a:avLst/>
          </a:prstGeom>
        </p:spPr>
        <p:txBody>
          <a:bodyPr wrap="none" fromWordArt="1">
            <a:prstTxWarp prst="textWave1">
              <a:avLst>
                <a:gd name="adj1" fmla="val 13005"/>
                <a:gd name="adj2" fmla="val 0"/>
              </a:avLst>
            </a:prstTxWarp>
            <a:scene3d>
              <a:camera prst="legacyPerspectiveBottom"/>
              <a:lightRig rig="legacyFlat3" dir="t"/>
            </a:scene3d>
            <a:sp3d extrusionH="887400" prstMaterial="legacyMatte">
              <a:extrusionClr>
                <a:srgbClr val="00FF00"/>
              </a:extrusionClr>
            </a:sp3d>
          </a:bodyPr>
          <a:lstStyle/>
          <a:p>
            <a:pPr algn="ctr"/>
            <a:r>
              <a:rPr lang="vi-VN" sz="2800" kern="10">
                <a:ln w="9525">
                  <a:round/>
                  <a:headEnd/>
                  <a:tailEnd/>
                </a:ln>
                <a:solidFill>
                  <a:srgbClr val="FF0000"/>
                </a:solidFill>
                <a:latin typeface="Arial"/>
                <a:cs typeface="Arial"/>
              </a:rPr>
              <a:t>Tại sao cần ăn phối hợp đạm động vật và đạm thực vật ?</a:t>
            </a:r>
            <a:endParaRPr lang="en-US" sz="2800" kern="10">
              <a:ln w="9525">
                <a:round/>
                <a:headEnd/>
                <a:tailEnd/>
              </a:ln>
              <a:solidFill>
                <a:srgbClr val="FF0000"/>
              </a:solidFill>
              <a:latin typeface="Arial"/>
              <a:cs typeface="Arial"/>
            </a:endParaRPr>
          </a:p>
        </p:txBody>
      </p:sp>
      <p:pic>
        <p:nvPicPr>
          <p:cNvPr id="29700" name="Picture 28" descr="lmfinangel"/>
          <p:cNvPicPr>
            <a:picLocks noChangeAspect="1" noChangeArrowheads="1" noCrop="1"/>
          </p:cNvPicPr>
          <p:nvPr>
            <p:ph sz="half"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5429250"/>
            <a:ext cx="1285875" cy="1428750"/>
          </a:xfrm>
          <a:noFill/>
        </p:spPr>
      </p:pic>
      <p:pic>
        <p:nvPicPr>
          <p:cNvPr id="29701" name="Picture 12" descr="Picture133"/>
          <p:cNvPicPr>
            <a:picLocks noChangeAspect="1" noChangeArrowheads="1"/>
          </p:cNvPicPr>
          <p:nvPr>
            <p:ph sz="quarter" idx="2"/>
          </p:nvPr>
        </p:nvPicPr>
        <p:blipFill>
          <a:blip r:embed="rId3"/>
          <a:srcRect/>
          <a:stretch>
            <a:fillRect/>
          </a:stretch>
        </p:blipFill>
        <p:spPr>
          <a:xfrm>
            <a:off x="7138988" y="5187950"/>
            <a:ext cx="2005012" cy="1670050"/>
          </a:xfrm>
          <a:noFill/>
        </p:spPr>
      </p:pic>
      <p:pic>
        <p:nvPicPr>
          <p:cNvPr id="29702" name="Picture 31" descr="lmfinangel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19200" y="5715000"/>
            <a:ext cx="10287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3" name="Picture 44" descr="Picture136"/>
          <p:cNvPicPr>
            <a:picLocks noChangeAspect="1" noChangeArrowheads="1"/>
          </p:cNvPicPr>
          <p:nvPr>
            <p:ph sz="quarter" idx="3"/>
          </p:nvPr>
        </p:nvPicPr>
        <p:blipFill>
          <a:blip r:embed="rId4"/>
          <a:srcRect/>
          <a:stretch>
            <a:fillRect/>
          </a:stretch>
        </p:blipFill>
        <p:spPr>
          <a:xfrm>
            <a:off x="5105400" y="5578475"/>
            <a:ext cx="2082800" cy="127952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73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73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4" dur="2000"/>
                                        <p:tgtEl>
                                          <p:spTgt spid="573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348" grpId="0" animBg="1"/>
      <p:bldP spid="5734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7"/>
          <p:cNvSpPr txBox="1">
            <a:spLocks noChangeArrowheads="1"/>
          </p:cNvSpPr>
          <p:nvPr/>
        </p:nvSpPr>
        <p:spPr bwMode="auto">
          <a:xfrm>
            <a:off x="2133600" y="685800"/>
            <a:ext cx="388620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fr-LU" sz="4000">
                <a:solidFill>
                  <a:srgbClr val="FF0B0B"/>
                </a:solidFill>
                <a:latin typeface="Arial" pitchFamily="34" charset="0"/>
              </a:rPr>
              <a:t>Kiểm tra bài cũ</a:t>
            </a:r>
          </a:p>
        </p:txBody>
      </p:sp>
      <p:sp>
        <p:nvSpPr>
          <p:cNvPr id="4104" name="WordArt 8"/>
          <p:cNvSpPr>
            <a:spLocks noChangeArrowheads="1" noChangeShapeType="1" noTextEdit="1"/>
          </p:cNvSpPr>
          <p:nvPr/>
        </p:nvSpPr>
        <p:spPr bwMode="auto">
          <a:xfrm>
            <a:off x="381000" y="2057400"/>
            <a:ext cx="8458200" cy="22860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  <a:scene3d>
              <a:camera prst="legacyObliqueBottomLeft"/>
              <a:lightRig rig="legacyFlat3" dir="t"/>
            </a:scene3d>
            <a:sp3d extrusionH="430200" prstMaterial="legacyMatte">
              <a:extrusionClr>
                <a:srgbClr val="FFFF00"/>
              </a:extrusionClr>
            </a:sp3d>
          </a:bodyPr>
          <a:lstStyle/>
          <a:p>
            <a:pPr algn="ctr"/>
            <a:r>
              <a:rPr lang="vi-VN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3333FF"/>
                    </a:gs>
                    <a:gs pos="50000">
                      <a:srgbClr val="181876"/>
                    </a:gs>
                    <a:gs pos="100000">
                      <a:srgbClr val="3333FF"/>
                    </a:gs>
                  </a:gsLst>
                  <a:lin ang="5400000" scaled="1"/>
                </a:gradFill>
                <a:latin typeface="Arial"/>
                <a:cs typeface="Arial"/>
              </a:rPr>
              <a:t>VAI TRÒ CỦA VI-TA-MIN, CHẤT KHOÁNG VÀ CHẤT XƠ</a:t>
            </a:r>
            <a:endParaRPr lang="en-US" sz="3600" kern="10">
              <a:ln w="9525">
                <a:round/>
                <a:headEnd/>
                <a:tailEnd/>
              </a:ln>
              <a:gradFill rotWithShape="1">
                <a:gsLst>
                  <a:gs pos="0">
                    <a:srgbClr val="3333FF"/>
                  </a:gs>
                  <a:gs pos="50000">
                    <a:srgbClr val="181876"/>
                  </a:gs>
                  <a:gs pos="100000">
                    <a:srgbClr val="3333FF"/>
                  </a:gs>
                </a:gsLst>
                <a:lin ang="5400000" scaled="1"/>
              </a:gradFill>
              <a:latin typeface="Arial"/>
              <a:cs typeface="Arial"/>
            </a:endParaRPr>
          </a:p>
        </p:txBody>
      </p:sp>
      <p:pic>
        <p:nvPicPr>
          <p:cNvPr id="5124" name="Picture 13" descr="17"/>
          <p:cNvPicPr>
            <a:picLocks noChangeAspect="1" noChangeArrowheads="1"/>
          </p:cNvPicPr>
          <p:nvPr>
            <p:ph/>
          </p:nvPr>
        </p:nvPicPr>
        <p:blipFill>
          <a:blip r:embed="rId2"/>
          <a:srcRect/>
          <a:stretch>
            <a:fillRect/>
          </a:stretch>
        </p:blipFill>
        <p:spPr>
          <a:xfrm>
            <a:off x="6172200" y="4953000"/>
            <a:ext cx="2735263" cy="1676400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1000"/>
                                        <p:tgtEl>
                                          <p:spTgt spid="4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04800" y="2895600"/>
            <a:ext cx="86106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fr-LU">
                <a:latin typeface="Arial" pitchFamily="34" charset="0"/>
              </a:rPr>
              <a:t>*Nêu vai trò của vi-ta-min </a:t>
            </a:r>
            <a:r>
              <a:rPr lang="vi-VN">
                <a:latin typeface="Arial" pitchFamily="34" charset="0"/>
              </a:rPr>
              <a:t>đ</a:t>
            </a:r>
            <a:r>
              <a:rPr lang="fr-LU">
                <a:latin typeface="Arial" pitchFamily="34" charset="0"/>
              </a:rPr>
              <a:t>ối với c</a:t>
            </a:r>
            <a:r>
              <a:rPr lang="vi-VN">
                <a:latin typeface="Arial" pitchFamily="34" charset="0"/>
              </a:rPr>
              <a:t>ơ</a:t>
            </a:r>
            <a:r>
              <a:rPr lang="fr-LU">
                <a:latin typeface="Arial" pitchFamily="34" charset="0"/>
              </a:rPr>
              <a:t> thể.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63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8" name="Text Box 4"/>
          <p:cNvSpPr txBox="1">
            <a:spLocks noChangeArrowheads="1"/>
          </p:cNvSpPr>
          <p:nvPr/>
        </p:nvSpPr>
        <p:spPr bwMode="auto">
          <a:xfrm>
            <a:off x="-228600" y="1066800"/>
            <a:ext cx="9372600" cy="526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 eaLnBrk="1" hangingPunct="1">
              <a:spcBef>
                <a:spcPct val="50000"/>
              </a:spcBef>
            </a:pPr>
            <a:r>
              <a:rPr lang="fr-LU">
                <a:solidFill>
                  <a:srgbClr val="000099"/>
                </a:solidFill>
                <a:latin typeface="Arial" pitchFamily="34" charset="0"/>
              </a:rPr>
              <a:t>   Vi-ta-min là những chất không tham gia trực tiếp vào việc xây dựng c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ơ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 thể hay cung cấp n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ă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ng l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ư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ợng. Tuy nhiên, chúng lại rất cần cho hoạt 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đ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ộng sống của c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ơ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 thể. Nếu thiếu vi-ta-min, c</a:t>
            </a:r>
            <a:r>
              <a:rPr lang="vi-VN">
                <a:solidFill>
                  <a:srgbClr val="000099"/>
                </a:solidFill>
                <a:latin typeface="Arial" pitchFamily="34" charset="0"/>
              </a:rPr>
              <a:t>ơ</a:t>
            </a:r>
            <a:r>
              <a:rPr lang="fr-LU">
                <a:solidFill>
                  <a:srgbClr val="000099"/>
                </a:solidFill>
                <a:latin typeface="Arial" pitchFamily="34" charset="0"/>
              </a:rPr>
              <a:t> thể sẽ bị bệnh.</a:t>
            </a:r>
            <a:endParaRPr lang="fr-LU" sz="500">
              <a:solidFill>
                <a:srgbClr val="000099"/>
              </a:solidFill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47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6" name="Text Box 4"/>
          <p:cNvSpPr txBox="1">
            <a:spLocks noChangeArrowheads="1"/>
          </p:cNvSpPr>
          <p:nvPr/>
        </p:nvSpPr>
        <p:spPr bwMode="auto">
          <a:xfrm>
            <a:off x="304800" y="2667000"/>
            <a:ext cx="8458200" cy="1555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fr-LU">
                <a:latin typeface="Arial" pitchFamily="34" charset="0"/>
              </a:rPr>
              <a:t>*Nêu vai trò của  chất x</a:t>
            </a:r>
            <a:r>
              <a:rPr lang="vi-VN">
                <a:latin typeface="Arial" pitchFamily="34" charset="0"/>
              </a:rPr>
              <a:t>ơ</a:t>
            </a:r>
            <a:r>
              <a:rPr lang="fr-LU">
                <a:latin typeface="Arial" pitchFamily="34" charset="0"/>
              </a:rPr>
              <a:t> </a:t>
            </a:r>
            <a:r>
              <a:rPr lang="vi-VN">
                <a:latin typeface="Arial" pitchFamily="34" charset="0"/>
              </a:rPr>
              <a:t>đ</a:t>
            </a:r>
            <a:r>
              <a:rPr lang="fr-LU">
                <a:latin typeface="Arial" pitchFamily="34" charset="0"/>
              </a:rPr>
              <a:t>ối với c</a:t>
            </a:r>
            <a:r>
              <a:rPr lang="vi-VN">
                <a:latin typeface="Arial" pitchFamily="34" charset="0"/>
              </a:rPr>
              <a:t>ơ</a:t>
            </a:r>
            <a:r>
              <a:rPr lang="fr-LU">
                <a:latin typeface="Arial" pitchFamily="34" charset="0"/>
              </a:rPr>
              <a:t> thể.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389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2" name="Text Box 4"/>
          <p:cNvSpPr txBox="1">
            <a:spLocks noChangeArrowheads="1"/>
          </p:cNvSpPr>
          <p:nvPr/>
        </p:nvSpPr>
        <p:spPr bwMode="auto">
          <a:xfrm>
            <a:off x="914400" y="1524000"/>
            <a:ext cx="7391400" cy="3786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fr-LU">
                <a:solidFill>
                  <a:srgbClr val="0000CC"/>
                </a:solidFill>
                <a:latin typeface="Arial" pitchFamily="34" charset="0"/>
              </a:rPr>
              <a:t>Chất x</a:t>
            </a:r>
            <a:r>
              <a:rPr lang="vi-VN">
                <a:solidFill>
                  <a:srgbClr val="0000CC"/>
                </a:solidFill>
                <a:latin typeface="Arial" pitchFamily="34" charset="0"/>
              </a:rPr>
              <a:t>ơ</a:t>
            </a:r>
            <a:r>
              <a:rPr lang="fr-LU">
                <a:solidFill>
                  <a:srgbClr val="0000CC"/>
                </a:solidFill>
                <a:latin typeface="Arial" pitchFamily="34" charset="0"/>
              </a:rPr>
              <a:t> không có giá trị dinh d</a:t>
            </a:r>
            <a:r>
              <a:rPr lang="vi-VN">
                <a:solidFill>
                  <a:srgbClr val="0000CC"/>
                </a:solidFill>
                <a:latin typeface="Arial" pitchFamily="34" charset="0"/>
              </a:rPr>
              <a:t>ư</a:t>
            </a:r>
            <a:r>
              <a:rPr lang="fr-LU">
                <a:solidFill>
                  <a:srgbClr val="0000CC"/>
                </a:solidFill>
                <a:latin typeface="Arial" pitchFamily="34" charset="0"/>
              </a:rPr>
              <a:t>ỡng nh</a:t>
            </a:r>
            <a:r>
              <a:rPr lang="vi-VN">
                <a:solidFill>
                  <a:srgbClr val="0000CC"/>
                </a:solidFill>
                <a:latin typeface="Arial" pitchFamily="34" charset="0"/>
              </a:rPr>
              <a:t>ư</a:t>
            </a:r>
            <a:r>
              <a:rPr lang="fr-LU">
                <a:solidFill>
                  <a:srgbClr val="0000CC"/>
                </a:solidFill>
                <a:latin typeface="Arial" pitchFamily="34" charset="0"/>
              </a:rPr>
              <a:t>ng rất cần thiết </a:t>
            </a:r>
            <a:r>
              <a:rPr lang="vi-VN">
                <a:solidFill>
                  <a:srgbClr val="0000CC"/>
                </a:solidFill>
                <a:latin typeface="Arial" pitchFamily="34" charset="0"/>
              </a:rPr>
              <a:t>đ</a:t>
            </a:r>
            <a:r>
              <a:rPr lang="fr-LU">
                <a:solidFill>
                  <a:srgbClr val="0000CC"/>
                </a:solidFill>
                <a:latin typeface="Arial" pitchFamily="34" charset="0"/>
              </a:rPr>
              <a:t>ể </a:t>
            </a:r>
            <a:r>
              <a:rPr lang="vi-VN">
                <a:solidFill>
                  <a:srgbClr val="0000CC"/>
                </a:solidFill>
                <a:latin typeface="Arial" pitchFamily="34" charset="0"/>
              </a:rPr>
              <a:t>đ</a:t>
            </a:r>
            <a:r>
              <a:rPr lang="fr-LU">
                <a:solidFill>
                  <a:srgbClr val="0000CC"/>
                </a:solidFill>
                <a:latin typeface="Arial" pitchFamily="34" charset="0"/>
              </a:rPr>
              <a:t>ảm bảo hoạt </a:t>
            </a:r>
            <a:r>
              <a:rPr lang="vi-VN">
                <a:solidFill>
                  <a:srgbClr val="0000CC"/>
                </a:solidFill>
                <a:latin typeface="Arial" pitchFamily="34" charset="0"/>
              </a:rPr>
              <a:t>đ</a:t>
            </a:r>
            <a:r>
              <a:rPr lang="fr-LU">
                <a:solidFill>
                  <a:srgbClr val="0000CC"/>
                </a:solidFill>
                <a:latin typeface="Arial" pitchFamily="34" charset="0"/>
              </a:rPr>
              <a:t>ộng bình th</a:t>
            </a:r>
            <a:r>
              <a:rPr lang="vi-VN">
                <a:solidFill>
                  <a:srgbClr val="0000CC"/>
                </a:solidFill>
                <a:latin typeface="Arial" pitchFamily="34" charset="0"/>
              </a:rPr>
              <a:t>ư</a:t>
            </a:r>
            <a:r>
              <a:rPr lang="fr-LU">
                <a:solidFill>
                  <a:srgbClr val="0000CC"/>
                </a:solidFill>
                <a:latin typeface="Arial" pitchFamily="34" charset="0"/>
              </a:rPr>
              <a:t>ờng của bộ máy tiêu hoá.</a:t>
            </a:r>
            <a:endParaRPr lang="fr-LU"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58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37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4" name="WordArt 6"/>
          <p:cNvSpPr>
            <a:spLocks noChangeArrowheads="1" noChangeShapeType="1" noTextEdit="1"/>
          </p:cNvSpPr>
          <p:nvPr/>
        </p:nvSpPr>
        <p:spPr bwMode="auto">
          <a:xfrm>
            <a:off x="990600" y="1752600"/>
            <a:ext cx="7467600" cy="3276600"/>
          </a:xfrm>
          <a:prstGeom prst="rect">
            <a:avLst/>
          </a:prstGeom>
        </p:spPr>
        <p:txBody>
          <a:bodyPr wrap="none" fromWordArt="1">
            <a:prstTxWarp prst="textWave2">
              <a:avLst>
                <a:gd name="adj1" fmla="val 13005"/>
                <a:gd name="adj2" fmla="val 0"/>
              </a:avLst>
            </a:prstTxWarp>
            <a:scene3d>
              <a:camera prst="legacyObliqueTopLeft"/>
              <a:lightRig rig="legacyFlat3" dir="t"/>
            </a:scene3d>
            <a:sp3d extrusionH="430200" prstMaterial="legacyMatte">
              <a:extrusionClr>
                <a:srgbClr val="00FF00"/>
              </a:extrusionClr>
            </a:sp3d>
          </a:bodyPr>
          <a:lstStyle/>
          <a:p>
            <a:pPr algn="ctr"/>
            <a:r>
              <a:rPr lang="vi-VN" sz="3200" kern="10">
                <a:ln w="9525"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Tại sao cần ăn phối hợp</a:t>
            </a:r>
          </a:p>
          <a:p>
            <a:pPr algn="ctr"/>
            <a:r>
              <a:rPr lang="vi-VN" sz="3200" kern="10">
                <a:ln w="9525">
                  <a:round/>
                  <a:headEnd/>
                  <a:tailEnd/>
                </a:ln>
                <a:solidFill>
                  <a:srgbClr val="FF00FF"/>
                </a:solidFill>
                <a:latin typeface="Arial"/>
                <a:cs typeface="Arial"/>
              </a:rPr>
              <a:t> nhiều loại thức ăn ?</a:t>
            </a:r>
            <a:endParaRPr lang="en-US" sz="3200" kern="10">
              <a:ln w="9525">
                <a:round/>
                <a:headEnd/>
                <a:tailEnd/>
              </a:ln>
              <a:solidFill>
                <a:srgbClr val="FF00FF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29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900" decel="100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" accel="100000" fill="hold">
                                          <p:stCondLst>
                                            <p:cond delay="90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8" name="Text Box 4"/>
          <p:cNvSpPr txBox="1">
            <a:spLocks noChangeArrowheads="1"/>
          </p:cNvSpPr>
          <p:nvPr/>
        </p:nvSpPr>
        <p:spPr bwMode="auto">
          <a:xfrm>
            <a:off x="228600" y="2133600"/>
            <a:ext cx="8915400" cy="30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50000"/>
              </a:spcBef>
            </a:pPr>
            <a:r>
              <a:rPr lang="fr-LU" u="sng">
                <a:solidFill>
                  <a:srgbClr val="CC00FF"/>
                </a:solidFill>
                <a:latin typeface="Arial" pitchFamily="34" charset="0"/>
              </a:rPr>
              <a:t>Hoạt </a:t>
            </a:r>
            <a:r>
              <a:rPr lang="vi-VN" u="sng">
                <a:solidFill>
                  <a:srgbClr val="CC00FF"/>
                </a:solidFill>
                <a:latin typeface="Arial" pitchFamily="34" charset="0"/>
              </a:rPr>
              <a:t>đ</a:t>
            </a:r>
            <a:r>
              <a:rPr lang="fr-LU" u="sng">
                <a:solidFill>
                  <a:srgbClr val="CC00FF"/>
                </a:solidFill>
                <a:latin typeface="Arial" pitchFamily="34" charset="0"/>
              </a:rPr>
              <a:t>ộng 1</a:t>
            </a:r>
            <a:r>
              <a:rPr lang="fr-LU">
                <a:solidFill>
                  <a:srgbClr val="CC00FF"/>
                </a:solidFill>
                <a:latin typeface="Arial" pitchFamily="34" charset="0"/>
              </a:rPr>
              <a:t>: Thảo luận về sự cần thiết phải </a:t>
            </a:r>
            <a:r>
              <a:rPr lang="vi-VN">
                <a:solidFill>
                  <a:srgbClr val="CC00FF"/>
                </a:solidFill>
                <a:latin typeface="Arial" pitchFamily="34" charset="0"/>
              </a:rPr>
              <a:t>ă</a:t>
            </a:r>
            <a:r>
              <a:rPr lang="fr-LU">
                <a:solidFill>
                  <a:srgbClr val="CC00FF"/>
                </a:solidFill>
                <a:latin typeface="Arial" pitchFamily="34" charset="0"/>
              </a:rPr>
              <a:t>n phối hợp nhiều loại thức </a:t>
            </a:r>
            <a:r>
              <a:rPr lang="vi-VN">
                <a:solidFill>
                  <a:srgbClr val="CC00FF"/>
                </a:solidFill>
                <a:latin typeface="Arial" pitchFamily="34" charset="0"/>
              </a:rPr>
              <a:t>ă</a:t>
            </a:r>
            <a:r>
              <a:rPr lang="fr-LU">
                <a:solidFill>
                  <a:srgbClr val="CC00FF"/>
                </a:solidFill>
                <a:latin typeface="Arial" pitchFamily="34" charset="0"/>
              </a:rPr>
              <a:t>n và th</a:t>
            </a:r>
            <a:r>
              <a:rPr lang="vi-VN">
                <a:solidFill>
                  <a:srgbClr val="CC00FF"/>
                </a:solidFill>
                <a:latin typeface="Arial" pitchFamily="34" charset="0"/>
              </a:rPr>
              <a:t>ư</a:t>
            </a:r>
            <a:r>
              <a:rPr lang="fr-LU">
                <a:solidFill>
                  <a:srgbClr val="CC00FF"/>
                </a:solidFill>
                <a:latin typeface="Arial" pitchFamily="34" charset="0"/>
              </a:rPr>
              <a:t>ờng xuyên thay </a:t>
            </a:r>
            <a:r>
              <a:rPr lang="vi-VN">
                <a:solidFill>
                  <a:srgbClr val="CC00FF"/>
                </a:solidFill>
                <a:latin typeface="Arial" pitchFamily="34" charset="0"/>
              </a:rPr>
              <a:t>đ</a:t>
            </a:r>
            <a:r>
              <a:rPr lang="fr-LU">
                <a:solidFill>
                  <a:srgbClr val="CC00FF"/>
                </a:solidFill>
                <a:latin typeface="Arial" pitchFamily="34" charset="0"/>
              </a:rPr>
              <a:t>ổi món (nhóm 5)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9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988" grpId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1432</TotalTime>
  <Words>698</Words>
  <Application>Microsoft PowerPoint</Application>
  <PresentationFormat>On-screen Show (4:3)</PresentationFormat>
  <Paragraphs>50</Paragraphs>
  <Slides>27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0" baseType="lpstr">
      <vt:lpstr>VNI-Times</vt:lpstr>
      <vt:lpstr>Arial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NgocHan</dc:creator>
  <cp:lastModifiedBy>CSTeam</cp:lastModifiedBy>
  <cp:revision>90</cp:revision>
  <dcterms:created xsi:type="dcterms:W3CDTF">2009-07-09T01:57:06Z</dcterms:created>
  <dcterms:modified xsi:type="dcterms:W3CDTF">2016-06-30T01:09:08Z</dcterms:modified>
</cp:coreProperties>
</file>