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ppt" ContentType="application/vnd.ms-powerpoint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2" r:id="rId3"/>
    <p:sldId id="261" r:id="rId4"/>
    <p:sldId id="260" r:id="rId5"/>
    <p:sldId id="262" r:id="rId6"/>
    <p:sldId id="270" r:id="rId7"/>
    <p:sldId id="263" r:id="rId8"/>
    <p:sldId id="264" r:id="rId9"/>
    <p:sldId id="276" r:id="rId1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33CC"/>
    <a:srgbClr val="6600FF"/>
    <a:srgbClr val="FF00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D616E-B958-43C1-928F-B221635FA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107F0-40A5-46B9-8B94-C085DC866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75C20-ECD5-42C8-8A42-7F712EBED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7CA82-3EB6-4CB7-9C8C-225761B4A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7F205-5640-4B6D-85D5-AC6DE59A7D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7A5DE-3A47-4F84-BECD-CAC473A87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28161-A033-47AC-965B-F54646EC3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FCB90-36E3-418C-B2FE-DC7BB6B39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0E310-711C-4EB7-8F8D-80B0DD2FB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624A4-A6DE-460A-A716-A57958A8F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EA258-967D-49D3-9DC1-2E617669A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67D05E1E-F9B0-49D3-AAD9-A1D96C567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Presentation1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Presentation2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304800" y="0"/>
            <a:ext cx="8534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 b="0">
              <a:latin typeface="Arial" charset="0"/>
            </a:endParaRPr>
          </a:p>
          <a:p>
            <a:pPr algn="l">
              <a:spcBef>
                <a:spcPct val="50000"/>
              </a:spcBef>
            </a:pPr>
            <a:endParaRPr lang="en-US" sz="1600" b="0">
              <a:latin typeface="Arial" charset="0"/>
            </a:endParaRPr>
          </a:p>
          <a:p>
            <a:pPr algn="l">
              <a:spcBef>
                <a:spcPct val="50000"/>
              </a:spcBef>
            </a:pPr>
            <a:endParaRPr lang="en-US" sz="1600" b="0">
              <a:latin typeface="Arial" charset="0"/>
            </a:endParaRPr>
          </a:p>
          <a:p>
            <a:pPr algn="l">
              <a:spcBef>
                <a:spcPct val="50000"/>
              </a:spcBef>
            </a:pPr>
            <a:endParaRPr lang="en-US" sz="1600" b="0">
              <a:latin typeface="Arial" charset="0"/>
            </a:endParaRPr>
          </a:p>
          <a:p>
            <a:pPr algn="l">
              <a:spcBef>
                <a:spcPct val="50000"/>
              </a:spcBef>
            </a:pPr>
            <a:endParaRPr lang="en-US" sz="1600" b="0">
              <a:latin typeface="Arial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-152400"/>
            <a:ext cx="83058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0033CC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400" u="sng">
                <a:solidFill>
                  <a:srgbClr val="0033CC"/>
                </a:solidFill>
                <a:latin typeface="Arial" charset="0"/>
              </a:rPr>
              <a:t>Tư và xã hội nhiên</a:t>
            </a:r>
            <a:r>
              <a:rPr lang="en-US" sz="2400">
                <a:solidFill>
                  <a:srgbClr val="0033CC"/>
                </a:solidFill>
                <a:latin typeface="Arial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Bài 38: Vệ sinh môi trường (tiếp theo)</a:t>
            </a:r>
          </a:p>
          <a:p>
            <a:pPr>
              <a:spcBef>
                <a:spcPct val="50000"/>
              </a:spcBef>
            </a:pPr>
            <a:endParaRPr lang="en-US" sz="24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228600" y="2133600"/>
            <a:ext cx="853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0">
              <a:latin typeface="Arial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0" y="1828800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rgbClr val="0033CC"/>
                </a:solidFill>
                <a:latin typeface="Arial" charset="0"/>
              </a:rPr>
              <a:t>Hoạt động 1: Quan sát tranh theo nhóm đôi</a:t>
            </a:r>
          </a:p>
          <a:p>
            <a:pPr algn="l">
              <a:spcBef>
                <a:spcPct val="50000"/>
              </a:spcBef>
            </a:pPr>
            <a:r>
              <a:rPr lang="en-US" sz="2400">
                <a:solidFill>
                  <a:srgbClr val="0033CC"/>
                </a:solidFill>
                <a:latin typeface="Arial" charset="0"/>
              </a:rPr>
              <a:t>Quan sát hình ảnh sau hãy nói những gì bạn nhìn thấy trong hình sau.Theo bạn hành vi nào đúng, hành vi nào sai?Hiện tượng trên có xảy ra ở nơi bạn sinh sống không?</a:t>
            </a:r>
          </a:p>
          <a:p>
            <a:pPr algn="l">
              <a:spcBef>
                <a:spcPct val="50000"/>
              </a:spcBef>
            </a:pPr>
            <a:endParaRPr lang="en-US" sz="2400">
              <a:solidFill>
                <a:srgbClr val="0033CC"/>
              </a:solidFill>
              <a:latin typeface="Arial" charset="0"/>
            </a:endParaRPr>
          </a:p>
        </p:txBody>
      </p:sp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0" y="3886200"/>
          <a:ext cx="4114800" cy="2971800"/>
        </p:xfrm>
        <a:graphic>
          <a:graphicData uri="http://schemas.openxmlformats.org/presentationml/2006/ole">
            <p:oleObj spid="_x0000_s1026" name="Presentation" r:id="rId3" imgW="4572023" imgH="3428838" progId="PowerPoint.Show.8">
              <p:embed/>
            </p:oleObj>
          </a:graphicData>
        </a:graphic>
      </p:graphicFrame>
      <p:pic>
        <p:nvPicPr>
          <p:cNvPr id="5130" name="Picture 10" descr="CA5UQDDHCAA9SSP3CAD9LRDNCAU0PY7FCA860D4RCA7Y8JGUCAYR6HKRCAYJ"/>
          <p:cNvPicPr>
            <a:picLocks noChangeAspect="1" noChangeArrowheads="1"/>
          </p:cNvPicPr>
          <p:nvPr/>
        </p:nvPicPr>
        <p:blipFill>
          <a:blip r:embed="rId4">
            <a:lum bright="12000"/>
          </a:blip>
          <a:srcRect l="48112" r="1888" b="14201"/>
          <a:stretch>
            <a:fillRect/>
          </a:stretch>
        </p:blipFill>
        <p:spPr bwMode="auto">
          <a:xfrm>
            <a:off x="4419600" y="3810000"/>
            <a:ext cx="4343400" cy="3048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131" name="Picture 11" descr="untiled-1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04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0" y="2057400"/>
          <a:ext cx="4191000" cy="4267200"/>
        </p:xfrm>
        <a:graphic>
          <a:graphicData uri="http://schemas.openxmlformats.org/presentationml/2006/ole">
            <p:oleObj spid="_x0000_s2050" name="Presentation" r:id="rId3" imgW="4572023" imgH="3428838" progId="PowerPoint.Show.8">
              <p:embed/>
            </p:oleObj>
          </a:graphicData>
        </a:graphic>
      </p:graphicFrame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228600" y="228600"/>
            <a:ext cx="8763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>
              <a:solidFill>
                <a:srgbClr val="0033CC"/>
              </a:solidFill>
              <a:latin typeface="Arial" charset="0"/>
            </a:endParaRPr>
          </a:p>
          <a:p>
            <a:r>
              <a:rPr lang="en-US" sz="2400" u="sng">
                <a:solidFill>
                  <a:srgbClr val="0033CC"/>
                </a:solidFill>
                <a:latin typeface="Arial" charset="0"/>
              </a:rPr>
              <a:t>Tư và xã hội nhiên</a:t>
            </a:r>
            <a:r>
              <a:rPr lang="en-US" sz="2400">
                <a:solidFill>
                  <a:srgbClr val="0033CC"/>
                </a:solidFill>
                <a:latin typeface="Arial" charset="0"/>
              </a:rPr>
              <a:t> </a:t>
            </a:r>
          </a:p>
          <a:p>
            <a:r>
              <a:rPr lang="en-US" sz="2400">
                <a:solidFill>
                  <a:srgbClr val="FF0000"/>
                </a:solidFill>
                <a:latin typeface="Arial" charset="0"/>
              </a:rPr>
              <a:t>Bài 38: Vệ sinh môi trường (tiếp theo)</a:t>
            </a:r>
          </a:p>
          <a:p>
            <a:pPr>
              <a:spcBef>
                <a:spcPct val="50000"/>
              </a:spcBef>
            </a:pPr>
            <a:endParaRPr lang="en-US" sz="24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5181600" y="2286000"/>
            <a:ext cx="320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0">
              <a:latin typeface="Arial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4495800" y="2057400"/>
            <a:ext cx="4495800" cy="43434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400">
                <a:solidFill>
                  <a:srgbClr val="0033CC"/>
                </a:solidFill>
                <a:latin typeface="Arial" charset="0"/>
              </a:rPr>
              <a:t>Hình bên cho thấy đây</a:t>
            </a:r>
          </a:p>
          <a:p>
            <a:pPr algn="l"/>
            <a:r>
              <a:rPr lang="en-US" sz="2400">
                <a:solidFill>
                  <a:srgbClr val="0033CC"/>
                </a:solidFill>
                <a:latin typeface="Arial" charset="0"/>
              </a:rPr>
              <a:t>là hành vi sai các bạn nhỏ </a:t>
            </a:r>
          </a:p>
          <a:p>
            <a:pPr algn="l"/>
            <a:r>
              <a:rPr lang="en-US" sz="2400">
                <a:solidFill>
                  <a:srgbClr val="0033CC"/>
                </a:solidFill>
                <a:latin typeface="Arial" charset="0"/>
              </a:rPr>
              <a:t>đang bơi dưới sông.</a:t>
            </a:r>
          </a:p>
          <a:p>
            <a:pPr algn="l"/>
            <a:r>
              <a:rPr lang="en-US" sz="2400">
                <a:solidFill>
                  <a:srgbClr val="0033CC"/>
                </a:solidFill>
                <a:latin typeface="Arial" charset="0"/>
              </a:rPr>
              <a:t> Một vài chi phụ nữ đang</a:t>
            </a:r>
          </a:p>
          <a:p>
            <a:pPr algn="l"/>
            <a:r>
              <a:rPr lang="en-US" sz="2400">
                <a:solidFill>
                  <a:srgbClr val="0033CC"/>
                </a:solidFill>
                <a:latin typeface="Arial" charset="0"/>
              </a:rPr>
              <a:t>rưả chén,vo gạo..</a:t>
            </a:r>
          </a:p>
          <a:p>
            <a:pPr algn="l"/>
            <a:r>
              <a:rPr lang="en-US" sz="2400">
                <a:solidFill>
                  <a:srgbClr val="0033CC"/>
                </a:solidFill>
                <a:latin typeface="Arial" charset="0"/>
              </a:rPr>
              <a:t>Trên bờ một bác đangđổ rác </a:t>
            </a:r>
          </a:p>
          <a:p>
            <a:pPr algn="l"/>
            <a:r>
              <a:rPr lang="en-US" sz="2400">
                <a:solidFill>
                  <a:srgbClr val="0033CC"/>
                </a:solidFill>
                <a:latin typeface="Arial" charset="0"/>
              </a:rPr>
              <a:t>thải</a:t>
            </a:r>
          </a:p>
          <a:p>
            <a:pPr algn="l"/>
            <a:r>
              <a:rPr lang="en-US" sz="2400">
                <a:solidFill>
                  <a:srgbClr val="0033CC"/>
                </a:solidFill>
                <a:latin typeface="Arial" charset="0"/>
              </a:rPr>
              <a:t>Một cống đang xả nước bẩn</a:t>
            </a:r>
          </a:p>
          <a:p>
            <a:pPr algn="l"/>
            <a:r>
              <a:rPr lang="en-US" sz="2400">
                <a:solidFill>
                  <a:srgbClr val="0033CC"/>
                </a:solidFill>
                <a:latin typeface="Arial" charset="0"/>
              </a:rPr>
              <a:t> trực tiếp xuống sông</a:t>
            </a:r>
          </a:p>
          <a:p>
            <a:pPr algn="l"/>
            <a:endParaRPr lang="en-US" sz="2400">
              <a:solidFill>
                <a:srgbClr val="0033CC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1295400" y="0"/>
            <a:ext cx="609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2400" b="0" u="sng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533400" y="-152400"/>
            <a:ext cx="8382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>
              <a:solidFill>
                <a:srgbClr val="0033CC"/>
              </a:solidFill>
              <a:latin typeface="Arial" charset="0"/>
            </a:endParaRPr>
          </a:p>
          <a:p>
            <a:r>
              <a:rPr lang="en-US" sz="2400" u="sng">
                <a:solidFill>
                  <a:srgbClr val="0033CC"/>
                </a:solidFill>
                <a:latin typeface="Arial" charset="0"/>
              </a:rPr>
              <a:t>Tư và xã hội nhiên</a:t>
            </a:r>
            <a:r>
              <a:rPr lang="en-US" sz="2400">
                <a:solidFill>
                  <a:srgbClr val="0033CC"/>
                </a:solidFill>
                <a:latin typeface="Arial" charset="0"/>
              </a:rPr>
              <a:t> </a:t>
            </a:r>
          </a:p>
          <a:p>
            <a:r>
              <a:rPr lang="en-US" sz="2400">
                <a:solidFill>
                  <a:srgbClr val="FF0000"/>
                </a:solidFill>
                <a:latin typeface="Arial" charset="0"/>
              </a:rPr>
              <a:t>Bài 38:Vệ sinh môi trường (tiếp theo)</a:t>
            </a:r>
          </a:p>
          <a:p>
            <a:endParaRPr lang="en-US" sz="2400">
              <a:solidFill>
                <a:srgbClr val="FF00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400" b="0">
              <a:latin typeface="Arial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90600" y="2133600"/>
            <a:ext cx="251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0">
              <a:latin typeface="Arial" charset="0"/>
            </a:endParaRP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457200" y="2438400"/>
            <a:ext cx="236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0">
              <a:latin typeface="Arial" charset="0"/>
            </a:endParaRPr>
          </a:p>
        </p:txBody>
      </p:sp>
      <p:pic>
        <p:nvPicPr>
          <p:cNvPr id="7176" name="Picture 8" descr="CA5UQDDHCAA9SSP3CAD9LRDNCAU0PY7FCA860D4RCA7Y8JGUCAYR6HKRCAYJ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 l="48112" r="1888" b="14201"/>
          <a:stretch>
            <a:fillRect/>
          </a:stretch>
        </p:blipFill>
        <p:spPr bwMode="auto">
          <a:xfrm>
            <a:off x="381000" y="2286000"/>
            <a:ext cx="4038600" cy="40386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4876800" y="2286000"/>
            <a:ext cx="3962400" cy="38862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0033CC"/>
                </a:solidFill>
                <a:latin typeface="Arial" charset="0"/>
              </a:rPr>
              <a:t>Hình bên là hành vi sai </a:t>
            </a:r>
          </a:p>
          <a:p>
            <a:r>
              <a:rPr lang="en-US" sz="2400">
                <a:solidFill>
                  <a:srgbClr val="0033CC"/>
                </a:solidFill>
                <a:latin typeface="Arial" charset="0"/>
              </a:rPr>
              <a:t>vì nước thải bẩn được </a:t>
            </a:r>
          </a:p>
          <a:p>
            <a:r>
              <a:rPr lang="en-US" sz="2400">
                <a:solidFill>
                  <a:srgbClr val="0033CC"/>
                </a:solidFill>
                <a:latin typeface="Arial" charset="0"/>
              </a:rPr>
              <a:t>đổ xuống trực tiếpdòng </a:t>
            </a:r>
          </a:p>
          <a:p>
            <a:r>
              <a:rPr lang="en-US" sz="2400">
                <a:solidFill>
                  <a:srgbClr val="0033CC"/>
                </a:solidFill>
                <a:latin typeface="Arial" charset="0"/>
              </a:rPr>
              <a:t>Sông.trong nước thải </a:t>
            </a:r>
          </a:p>
          <a:p>
            <a:r>
              <a:rPr lang="en-US" sz="2400">
                <a:solidFill>
                  <a:srgbClr val="0033CC"/>
                </a:solidFill>
                <a:latin typeface="Arial" charset="0"/>
              </a:rPr>
              <a:t>có nhiều vi khuẩnvà chất </a:t>
            </a:r>
          </a:p>
          <a:p>
            <a:r>
              <a:rPr lang="en-US" sz="2400">
                <a:solidFill>
                  <a:srgbClr val="0033CC"/>
                </a:solidFill>
                <a:latin typeface="Arial" charset="0"/>
              </a:rPr>
              <a:t>độc hại,dễ gây bệnh</a:t>
            </a:r>
          </a:p>
          <a:p>
            <a:r>
              <a:rPr lang="en-US" sz="2400">
                <a:solidFill>
                  <a:srgbClr val="0033CC"/>
                </a:solidFill>
                <a:latin typeface="Arial" charset="0"/>
              </a:rPr>
              <a:t> truyền nhiễm cho người .</a:t>
            </a:r>
          </a:p>
          <a:p>
            <a:r>
              <a:rPr lang="en-US" sz="2400">
                <a:solidFill>
                  <a:srgbClr val="0033CC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143000" y="0"/>
            <a:ext cx="63246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0033CC"/>
              </a:solidFill>
              <a:latin typeface="Arial" charset="0"/>
            </a:endParaRPr>
          </a:p>
          <a:p>
            <a:r>
              <a:rPr lang="en-US" sz="2400" u="sng">
                <a:solidFill>
                  <a:srgbClr val="0033CC"/>
                </a:solidFill>
                <a:latin typeface="Arial" charset="0"/>
              </a:rPr>
              <a:t>Tư và xã hội nhiên</a:t>
            </a:r>
            <a:r>
              <a:rPr lang="en-US" sz="2400">
                <a:solidFill>
                  <a:srgbClr val="0033CC"/>
                </a:solidFill>
                <a:latin typeface="Arial" charset="0"/>
              </a:rPr>
              <a:t> </a:t>
            </a:r>
          </a:p>
          <a:p>
            <a:r>
              <a:rPr lang="en-US" sz="2400">
                <a:solidFill>
                  <a:srgbClr val="FF0000"/>
                </a:solidFill>
                <a:latin typeface="Arial" charset="0"/>
              </a:rPr>
              <a:t>Bài 38:Vệ sinh môi trường (tiếp theo)</a:t>
            </a:r>
          </a:p>
          <a:p>
            <a:endParaRPr lang="en-US" sz="2400">
              <a:solidFill>
                <a:srgbClr val="FF00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4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129540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rgbClr val="0033CC"/>
                </a:solidFill>
                <a:latin typeface="Arial" charset="0"/>
              </a:rPr>
              <a:t>Quan sát hình ảnh sau nêu những tác hại của nước thải đối vói sinh vật và sức khỏe con ngươi?</a:t>
            </a:r>
          </a:p>
        </p:txBody>
      </p:sp>
      <p:pic>
        <p:nvPicPr>
          <p:cNvPr id="6151" name="Picture 7" descr="154124[1]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 t="9334"/>
          <a:stretch>
            <a:fillRect/>
          </a:stretch>
        </p:blipFill>
        <p:spPr bwMode="auto">
          <a:xfrm>
            <a:off x="152400" y="2667000"/>
            <a:ext cx="4038600" cy="3810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152" name="Picture 8" descr="3010akm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667000"/>
            <a:ext cx="4286250" cy="3886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153" name="Picture 9" descr="Untitled-1 copy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04800"/>
            <a:ext cx="685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219200" y="0"/>
            <a:ext cx="6858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>
              <a:solidFill>
                <a:srgbClr val="0033CC"/>
              </a:solidFill>
              <a:latin typeface="Arial" charset="0"/>
            </a:endParaRPr>
          </a:p>
          <a:p>
            <a:r>
              <a:rPr lang="en-US" sz="2400" u="sng">
                <a:solidFill>
                  <a:srgbClr val="0033CC"/>
                </a:solidFill>
                <a:latin typeface="Arial" charset="0"/>
              </a:rPr>
              <a:t>Tư và xã hội nhiên</a:t>
            </a:r>
            <a:r>
              <a:rPr lang="en-US" sz="2400">
                <a:solidFill>
                  <a:srgbClr val="0033CC"/>
                </a:solidFill>
                <a:latin typeface="Arial" charset="0"/>
              </a:rPr>
              <a:t> </a:t>
            </a:r>
          </a:p>
          <a:p>
            <a:r>
              <a:rPr lang="en-US" sz="2400">
                <a:solidFill>
                  <a:srgbClr val="FF0000"/>
                </a:solidFill>
                <a:latin typeface="Arial" charset="0"/>
              </a:rPr>
              <a:t>Bài 38:Vệ sinh môi trường (tiếp theo)</a:t>
            </a:r>
          </a:p>
          <a:p>
            <a:endParaRPr lang="en-US" sz="2400">
              <a:solidFill>
                <a:srgbClr val="FF00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400" u="sng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685800" y="1905000"/>
            <a:ext cx="769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0">
              <a:latin typeface="Arial" charset="0"/>
            </a:endParaRP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609600" y="1447800"/>
            <a:ext cx="792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0">
              <a:latin typeface="Arial" charset="0"/>
            </a:endParaRPr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228600" y="1447800"/>
            <a:ext cx="8915400" cy="2362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400">
                <a:solidFill>
                  <a:srgbClr val="0033CC"/>
                </a:solidFill>
                <a:latin typeface="Arial" charset="0"/>
              </a:rPr>
              <a:t>Một số tác hại của nước thải:</a:t>
            </a:r>
          </a:p>
          <a:p>
            <a:pPr algn="l"/>
            <a:r>
              <a:rPr lang="en-US" sz="2400">
                <a:solidFill>
                  <a:srgbClr val="0033CC"/>
                </a:solidFill>
                <a:latin typeface="Arial" charset="0"/>
              </a:rPr>
              <a:t>*Làm ô nhiễm nguồn nước .</a:t>
            </a:r>
          </a:p>
          <a:p>
            <a:pPr algn="l"/>
            <a:r>
              <a:rPr lang="en-US" sz="2400">
                <a:solidFill>
                  <a:srgbClr val="0033CC"/>
                </a:solidFill>
                <a:latin typeface="Arial" charset="0"/>
              </a:rPr>
              <a:t>*Truyền bệnh làm ảnh hưởng đến đến sức khỏe của </a:t>
            </a:r>
          </a:p>
          <a:p>
            <a:pPr algn="l"/>
            <a:r>
              <a:rPr lang="en-US" sz="2400">
                <a:solidFill>
                  <a:srgbClr val="0033CC"/>
                </a:solidFill>
                <a:latin typeface="Arial" charset="0"/>
              </a:rPr>
              <a:t>sinh vật và con người </a:t>
            </a:r>
          </a:p>
          <a:p>
            <a:pPr algn="l"/>
            <a:r>
              <a:rPr lang="en-US" sz="2400">
                <a:solidFill>
                  <a:srgbClr val="0033CC"/>
                </a:solidFill>
                <a:latin typeface="Arial" charset="0"/>
              </a:rPr>
              <a:t>*Làm cho sinh vật dưới nước không sống được.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57200" y="4114800"/>
            <a:ext cx="8458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CC"/>
                </a:solidFill>
                <a:latin typeface="Arial" charset="0"/>
              </a:rPr>
              <a:t>Hoạt động 2:Hoạt động cá nhân 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CC"/>
                </a:solidFill>
                <a:latin typeface="Arial" charset="0"/>
              </a:rPr>
              <a:t>Quan sát từ thực tiễn,em thấy nước thải ở các bệnh viện, gia đình ….chảy đi đâu?</a:t>
            </a:r>
          </a:p>
        </p:txBody>
      </p:sp>
      <p:pic>
        <p:nvPicPr>
          <p:cNvPr id="8202" name="Picture 10" descr="Untitled-1 copy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81000" y="152400"/>
            <a:ext cx="8382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>
              <a:solidFill>
                <a:srgbClr val="0033CC"/>
              </a:solidFill>
              <a:latin typeface="Arial" charset="0"/>
            </a:endParaRPr>
          </a:p>
          <a:p>
            <a:r>
              <a:rPr lang="en-US" sz="2400" u="sng">
                <a:solidFill>
                  <a:srgbClr val="0033CC"/>
                </a:solidFill>
                <a:latin typeface="Arial" charset="0"/>
              </a:rPr>
              <a:t>Tư và xã hội nhiên</a:t>
            </a:r>
            <a:r>
              <a:rPr lang="en-US" sz="2400">
                <a:solidFill>
                  <a:srgbClr val="0033CC"/>
                </a:solidFill>
                <a:latin typeface="Arial" charset="0"/>
              </a:rPr>
              <a:t> </a:t>
            </a:r>
          </a:p>
          <a:p>
            <a:r>
              <a:rPr lang="en-US" sz="2400">
                <a:solidFill>
                  <a:srgbClr val="FF0000"/>
                </a:solidFill>
                <a:latin typeface="Arial" charset="0"/>
              </a:rPr>
              <a:t>Bài 38:Vệ sinh môi trường (tiếp theo)</a:t>
            </a:r>
          </a:p>
          <a:p>
            <a:endParaRPr lang="en-US" sz="2400">
              <a:solidFill>
                <a:srgbClr val="FF00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400" b="0">
              <a:latin typeface="Arial" charset="0"/>
            </a:endParaRP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898525" y="2809875"/>
            <a:ext cx="7026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b="0">
              <a:latin typeface="Arial" charset="0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57200" y="1676400"/>
            <a:ext cx="8458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CC"/>
                </a:solidFill>
                <a:latin typeface="Arial" charset="0"/>
              </a:rPr>
              <a:t>Thảo luận nhóm 4: Quan sát hình sau và cho biết theo bạn hệ thống cống rãnh nào là hợp vệ sinh?Tại sao?</a:t>
            </a:r>
          </a:p>
        </p:txBody>
      </p:sp>
      <p:pic>
        <p:nvPicPr>
          <p:cNvPr id="22539" name="Picture 11" descr="CA5UQDDHCAA9SSP3CAD9LRDNCAU0PY7FCA860D4RCA7Y8JGUCAYR6HKR (1)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 l="2727" t="2367" r="53638" b="20200"/>
          <a:stretch>
            <a:fillRect/>
          </a:stretch>
        </p:blipFill>
        <p:spPr bwMode="auto">
          <a:xfrm>
            <a:off x="381000" y="2895600"/>
            <a:ext cx="3962400" cy="36576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2540" name="Picture 12" descr="tram xu ly nuoc tha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95600"/>
            <a:ext cx="4572000" cy="36576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2543" name="Picture 15" descr="untiled-1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04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371600" y="0"/>
            <a:ext cx="701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u="sng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981200" y="228600"/>
            <a:ext cx="59436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>
              <a:solidFill>
                <a:srgbClr val="0033CC"/>
              </a:solidFill>
              <a:latin typeface="Arial" charset="0"/>
            </a:endParaRPr>
          </a:p>
          <a:p>
            <a:r>
              <a:rPr lang="en-US" sz="2400" u="sng">
                <a:solidFill>
                  <a:srgbClr val="0033CC"/>
                </a:solidFill>
                <a:latin typeface="Arial" charset="0"/>
              </a:rPr>
              <a:t>Tư và xã hội nhiên</a:t>
            </a:r>
            <a:r>
              <a:rPr lang="en-US" sz="2400">
                <a:solidFill>
                  <a:srgbClr val="0033CC"/>
                </a:solidFill>
                <a:latin typeface="Arial" charset="0"/>
              </a:rPr>
              <a:t> </a:t>
            </a:r>
          </a:p>
          <a:p>
            <a:r>
              <a:rPr lang="en-US" sz="2400">
                <a:solidFill>
                  <a:srgbClr val="FF0000"/>
                </a:solidFill>
                <a:latin typeface="Arial" charset="0"/>
              </a:rPr>
              <a:t>Bài 38:Vệ sinh môi trường (tiếp theo)</a:t>
            </a:r>
          </a:p>
          <a:p>
            <a:endParaRPr lang="en-US" sz="2400">
              <a:solidFill>
                <a:srgbClr val="FF00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400" b="0">
              <a:latin typeface="Arial" charset="0"/>
            </a:endParaRPr>
          </a:p>
        </p:txBody>
      </p:sp>
      <p:pic>
        <p:nvPicPr>
          <p:cNvPr id="9222" name="Picture 6" descr="daf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819400"/>
            <a:ext cx="8077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990600" y="0"/>
            <a:ext cx="71628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>
              <a:solidFill>
                <a:srgbClr val="0033CC"/>
              </a:solidFill>
              <a:latin typeface="Arial" charset="0"/>
            </a:endParaRPr>
          </a:p>
          <a:p>
            <a:r>
              <a:rPr lang="en-US" sz="2400" u="sng">
                <a:solidFill>
                  <a:srgbClr val="0033CC"/>
                </a:solidFill>
                <a:latin typeface="Arial" charset="0"/>
              </a:rPr>
              <a:t>Tư và xã hội nhiên</a:t>
            </a:r>
            <a:r>
              <a:rPr lang="en-US" sz="2400">
                <a:solidFill>
                  <a:srgbClr val="0033CC"/>
                </a:solidFill>
                <a:latin typeface="Arial" charset="0"/>
              </a:rPr>
              <a:t> </a:t>
            </a:r>
          </a:p>
          <a:p>
            <a:r>
              <a:rPr lang="en-US" sz="2400">
                <a:solidFill>
                  <a:srgbClr val="FF0000"/>
                </a:solidFill>
                <a:latin typeface="Arial" charset="0"/>
              </a:rPr>
              <a:t>Bài 38:Vệ sinh môi trường (tiếp theo)</a:t>
            </a:r>
          </a:p>
          <a:p>
            <a:endParaRPr lang="en-US" sz="2400">
              <a:solidFill>
                <a:srgbClr val="FF00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400" u="sng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457200" y="1524000"/>
            <a:ext cx="441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0">
              <a:latin typeface="Arial" charset="0"/>
            </a:endParaRPr>
          </a:p>
        </p:txBody>
      </p:sp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4479925" y="3170238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0" y="1676400"/>
            <a:ext cx="9144000" cy="3657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solidFill>
                <a:srgbClr val="0033CC"/>
              </a:solidFill>
              <a:latin typeface="Arial" charset="0"/>
            </a:endParaRPr>
          </a:p>
          <a:p>
            <a:pPr algn="l"/>
            <a:r>
              <a:rPr lang="en-US" sz="2400">
                <a:solidFill>
                  <a:srgbClr val="0033CC"/>
                </a:solidFill>
                <a:latin typeface="Arial" charset="0"/>
              </a:rPr>
              <a:t>Trong nước thải có chứa nhiều chất bẩn độc hại </a:t>
            </a:r>
          </a:p>
          <a:p>
            <a:pPr algn="l"/>
            <a:r>
              <a:rPr lang="en-US" sz="2400">
                <a:solidFill>
                  <a:srgbClr val="0033CC"/>
                </a:solidFill>
                <a:latin typeface="Arial" charset="0"/>
              </a:rPr>
              <a:t>và các vi khuẩn gây bệnh.Nếu để nước thải chưa xử lí </a:t>
            </a:r>
          </a:p>
          <a:p>
            <a:pPr algn="l"/>
            <a:r>
              <a:rPr lang="en-US" sz="2400">
                <a:solidFill>
                  <a:srgbClr val="0033CC"/>
                </a:solidFill>
                <a:latin typeface="Arial" charset="0"/>
              </a:rPr>
              <a:t>thường xuyên chảy vào hồ  ao..làm cho nguồn nước bị ô </a:t>
            </a:r>
          </a:p>
          <a:p>
            <a:pPr algn="l"/>
            <a:r>
              <a:rPr lang="en-US" sz="2400">
                <a:solidFill>
                  <a:srgbClr val="0033CC"/>
                </a:solidFill>
                <a:latin typeface="Arial" charset="0"/>
              </a:rPr>
              <a:t>nhiễm .</a:t>
            </a:r>
          </a:p>
          <a:p>
            <a:pPr algn="l"/>
            <a:r>
              <a:rPr lang="en-US" sz="2400">
                <a:solidFill>
                  <a:srgbClr val="0033CC"/>
                </a:solidFill>
                <a:latin typeface="Arial" charset="0"/>
              </a:rPr>
              <a:t>Vì vậy việc xử lí các loại nước thải nhất là nước thải </a:t>
            </a:r>
          </a:p>
          <a:p>
            <a:pPr algn="l"/>
            <a:r>
              <a:rPr lang="en-US" sz="2400">
                <a:solidFill>
                  <a:srgbClr val="0033CC"/>
                </a:solidFill>
                <a:latin typeface="Arial" charset="0"/>
              </a:rPr>
              <a:t>công nghiệptrước khi đổ vào hệ thống thoát nước chung </a:t>
            </a:r>
          </a:p>
          <a:p>
            <a:pPr algn="l"/>
            <a:r>
              <a:rPr lang="en-US" sz="2400">
                <a:solidFill>
                  <a:srgbClr val="0033CC"/>
                </a:solidFill>
                <a:latin typeface="Arial" charset="0"/>
              </a:rPr>
              <a:t>là cần thiết .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762000" y="5486400"/>
            <a:ext cx="6934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CC"/>
                </a:solidFill>
                <a:latin typeface="Arial" charset="0"/>
              </a:rPr>
              <a:t>Hoạt động 3:Bày tỏ thái độ, ý kiến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CC"/>
                </a:solidFill>
                <a:latin typeface="Arial" charset="0"/>
              </a:rPr>
              <a:t>(Trò chơi trắc nghiệm)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981200" y="304800"/>
            <a:ext cx="5638800" cy="461963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66"/>
                </a:solidFill>
                <a:latin typeface="Arial" charset="0"/>
              </a:rPr>
              <a:t>TRÒ CHƠI ĐÚNG -SAI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762000" y="990600"/>
            <a:ext cx="7391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Viết chữ Đ vào câu trả lời đúng, chữ S vào câu trả lời sai .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447800" y="2819400"/>
            <a:ext cx="7696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rgbClr val="0033CC"/>
                </a:solidFill>
                <a:latin typeface="Arial" charset="0"/>
              </a:rPr>
              <a:t>a.  Nước thải của các gia đình đều đổ trực tiếp xuống sông.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524000" y="3733800"/>
            <a:ext cx="731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rgbClr val="0033CC"/>
                </a:solidFill>
                <a:latin typeface="Arial" charset="0"/>
              </a:rPr>
              <a:t>b. Xử lí hệ thống nước thải công nghiệp trước khi đổ vào hệ thống nước thải.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524000" y="4662488"/>
            <a:ext cx="7315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rgbClr val="0033CC"/>
                </a:solidFill>
                <a:latin typeface="Arial" charset="0"/>
              </a:rPr>
              <a:t>c. Đục phá đường ống làm hại để hệ thống thoát nước.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524000" y="5638800"/>
            <a:ext cx="7467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rgbClr val="0033CC"/>
                </a:solidFill>
                <a:latin typeface="Arial" charset="0"/>
              </a:rPr>
              <a:t>d. Cơ quan cấp nước là người duy nhất có nhiệm vụ bảo vệ hệ thống thoát nước </a:t>
            </a:r>
          </a:p>
        </p:txBody>
      </p:sp>
      <p:sp>
        <p:nvSpPr>
          <p:cNvPr id="34825" name="Oval 9"/>
          <p:cNvSpPr>
            <a:spLocks noChangeArrowheads="1"/>
          </p:cNvSpPr>
          <p:nvPr/>
        </p:nvSpPr>
        <p:spPr bwMode="auto">
          <a:xfrm>
            <a:off x="609600" y="2743200"/>
            <a:ext cx="609600" cy="6096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Arial" charset="0"/>
              </a:rPr>
              <a:t>s</a:t>
            </a:r>
          </a:p>
        </p:txBody>
      </p:sp>
      <p:sp>
        <p:nvSpPr>
          <p:cNvPr id="34826" name="Oval 10"/>
          <p:cNvSpPr>
            <a:spLocks noChangeArrowheads="1"/>
          </p:cNvSpPr>
          <p:nvPr/>
        </p:nvSpPr>
        <p:spPr bwMode="auto">
          <a:xfrm>
            <a:off x="609600" y="3657600"/>
            <a:ext cx="609600" cy="609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Arial" charset="0"/>
              </a:rPr>
              <a:t>Đ</a:t>
            </a:r>
          </a:p>
        </p:txBody>
      </p:sp>
      <p:sp>
        <p:nvSpPr>
          <p:cNvPr id="34827" name="Oval 11"/>
          <p:cNvSpPr>
            <a:spLocks noChangeArrowheads="1"/>
          </p:cNvSpPr>
          <p:nvPr/>
        </p:nvSpPr>
        <p:spPr bwMode="auto">
          <a:xfrm>
            <a:off x="609600" y="4572000"/>
            <a:ext cx="609600" cy="609600"/>
          </a:xfrm>
          <a:prstGeom prst="ellipse">
            <a:avLst/>
          </a:prstGeom>
          <a:solidFill>
            <a:srgbClr val="99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Arial" charset="0"/>
              </a:rPr>
              <a:t>s</a:t>
            </a:r>
          </a:p>
        </p:txBody>
      </p:sp>
      <p:sp>
        <p:nvSpPr>
          <p:cNvPr id="34828" name="Oval 12"/>
          <p:cNvSpPr>
            <a:spLocks noChangeArrowheads="1"/>
          </p:cNvSpPr>
          <p:nvPr/>
        </p:nvSpPr>
        <p:spPr bwMode="auto">
          <a:xfrm>
            <a:off x="609600" y="5486400"/>
            <a:ext cx="609600" cy="609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Arial" charset="0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 animBg="1"/>
      <p:bldP spid="34826" grpId="0" animBg="1"/>
      <p:bldP spid="34827" grpId="0" animBg="1"/>
      <p:bldP spid="3482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530</Words>
  <Application>Microsoft Office PowerPoint</Application>
  <PresentationFormat>On-screen Show (4:3)</PresentationFormat>
  <Paragraphs>75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Times New Roman</vt:lpstr>
      <vt:lpstr>Arial</vt:lpstr>
      <vt:lpstr>Calibri</vt:lpstr>
      <vt:lpstr>Default Design</vt:lpstr>
      <vt:lpstr>Microsoft PowerPoint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CSTeam</cp:lastModifiedBy>
  <cp:revision>47</cp:revision>
  <dcterms:created xsi:type="dcterms:W3CDTF">2009-03-21T01:37:59Z</dcterms:created>
  <dcterms:modified xsi:type="dcterms:W3CDTF">2016-06-29T10:35:14Z</dcterms:modified>
</cp:coreProperties>
</file>