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76" r:id="rId5"/>
    <p:sldId id="258" r:id="rId6"/>
    <p:sldId id="270" r:id="rId7"/>
    <p:sldId id="260" r:id="rId8"/>
    <p:sldId id="261" r:id="rId9"/>
    <p:sldId id="277" r:id="rId10"/>
    <p:sldId id="280" r:id="rId11"/>
    <p:sldId id="279" r:id="rId12"/>
    <p:sldId id="278" r:id="rId13"/>
    <p:sldId id="262" r:id="rId14"/>
    <p:sldId id="287" r:id="rId15"/>
    <p:sldId id="263" r:id="rId16"/>
    <p:sldId id="283" r:id="rId17"/>
    <p:sldId id="284" r:id="rId18"/>
    <p:sldId id="285" r:id="rId19"/>
    <p:sldId id="264" r:id="rId20"/>
    <p:sldId id="265" r:id="rId21"/>
    <p:sldId id="281" r:id="rId22"/>
    <p:sldId id="274" r:id="rId23"/>
    <p:sldId id="286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00CC"/>
    <a:srgbClr val="FF3300"/>
    <a:srgbClr val="F1ECAD"/>
    <a:srgbClr val="BAE4E4"/>
    <a:srgbClr val="FF9900"/>
    <a:srgbClr val="800080"/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E04FC-8C65-4190-B37E-8B8CFD98B3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88000C-0C8E-483D-A46C-29DD0DB93D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2FF8BE-D1C1-401E-8F06-745EC3037F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ACA85-094F-43C0-801D-D08D67985B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5CCCF0-7309-42CD-A709-431757F1A2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BED5ED-06FC-4F3E-9BD2-4F1DFD0776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6EA7D5-9F57-459B-8EC5-A8AB604079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EC924-60F8-4522-972B-99D5343666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92DF6-1DCF-4010-86B5-196C859CC7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A3B52-D997-4EE4-80D5-0EC04A9DFE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3A730-3418-429E-8131-F92B89A50E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FA553C4-08FE-4673-B758-C6481553EC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úa"/>
          <p:cNvPicPr>
            <a:picLocks noChangeAspect="1" noChangeArrowheads="1"/>
          </p:cNvPicPr>
          <p:nvPr/>
        </p:nvPicPr>
        <p:blipFill>
          <a:blip r:embed="rId2"/>
          <a:srcRect l="5000" t="4256" r="5000" b="42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371600" y="1206500"/>
            <a:ext cx="6781800" cy="3746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BÀI GIẢNG ĐIỆN TỬ</a:t>
            </a:r>
          </a:p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KHOA HỌC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nh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nh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8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nh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7848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762000"/>
            <a:ext cx="6400800" cy="685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3300"/>
                </a:solidFill>
                <a:latin typeface="Arial" pitchFamily="34" charset="0"/>
              </a:rPr>
              <a:t>Nước cần cho sự sống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09600" y="4572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800" u="sng">
                <a:solidFill>
                  <a:srgbClr val="0000FF"/>
                </a:solidFill>
                <a:latin typeface="Arial" pitchFamily="34" charset="0"/>
              </a:rPr>
              <a:t>Khoa học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304800" y="15240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800">
                <a:solidFill>
                  <a:srgbClr val="0000FF"/>
                </a:solidFill>
                <a:latin typeface="Arial" pitchFamily="34" charset="0"/>
              </a:rPr>
              <a:t>I.Vai trò của nước đối với sự sống của con người, động vật, thực vật :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304800" y="25908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800">
                <a:solidFill>
                  <a:srgbClr val="0000FF"/>
                </a:solidFill>
                <a:latin typeface="Arial" pitchFamily="34" charset="0"/>
              </a:rPr>
              <a:t>II.Vai trò của nước trong sản xuất nông nghiệp,sản xuất công nghiệp và hoạt động vui chơi giải trí: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304800" y="3657600"/>
            <a:ext cx="8534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endParaRPr lang="en-US" sz="2800">
              <a:solidFill>
                <a:srgbClr val="0000FF"/>
              </a:solidFill>
              <a:latin typeface="Arial" pitchFamily="34" charset="0"/>
            </a:endParaRPr>
          </a:p>
        </p:txBody>
      </p:sp>
      <p:graphicFrame>
        <p:nvGraphicFramePr>
          <p:cNvPr id="14344" name="Group 8"/>
          <p:cNvGraphicFramePr>
            <a:graphicFrameLocks noGrp="1"/>
          </p:cNvGraphicFramePr>
          <p:nvPr/>
        </p:nvGraphicFramePr>
        <p:xfrm>
          <a:off x="457200" y="3733800"/>
          <a:ext cx="8382000" cy="2667000"/>
        </p:xfrm>
        <a:graphic>
          <a:graphicData uri="http://schemas.openxmlformats.org/drawingml/2006/table">
            <a:tbl>
              <a:tblPr/>
              <a:tblGrid>
                <a:gridCol w="2794000"/>
                <a:gridCol w="2794000"/>
                <a:gridCol w="27940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</a:rPr>
                        <a:t>Nước dùng trong sinh hoạt,vui chơi,giải trí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</a:rPr>
                        <a:t>Nước dùng trong sản xuất nông nghiệp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</a:rPr>
                        <a:t>Nước dùng trong sản xuất công nghiệp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762000"/>
            <a:ext cx="64008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  <a:latin typeface="Arial" pitchFamily="34" charset="0"/>
              </a:rPr>
              <a:t>Nước cần cho sự sống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09600" y="4572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u="sng">
                <a:solidFill>
                  <a:srgbClr val="0000FF"/>
                </a:solidFill>
                <a:latin typeface="Arial" pitchFamily="34" charset="0"/>
              </a:rPr>
              <a:t>Khoa học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304800" y="3657600"/>
            <a:ext cx="8534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endParaRPr lang="en-US">
              <a:solidFill>
                <a:srgbClr val="0000FF"/>
              </a:solidFill>
              <a:latin typeface="Arial" pitchFamily="34" charset="0"/>
            </a:endParaRPr>
          </a:p>
        </p:txBody>
      </p:sp>
      <p:graphicFrame>
        <p:nvGraphicFramePr>
          <p:cNvPr id="25624" name="Group 24"/>
          <p:cNvGraphicFramePr>
            <a:graphicFrameLocks noGrp="1"/>
          </p:cNvGraphicFramePr>
          <p:nvPr/>
        </p:nvGraphicFramePr>
        <p:xfrm>
          <a:off x="457200" y="1447800"/>
          <a:ext cx="8382000" cy="1874838"/>
        </p:xfrm>
        <a:graphic>
          <a:graphicData uri="http://schemas.openxmlformats.org/drawingml/2006/table">
            <a:tbl>
              <a:tblPr/>
              <a:tblGrid>
                <a:gridCol w="2794000"/>
                <a:gridCol w="2794000"/>
                <a:gridCol w="2794000"/>
              </a:tblGrid>
              <a:tr h="1188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</a:rPr>
                        <a:t>Nước dùng trong sinh hoạt,vui chơi,giải trí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</a:rPr>
                        <a:t>Nước dùng trong sản xuất nông nghiệp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</a:rPr>
                        <a:t>Nước dùng trong sản xuất công nghiệp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457200" y="3657600"/>
            <a:ext cx="838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Arial" pitchFamily="34" charset="0"/>
              </a:rPr>
              <a:t>Nội dung thảo luận :(Nhóm 4)</a:t>
            </a:r>
            <a:br>
              <a:rPr lang="en-US">
                <a:solidFill>
                  <a:srgbClr val="0000FF"/>
                </a:solidFill>
                <a:latin typeface="Arial" pitchFamily="34" charset="0"/>
              </a:rPr>
            </a:br>
            <a:r>
              <a:rPr lang="en-US">
                <a:solidFill>
                  <a:srgbClr val="0000FF"/>
                </a:solidFill>
                <a:latin typeface="Arial" pitchFamily="34" charset="0"/>
              </a:rPr>
              <a:t>    Nêu một số ví dụ dẫn chứng con người sử dụng nước trong:</a:t>
            </a:r>
            <a:br>
              <a:rPr lang="en-US">
                <a:solidFill>
                  <a:srgbClr val="0000FF"/>
                </a:solidFill>
                <a:latin typeface="Arial" pitchFamily="34" charset="0"/>
              </a:rPr>
            </a:br>
            <a:r>
              <a:rPr lang="en-US">
                <a:solidFill>
                  <a:srgbClr val="0000FF"/>
                </a:solidFill>
                <a:latin typeface="Arial" pitchFamily="34" charset="0"/>
              </a:rPr>
              <a:t>   - Sinh hoạt, vui chơi, giải trí.(Tổ 1)</a:t>
            </a:r>
            <a:br>
              <a:rPr lang="en-US">
                <a:solidFill>
                  <a:srgbClr val="0000FF"/>
                </a:solidFill>
                <a:latin typeface="Arial" pitchFamily="34" charset="0"/>
              </a:rPr>
            </a:br>
            <a:r>
              <a:rPr lang="en-US">
                <a:solidFill>
                  <a:srgbClr val="0000FF"/>
                </a:solidFill>
                <a:latin typeface="Arial" pitchFamily="34" charset="0"/>
              </a:rPr>
              <a:t>   - Sản xuất nông nghiệp (Tổ 2)</a:t>
            </a:r>
            <a:br>
              <a:rPr lang="en-US">
                <a:solidFill>
                  <a:srgbClr val="0000FF"/>
                </a:solidFill>
                <a:latin typeface="Arial" pitchFamily="34" charset="0"/>
              </a:rPr>
            </a:br>
            <a:r>
              <a:rPr lang="en-US">
                <a:solidFill>
                  <a:srgbClr val="0000FF"/>
                </a:solidFill>
                <a:latin typeface="Arial" pitchFamily="34" charset="0"/>
              </a:rPr>
              <a:t>   - Sản xuất công nghiệp (Tổ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762000"/>
            <a:ext cx="6400800" cy="685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3300"/>
                </a:solidFill>
                <a:latin typeface="Arial" pitchFamily="34" charset="0"/>
              </a:rPr>
              <a:t>Nước cần cho sự sống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09600" y="4572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800" u="sng">
                <a:solidFill>
                  <a:srgbClr val="0000FF"/>
                </a:solidFill>
                <a:latin typeface="Arial" pitchFamily="34" charset="0"/>
              </a:rPr>
              <a:t>Khoa học</a:t>
            </a:r>
          </a:p>
        </p:txBody>
      </p:sp>
      <p:graphicFrame>
        <p:nvGraphicFramePr>
          <p:cNvPr id="15386" name="Group 26"/>
          <p:cNvGraphicFramePr>
            <a:graphicFrameLocks noGrp="1"/>
          </p:cNvGraphicFramePr>
          <p:nvPr/>
        </p:nvGraphicFramePr>
        <p:xfrm>
          <a:off x="304800" y="1524000"/>
          <a:ext cx="8686800" cy="4114800"/>
        </p:xfrm>
        <a:graphic>
          <a:graphicData uri="http://schemas.openxmlformats.org/drawingml/2006/table">
            <a:tbl>
              <a:tblPr/>
              <a:tblGrid>
                <a:gridCol w="2921000"/>
                <a:gridCol w="2870200"/>
                <a:gridCol w="2895600"/>
              </a:tblGrid>
              <a:tr h="1065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</a:rPr>
                        <a:t>Nước dùng trong sinh hoạt,vui chơi, giải trí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</a:rPr>
                        <a:t>Nước dùng trong sản xuất nông nghiệp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</a:rPr>
                        <a:t>Nước dùng trong sản xuất công nghiệp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9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381000" y="2819400"/>
            <a:ext cx="2895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400">
                <a:solidFill>
                  <a:srgbClr val="0000FF"/>
                </a:solidFill>
                <a:latin typeface="Arial" pitchFamily="34" charset="0"/>
              </a:rPr>
              <a:t>Uống,nấu cơm,</a:t>
            </a:r>
            <a:br>
              <a:rPr lang="en-US" sz="2400">
                <a:solidFill>
                  <a:srgbClr val="0000FF"/>
                </a:solidFill>
                <a:latin typeface="Arial" pitchFamily="34" charset="0"/>
              </a:rPr>
            </a:br>
            <a:r>
              <a:rPr lang="en-US" sz="2400">
                <a:solidFill>
                  <a:srgbClr val="0000FF"/>
                </a:solidFill>
                <a:latin typeface="Arial" pitchFamily="34" charset="0"/>
              </a:rPr>
              <a:t>nấu canh, tắm giặt,lau nhà, đi vệ sinh,tắm cho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Arial" pitchFamily="34" charset="0"/>
              </a:rPr>
              <a:t>súc vật, đi bơi,lướt ván,…</a:t>
            </a: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3429000" y="2667000"/>
            <a:ext cx="2590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400">
                <a:solidFill>
                  <a:srgbClr val="0000FF"/>
                </a:solidFill>
                <a:latin typeface="Arial" pitchFamily="34" charset="0"/>
              </a:rPr>
              <a:t>Trồng lúa,tưới rau,tưới hoa, ươm cây giống, …</a:t>
            </a: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6248400" y="3048000"/>
            <a:ext cx="2895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400">
                <a:solidFill>
                  <a:srgbClr val="0000FF"/>
                </a:solidFill>
                <a:latin typeface="Arial" pitchFamily="34" charset="0"/>
              </a:rPr>
              <a:t>Chạy máy bơm nước, chạy ô tô, chế biến hoa quả,sản xuất xi măng,làm ra điện,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9" grpId="0"/>
      <p:bldP spid="15380" grpId="0"/>
      <p:bldP spid="153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nh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7772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AutoShape 6"/>
          <p:cNvSpPr>
            <a:spLocks noChangeArrowheads="1"/>
          </p:cNvSpPr>
          <p:nvPr/>
        </p:nvSpPr>
        <p:spPr bwMode="auto">
          <a:xfrm rot="10800000">
            <a:off x="0" y="4648200"/>
            <a:ext cx="5105400" cy="19812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rgbClr val="CC66FF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 eaLnBrk="1" hangingPunct="1"/>
            <a:r>
              <a:rPr lang="en-US">
                <a:solidFill>
                  <a:srgbClr val="FF3300"/>
                </a:solidFill>
                <a:latin typeface="Arial" pitchFamily="34" charset="0"/>
              </a:rPr>
              <a:t>Nước dùng trong sinh hoạt, vui chơi, giải trí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nh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382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AutoShape 3"/>
          <p:cNvSpPr>
            <a:spLocks noChangeArrowheads="1"/>
          </p:cNvSpPr>
          <p:nvPr/>
        </p:nvSpPr>
        <p:spPr bwMode="auto">
          <a:xfrm rot="10800000">
            <a:off x="228600" y="1600200"/>
            <a:ext cx="2057400" cy="5257800"/>
          </a:xfrm>
          <a:prstGeom prst="cloudCallout">
            <a:avLst>
              <a:gd name="adj1" fmla="val -80093"/>
              <a:gd name="adj2" fmla="val 30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 eaLnBrk="1" hangingPunct="1"/>
            <a:r>
              <a:rPr lang="en-US" sz="2800">
                <a:solidFill>
                  <a:srgbClr val="FF3300"/>
                </a:solidFill>
                <a:latin typeface="Arial" pitchFamily="34" charset="0"/>
              </a:rPr>
              <a:t>Nước dùng trong sản xuất nông nghiệp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nh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0"/>
            <a:ext cx="502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anh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9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AutoShape 5"/>
          <p:cNvSpPr>
            <a:spLocks noChangeArrowheads="1"/>
          </p:cNvSpPr>
          <p:nvPr/>
        </p:nvSpPr>
        <p:spPr bwMode="auto">
          <a:xfrm rot="10800000">
            <a:off x="0" y="4572000"/>
            <a:ext cx="5105400" cy="2286000"/>
          </a:xfrm>
          <a:prstGeom prst="cloudCallout">
            <a:avLst>
              <a:gd name="adj1" fmla="val -63931"/>
              <a:gd name="adj2" fmla="val 4069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 eaLnBrk="1" hangingPunct="1"/>
            <a:r>
              <a:rPr lang="en-US">
                <a:solidFill>
                  <a:srgbClr val="FF3300"/>
                </a:solidFill>
                <a:latin typeface="Arial" pitchFamily="34" charset="0"/>
              </a:rPr>
              <a:t>Nước dùng trong sản xuất công nghiệp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762000"/>
            <a:ext cx="6400800" cy="685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3300"/>
                </a:solidFill>
                <a:latin typeface="Arial" pitchFamily="34" charset="0"/>
              </a:rPr>
              <a:t>Nước cần cho sự sống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09600" y="4572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800" u="sng">
                <a:solidFill>
                  <a:srgbClr val="0000FF"/>
                </a:solidFill>
                <a:latin typeface="Arial" pitchFamily="34" charset="0"/>
              </a:rPr>
              <a:t>Khoa học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304800" y="16002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800">
                <a:solidFill>
                  <a:srgbClr val="0000FF"/>
                </a:solidFill>
                <a:latin typeface="Arial" pitchFamily="34" charset="0"/>
              </a:rPr>
              <a:t>I.Vai trò của nước đối với sự sống của con người, động vật, thực vật :</a:t>
            </a: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304800" y="28194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800">
                <a:solidFill>
                  <a:srgbClr val="0000FF"/>
                </a:solidFill>
                <a:latin typeface="Arial" pitchFamily="34" charset="0"/>
              </a:rPr>
              <a:t>II.Vai trò của nước trong sản xuất nông nghiệp, sản xuất công nghiệp và hoạt động vui chơi, giải trí: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04800" y="3962400"/>
            <a:ext cx="8534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800">
                <a:solidFill>
                  <a:srgbClr val="0000FF"/>
                </a:solidFill>
                <a:latin typeface="Arial" pitchFamily="34" charset="0"/>
              </a:rPr>
              <a:t>-Ngành công nghiệp cần nhiều nước để sản xuất ra các sản phẩm.</a:t>
            </a:r>
            <a:br>
              <a:rPr lang="en-US" sz="2800">
                <a:solidFill>
                  <a:srgbClr val="0000FF"/>
                </a:solidFill>
                <a:latin typeface="Arial" pitchFamily="34" charset="0"/>
              </a:rPr>
            </a:br>
            <a:r>
              <a:rPr lang="en-US" sz="2800">
                <a:solidFill>
                  <a:srgbClr val="0000FF"/>
                </a:solidFill>
                <a:latin typeface="Arial" pitchFamily="34" charset="0"/>
              </a:rPr>
              <a:t>- Ngành trồng trọt sử dụng nhiều nước nhất (lớn hơn từ 5-6 lần lượng nước sử dụng trong công nghiệp và sinh hoạt)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457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u="sng">
                <a:solidFill>
                  <a:srgbClr val="0000FF"/>
                </a:solidFill>
                <a:latin typeface="Arial" pitchFamily="34" charset="0"/>
              </a:rPr>
              <a:t>Khoa học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990600"/>
            <a:ext cx="434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>
                <a:solidFill>
                  <a:srgbClr val="0000FF"/>
                </a:solidFill>
                <a:latin typeface="Arial" pitchFamily="34" charset="0"/>
              </a:rPr>
              <a:t>Kiểm tra bài cũ: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33400" y="2895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Arial" pitchFamily="34" charset="0"/>
              </a:rPr>
              <a:t>2.Trình bày vòng tuần hoàn của nước trong tự nhiên.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33400" y="1828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Arial" pitchFamily="34" charset="0"/>
              </a:rPr>
              <a:t>1.Mây được hình thành như thế nào? Mưa từ đâu ra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  <p:bldP spid="3077" grpId="0"/>
      <p:bldP spid="30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685800"/>
            <a:ext cx="6400800" cy="685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3300"/>
                </a:solidFill>
                <a:latin typeface="Arial" pitchFamily="34" charset="0"/>
              </a:rPr>
              <a:t>Nước cần cho sự sống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33400" y="4572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800" u="sng">
                <a:solidFill>
                  <a:srgbClr val="0000FF"/>
                </a:solidFill>
                <a:latin typeface="Arial" pitchFamily="34" charset="0"/>
              </a:rPr>
              <a:t>Khoa học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-381000" y="9906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800" b="1" u="sng">
                <a:solidFill>
                  <a:srgbClr val="0000FF"/>
                </a:solidFill>
                <a:latin typeface="Arial" pitchFamily="34" charset="0"/>
              </a:rPr>
              <a:t>Bài tập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</a:rPr>
              <a:t> : Bày tỏ ý kiến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838200" y="1371600"/>
            <a:ext cx="876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800">
                <a:solidFill>
                  <a:srgbClr val="0000FF"/>
                </a:solidFill>
                <a:latin typeface="Arial" pitchFamily="34" charset="0"/>
              </a:rPr>
              <a:t>Viết chữ Đ vào        trước câu đúng, chữ S vào</a:t>
            </a:r>
            <a:br>
              <a:rPr lang="en-US" sz="2800">
                <a:solidFill>
                  <a:srgbClr val="0000FF"/>
                </a:solidFill>
                <a:latin typeface="Arial" pitchFamily="34" charset="0"/>
              </a:rPr>
            </a:br>
            <a:r>
              <a:rPr lang="en-US" sz="2800">
                <a:solidFill>
                  <a:srgbClr val="0000FF"/>
                </a:solidFill>
                <a:latin typeface="Arial" pitchFamily="34" charset="0"/>
              </a:rPr>
              <a:t>trước câu sai: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429000" y="15875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2800">
              <a:latin typeface="Arial" pitchFamily="34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8458200" y="15621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2800">
              <a:latin typeface="Arial" pitchFamily="34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24384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800">
                <a:solidFill>
                  <a:srgbClr val="0000FF"/>
                </a:solidFill>
                <a:latin typeface="Arial" pitchFamily="34" charset="0"/>
              </a:rPr>
              <a:t>           Nước chiếm phần lớn trọng lượng cơ thể người, động vật, thực vât.</a:t>
            </a:r>
            <a:br>
              <a:rPr lang="en-US" sz="2800">
                <a:solidFill>
                  <a:srgbClr val="0000FF"/>
                </a:solidFill>
                <a:latin typeface="Arial" pitchFamily="34" charset="0"/>
              </a:rPr>
            </a:br>
            <a:r>
              <a:rPr lang="en-US" sz="2800">
                <a:solidFill>
                  <a:srgbClr val="0000FF"/>
                </a:solidFill>
                <a:latin typeface="Arial" pitchFamily="34" charset="0"/>
              </a:rPr>
              <a:t>           Nước có thể thay thế được các thức ăn khác của động vật.</a:t>
            </a:r>
            <a:br>
              <a:rPr lang="en-US" sz="2800">
                <a:solidFill>
                  <a:srgbClr val="0000FF"/>
                </a:solidFill>
                <a:latin typeface="Arial" pitchFamily="34" charset="0"/>
              </a:rPr>
            </a:br>
            <a:r>
              <a:rPr lang="en-US" sz="2800">
                <a:solidFill>
                  <a:srgbClr val="0000FF"/>
                </a:solidFill>
                <a:latin typeface="Arial" pitchFamily="34" charset="0"/>
              </a:rPr>
              <a:t>           Nhờ có nước mà cơ thể hấp thụ được những chất dinh dưỡng hoà tan và thải ra ngoài những chất thừa, chất độc hại.</a:t>
            </a:r>
            <a:br>
              <a:rPr lang="en-US" sz="2800">
                <a:solidFill>
                  <a:srgbClr val="0000FF"/>
                </a:solidFill>
                <a:latin typeface="Arial" pitchFamily="34" charset="0"/>
              </a:rPr>
            </a:br>
            <a:r>
              <a:rPr lang="en-US" sz="2800">
                <a:solidFill>
                  <a:srgbClr val="0000FF"/>
                </a:solidFill>
                <a:latin typeface="Arial" pitchFamily="34" charset="0"/>
              </a:rPr>
              <a:t>          Nước chỉ cần cho những thực vật và động vật sống ở dưới nước.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609600" y="24384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2800">
              <a:latin typeface="Arial" pitchFamily="34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533400" y="57912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2800">
              <a:latin typeface="Arial" pitchFamily="34" charset="0"/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609600" y="43434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2800">
              <a:latin typeface="Arial" pitchFamily="34" charset="0"/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609600" y="33528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2800">
              <a:latin typeface="Arial" pitchFamily="34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533400" y="22860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800" b="1">
                <a:solidFill>
                  <a:srgbClr val="D60093"/>
                </a:solidFill>
                <a:latin typeface="Arial" pitchFamily="34" charset="0"/>
              </a:rPr>
              <a:t>Đ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533400" y="41910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800" b="1">
                <a:solidFill>
                  <a:srgbClr val="D60093"/>
                </a:solidFill>
                <a:latin typeface="Arial" pitchFamily="34" charset="0"/>
              </a:rPr>
              <a:t>Đ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533400" y="32004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800" b="1">
                <a:solidFill>
                  <a:srgbClr val="3333CC"/>
                </a:solidFill>
                <a:latin typeface="Arial" pitchFamily="34" charset="0"/>
              </a:rPr>
              <a:t>S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457200" y="5562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800" b="1">
                <a:solidFill>
                  <a:srgbClr val="3333CC"/>
                </a:solidFill>
                <a:latin typeface="Arial" pitchFamily="34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5" grpId="0" animBg="1"/>
      <p:bldP spid="17416" grpId="0" animBg="1"/>
      <p:bldP spid="17417" grpId="0"/>
      <p:bldP spid="17418" grpId="0" animBg="1"/>
      <p:bldP spid="17419" grpId="0" animBg="1"/>
      <p:bldP spid="17420" grpId="0" animBg="1"/>
      <p:bldP spid="17421" grpId="0" animBg="1"/>
      <p:bldP spid="17422" grpId="0"/>
      <p:bldP spid="17423" grpId="0"/>
      <p:bldP spid="17424" grpId="0"/>
      <p:bldP spid="174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830js5b15daddi012pz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0830js5b15daddi012pz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403860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457200" y="2590800"/>
            <a:ext cx="0" cy="381000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457200" y="6400800"/>
            <a:ext cx="7772400" cy="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219200" y="1600200"/>
            <a:ext cx="1143000" cy="914400"/>
          </a:xfrm>
          <a:prstGeom prst="rect">
            <a:avLst/>
          </a:prstGeom>
          <a:solidFill>
            <a:srgbClr val="D5FBA3"/>
          </a:solidFill>
          <a:ln w="38100">
            <a:solidFill>
              <a:srgbClr val="FF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400" b="1">
                <a:latin typeface="Arial" pitchFamily="34" charset="0"/>
              </a:rPr>
              <a:t>1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362200" y="1600200"/>
            <a:ext cx="1143000" cy="914400"/>
          </a:xfrm>
          <a:prstGeom prst="rect">
            <a:avLst/>
          </a:prstGeom>
          <a:solidFill>
            <a:srgbClr val="D5FBA3"/>
          </a:solidFill>
          <a:ln w="38100">
            <a:solidFill>
              <a:srgbClr val="FF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400" b="1">
                <a:latin typeface="Arial" pitchFamily="34" charset="0"/>
              </a:rPr>
              <a:t>2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505200" y="1600200"/>
            <a:ext cx="1143000" cy="914400"/>
          </a:xfrm>
          <a:prstGeom prst="rect">
            <a:avLst/>
          </a:prstGeom>
          <a:solidFill>
            <a:srgbClr val="D5FBA3"/>
          </a:solidFill>
          <a:ln w="38100">
            <a:solidFill>
              <a:srgbClr val="FF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400" b="1">
                <a:latin typeface="Arial" pitchFamily="34" charset="0"/>
              </a:rPr>
              <a:t>3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648200" y="1600200"/>
            <a:ext cx="1143000" cy="914400"/>
          </a:xfrm>
          <a:prstGeom prst="rect">
            <a:avLst/>
          </a:prstGeom>
          <a:solidFill>
            <a:srgbClr val="D5FBA3"/>
          </a:solidFill>
          <a:ln w="38100">
            <a:solidFill>
              <a:srgbClr val="FF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400" b="1">
                <a:latin typeface="Arial" pitchFamily="34" charset="0"/>
              </a:rPr>
              <a:t>4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2362200" y="2514600"/>
            <a:ext cx="1143000" cy="914400"/>
          </a:xfrm>
          <a:prstGeom prst="rect">
            <a:avLst/>
          </a:prstGeom>
          <a:solidFill>
            <a:srgbClr val="D5FBA3"/>
          </a:solidFill>
          <a:ln w="38100">
            <a:solidFill>
              <a:srgbClr val="FF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400" b="1">
                <a:latin typeface="Arial" pitchFamily="34" charset="0"/>
              </a:rPr>
              <a:t>8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5791200" y="1600200"/>
            <a:ext cx="1143000" cy="914400"/>
          </a:xfrm>
          <a:prstGeom prst="rect">
            <a:avLst/>
          </a:prstGeom>
          <a:solidFill>
            <a:srgbClr val="D5FBA3"/>
          </a:solidFill>
          <a:ln w="38100">
            <a:solidFill>
              <a:srgbClr val="FF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400" b="1">
                <a:latin typeface="Arial" pitchFamily="34" charset="0"/>
              </a:rPr>
              <a:t>5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6934200" y="2514600"/>
            <a:ext cx="1143000" cy="914400"/>
          </a:xfrm>
          <a:prstGeom prst="rect">
            <a:avLst/>
          </a:prstGeom>
          <a:solidFill>
            <a:srgbClr val="D5FBA3"/>
          </a:solidFill>
          <a:ln w="38100">
            <a:solidFill>
              <a:srgbClr val="FF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400" b="1">
                <a:latin typeface="Arial" pitchFamily="34" charset="0"/>
              </a:rPr>
              <a:t>12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5791200" y="2514600"/>
            <a:ext cx="1143000" cy="914400"/>
          </a:xfrm>
          <a:prstGeom prst="rect">
            <a:avLst/>
          </a:prstGeom>
          <a:solidFill>
            <a:srgbClr val="D5FBA3"/>
          </a:solidFill>
          <a:ln w="38100">
            <a:solidFill>
              <a:srgbClr val="FF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400" b="1">
                <a:latin typeface="Arial" pitchFamily="34" charset="0"/>
              </a:rPr>
              <a:t>11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3505200" y="2514600"/>
            <a:ext cx="1143000" cy="914400"/>
          </a:xfrm>
          <a:prstGeom prst="rect">
            <a:avLst/>
          </a:prstGeom>
          <a:solidFill>
            <a:srgbClr val="D5FBA3"/>
          </a:solidFill>
          <a:ln w="38100">
            <a:solidFill>
              <a:srgbClr val="FF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400" b="1">
                <a:latin typeface="Arial" pitchFamily="34" charset="0"/>
              </a:rPr>
              <a:t>9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6934200" y="1600200"/>
            <a:ext cx="1143000" cy="914400"/>
          </a:xfrm>
          <a:prstGeom prst="rect">
            <a:avLst/>
          </a:prstGeom>
          <a:solidFill>
            <a:srgbClr val="D5FBA3"/>
          </a:solidFill>
          <a:ln w="38100">
            <a:solidFill>
              <a:srgbClr val="FF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400" b="1">
                <a:latin typeface="Arial" pitchFamily="34" charset="0"/>
              </a:rPr>
              <a:t>6</a:t>
            </a: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4648200" y="2514600"/>
            <a:ext cx="1143000" cy="914400"/>
          </a:xfrm>
          <a:prstGeom prst="rect">
            <a:avLst/>
          </a:prstGeom>
          <a:solidFill>
            <a:srgbClr val="D5FBA3"/>
          </a:solidFill>
          <a:ln w="38100">
            <a:solidFill>
              <a:srgbClr val="FF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400" b="1">
                <a:latin typeface="Arial" pitchFamily="34" charset="0"/>
              </a:rPr>
              <a:t>10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219200" y="2514600"/>
            <a:ext cx="1143000" cy="914400"/>
          </a:xfrm>
          <a:prstGeom prst="rect">
            <a:avLst/>
          </a:prstGeom>
          <a:solidFill>
            <a:srgbClr val="D5FBA3"/>
          </a:solidFill>
          <a:ln w="38100">
            <a:solidFill>
              <a:srgbClr val="FF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400" b="1">
                <a:latin typeface="Arial" pitchFamily="34" charset="0"/>
              </a:rPr>
              <a:t>7</a:t>
            </a: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2362200" y="1600200"/>
            <a:ext cx="1143000" cy="9144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latin typeface="Arial" pitchFamily="34" charset="0"/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1219200" y="1600200"/>
            <a:ext cx="1143000" cy="914400"/>
          </a:xfrm>
          <a:prstGeom prst="rect">
            <a:avLst/>
          </a:prstGeom>
          <a:solidFill>
            <a:srgbClr val="FF33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3399"/>
              </a:solidFill>
              <a:latin typeface="Arial" pitchFamily="34" charset="0"/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5791200" y="2514600"/>
            <a:ext cx="1143000" cy="914400"/>
          </a:xfrm>
          <a:prstGeom prst="rect">
            <a:avLst/>
          </a:prstGeom>
          <a:solidFill>
            <a:srgbClr val="FF33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3399"/>
              </a:solidFill>
              <a:latin typeface="Arial" pitchFamily="34" charset="0"/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4648200" y="2514600"/>
            <a:ext cx="1143000" cy="914400"/>
          </a:xfrm>
          <a:prstGeom prst="rect">
            <a:avLst/>
          </a:prstGeom>
          <a:solidFill>
            <a:srgbClr val="FF33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3399"/>
              </a:solidFill>
              <a:latin typeface="Arial" pitchFamily="34" charset="0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5791200" y="1600200"/>
            <a:ext cx="1143000" cy="914400"/>
          </a:xfrm>
          <a:prstGeom prst="rect">
            <a:avLst/>
          </a:prstGeom>
          <a:solidFill>
            <a:srgbClr val="FF33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3399"/>
              </a:solidFill>
              <a:latin typeface="Arial" pitchFamily="34" charset="0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2362200" y="2514600"/>
            <a:ext cx="1143000" cy="914400"/>
          </a:xfrm>
          <a:prstGeom prst="rect">
            <a:avLst/>
          </a:prstGeom>
          <a:solidFill>
            <a:srgbClr val="FF33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3399"/>
              </a:solidFill>
              <a:latin typeface="Arial" pitchFamily="34" charset="0"/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1219200" y="2514600"/>
            <a:ext cx="1143000" cy="9144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latin typeface="Arial" pitchFamily="34" charset="0"/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6934200" y="2514600"/>
            <a:ext cx="1143000" cy="9144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latin typeface="Arial" pitchFamily="34" charset="0"/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3505200" y="1600200"/>
            <a:ext cx="1143000" cy="9144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latin typeface="Arial" pitchFamily="34" charset="0"/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3505200" y="2514600"/>
            <a:ext cx="1143000" cy="9144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latin typeface="Arial" pitchFamily="34" charset="0"/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4648200" y="1600200"/>
            <a:ext cx="1143000" cy="9144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latin typeface="Arial" pitchFamily="34" charset="0"/>
            </a:endParaRPr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6934200" y="1600200"/>
            <a:ext cx="1143000" cy="9144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latin typeface="Arial" pitchFamily="34" charset="0"/>
            </a:endParaRPr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2362200" y="1600200"/>
            <a:ext cx="11430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3333CC"/>
                </a:solidFill>
                <a:latin typeface="Arial" pitchFamily="34" charset="0"/>
              </a:rPr>
              <a:t>cần</a:t>
            </a:r>
          </a:p>
        </p:txBody>
      </p:sp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1219200" y="2514600"/>
            <a:ext cx="11430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3333CC"/>
                </a:solidFill>
                <a:latin typeface="Arial" pitchFamily="34" charset="0"/>
              </a:rPr>
              <a:t>con</a:t>
            </a: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3505200" y="1600200"/>
            <a:ext cx="11430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3333CC"/>
                </a:solidFill>
                <a:latin typeface="Arial" pitchFamily="34" charset="0"/>
              </a:rPr>
              <a:t>cho</a:t>
            </a:r>
          </a:p>
        </p:txBody>
      </p: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3505200" y="2514600"/>
            <a:ext cx="11430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3333CC"/>
                </a:solidFill>
                <a:latin typeface="Arial" pitchFamily="34" charset="0"/>
              </a:rPr>
              <a:t>động</a:t>
            </a:r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6934200" y="2514600"/>
            <a:ext cx="11430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3333CC"/>
                </a:solidFill>
                <a:latin typeface="Arial" pitchFamily="34" charset="0"/>
              </a:rPr>
              <a:t>vật</a:t>
            </a:r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4648200" y="1600200"/>
            <a:ext cx="11430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3333CC"/>
                </a:solidFill>
                <a:latin typeface="Arial" pitchFamily="34" charset="0"/>
              </a:rPr>
              <a:t>sự</a:t>
            </a:r>
          </a:p>
        </p:txBody>
      </p:sp>
      <p:sp>
        <p:nvSpPr>
          <p:cNvPr id="18468" name="Rectangle 36"/>
          <p:cNvSpPr>
            <a:spLocks noChangeArrowheads="1"/>
          </p:cNvSpPr>
          <p:nvPr/>
        </p:nvSpPr>
        <p:spPr bwMode="auto">
          <a:xfrm>
            <a:off x="6934200" y="1600200"/>
            <a:ext cx="11430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3333CC"/>
                </a:solidFill>
                <a:latin typeface="Arial" pitchFamily="34" charset="0"/>
              </a:rPr>
              <a:t>của</a:t>
            </a:r>
          </a:p>
        </p:txBody>
      </p:sp>
      <p:grpSp>
        <p:nvGrpSpPr>
          <p:cNvPr id="18469" name="Group 37"/>
          <p:cNvGrpSpPr>
            <a:grpSpLocks/>
          </p:cNvGrpSpPr>
          <p:nvPr/>
        </p:nvGrpSpPr>
        <p:grpSpPr bwMode="auto">
          <a:xfrm>
            <a:off x="1219200" y="1600200"/>
            <a:ext cx="6858000" cy="1828800"/>
            <a:chOff x="768" y="2160"/>
            <a:chExt cx="4320" cy="1152"/>
          </a:xfrm>
        </p:grpSpPr>
        <p:sp>
          <p:nvSpPr>
            <p:cNvPr id="22590" name="Rectangle 38"/>
            <p:cNvSpPr>
              <a:spLocks noChangeArrowheads="1"/>
            </p:cNvSpPr>
            <p:nvPr/>
          </p:nvSpPr>
          <p:spPr bwMode="auto">
            <a:xfrm>
              <a:off x="768" y="2160"/>
              <a:ext cx="720" cy="576"/>
            </a:xfrm>
            <a:prstGeom prst="rect">
              <a:avLst/>
            </a:prstGeom>
            <a:solidFill>
              <a:srgbClr val="F1ECAD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rgbClr val="FF3300"/>
                  </a:solidFill>
                  <a:latin typeface="Arial" pitchFamily="34" charset="0"/>
                </a:rPr>
                <a:t>Nước</a:t>
              </a:r>
            </a:p>
          </p:txBody>
        </p:sp>
        <p:sp>
          <p:nvSpPr>
            <p:cNvPr id="22591" name="Rectangle 39"/>
            <p:cNvSpPr>
              <a:spLocks noChangeArrowheads="1"/>
            </p:cNvSpPr>
            <p:nvPr/>
          </p:nvSpPr>
          <p:spPr bwMode="auto">
            <a:xfrm>
              <a:off x="768" y="2736"/>
              <a:ext cx="720" cy="576"/>
            </a:xfrm>
            <a:prstGeom prst="rect">
              <a:avLst/>
            </a:prstGeom>
            <a:solidFill>
              <a:srgbClr val="F1ECAD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rgbClr val="FF3300"/>
                  </a:solidFill>
                  <a:latin typeface="Arial" pitchFamily="34" charset="0"/>
                </a:rPr>
                <a:t>con</a:t>
              </a:r>
            </a:p>
          </p:txBody>
        </p:sp>
        <p:sp>
          <p:nvSpPr>
            <p:cNvPr id="22592" name="Rectangle 40"/>
            <p:cNvSpPr>
              <a:spLocks noChangeArrowheads="1"/>
            </p:cNvSpPr>
            <p:nvPr/>
          </p:nvSpPr>
          <p:spPr bwMode="auto">
            <a:xfrm>
              <a:off x="1488" y="2736"/>
              <a:ext cx="720" cy="576"/>
            </a:xfrm>
            <a:prstGeom prst="rect">
              <a:avLst/>
            </a:prstGeom>
            <a:solidFill>
              <a:srgbClr val="F1ECAD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rgbClr val="FF3300"/>
                  </a:solidFill>
                  <a:latin typeface="Arial" pitchFamily="34" charset="0"/>
                </a:rPr>
                <a:t>người,</a:t>
              </a:r>
            </a:p>
          </p:txBody>
        </p:sp>
        <p:sp>
          <p:nvSpPr>
            <p:cNvPr id="22593" name="Rectangle 41"/>
            <p:cNvSpPr>
              <a:spLocks noChangeArrowheads="1"/>
            </p:cNvSpPr>
            <p:nvPr/>
          </p:nvSpPr>
          <p:spPr bwMode="auto">
            <a:xfrm>
              <a:off x="2208" y="2736"/>
              <a:ext cx="720" cy="576"/>
            </a:xfrm>
            <a:prstGeom prst="rect">
              <a:avLst/>
            </a:prstGeom>
            <a:solidFill>
              <a:srgbClr val="F1ECAD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rgbClr val="FF3300"/>
                  </a:solidFill>
                  <a:latin typeface="Arial" pitchFamily="34" charset="0"/>
                </a:rPr>
                <a:t>động</a:t>
              </a:r>
            </a:p>
          </p:txBody>
        </p:sp>
        <p:sp>
          <p:nvSpPr>
            <p:cNvPr id="22594" name="Rectangle 42"/>
            <p:cNvSpPr>
              <a:spLocks noChangeArrowheads="1"/>
            </p:cNvSpPr>
            <p:nvPr/>
          </p:nvSpPr>
          <p:spPr bwMode="auto">
            <a:xfrm>
              <a:off x="2928" y="2736"/>
              <a:ext cx="720" cy="576"/>
            </a:xfrm>
            <a:prstGeom prst="rect">
              <a:avLst/>
            </a:prstGeom>
            <a:solidFill>
              <a:srgbClr val="F1ECAD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rgbClr val="FF3300"/>
                  </a:solidFill>
                  <a:latin typeface="Arial" pitchFamily="34" charset="0"/>
                </a:rPr>
                <a:t>vật,</a:t>
              </a:r>
            </a:p>
          </p:txBody>
        </p:sp>
        <p:sp>
          <p:nvSpPr>
            <p:cNvPr id="22595" name="Rectangle 43"/>
            <p:cNvSpPr>
              <a:spLocks noChangeArrowheads="1"/>
            </p:cNvSpPr>
            <p:nvPr/>
          </p:nvSpPr>
          <p:spPr bwMode="auto">
            <a:xfrm>
              <a:off x="3648" y="2736"/>
              <a:ext cx="720" cy="576"/>
            </a:xfrm>
            <a:prstGeom prst="rect">
              <a:avLst/>
            </a:prstGeom>
            <a:solidFill>
              <a:srgbClr val="F1ECAD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rgbClr val="FF3300"/>
                  </a:solidFill>
                  <a:latin typeface="Arial" pitchFamily="34" charset="0"/>
                </a:rPr>
                <a:t>thực</a:t>
              </a:r>
            </a:p>
          </p:txBody>
        </p:sp>
        <p:sp>
          <p:nvSpPr>
            <p:cNvPr id="22596" name="Rectangle 44"/>
            <p:cNvSpPr>
              <a:spLocks noChangeArrowheads="1"/>
            </p:cNvSpPr>
            <p:nvPr/>
          </p:nvSpPr>
          <p:spPr bwMode="auto">
            <a:xfrm>
              <a:off x="1488" y="2160"/>
              <a:ext cx="720" cy="576"/>
            </a:xfrm>
            <a:prstGeom prst="rect">
              <a:avLst/>
            </a:prstGeom>
            <a:solidFill>
              <a:srgbClr val="F1ECAD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rgbClr val="FF3300"/>
                  </a:solidFill>
                  <a:latin typeface="Arial" pitchFamily="34" charset="0"/>
                </a:rPr>
                <a:t>cần</a:t>
              </a:r>
            </a:p>
          </p:txBody>
        </p:sp>
        <p:sp>
          <p:nvSpPr>
            <p:cNvPr id="22597" name="Rectangle 45"/>
            <p:cNvSpPr>
              <a:spLocks noChangeArrowheads="1"/>
            </p:cNvSpPr>
            <p:nvPr/>
          </p:nvSpPr>
          <p:spPr bwMode="auto">
            <a:xfrm>
              <a:off x="2208" y="2160"/>
              <a:ext cx="720" cy="576"/>
            </a:xfrm>
            <a:prstGeom prst="rect">
              <a:avLst/>
            </a:prstGeom>
            <a:solidFill>
              <a:srgbClr val="F1ECAD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rgbClr val="FF3300"/>
                  </a:solidFill>
                  <a:latin typeface="Arial" pitchFamily="34" charset="0"/>
                </a:rPr>
                <a:t>cho</a:t>
              </a:r>
            </a:p>
          </p:txBody>
        </p:sp>
        <p:sp>
          <p:nvSpPr>
            <p:cNvPr id="22598" name="Rectangle 46"/>
            <p:cNvSpPr>
              <a:spLocks noChangeArrowheads="1"/>
            </p:cNvSpPr>
            <p:nvPr/>
          </p:nvSpPr>
          <p:spPr bwMode="auto">
            <a:xfrm>
              <a:off x="2928" y="2160"/>
              <a:ext cx="720" cy="576"/>
            </a:xfrm>
            <a:prstGeom prst="rect">
              <a:avLst/>
            </a:prstGeom>
            <a:solidFill>
              <a:srgbClr val="F1ECAD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rgbClr val="FF3300"/>
                  </a:solidFill>
                  <a:latin typeface="Arial" pitchFamily="34" charset="0"/>
                </a:rPr>
                <a:t>sự</a:t>
              </a:r>
            </a:p>
          </p:txBody>
        </p:sp>
        <p:sp>
          <p:nvSpPr>
            <p:cNvPr id="22599" name="Rectangle 47"/>
            <p:cNvSpPr>
              <a:spLocks noChangeArrowheads="1"/>
            </p:cNvSpPr>
            <p:nvPr/>
          </p:nvSpPr>
          <p:spPr bwMode="auto">
            <a:xfrm>
              <a:off x="3648" y="2160"/>
              <a:ext cx="720" cy="576"/>
            </a:xfrm>
            <a:prstGeom prst="rect">
              <a:avLst/>
            </a:prstGeom>
            <a:solidFill>
              <a:srgbClr val="F1ECAD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rgbClr val="FF3300"/>
                  </a:solidFill>
                  <a:latin typeface="Arial" pitchFamily="34" charset="0"/>
                </a:rPr>
                <a:t>sống</a:t>
              </a:r>
            </a:p>
          </p:txBody>
        </p:sp>
        <p:sp>
          <p:nvSpPr>
            <p:cNvPr id="22600" name="Rectangle 48"/>
            <p:cNvSpPr>
              <a:spLocks noChangeArrowheads="1"/>
            </p:cNvSpPr>
            <p:nvPr/>
          </p:nvSpPr>
          <p:spPr bwMode="auto">
            <a:xfrm>
              <a:off x="4368" y="2160"/>
              <a:ext cx="720" cy="576"/>
            </a:xfrm>
            <a:prstGeom prst="rect">
              <a:avLst/>
            </a:prstGeom>
            <a:solidFill>
              <a:srgbClr val="F1ECAD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rgbClr val="FF3300"/>
                  </a:solidFill>
                  <a:latin typeface="Arial" pitchFamily="34" charset="0"/>
                </a:rPr>
                <a:t>của</a:t>
              </a:r>
            </a:p>
          </p:txBody>
        </p:sp>
        <p:sp>
          <p:nvSpPr>
            <p:cNvPr id="22601" name="Rectangle 49"/>
            <p:cNvSpPr>
              <a:spLocks noChangeArrowheads="1"/>
            </p:cNvSpPr>
            <p:nvPr/>
          </p:nvSpPr>
          <p:spPr bwMode="auto">
            <a:xfrm>
              <a:off x="4368" y="2736"/>
              <a:ext cx="720" cy="576"/>
            </a:xfrm>
            <a:prstGeom prst="rect">
              <a:avLst/>
            </a:prstGeom>
            <a:solidFill>
              <a:srgbClr val="F1ECAD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b="1">
                  <a:solidFill>
                    <a:srgbClr val="FF3300"/>
                  </a:solidFill>
                  <a:latin typeface="Arial" pitchFamily="34" charset="0"/>
                </a:rPr>
                <a:t>vật.</a:t>
              </a:r>
            </a:p>
          </p:txBody>
        </p:sp>
      </p:grpSp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1219200" y="449263"/>
            <a:ext cx="5334000" cy="584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9900CC"/>
                </a:solidFill>
                <a:latin typeface="Arial" pitchFamily="34" charset="0"/>
              </a:rPr>
              <a:t>TRÒ CHƠI: Ô CHỮ BÍ MẬT</a:t>
            </a:r>
          </a:p>
        </p:txBody>
      </p:sp>
      <p:sp>
        <p:nvSpPr>
          <p:cNvPr id="18483" name="Text Box 51"/>
          <p:cNvSpPr txBox="1">
            <a:spLocks noChangeArrowheads="1"/>
          </p:cNvSpPr>
          <p:nvPr/>
        </p:nvSpPr>
        <p:spPr bwMode="auto">
          <a:xfrm>
            <a:off x="1828800" y="3802063"/>
            <a:ext cx="1524000" cy="584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Arial" pitchFamily="34" charset="0"/>
              </a:rPr>
              <a:t>ĐỘI A</a:t>
            </a:r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6096000" y="3810000"/>
            <a:ext cx="1447800" cy="584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ĐỘI B</a:t>
            </a:r>
          </a:p>
        </p:txBody>
      </p:sp>
      <p:sp>
        <p:nvSpPr>
          <p:cNvPr id="22569" name="Line 53"/>
          <p:cNvSpPr>
            <a:spLocks noChangeShapeType="1"/>
          </p:cNvSpPr>
          <p:nvPr/>
        </p:nvSpPr>
        <p:spPr bwMode="auto">
          <a:xfrm>
            <a:off x="4648200" y="40386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86" name="Text Box 54"/>
          <p:cNvSpPr txBox="1">
            <a:spLocks noChangeArrowheads="1"/>
          </p:cNvSpPr>
          <p:nvPr/>
        </p:nvSpPr>
        <p:spPr bwMode="auto">
          <a:xfrm>
            <a:off x="609600" y="46482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18487" name="Text Box 55"/>
          <p:cNvSpPr txBox="1">
            <a:spLocks noChangeArrowheads="1"/>
          </p:cNvSpPr>
          <p:nvPr/>
        </p:nvSpPr>
        <p:spPr bwMode="auto">
          <a:xfrm>
            <a:off x="1371600" y="4678363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18488" name="Text Box 56"/>
          <p:cNvSpPr txBox="1">
            <a:spLocks noChangeArrowheads="1"/>
          </p:cNvSpPr>
          <p:nvPr/>
        </p:nvSpPr>
        <p:spPr bwMode="auto">
          <a:xfrm>
            <a:off x="685800" y="54864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18489" name="Text Box 57"/>
          <p:cNvSpPr txBox="1">
            <a:spLocks noChangeArrowheads="1"/>
          </p:cNvSpPr>
          <p:nvPr/>
        </p:nvSpPr>
        <p:spPr bwMode="auto">
          <a:xfrm>
            <a:off x="2209800" y="46482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18490" name="Text Box 58"/>
          <p:cNvSpPr txBox="1">
            <a:spLocks noChangeArrowheads="1"/>
          </p:cNvSpPr>
          <p:nvPr/>
        </p:nvSpPr>
        <p:spPr bwMode="auto">
          <a:xfrm>
            <a:off x="3657600" y="46482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18491" name="Text Box 59"/>
          <p:cNvSpPr txBox="1">
            <a:spLocks noChangeArrowheads="1"/>
          </p:cNvSpPr>
          <p:nvPr/>
        </p:nvSpPr>
        <p:spPr bwMode="auto">
          <a:xfrm>
            <a:off x="2895600" y="46482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18492" name="Text Box 60"/>
          <p:cNvSpPr txBox="1">
            <a:spLocks noChangeArrowheads="1"/>
          </p:cNvSpPr>
          <p:nvPr/>
        </p:nvSpPr>
        <p:spPr bwMode="auto">
          <a:xfrm>
            <a:off x="5486400" y="46482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18493" name="Text Box 61"/>
          <p:cNvSpPr txBox="1">
            <a:spLocks noChangeArrowheads="1"/>
          </p:cNvSpPr>
          <p:nvPr/>
        </p:nvSpPr>
        <p:spPr bwMode="auto">
          <a:xfrm>
            <a:off x="6172200" y="54864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18494" name="Text Box 62"/>
          <p:cNvSpPr txBox="1">
            <a:spLocks noChangeArrowheads="1"/>
          </p:cNvSpPr>
          <p:nvPr/>
        </p:nvSpPr>
        <p:spPr bwMode="auto">
          <a:xfrm>
            <a:off x="6934200" y="54864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18495" name="Text Box 63"/>
          <p:cNvSpPr txBox="1">
            <a:spLocks noChangeArrowheads="1"/>
          </p:cNvSpPr>
          <p:nvPr/>
        </p:nvSpPr>
        <p:spPr bwMode="auto">
          <a:xfrm>
            <a:off x="6248400" y="46482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18496" name="Text Box 64"/>
          <p:cNvSpPr txBox="1">
            <a:spLocks noChangeArrowheads="1"/>
          </p:cNvSpPr>
          <p:nvPr/>
        </p:nvSpPr>
        <p:spPr bwMode="auto">
          <a:xfrm>
            <a:off x="6934200" y="46482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18497" name="Text Box 65"/>
          <p:cNvSpPr txBox="1">
            <a:spLocks noChangeArrowheads="1"/>
          </p:cNvSpPr>
          <p:nvPr/>
        </p:nvSpPr>
        <p:spPr bwMode="auto">
          <a:xfrm>
            <a:off x="5486400" y="54864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18498" name="Text Box 66"/>
          <p:cNvSpPr txBox="1">
            <a:spLocks noChangeArrowheads="1"/>
          </p:cNvSpPr>
          <p:nvPr/>
        </p:nvSpPr>
        <p:spPr bwMode="auto">
          <a:xfrm>
            <a:off x="4724400" y="54864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18499" name="Text Box 67"/>
          <p:cNvSpPr txBox="1">
            <a:spLocks noChangeArrowheads="1"/>
          </p:cNvSpPr>
          <p:nvPr/>
        </p:nvSpPr>
        <p:spPr bwMode="auto">
          <a:xfrm>
            <a:off x="4800600" y="46482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18500" name="Text Box 68"/>
          <p:cNvSpPr txBox="1">
            <a:spLocks noChangeArrowheads="1"/>
          </p:cNvSpPr>
          <p:nvPr/>
        </p:nvSpPr>
        <p:spPr bwMode="auto">
          <a:xfrm>
            <a:off x="7543800" y="46482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18501" name="Text Box 69"/>
          <p:cNvSpPr txBox="1">
            <a:spLocks noChangeArrowheads="1"/>
          </p:cNvSpPr>
          <p:nvPr/>
        </p:nvSpPr>
        <p:spPr bwMode="auto">
          <a:xfrm>
            <a:off x="7620000" y="54864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18502" name="Text Box 70"/>
          <p:cNvSpPr txBox="1">
            <a:spLocks noChangeArrowheads="1"/>
          </p:cNvSpPr>
          <p:nvPr/>
        </p:nvSpPr>
        <p:spPr bwMode="auto">
          <a:xfrm>
            <a:off x="1295400" y="54864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18503" name="Text Box 71"/>
          <p:cNvSpPr txBox="1">
            <a:spLocks noChangeArrowheads="1"/>
          </p:cNvSpPr>
          <p:nvPr/>
        </p:nvSpPr>
        <p:spPr bwMode="auto">
          <a:xfrm>
            <a:off x="2133600" y="54864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18504" name="Text Box 72"/>
          <p:cNvSpPr txBox="1">
            <a:spLocks noChangeArrowheads="1"/>
          </p:cNvSpPr>
          <p:nvPr/>
        </p:nvSpPr>
        <p:spPr bwMode="auto">
          <a:xfrm>
            <a:off x="2895600" y="54864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18505" name="Text Box 73"/>
          <p:cNvSpPr txBox="1">
            <a:spLocks noChangeArrowheads="1"/>
          </p:cNvSpPr>
          <p:nvPr/>
        </p:nvSpPr>
        <p:spPr bwMode="auto">
          <a:xfrm>
            <a:off x="3657600" y="54864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8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2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8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18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1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1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18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18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18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18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18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83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8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 nodeType="clickPar">
                      <p:stCondLst>
                        <p:cond delay="0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1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" dur="2000"/>
                                        <p:tgtEl>
                                          <p:spTgt spid="1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" dur="20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1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8" dur="2000"/>
                                        <p:tgtEl>
                                          <p:spTgt spid="1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1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2000"/>
                                        <p:tgtEl>
                                          <p:spTgt spid="1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3" dur="2000"/>
                                        <p:tgtEl>
                                          <p:spTgt spid="1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8" dur="2000"/>
                                        <p:tgtEl>
                                          <p:spTgt spid="1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3" dur="2000"/>
                                        <p:tgtEl>
                                          <p:spTgt spid="1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84"/>
                  </p:tgtEl>
                </p:cond>
              </p:nextCondLst>
            </p:seq>
          </p:childTnLst>
        </p:cTn>
      </p:par>
    </p:tnLst>
    <p:bldLst>
      <p:bldP spid="18450" grpId="0" animBg="1"/>
      <p:bldP spid="18451" grpId="0" animBg="1"/>
      <p:bldP spid="18452" grpId="0" animBg="1"/>
      <p:bldP spid="18453" grpId="0" animBg="1"/>
      <p:bldP spid="18454" grpId="0" animBg="1"/>
      <p:bldP spid="18455" grpId="0" animBg="1"/>
      <p:bldP spid="18456" grpId="0" animBg="1"/>
      <p:bldP spid="18457" grpId="0" animBg="1"/>
      <p:bldP spid="18458" grpId="0" animBg="1"/>
      <p:bldP spid="18459" grpId="0" animBg="1"/>
      <p:bldP spid="18460" grpId="0" animBg="1"/>
      <p:bldP spid="18461" grpId="0" animBg="1"/>
      <p:bldP spid="18462" grpId="0" animBg="1"/>
      <p:bldP spid="18463" grpId="0" animBg="1"/>
      <p:bldP spid="18464" grpId="0" animBg="1"/>
      <p:bldP spid="18465" grpId="0" animBg="1"/>
      <p:bldP spid="18466" grpId="0" animBg="1"/>
      <p:bldP spid="18467" grpId="0" animBg="1"/>
      <p:bldP spid="18468" grpId="0" animBg="1"/>
      <p:bldP spid="18486" grpId="0"/>
      <p:bldP spid="18487" grpId="0"/>
      <p:bldP spid="18490" grpId="0"/>
      <p:bldP spid="18491" grpId="0"/>
      <p:bldP spid="18492" grpId="0"/>
      <p:bldP spid="18493" grpId="0"/>
      <p:bldP spid="18494" grpId="0"/>
      <p:bldP spid="18495" grpId="0"/>
      <p:bldP spid="18496" grpId="0"/>
      <p:bldP spid="18497" grpId="0"/>
      <p:bldP spid="18498" grpId="0"/>
      <p:bldP spid="18499" grpId="0"/>
      <p:bldP spid="18500" grpId="0"/>
      <p:bldP spid="1850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685800"/>
            <a:ext cx="6400800" cy="685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3300"/>
                </a:solidFill>
                <a:latin typeface="Arial" pitchFamily="34" charset="0"/>
              </a:rPr>
              <a:t>Nước cần cho sự sống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33400" y="4572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800" u="sng">
                <a:solidFill>
                  <a:srgbClr val="0000FF"/>
                </a:solidFill>
                <a:latin typeface="Arial" pitchFamily="34" charset="0"/>
              </a:rPr>
              <a:t>Khoa học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04800" y="990600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800">
                <a:solidFill>
                  <a:srgbClr val="0000FF"/>
                </a:solidFill>
                <a:latin typeface="Arial" pitchFamily="34" charset="0"/>
              </a:rPr>
              <a:t/>
            </a:r>
            <a:br>
              <a:rPr lang="en-US" sz="2800">
                <a:solidFill>
                  <a:srgbClr val="0000FF"/>
                </a:solidFill>
                <a:latin typeface="Arial" pitchFamily="34" charset="0"/>
              </a:rPr>
            </a:br>
            <a:r>
              <a:rPr lang="en-US" sz="2800">
                <a:solidFill>
                  <a:srgbClr val="0000FF"/>
                </a:solidFill>
                <a:latin typeface="Arial" pitchFamily="34" charset="0"/>
              </a:rPr>
              <a:t>- </a:t>
            </a:r>
            <a:r>
              <a:rPr lang="en-US" sz="2400">
                <a:solidFill>
                  <a:srgbClr val="0000FF"/>
                </a:solidFill>
                <a:latin typeface="Arial" pitchFamily="34" charset="0"/>
              </a:rPr>
              <a:t>Nước chiếm phần lớn trọng lượng cơ thể người, động vật, thực vật.Mất từ mười đến hai mươi phần trăm (10-20%) nước trong cơ thể, sinh vật sẽ chết.</a:t>
            </a:r>
            <a:br>
              <a:rPr lang="en-US" sz="2400">
                <a:solidFill>
                  <a:srgbClr val="0000FF"/>
                </a:solidFill>
                <a:latin typeface="Arial" pitchFamily="34" charset="0"/>
              </a:rPr>
            </a:br>
            <a:r>
              <a:rPr lang="en-US" sz="2400">
                <a:solidFill>
                  <a:srgbClr val="0000FF"/>
                </a:solidFill>
                <a:latin typeface="Arial" pitchFamily="34" charset="0"/>
              </a:rPr>
              <a:t>- Nước giúp cơ hấp thụ được những chất dinh dưỡng hoà tan và tạo thành các chất cần cho sự sống của sinh vật.</a:t>
            </a:r>
            <a:br>
              <a:rPr lang="en-US" sz="2400">
                <a:solidFill>
                  <a:srgbClr val="0000FF"/>
                </a:solidFill>
                <a:latin typeface="Arial" pitchFamily="34" charset="0"/>
              </a:rPr>
            </a:br>
            <a:r>
              <a:rPr lang="en-US" sz="2400">
                <a:solidFill>
                  <a:srgbClr val="0000FF"/>
                </a:solidFill>
                <a:latin typeface="Arial" pitchFamily="34" charset="0"/>
              </a:rPr>
              <a:t>-Nước giúp cơ thể thải ra các chất thừa, chất độc hại.</a:t>
            </a:r>
            <a:br>
              <a:rPr lang="en-US" sz="2400">
                <a:solidFill>
                  <a:srgbClr val="0000FF"/>
                </a:solidFill>
                <a:latin typeface="Arial" pitchFamily="34" charset="0"/>
              </a:rPr>
            </a:br>
            <a:r>
              <a:rPr lang="en-US" sz="2400">
                <a:solidFill>
                  <a:srgbClr val="0000FF"/>
                </a:solidFill>
                <a:latin typeface="Arial" pitchFamily="34" charset="0"/>
              </a:rPr>
              <a:t>-Nước còn là môi trường sống của nhiều động vât, thực vật.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04800" y="4419600"/>
            <a:ext cx="8534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400">
                <a:solidFill>
                  <a:srgbClr val="0000FF"/>
                </a:solidFill>
                <a:latin typeface="Arial" pitchFamily="34" charset="0"/>
              </a:rPr>
              <a:t>-Ngành công nghiệp cần nhiều nước để sản xuất ra các sản phẩm.</a:t>
            </a:r>
            <a:br>
              <a:rPr lang="en-US" sz="2400">
                <a:solidFill>
                  <a:srgbClr val="0000FF"/>
                </a:solidFill>
                <a:latin typeface="Arial" pitchFamily="34" charset="0"/>
              </a:rPr>
            </a:br>
            <a:r>
              <a:rPr lang="en-US" sz="2400">
                <a:solidFill>
                  <a:srgbClr val="0000FF"/>
                </a:solidFill>
                <a:latin typeface="Arial" pitchFamily="34" charset="0"/>
              </a:rPr>
              <a:t>- Ngành trồng trọt sử dụng nhiều nước nhất (lớn hơn từ 5-6 lần lượng nước sử dụng trong công nghiệp và sinh hoạt)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33CC33"/>
                </a:solidFill>
                <a:latin typeface="Arial" pitchFamily="34" charset="0"/>
              </a:rPr>
              <a:t>Xin chân thành cảm 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  <a:latin typeface="Arial" pitchFamily="34" charset="0"/>
              </a:rPr>
              <a:t>Nước cần cho sự sống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57200" y="685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u="sng">
                <a:solidFill>
                  <a:srgbClr val="0000FF"/>
                </a:solidFill>
                <a:latin typeface="Arial" pitchFamily="34" charset="0"/>
              </a:rPr>
              <a:t>Khoa học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04800" y="22860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Arial" pitchFamily="34" charset="0"/>
              </a:rPr>
              <a:t>I.Vai trò của nước đối với sự sống của con người, động vật, thực vật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h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8077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2895600" y="2667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400">
                <a:latin typeface="Arial" pitchFamily="34" charset="0"/>
              </a:rPr>
              <a:t>1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8077200" y="838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52578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  <a:latin typeface="Arial" pitchFamily="34" charset="0"/>
              </a:rPr>
              <a:t>Nước cần cho sự sống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57200" y="6858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u="sng">
                <a:solidFill>
                  <a:srgbClr val="0000FF"/>
                </a:solidFill>
                <a:latin typeface="Arial" pitchFamily="34" charset="0"/>
              </a:rPr>
              <a:t>Khoa học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304800" y="16764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Arial" pitchFamily="34" charset="0"/>
              </a:rPr>
              <a:t>I.Vai trò của nước đối với sự sống của con người, động vật, thực vật :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09600" y="2819400"/>
            <a:ext cx="8534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Arial" pitchFamily="34" charset="0"/>
              </a:rPr>
              <a:t>Nội dung thảo luận:(Nhóm 2)</a:t>
            </a:r>
            <a:br>
              <a:rPr lang="en-US">
                <a:solidFill>
                  <a:srgbClr val="0000FF"/>
                </a:solidFill>
                <a:latin typeface="Arial" pitchFamily="34" charset="0"/>
              </a:rPr>
            </a:br>
            <a:r>
              <a:rPr lang="en-US" b="1">
                <a:solidFill>
                  <a:srgbClr val="0000FF"/>
                </a:solidFill>
                <a:latin typeface="Arial" pitchFamily="34" charset="0"/>
              </a:rPr>
              <a:t>Nội dung 1</a:t>
            </a:r>
            <a:r>
              <a:rPr lang="en-US">
                <a:solidFill>
                  <a:srgbClr val="0000FF"/>
                </a:solidFill>
                <a:latin typeface="Arial" pitchFamily="34" charset="0"/>
              </a:rPr>
              <a:t>: Điều gì sẽ xảy ra nếu cuộc sống con người thiếu nước?(Tổ 1)</a:t>
            </a:r>
            <a:br>
              <a:rPr lang="en-US">
                <a:solidFill>
                  <a:srgbClr val="0000FF"/>
                </a:solidFill>
                <a:latin typeface="Arial" pitchFamily="34" charset="0"/>
              </a:rPr>
            </a:br>
            <a:r>
              <a:rPr lang="en-US" b="1">
                <a:solidFill>
                  <a:srgbClr val="0000FF"/>
                </a:solidFill>
                <a:latin typeface="Arial" pitchFamily="34" charset="0"/>
              </a:rPr>
              <a:t>Nội dung 2</a:t>
            </a:r>
            <a:r>
              <a:rPr lang="en-US">
                <a:solidFill>
                  <a:srgbClr val="0000FF"/>
                </a:solidFill>
                <a:latin typeface="Arial" pitchFamily="34" charset="0"/>
              </a:rPr>
              <a:t>: Điều gì sẽ xảy ra nếu cây cối thiếu nước?(Tổ 2)</a:t>
            </a:r>
            <a:br>
              <a:rPr lang="en-US">
                <a:solidFill>
                  <a:srgbClr val="0000FF"/>
                </a:solidFill>
                <a:latin typeface="Arial" pitchFamily="34" charset="0"/>
              </a:rPr>
            </a:br>
            <a:r>
              <a:rPr lang="en-US" b="1">
                <a:solidFill>
                  <a:srgbClr val="0000FF"/>
                </a:solidFill>
                <a:latin typeface="Arial" pitchFamily="34" charset="0"/>
              </a:rPr>
              <a:t>Nội dung 3</a:t>
            </a:r>
            <a:r>
              <a:rPr lang="en-US">
                <a:solidFill>
                  <a:srgbClr val="0000FF"/>
                </a:solidFill>
                <a:latin typeface="Arial" pitchFamily="34" charset="0"/>
              </a:rPr>
              <a:t>: Nếu không có nước cuộc sống động vật sẽ ra sao?(Tổ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838200"/>
            <a:ext cx="5257800" cy="7620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FF3300"/>
                </a:solidFill>
                <a:latin typeface="Arial" pitchFamily="34" charset="0"/>
              </a:rPr>
              <a:t>Nước cần cho sự sống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57200" y="5334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400" u="sng">
                <a:solidFill>
                  <a:srgbClr val="0000FF"/>
                </a:solidFill>
                <a:latin typeface="Arial" pitchFamily="34" charset="0"/>
              </a:rPr>
              <a:t>Khoa học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304800" y="15240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400">
                <a:solidFill>
                  <a:srgbClr val="0000FF"/>
                </a:solidFill>
                <a:latin typeface="Arial" pitchFamily="34" charset="0"/>
              </a:rPr>
              <a:t>I.Vai trò của nước đối với sự sống của con người, động vật, thực vật :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04800" y="22098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400">
                <a:solidFill>
                  <a:srgbClr val="0000FF"/>
                </a:solidFill>
                <a:latin typeface="Arial" pitchFamily="34" charset="0"/>
              </a:rPr>
              <a:t>     </a:t>
            </a:r>
            <a:r>
              <a:rPr lang="en-US" sz="2400" b="1">
                <a:solidFill>
                  <a:srgbClr val="0000FF"/>
                </a:solidFill>
                <a:latin typeface="Arial" pitchFamily="34" charset="0"/>
              </a:rPr>
              <a:t>Nội dung 1</a:t>
            </a:r>
            <a:r>
              <a:rPr lang="en-US" sz="2400">
                <a:solidFill>
                  <a:srgbClr val="0000FF"/>
                </a:solidFill>
                <a:latin typeface="Arial" pitchFamily="34" charset="0"/>
              </a:rPr>
              <a:t>: Thiếu nước con người sẽ không hấp thụ được các chất dinh dưỡng hoà tan lấy từ thức ăn, sẽ không sống nổi,con người sẽ chết vì khát.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81000" y="3505200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400">
                <a:solidFill>
                  <a:srgbClr val="0000FF"/>
                </a:solidFill>
                <a:latin typeface="Arial" pitchFamily="34" charset="0"/>
              </a:rPr>
              <a:t>    </a:t>
            </a:r>
            <a:r>
              <a:rPr lang="en-US" sz="2400" b="1">
                <a:solidFill>
                  <a:srgbClr val="0000FF"/>
                </a:solidFill>
                <a:latin typeface="Arial" pitchFamily="34" charset="0"/>
              </a:rPr>
              <a:t>Nội dung 2</a:t>
            </a:r>
            <a:r>
              <a:rPr lang="en-US" sz="2400">
                <a:solidFill>
                  <a:srgbClr val="0000FF"/>
                </a:solidFill>
                <a:latin typeface="Arial" pitchFamily="34" charset="0"/>
              </a:rPr>
              <a:t>: Thiếu nước cây cối sẽ bị héo, cây không lớn hay không nảy mầm, cây sẽ bị chết.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28600" y="50292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400">
                <a:solidFill>
                  <a:srgbClr val="0000FF"/>
                </a:solidFill>
                <a:latin typeface="Arial" pitchFamily="34" charset="0"/>
              </a:rPr>
              <a:t>     </a:t>
            </a:r>
            <a:r>
              <a:rPr lang="en-US" sz="2400" b="1">
                <a:solidFill>
                  <a:srgbClr val="0000FF"/>
                </a:solidFill>
                <a:latin typeface="Arial" pitchFamily="34" charset="0"/>
              </a:rPr>
              <a:t>Nội dung 3</a:t>
            </a:r>
            <a:r>
              <a:rPr lang="en-US" sz="2400">
                <a:solidFill>
                  <a:srgbClr val="0000FF"/>
                </a:solidFill>
                <a:latin typeface="Arial" pitchFamily="34" charset="0"/>
              </a:rPr>
              <a:t>: Nếu thiếu nước động vật sẽ chết khát, một số loại sống ở môi trường nước như cá, cua, tôm,.. sẽ bị tuyệt chủng.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  <p:bldP spid="71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533400"/>
            <a:ext cx="6400800" cy="6858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pitchFamily="34" charset="0"/>
              </a:rPr>
              <a:t>Nước cần cho sự sống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3048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800" u="sng">
                <a:solidFill>
                  <a:srgbClr val="0000FF"/>
                </a:solidFill>
                <a:latin typeface="Arial" pitchFamily="34" charset="0"/>
              </a:rPr>
              <a:t>Khoa học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381000" y="10668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800">
                <a:solidFill>
                  <a:srgbClr val="0000FF"/>
                </a:solidFill>
                <a:latin typeface="Arial" pitchFamily="34" charset="0"/>
              </a:rPr>
              <a:t>I.Vai trò của nước đối với sự sống của con người, động vật, thực vật :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04800" y="1752600"/>
            <a:ext cx="853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800">
                <a:solidFill>
                  <a:srgbClr val="0000FF"/>
                </a:solidFill>
                <a:latin typeface="Arial" pitchFamily="34" charset="0"/>
              </a:rPr>
              <a:t/>
            </a:r>
            <a:br>
              <a:rPr lang="en-US" sz="2800">
                <a:solidFill>
                  <a:srgbClr val="0000FF"/>
                </a:solidFill>
                <a:latin typeface="Arial" pitchFamily="34" charset="0"/>
              </a:rPr>
            </a:br>
            <a:r>
              <a:rPr lang="en-US" sz="2800">
                <a:solidFill>
                  <a:srgbClr val="0000FF"/>
                </a:solidFill>
                <a:latin typeface="Arial" pitchFamily="34" charset="0"/>
              </a:rPr>
              <a:t>- Nước chiếm phần lớn trọng lượng cơ thể người, động vật, thực vât.Mất từ mười đến hai mươi phần trăm (10-20%)nước trong cơ thể, sinh vật sẽ chết.</a:t>
            </a:r>
            <a:br>
              <a:rPr lang="en-US" sz="2800">
                <a:solidFill>
                  <a:srgbClr val="0000FF"/>
                </a:solidFill>
                <a:latin typeface="Arial" pitchFamily="34" charset="0"/>
              </a:rPr>
            </a:br>
            <a:r>
              <a:rPr lang="en-US" sz="2800">
                <a:solidFill>
                  <a:srgbClr val="0000FF"/>
                </a:solidFill>
                <a:latin typeface="Arial" pitchFamily="34" charset="0"/>
              </a:rPr>
              <a:t>- Nước giúp cơ thể hấp thụ được những chất dinh dưỡng hoà tan và tạo thành các chất cần cho sự sống của sinh vật.</a:t>
            </a:r>
            <a:br>
              <a:rPr lang="en-US" sz="2800">
                <a:solidFill>
                  <a:srgbClr val="0000FF"/>
                </a:solidFill>
                <a:latin typeface="Arial" pitchFamily="34" charset="0"/>
              </a:rPr>
            </a:br>
            <a:r>
              <a:rPr lang="en-US" sz="2800">
                <a:solidFill>
                  <a:srgbClr val="0000FF"/>
                </a:solidFill>
                <a:latin typeface="Arial" pitchFamily="34" charset="0"/>
              </a:rPr>
              <a:t>-Nước giúp cơ thể thải ra các chất thừa, chất độc hại.</a:t>
            </a:r>
            <a:br>
              <a:rPr lang="en-US" sz="2800">
                <a:solidFill>
                  <a:srgbClr val="0000FF"/>
                </a:solidFill>
                <a:latin typeface="Arial" pitchFamily="34" charset="0"/>
              </a:rPr>
            </a:br>
            <a:r>
              <a:rPr lang="en-US" sz="2800">
                <a:solidFill>
                  <a:srgbClr val="0000FF"/>
                </a:solidFill>
                <a:latin typeface="Arial" pitchFamily="34" charset="0"/>
              </a:rPr>
              <a:t>-Nước còn là môi trường sống của nhiều động vât, thực vật.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762000"/>
            <a:ext cx="6400800" cy="685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3300"/>
                </a:solidFill>
                <a:latin typeface="Arial" pitchFamily="34" charset="0"/>
              </a:rPr>
              <a:t>Nước cần cho sự sống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09600" y="4572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800" u="sng">
                <a:solidFill>
                  <a:srgbClr val="0000FF"/>
                </a:solidFill>
                <a:latin typeface="Arial" pitchFamily="34" charset="0"/>
              </a:rPr>
              <a:t>Khoa học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304800" y="16002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800">
                <a:solidFill>
                  <a:srgbClr val="0000FF"/>
                </a:solidFill>
                <a:latin typeface="Arial" pitchFamily="34" charset="0"/>
              </a:rPr>
              <a:t>I.Vai trò của nước đối với sự sống của con người, động vật, thực vật :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04800" y="25908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800">
                <a:solidFill>
                  <a:srgbClr val="0000FF"/>
                </a:solidFill>
                <a:latin typeface="Arial" pitchFamily="34" charset="0"/>
              </a:rPr>
              <a:t>II.Vai trò của nước trong sản xuất nông nghiệp,sản xuất công nghiệp và hoạt động vui chơi giải trí: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nh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7924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679</Words>
  <Application>Microsoft Office PowerPoint</Application>
  <PresentationFormat>On-screen Show (4:3)</PresentationFormat>
  <Paragraphs>126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Times New Roman</vt:lpstr>
      <vt:lpstr>Arial</vt:lpstr>
      <vt:lpstr>Calibri</vt:lpstr>
      <vt:lpstr>Default Design</vt:lpstr>
      <vt:lpstr>Slide 1</vt:lpstr>
      <vt:lpstr>Slide 2</vt:lpstr>
      <vt:lpstr>Nước cần cho sự sống</vt:lpstr>
      <vt:lpstr>Slide 4</vt:lpstr>
      <vt:lpstr>Nước cần cho sự sống</vt:lpstr>
      <vt:lpstr>Nước cần cho sự sống</vt:lpstr>
      <vt:lpstr>Nước cần cho sự sống</vt:lpstr>
      <vt:lpstr>Nước cần cho sự sống</vt:lpstr>
      <vt:lpstr>Slide 9</vt:lpstr>
      <vt:lpstr>Slide 10</vt:lpstr>
      <vt:lpstr>Slide 11</vt:lpstr>
      <vt:lpstr>Slide 12</vt:lpstr>
      <vt:lpstr>Nước cần cho sự sống</vt:lpstr>
      <vt:lpstr>Nước cần cho sự sống</vt:lpstr>
      <vt:lpstr>Nước cần cho sự sống</vt:lpstr>
      <vt:lpstr>Slide 16</vt:lpstr>
      <vt:lpstr>Slide 17</vt:lpstr>
      <vt:lpstr>Slide 18</vt:lpstr>
      <vt:lpstr>Nước cần cho sự sống</vt:lpstr>
      <vt:lpstr>Nước cần cho sự sống</vt:lpstr>
      <vt:lpstr>Slide 21</vt:lpstr>
      <vt:lpstr>Nước cần cho sự sống</vt:lpstr>
      <vt:lpstr>Xin chân thành cảm ơn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bảy ngày 8 tháng 11 năm 2008</dc:title>
  <dc:creator>QuangThanh</dc:creator>
  <cp:lastModifiedBy>CSTeam</cp:lastModifiedBy>
  <cp:revision>46</cp:revision>
  <dcterms:created xsi:type="dcterms:W3CDTF">1999-10-07T17:47:07Z</dcterms:created>
  <dcterms:modified xsi:type="dcterms:W3CDTF">2016-06-30T01:08:42Z</dcterms:modified>
</cp:coreProperties>
</file>