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sldIdLst>
    <p:sldId id="285" r:id="rId2"/>
    <p:sldId id="256" r:id="rId3"/>
    <p:sldId id="259" r:id="rId4"/>
    <p:sldId id="262" r:id="rId5"/>
    <p:sldId id="263" r:id="rId6"/>
    <p:sldId id="264" r:id="rId7"/>
    <p:sldId id="261" r:id="rId8"/>
    <p:sldId id="276" r:id="rId9"/>
    <p:sldId id="267" r:id="rId10"/>
    <p:sldId id="268" r:id="rId11"/>
    <p:sldId id="269" r:id="rId12"/>
    <p:sldId id="277" r:id="rId13"/>
    <p:sldId id="278" r:id="rId14"/>
    <p:sldId id="270" r:id="rId15"/>
    <p:sldId id="271" r:id="rId16"/>
    <p:sldId id="272" r:id="rId17"/>
    <p:sldId id="279" r:id="rId18"/>
    <p:sldId id="274" r:id="rId19"/>
    <p:sldId id="275" r:id="rId20"/>
    <p:sldId id="282" r:id="rId21"/>
    <p:sldId id="283" r:id="rId22"/>
    <p:sldId id="284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CC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456" autoAdjust="0"/>
    <p:restoredTop sz="94660"/>
  </p:normalViewPr>
  <p:slideViewPr>
    <p:cSldViewPr>
      <p:cViewPr varScale="1">
        <p:scale>
          <a:sx n="38" d="100"/>
          <a:sy n="38" d="100"/>
        </p:scale>
        <p:origin x="-14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sz="2400" smtClean="0">
                <a:latin typeface="Times New Roman" panose="02020603050405020304" pitchFamily="18" charset="0"/>
              </a:endParaRPr>
            </a:p>
          </p:txBody>
        </p:sp>
      </p:grpSp>
      <p:sp>
        <p:nvSpPr>
          <p:cNvPr id="4814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14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56E97-D9EE-4B87-AA1F-EBFF02ADCE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6B972A-C150-497A-BC21-A4DBE03452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C0304-F0B6-4A21-89DB-45E7C02934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212374-E3DF-46FB-B3D3-93570FD4E4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296E12-0A90-4B6D-8A62-2FD9D9AB8A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12C213-D161-4D52-9322-757712F1A1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0AAA69-F959-4D13-A769-2BDE53A8B7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4F3115-0962-427F-8C75-37B1A60AD8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F58834-3171-48FA-B4F9-04EA10EC33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2CCFD3-69EB-4F87-8825-28B5836CCD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0C1029-0DED-4F6F-A403-2C49FA0ADE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1032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1033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1034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1035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sz="2400" smtClean="0">
                <a:latin typeface="Times New Roman" panose="02020603050405020304" pitchFamily="18" charset="0"/>
              </a:endParaRPr>
            </a:p>
          </p:txBody>
        </p:sp>
      </p:grp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711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46563973-CBF1-435F-93E9-C861DFF40EB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NHAC%20TONG%20HOP\NHAC%20HOC%20SINH\THAY%20CO\Bai%20hoc%20dau%20tien%20-%20Thanh%20Thao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G:\Chi%20Yen\Lu%20Lut.mpe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eon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WordArt 3"/>
          <p:cNvSpPr>
            <a:spLocks noChangeArrowheads="1" noChangeShapeType="1" noTextEdit="1"/>
          </p:cNvSpPr>
          <p:nvPr/>
        </p:nvSpPr>
        <p:spPr bwMode="auto">
          <a:xfrm>
            <a:off x="533400" y="847725"/>
            <a:ext cx="8001000" cy="2276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LỊCH SỬ LỚP 4</a:t>
            </a:r>
          </a:p>
        </p:txBody>
      </p:sp>
      <p:pic>
        <p:nvPicPr>
          <p:cNvPr id="53252" name="Bai hoc dau tien - Thanh Thao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20472" fill="hold"/>
                                        <p:tgtEl>
                                          <p:spTgt spid="532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9" presetClass="entr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252"/>
                </p:tgtEl>
              </p:cMediaNode>
            </p:audio>
          </p:childTnLst>
        </p:cTn>
      </p:par>
    </p:tnLst>
    <p:bldLst>
      <p:bldP spid="53251" grpId="0" animBg="1"/>
      <p:bldP spid="53251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228600" y="2743200"/>
            <a:ext cx="87630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</a:rPr>
              <a:t>  Đọc thông tin ở sách giáo khoa đoạn còn lại thảo luận 2</a:t>
            </a:r>
            <a:r>
              <a:rPr lang="en-US" b="1">
                <a:solidFill>
                  <a:srgbClr val="0000CC"/>
                </a:solidFill>
              </a:rPr>
              <a:t> </a:t>
            </a:r>
            <a:r>
              <a:rPr lang="en-US" sz="2400" b="1">
                <a:solidFill>
                  <a:srgbClr val="0000CC"/>
                </a:solidFill>
              </a:rPr>
              <a:t>câu hỏi sau: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400" b="1">
                <a:solidFill>
                  <a:srgbClr val="0000CC"/>
                </a:solidFill>
              </a:rPr>
              <a:t>Nhà Trần đã thu được kết quả như thế nào trong công cuộc đắp đê?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400" b="1">
                <a:solidFill>
                  <a:srgbClr val="0000CC"/>
                </a:solidFill>
              </a:rPr>
              <a:t>Hệ thống đê điều đó đã giúp gì cho sản xuất và đời sống của nhân dân ta?</a:t>
            </a:r>
          </a:p>
        </p:txBody>
      </p:sp>
      <p:sp>
        <p:nvSpPr>
          <p:cNvPr id="12291" name="Text Box 8"/>
          <p:cNvSpPr txBox="1">
            <a:spLocks noChangeArrowheads="1"/>
          </p:cNvSpPr>
          <p:nvPr/>
        </p:nvSpPr>
        <p:spPr bwMode="auto">
          <a:xfrm>
            <a:off x="762000" y="395288"/>
            <a:ext cx="1600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u="sng">
                <a:solidFill>
                  <a:srgbClr val="0000CC"/>
                </a:solidFill>
              </a:rPr>
              <a:t>Lịch sử</a:t>
            </a:r>
            <a:r>
              <a:rPr lang="en-US" sz="2000" u="sng">
                <a:solidFill>
                  <a:srgbClr val="0000CC"/>
                </a:solidFill>
              </a:rPr>
              <a:t>:</a:t>
            </a:r>
          </a:p>
        </p:txBody>
      </p:sp>
      <p:sp>
        <p:nvSpPr>
          <p:cNvPr id="12292" name="Text Box 10"/>
          <p:cNvSpPr txBox="1">
            <a:spLocks noChangeArrowheads="1"/>
          </p:cNvSpPr>
          <p:nvPr/>
        </p:nvSpPr>
        <p:spPr bwMode="auto">
          <a:xfrm>
            <a:off x="1905000" y="442913"/>
            <a:ext cx="6934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	</a:t>
            </a:r>
            <a:r>
              <a:rPr lang="en-US" sz="2800" b="1">
                <a:solidFill>
                  <a:srgbClr val="FF0000"/>
                </a:solidFill>
              </a:rPr>
              <a:t>Nhà Trần và việc đắp đê</a:t>
            </a:r>
          </a:p>
        </p:txBody>
      </p:sp>
      <p:sp>
        <p:nvSpPr>
          <p:cNvPr id="14347" name="AutoShape 11"/>
          <p:cNvSpPr>
            <a:spLocks noChangeArrowheads="1"/>
          </p:cNvSpPr>
          <p:nvPr/>
        </p:nvSpPr>
        <p:spPr bwMode="auto">
          <a:xfrm>
            <a:off x="2514600" y="1066800"/>
            <a:ext cx="3886200" cy="1295400"/>
          </a:xfrm>
          <a:prstGeom prst="horizontalScroll">
            <a:avLst>
              <a:gd name="adj" fmla="val 12500"/>
            </a:avLst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12294" name="Text Box 12"/>
          <p:cNvSpPr txBox="1">
            <a:spLocks noChangeArrowheads="1"/>
          </p:cNvSpPr>
          <p:nvPr/>
        </p:nvSpPr>
        <p:spPr bwMode="auto">
          <a:xfrm>
            <a:off x="2667000" y="1427163"/>
            <a:ext cx="3810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</a:rPr>
              <a:t>Thảo luận nhóm đôi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/>
      <p:bldP spid="143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457200" y="9906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</a:rPr>
              <a:t>1. Lí do nhà Trần quan tâm đến việc đắp đê:</a:t>
            </a: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609600" y="1524000"/>
            <a:ext cx="8534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000" b="1">
                <a:solidFill>
                  <a:srgbClr val="0000CC"/>
                </a:solidFill>
              </a:rPr>
              <a:t>Nghề chính của nhân dân ta là trồng lúa nước.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000" b="1">
                <a:solidFill>
                  <a:srgbClr val="0000CC"/>
                </a:solidFill>
              </a:rPr>
              <a:t>Sông ngòi: thuận lợi cho việc cấy trồng</a:t>
            </a:r>
          </a:p>
          <a:p>
            <a:pPr lvl="2" eaLnBrk="1" hangingPunct="1">
              <a:spcBef>
                <a:spcPct val="50000"/>
              </a:spcBef>
            </a:pPr>
            <a:r>
              <a:rPr lang="en-US" b="1">
                <a:solidFill>
                  <a:srgbClr val="0000CC"/>
                </a:solidFill>
              </a:rPr>
              <a:t>          </a:t>
            </a:r>
            <a:r>
              <a:rPr lang="en-US" sz="2000" b="1">
                <a:solidFill>
                  <a:srgbClr val="0000CC"/>
                </a:solidFill>
              </a:rPr>
              <a:t>khó khăn thường gây ra lũ lụt.</a:t>
            </a: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457200" y="28194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</a:rPr>
              <a:t>2. Cách tổ chức đắp đê của nhà Trần:</a:t>
            </a:r>
          </a:p>
        </p:txBody>
      </p:sp>
      <p:sp>
        <p:nvSpPr>
          <p:cNvPr id="13317" name="Text Box 8"/>
          <p:cNvSpPr txBox="1">
            <a:spLocks noChangeArrowheads="1"/>
          </p:cNvSpPr>
          <p:nvPr/>
        </p:nvSpPr>
        <p:spPr bwMode="auto">
          <a:xfrm>
            <a:off x="381000" y="3352800"/>
            <a:ext cx="876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</a:rPr>
              <a:t>- N</a:t>
            </a:r>
            <a:r>
              <a:rPr lang="en-US" sz="2000" b="1">
                <a:solidFill>
                  <a:srgbClr val="0000CC"/>
                </a:solidFill>
              </a:rPr>
              <a:t>ăm 1248 mở chiến dịch đắp đê.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CC"/>
                </a:solidFill>
              </a:rPr>
              <a:t>- Đặt ra lệ mọi người đều phải tham gia đắp đê, vua Trần cũng trông nom việc đắp đê, đặt chức Hà đê sứ.</a:t>
            </a:r>
          </a:p>
        </p:txBody>
      </p:sp>
      <p:sp>
        <p:nvSpPr>
          <p:cNvPr id="13318" name="Text Box 9"/>
          <p:cNvSpPr txBox="1">
            <a:spLocks noChangeArrowheads="1"/>
          </p:cNvSpPr>
          <p:nvPr/>
        </p:nvSpPr>
        <p:spPr bwMode="auto">
          <a:xfrm>
            <a:off x="457200" y="45720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</a:rPr>
              <a:t>3. Kết quả công cuộc đắp đê của nhà Trần: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457200" y="51054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</a:rPr>
              <a:t>- H</a:t>
            </a:r>
            <a:r>
              <a:rPr lang="en-US" sz="2000" b="1">
                <a:solidFill>
                  <a:srgbClr val="0000CC"/>
                </a:solidFill>
              </a:rPr>
              <a:t>ệ thống đê điều dọc theo những con sông chính được xây dựng.</a:t>
            </a:r>
          </a:p>
        </p:txBody>
      </p:sp>
      <p:sp>
        <p:nvSpPr>
          <p:cNvPr id="13320" name="Text Box 11"/>
          <p:cNvSpPr txBox="1">
            <a:spLocks noChangeArrowheads="1"/>
          </p:cNvSpPr>
          <p:nvPr/>
        </p:nvSpPr>
        <p:spPr bwMode="auto">
          <a:xfrm>
            <a:off x="762000" y="395288"/>
            <a:ext cx="1600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u="sng">
                <a:solidFill>
                  <a:srgbClr val="0000CC"/>
                </a:solidFill>
              </a:rPr>
              <a:t>Lịch sử</a:t>
            </a:r>
            <a:r>
              <a:rPr lang="en-US" sz="2000" u="sng">
                <a:solidFill>
                  <a:srgbClr val="0000CC"/>
                </a:solidFill>
              </a:rPr>
              <a:t>:</a:t>
            </a:r>
          </a:p>
        </p:txBody>
      </p:sp>
      <p:sp>
        <p:nvSpPr>
          <p:cNvPr id="13321" name="Text Box 13"/>
          <p:cNvSpPr txBox="1">
            <a:spLocks noChangeArrowheads="1"/>
          </p:cNvSpPr>
          <p:nvPr/>
        </p:nvSpPr>
        <p:spPr bwMode="auto">
          <a:xfrm>
            <a:off x="1905000" y="442913"/>
            <a:ext cx="6934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	</a:t>
            </a:r>
            <a:r>
              <a:rPr lang="en-US" sz="2800" b="1">
                <a:solidFill>
                  <a:srgbClr val="FF0000"/>
                </a:solidFill>
              </a:rPr>
              <a:t>Nhà Trần và việc đắp đê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143000"/>
            <a:ext cx="8839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762000" y="395288"/>
            <a:ext cx="1600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u="sng">
                <a:solidFill>
                  <a:srgbClr val="0000CC"/>
                </a:solidFill>
              </a:rPr>
              <a:t>Lịch sử</a:t>
            </a:r>
            <a:r>
              <a:rPr lang="en-US" sz="2000" u="sng">
                <a:solidFill>
                  <a:srgbClr val="0000CC"/>
                </a:solidFill>
              </a:rPr>
              <a:t>:</a:t>
            </a:r>
          </a:p>
        </p:txBody>
      </p:sp>
      <p:sp>
        <p:nvSpPr>
          <p:cNvPr id="14340" name="Text Box 7"/>
          <p:cNvSpPr txBox="1">
            <a:spLocks noChangeArrowheads="1"/>
          </p:cNvSpPr>
          <p:nvPr/>
        </p:nvSpPr>
        <p:spPr bwMode="auto">
          <a:xfrm>
            <a:off x="1905000" y="442913"/>
            <a:ext cx="6934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	</a:t>
            </a:r>
            <a:r>
              <a:rPr lang="en-US" sz="2800" b="1">
                <a:solidFill>
                  <a:srgbClr val="FF0000"/>
                </a:solidFill>
              </a:rPr>
              <a:t>Nhà Trần và việc đắp đê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041400"/>
            <a:ext cx="8839200" cy="589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762000" y="395288"/>
            <a:ext cx="1600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u="sng">
                <a:solidFill>
                  <a:srgbClr val="0000CC"/>
                </a:solidFill>
              </a:rPr>
              <a:t>Lịch sử</a:t>
            </a:r>
            <a:r>
              <a:rPr lang="en-US" sz="2000" u="sng">
                <a:solidFill>
                  <a:srgbClr val="0000CC"/>
                </a:solidFill>
              </a:rPr>
              <a:t>:</a:t>
            </a:r>
          </a:p>
        </p:txBody>
      </p:sp>
      <p:sp>
        <p:nvSpPr>
          <p:cNvPr id="15364" name="Text Box 7"/>
          <p:cNvSpPr txBox="1">
            <a:spLocks noChangeArrowheads="1"/>
          </p:cNvSpPr>
          <p:nvPr/>
        </p:nvSpPr>
        <p:spPr bwMode="auto">
          <a:xfrm>
            <a:off x="1905000" y="442913"/>
            <a:ext cx="6934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	</a:t>
            </a:r>
            <a:r>
              <a:rPr lang="en-US" sz="2800" b="1">
                <a:solidFill>
                  <a:srgbClr val="FF0000"/>
                </a:solidFill>
              </a:rPr>
              <a:t>Nhà Trần và việc đắp đê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7"/>
          <p:cNvSpPr txBox="1">
            <a:spLocks noChangeArrowheads="1"/>
          </p:cNvSpPr>
          <p:nvPr/>
        </p:nvSpPr>
        <p:spPr bwMode="auto">
          <a:xfrm>
            <a:off x="228600" y="2743200"/>
            <a:ext cx="87630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</a:rPr>
              <a:t>  Đọc thông tin ở sách giáo khoa đoạn còn lại thảo luận 2</a:t>
            </a:r>
            <a:r>
              <a:rPr lang="en-US" b="1">
                <a:solidFill>
                  <a:srgbClr val="0000CC"/>
                </a:solidFill>
              </a:rPr>
              <a:t> </a:t>
            </a:r>
            <a:r>
              <a:rPr lang="en-US" sz="2400" b="1">
                <a:solidFill>
                  <a:srgbClr val="0000CC"/>
                </a:solidFill>
              </a:rPr>
              <a:t>câu hỏi sau: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400" b="1">
                <a:solidFill>
                  <a:srgbClr val="0000CC"/>
                </a:solidFill>
              </a:rPr>
              <a:t>Nhà Trần đã thu được kết quả như thế nào trong công cuộc đắp đê?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400" b="1">
                <a:solidFill>
                  <a:srgbClr val="0000CC"/>
                </a:solidFill>
              </a:rPr>
              <a:t>Hệ thống đê điều đó đã giúp gì cho sản xuất và đời sống của nhân dân ta?</a:t>
            </a:r>
          </a:p>
        </p:txBody>
      </p:sp>
      <p:sp>
        <p:nvSpPr>
          <p:cNvPr id="16387" name="Text Box 8"/>
          <p:cNvSpPr txBox="1">
            <a:spLocks noChangeArrowheads="1"/>
          </p:cNvSpPr>
          <p:nvPr/>
        </p:nvSpPr>
        <p:spPr bwMode="auto">
          <a:xfrm>
            <a:off x="762000" y="395288"/>
            <a:ext cx="1600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u="sng">
                <a:solidFill>
                  <a:srgbClr val="0000CC"/>
                </a:solidFill>
              </a:rPr>
              <a:t>Lịch sử</a:t>
            </a:r>
            <a:r>
              <a:rPr lang="en-US" sz="2000" u="sng">
                <a:solidFill>
                  <a:srgbClr val="0000CC"/>
                </a:solidFill>
              </a:rPr>
              <a:t>:</a:t>
            </a:r>
          </a:p>
        </p:txBody>
      </p:sp>
      <p:sp>
        <p:nvSpPr>
          <p:cNvPr id="16388" name="Text Box 10"/>
          <p:cNvSpPr txBox="1">
            <a:spLocks noChangeArrowheads="1"/>
          </p:cNvSpPr>
          <p:nvPr/>
        </p:nvSpPr>
        <p:spPr bwMode="auto">
          <a:xfrm>
            <a:off x="1905000" y="442913"/>
            <a:ext cx="6934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	</a:t>
            </a:r>
            <a:r>
              <a:rPr lang="en-US" sz="2800" b="1">
                <a:solidFill>
                  <a:srgbClr val="FF0000"/>
                </a:solidFill>
              </a:rPr>
              <a:t>Nhà Trần và việc đắp đê</a:t>
            </a:r>
          </a:p>
        </p:txBody>
      </p:sp>
      <p:sp>
        <p:nvSpPr>
          <p:cNvPr id="16389" name="AutoShape 11"/>
          <p:cNvSpPr>
            <a:spLocks noChangeArrowheads="1"/>
          </p:cNvSpPr>
          <p:nvPr/>
        </p:nvSpPr>
        <p:spPr bwMode="auto">
          <a:xfrm>
            <a:off x="2514600" y="1066800"/>
            <a:ext cx="3886200" cy="1295400"/>
          </a:xfrm>
          <a:prstGeom prst="horizontalScroll">
            <a:avLst>
              <a:gd name="adj" fmla="val 12500"/>
            </a:avLst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16390" name="Text Box 12"/>
          <p:cNvSpPr txBox="1">
            <a:spLocks noChangeArrowheads="1"/>
          </p:cNvSpPr>
          <p:nvPr/>
        </p:nvSpPr>
        <p:spPr bwMode="auto">
          <a:xfrm>
            <a:off x="2667000" y="1427163"/>
            <a:ext cx="3810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</a:rPr>
              <a:t>Thảo luận nhóm đôi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457200" y="9906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</a:rPr>
              <a:t>1. Lí do nhà Trần quan tâm đến việc đắp đê:</a:t>
            </a: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609600" y="1524000"/>
            <a:ext cx="8534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000" b="1">
                <a:solidFill>
                  <a:srgbClr val="0000CC"/>
                </a:solidFill>
              </a:rPr>
              <a:t>Nghề chính của nhân dân ta là trồng lúa nước.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000" b="1">
                <a:solidFill>
                  <a:srgbClr val="0000CC"/>
                </a:solidFill>
              </a:rPr>
              <a:t>Sông ngòi: thuận lợi cho việc cấy trồng</a:t>
            </a:r>
          </a:p>
          <a:p>
            <a:pPr lvl="2" eaLnBrk="1" hangingPunct="1">
              <a:spcBef>
                <a:spcPct val="50000"/>
              </a:spcBef>
            </a:pPr>
            <a:r>
              <a:rPr lang="en-US" b="1">
                <a:solidFill>
                  <a:srgbClr val="0000CC"/>
                </a:solidFill>
              </a:rPr>
              <a:t>          </a:t>
            </a:r>
            <a:r>
              <a:rPr lang="en-US" sz="2000" b="1">
                <a:solidFill>
                  <a:srgbClr val="0000CC"/>
                </a:solidFill>
              </a:rPr>
              <a:t>khó khăn thường gây ra lũ lụt.</a:t>
            </a:r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457200" y="28194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</a:rPr>
              <a:t>2. Cách tổ chức đắp đê của nhà Trần:</a:t>
            </a:r>
          </a:p>
        </p:txBody>
      </p:sp>
      <p:sp>
        <p:nvSpPr>
          <p:cNvPr id="17413" name="Text Box 8"/>
          <p:cNvSpPr txBox="1">
            <a:spLocks noChangeArrowheads="1"/>
          </p:cNvSpPr>
          <p:nvPr/>
        </p:nvSpPr>
        <p:spPr bwMode="auto">
          <a:xfrm>
            <a:off x="381000" y="3352800"/>
            <a:ext cx="87630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CC"/>
                </a:solidFill>
              </a:rPr>
              <a:t>- Năm 1248 mở chiến dịch đắp đê.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CC"/>
                </a:solidFill>
              </a:rPr>
              <a:t>- Đặt ra lệ mọi người đều phải tham gia đắp đê, vua Trần cũng trông nom việc đắp đê, đặt chức Hà đê sứ.</a:t>
            </a:r>
          </a:p>
        </p:txBody>
      </p:sp>
      <p:sp>
        <p:nvSpPr>
          <p:cNvPr id="17414" name="Text Box 9"/>
          <p:cNvSpPr txBox="1">
            <a:spLocks noChangeArrowheads="1"/>
          </p:cNvSpPr>
          <p:nvPr/>
        </p:nvSpPr>
        <p:spPr bwMode="auto">
          <a:xfrm>
            <a:off x="457200" y="45720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</a:rPr>
              <a:t>3. Kết quả công cuộc đắp đê của nhà Trần:</a:t>
            </a:r>
          </a:p>
        </p:txBody>
      </p:sp>
      <p:sp>
        <p:nvSpPr>
          <p:cNvPr id="17415" name="Text Box 10"/>
          <p:cNvSpPr txBox="1">
            <a:spLocks noChangeArrowheads="1"/>
          </p:cNvSpPr>
          <p:nvPr/>
        </p:nvSpPr>
        <p:spPr bwMode="auto">
          <a:xfrm>
            <a:off x="457200" y="5105400"/>
            <a:ext cx="853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CC"/>
                </a:solidFill>
              </a:rPr>
              <a:t>- Hệ thống đê điều dọc theo những con sông chính được xây dựng.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457200" y="5562600"/>
            <a:ext cx="853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CC"/>
                </a:solidFill>
              </a:rPr>
              <a:t>- Góp phần làm cho nông nghiệp phát triển.</a:t>
            </a:r>
          </a:p>
        </p:txBody>
      </p:sp>
      <p:sp>
        <p:nvSpPr>
          <p:cNvPr id="17417" name="Text Box 12"/>
          <p:cNvSpPr txBox="1">
            <a:spLocks noChangeArrowheads="1"/>
          </p:cNvSpPr>
          <p:nvPr/>
        </p:nvSpPr>
        <p:spPr bwMode="auto">
          <a:xfrm>
            <a:off x="762000" y="395288"/>
            <a:ext cx="1600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u="sng">
                <a:solidFill>
                  <a:srgbClr val="0000CC"/>
                </a:solidFill>
              </a:rPr>
              <a:t>Lịch sử</a:t>
            </a:r>
            <a:r>
              <a:rPr lang="en-US" sz="2000" u="sng">
                <a:solidFill>
                  <a:srgbClr val="0000CC"/>
                </a:solidFill>
              </a:rPr>
              <a:t>:</a:t>
            </a:r>
          </a:p>
        </p:txBody>
      </p:sp>
      <p:sp>
        <p:nvSpPr>
          <p:cNvPr id="17418" name="Text Box 14"/>
          <p:cNvSpPr txBox="1">
            <a:spLocks noChangeArrowheads="1"/>
          </p:cNvSpPr>
          <p:nvPr/>
        </p:nvSpPr>
        <p:spPr bwMode="auto">
          <a:xfrm>
            <a:off x="1905000" y="442913"/>
            <a:ext cx="6934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	</a:t>
            </a:r>
            <a:r>
              <a:rPr lang="en-US" sz="2800" b="1">
                <a:solidFill>
                  <a:srgbClr val="FF0000"/>
                </a:solidFill>
              </a:rPr>
              <a:t>Nhà Trần và việc đắp đê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228600" y="2590800"/>
            <a:ext cx="8915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</a:rPr>
              <a:t>- Em hãy kể tóm tắt về một cảnh lũ lụt mà em được chứng kiến hoặc được biết qua các phương tiện thông tin?</a:t>
            </a:r>
          </a:p>
        </p:txBody>
      </p:sp>
      <p:sp>
        <p:nvSpPr>
          <p:cNvPr id="18435" name="Text Box 9"/>
          <p:cNvSpPr txBox="1">
            <a:spLocks noChangeArrowheads="1"/>
          </p:cNvSpPr>
          <p:nvPr/>
        </p:nvSpPr>
        <p:spPr bwMode="auto">
          <a:xfrm>
            <a:off x="762000" y="395288"/>
            <a:ext cx="1600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u="sng">
                <a:solidFill>
                  <a:srgbClr val="0000CC"/>
                </a:solidFill>
              </a:rPr>
              <a:t>Lịch sử</a:t>
            </a:r>
            <a:r>
              <a:rPr lang="en-US" sz="2000" u="sng">
                <a:solidFill>
                  <a:srgbClr val="0000CC"/>
                </a:solidFill>
              </a:rPr>
              <a:t>:</a:t>
            </a:r>
          </a:p>
        </p:txBody>
      </p:sp>
      <p:sp>
        <p:nvSpPr>
          <p:cNvPr id="18436" name="Text Box 11"/>
          <p:cNvSpPr txBox="1">
            <a:spLocks noChangeArrowheads="1"/>
          </p:cNvSpPr>
          <p:nvPr/>
        </p:nvSpPr>
        <p:spPr bwMode="auto">
          <a:xfrm>
            <a:off x="1905000" y="442913"/>
            <a:ext cx="6934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	</a:t>
            </a:r>
            <a:r>
              <a:rPr lang="en-US" sz="2800" b="1">
                <a:solidFill>
                  <a:srgbClr val="FF0000"/>
                </a:solidFill>
              </a:rPr>
              <a:t>Nhà Trần và việc đắp đê</a:t>
            </a:r>
          </a:p>
        </p:txBody>
      </p:sp>
      <p:sp>
        <p:nvSpPr>
          <p:cNvPr id="18444" name="AutoShape 12"/>
          <p:cNvSpPr>
            <a:spLocks noChangeArrowheads="1"/>
          </p:cNvSpPr>
          <p:nvPr/>
        </p:nvSpPr>
        <p:spPr bwMode="auto">
          <a:xfrm>
            <a:off x="2514600" y="1066800"/>
            <a:ext cx="3886200" cy="1295400"/>
          </a:xfrm>
          <a:prstGeom prst="horizontalScroll">
            <a:avLst>
              <a:gd name="adj" fmla="val 12500"/>
            </a:avLst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2" name="Text Box 13"/>
          <p:cNvSpPr txBox="1">
            <a:spLocks noChangeArrowheads="1"/>
          </p:cNvSpPr>
          <p:nvPr/>
        </p:nvSpPr>
        <p:spPr bwMode="auto">
          <a:xfrm>
            <a:off x="2667000" y="1406525"/>
            <a:ext cx="381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</a:rPr>
              <a:t>Liên hệ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  <p:bldP spid="184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Lu Lut.mpe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512763" y="-76200"/>
            <a:ext cx="10058401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762000" y="6248400"/>
            <a:ext cx="6934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Cảnh lũ lụt diễn ra ở miền Trung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126" fill="hold"/>
                                        <p:tgtEl>
                                          <p:spTgt spid="276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765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6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76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0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524000" y="2057400"/>
            <a:ext cx="693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</a:rPr>
              <a:t> Xem xong đoạn phim trên em có suy nghĩ gì?</a:t>
            </a:r>
          </a:p>
        </p:txBody>
      </p:sp>
      <p:sp>
        <p:nvSpPr>
          <p:cNvPr id="20483" name="Text Box 8"/>
          <p:cNvSpPr txBox="1">
            <a:spLocks noChangeArrowheads="1"/>
          </p:cNvSpPr>
          <p:nvPr/>
        </p:nvSpPr>
        <p:spPr bwMode="auto">
          <a:xfrm>
            <a:off x="762000" y="395288"/>
            <a:ext cx="1600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u="sng">
                <a:solidFill>
                  <a:srgbClr val="0000CC"/>
                </a:solidFill>
              </a:rPr>
              <a:t>Lịch sử</a:t>
            </a:r>
            <a:r>
              <a:rPr lang="en-US" sz="2000" u="sng">
                <a:solidFill>
                  <a:srgbClr val="0000CC"/>
                </a:solidFill>
              </a:rPr>
              <a:t>:</a:t>
            </a:r>
          </a:p>
        </p:txBody>
      </p:sp>
      <p:sp>
        <p:nvSpPr>
          <p:cNvPr id="20484" name="Text Box 10"/>
          <p:cNvSpPr txBox="1">
            <a:spLocks noChangeArrowheads="1"/>
          </p:cNvSpPr>
          <p:nvPr/>
        </p:nvSpPr>
        <p:spPr bwMode="auto">
          <a:xfrm>
            <a:off x="1905000" y="442913"/>
            <a:ext cx="6934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	</a:t>
            </a:r>
            <a:r>
              <a:rPr lang="en-US" sz="2800" b="1">
                <a:solidFill>
                  <a:srgbClr val="FF0000"/>
                </a:solidFill>
              </a:rPr>
              <a:t>Nhà Trần và việc đắp đê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762000" y="395288"/>
            <a:ext cx="1600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u="sng">
                <a:solidFill>
                  <a:srgbClr val="0000CC"/>
                </a:solidFill>
              </a:rPr>
              <a:t>Lịch sử</a:t>
            </a:r>
            <a:r>
              <a:rPr lang="en-US" sz="2000" u="sng">
                <a:solidFill>
                  <a:srgbClr val="0000CC"/>
                </a:solidFill>
              </a:rPr>
              <a:t>:</a:t>
            </a:r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1905000" y="442913"/>
            <a:ext cx="6934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	</a:t>
            </a:r>
            <a:r>
              <a:rPr lang="en-US" sz="2800" b="1">
                <a:solidFill>
                  <a:srgbClr val="FF0000"/>
                </a:solidFill>
              </a:rPr>
              <a:t>Nhà Trần và việc đắp đê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381000" y="2590800"/>
            <a:ext cx="891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</a:rPr>
              <a:t>- Ở địa phương ta nhân dân đã làm gì để chồng lũ lụt?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304800" y="3200400"/>
            <a:ext cx="8915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</a:rPr>
              <a:t>- Là học sinh chúng ta có ý thức bảo vệ đê điều như thế nào?</a:t>
            </a:r>
          </a:p>
        </p:txBody>
      </p:sp>
      <p:sp>
        <p:nvSpPr>
          <p:cNvPr id="21512" name="AutoShape 8"/>
          <p:cNvSpPr>
            <a:spLocks noChangeArrowheads="1"/>
          </p:cNvSpPr>
          <p:nvPr/>
        </p:nvSpPr>
        <p:spPr bwMode="auto">
          <a:xfrm>
            <a:off x="2514600" y="1066800"/>
            <a:ext cx="3886200" cy="1295400"/>
          </a:xfrm>
          <a:prstGeom prst="horizontalScroll">
            <a:avLst>
              <a:gd name="adj" fmla="val 12500"/>
            </a:avLst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2667000" y="1406525"/>
            <a:ext cx="381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</a:rPr>
              <a:t>Liên hệ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  <p:bldP spid="21511" grpId="0"/>
      <p:bldP spid="215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457200" y="25146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</a:rPr>
              <a:t>- Nhà Trần ra đời trong hoàn cảnh nào?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457200" y="3048000"/>
            <a:ext cx="8686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</a:rPr>
              <a:t>- Nhà Trần đã có những việc làm gì để củng cố, xây dựng lại đất nước?</a:t>
            </a:r>
          </a:p>
        </p:txBody>
      </p:sp>
      <p:sp>
        <p:nvSpPr>
          <p:cNvPr id="4100" name="Text Box 21"/>
          <p:cNvSpPr txBox="1">
            <a:spLocks noChangeArrowheads="1"/>
          </p:cNvSpPr>
          <p:nvPr/>
        </p:nvSpPr>
        <p:spPr bwMode="auto">
          <a:xfrm>
            <a:off x="762000" y="395288"/>
            <a:ext cx="1600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u="sng">
                <a:solidFill>
                  <a:srgbClr val="0000CC"/>
                </a:solidFill>
              </a:rPr>
              <a:t>Lịch sử</a:t>
            </a:r>
            <a:r>
              <a:rPr lang="en-US" sz="2000" u="sng">
                <a:solidFill>
                  <a:srgbClr val="0000CC"/>
                </a:solidFill>
              </a:rPr>
              <a:t>:</a:t>
            </a: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2590800" y="1219200"/>
            <a:ext cx="3657600" cy="1066800"/>
            <a:chOff x="1632" y="768"/>
            <a:chExt cx="2304" cy="672"/>
          </a:xfrm>
        </p:grpSpPr>
        <p:sp>
          <p:nvSpPr>
            <p:cNvPr id="4102" name="AutoShape 24"/>
            <p:cNvSpPr>
              <a:spLocks noChangeArrowheads="1"/>
            </p:cNvSpPr>
            <p:nvPr/>
          </p:nvSpPr>
          <p:spPr bwMode="auto">
            <a:xfrm>
              <a:off x="1632" y="768"/>
              <a:ext cx="2304" cy="672"/>
            </a:xfrm>
            <a:prstGeom prst="horizontalScroll">
              <a:avLst>
                <a:gd name="adj" fmla="val 12500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>
                <a:solidFill>
                  <a:srgbClr val="FF0000"/>
                </a:solidFill>
              </a:endParaRPr>
            </a:p>
          </p:txBody>
        </p:sp>
        <p:sp>
          <p:nvSpPr>
            <p:cNvPr id="4103" name="WordArt 27"/>
            <p:cNvSpPr>
              <a:spLocks noChangeArrowheads="1" noChangeShapeType="1" noTextEdit="1"/>
            </p:cNvSpPr>
            <p:nvPr/>
          </p:nvSpPr>
          <p:spPr bwMode="auto">
            <a:xfrm>
              <a:off x="2112" y="960"/>
              <a:ext cx="1344" cy="26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Arial"/>
                  <a:cs typeface="Arial"/>
                </a:rPr>
                <a:t>Bài cũ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  <p:bldP spid="206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1420071834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0"/>
            <a:ext cx="8991600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1371600" y="6324600"/>
            <a:ext cx="662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HỒ CHỨA N</a:t>
            </a:r>
            <a:r>
              <a:rPr lang="vi-VN" b="1">
                <a:solidFill>
                  <a:srgbClr val="FF0000"/>
                </a:solidFill>
              </a:rPr>
              <a:t>Ư</a:t>
            </a:r>
            <a:r>
              <a:rPr lang="en-US" b="1">
                <a:solidFill>
                  <a:srgbClr val="FF0000"/>
                </a:solidFill>
              </a:rPr>
              <a:t>ỚC THUỶ ĐIỆN RÀO QUÁN – QUẢNG TRỊ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qt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1371600" y="6324600"/>
            <a:ext cx="662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ĐẬP THUỶ LỢI TRÚC KINH – QUẢNG TRỊ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Dapxahuong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762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1371600" y="6324600"/>
            <a:ext cx="662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ĐẬP XÃ H</a:t>
            </a:r>
            <a:r>
              <a:rPr lang="vi-VN" b="1">
                <a:solidFill>
                  <a:srgbClr val="FF0000"/>
                </a:solidFill>
              </a:rPr>
              <a:t>Ư</a:t>
            </a:r>
            <a:r>
              <a:rPr lang="en-US" b="1">
                <a:solidFill>
                  <a:srgbClr val="FF0000"/>
                </a:solidFill>
              </a:rPr>
              <a:t>ỚNG TÂN – QUẢNG TRỊ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762000" y="99060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</a:rPr>
              <a:t>1. Lí do nhà Trần quan tâm đến việc đắp đê: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228600" y="3125788"/>
            <a:ext cx="8763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</a:rPr>
              <a:t>Đọc thông tin ở sách giáo khoa đoạn “ Thời Trần … của ông cha ta.” và trả lời câu hỏi: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</a:rPr>
              <a:t>- Vì sao nhà Trần quan tâm đến việc đắp đê?</a:t>
            </a:r>
          </a:p>
        </p:txBody>
      </p:sp>
      <p:sp>
        <p:nvSpPr>
          <p:cNvPr id="5124" name="Text Box 11"/>
          <p:cNvSpPr txBox="1">
            <a:spLocks noChangeArrowheads="1"/>
          </p:cNvSpPr>
          <p:nvPr/>
        </p:nvSpPr>
        <p:spPr bwMode="auto">
          <a:xfrm>
            <a:off x="762000" y="395288"/>
            <a:ext cx="1600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u="sng">
                <a:solidFill>
                  <a:srgbClr val="0000CC"/>
                </a:solidFill>
              </a:rPr>
              <a:t>Lịch sử</a:t>
            </a:r>
            <a:r>
              <a:rPr lang="en-US" sz="2000" u="sng">
                <a:solidFill>
                  <a:srgbClr val="0000CC"/>
                </a:solidFill>
              </a:rPr>
              <a:t>: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1905000" y="442913"/>
            <a:ext cx="6934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	</a:t>
            </a:r>
            <a:r>
              <a:rPr lang="en-US" sz="2800" b="1">
                <a:solidFill>
                  <a:srgbClr val="FF0000"/>
                </a:solidFill>
              </a:rPr>
              <a:t>Nhà Trần và việc đắp đê</a:t>
            </a:r>
          </a:p>
        </p:txBody>
      </p:sp>
      <p:sp>
        <p:nvSpPr>
          <p:cNvPr id="5134" name="AutoShape 14"/>
          <p:cNvSpPr>
            <a:spLocks noChangeArrowheads="1"/>
          </p:cNvSpPr>
          <p:nvPr/>
        </p:nvSpPr>
        <p:spPr bwMode="auto">
          <a:xfrm>
            <a:off x="2514600" y="1544638"/>
            <a:ext cx="3886200" cy="1295400"/>
          </a:xfrm>
          <a:prstGeom prst="horizontalScroll">
            <a:avLst>
              <a:gd name="adj" fmla="val 12500"/>
            </a:avLst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5127" name="Text Box 16"/>
          <p:cNvSpPr txBox="1">
            <a:spLocks noChangeArrowheads="1"/>
          </p:cNvSpPr>
          <p:nvPr/>
        </p:nvSpPr>
        <p:spPr bwMode="auto">
          <a:xfrm>
            <a:off x="2667000" y="19050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      Làm việc cá nhân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/>
      <p:bldP spid="5130" grpId="0"/>
      <p:bldP spid="5133" grpId="0"/>
      <p:bldP spid="51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7"/>
          <p:cNvSpPr txBox="1">
            <a:spLocks noChangeArrowheads="1"/>
          </p:cNvSpPr>
          <p:nvPr/>
        </p:nvSpPr>
        <p:spPr bwMode="auto">
          <a:xfrm>
            <a:off x="685800" y="974725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</a:rPr>
              <a:t>1. Lí do nhà Trần quan tâm đến việc đắp đê: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381000" y="1508125"/>
            <a:ext cx="8534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CC"/>
                </a:solidFill>
              </a:rPr>
              <a:t>- Nghề chính của nhân dân ta là trồng lúa nước.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000" b="1">
                <a:solidFill>
                  <a:srgbClr val="0000CC"/>
                </a:solidFill>
              </a:rPr>
              <a:t>     - Sông ngòi: thuận lợi cho việc cấy trồng</a:t>
            </a:r>
          </a:p>
          <a:p>
            <a:pPr lvl="2" eaLnBrk="1" hangingPunct="1">
              <a:spcBef>
                <a:spcPct val="50000"/>
              </a:spcBef>
            </a:pPr>
            <a:r>
              <a:rPr lang="en-US" b="1">
                <a:solidFill>
                  <a:srgbClr val="0000CC"/>
                </a:solidFill>
              </a:rPr>
              <a:t>                 </a:t>
            </a:r>
            <a:r>
              <a:rPr lang="en-US" sz="2000" b="1">
                <a:solidFill>
                  <a:srgbClr val="0000CC"/>
                </a:solidFill>
              </a:rPr>
              <a:t>khó khăn thường gây ra lũ lụt.</a:t>
            </a:r>
          </a:p>
        </p:txBody>
      </p:sp>
      <p:sp>
        <p:nvSpPr>
          <p:cNvPr id="6148" name="Text Box 9"/>
          <p:cNvSpPr txBox="1">
            <a:spLocks noChangeArrowheads="1"/>
          </p:cNvSpPr>
          <p:nvPr/>
        </p:nvSpPr>
        <p:spPr bwMode="auto">
          <a:xfrm>
            <a:off x="762000" y="395288"/>
            <a:ext cx="1600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u="sng">
                <a:solidFill>
                  <a:srgbClr val="0000CC"/>
                </a:solidFill>
              </a:rPr>
              <a:t>Lịch sử</a:t>
            </a:r>
            <a:r>
              <a:rPr lang="en-US" sz="2000" u="sng">
                <a:solidFill>
                  <a:srgbClr val="0000CC"/>
                </a:solidFill>
              </a:rPr>
              <a:t>:</a:t>
            </a:r>
          </a:p>
        </p:txBody>
      </p:sp>
      <p:sp>
        <p:nvSpPr>
          <p:cNvPr id="6149" name="Text Box 11"/>
          <p:cNvSpPr txBox="1">
            <a:spLocks noChangeArrowheads="1"/>
          </p:cNvSpPr>
          <p:nvPr/>
        </p:nvSpPr>
        <p:spPr bwMode="auto">
          <a:xfrm>
            <a:off x="1905000" y="442913"/>
            <a:ext cx="6934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	</a:t>
            </a:r>
            <a:r>
              <a:rPr lang="en-US" sz="2800" b="1">
                <a:solidFill>
                  <a:srgbClr val="FF0000"/>
                </a:solidFill>
              </a:rPr>
              <a:t>Nhà Trần và việc đắp đê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/>
          <p:cNvSpPr txBox="1">
            <a:spLocks noChangeArrowheads="1"/>
          </p:cNvSpPr>
          <p:nvPr/>
        </p:nvSpPr>
        <p:spPr bwMode="auto">
          <a:xfrm>
            <a:off x="609600" y="9906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</a:rPr>
              <a:t>1. Lí do nhà Trần quan tâm đến việc đắp đê:</a:t>
            </a:r>
          </a:p>
        </p:txBody>
      </p:sp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609600" y="1524000"/>
            <a:ext cx="8534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000" b="1">
                <a:solidFill>
                  <a:srgbClr val="0000CC"/>
                </a:solidFill>
              </a:rPr>
              <a:t>Nghề chính của nhân dân ta là trồng lúa nước.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000" b="1">
                <a:solidFill>
                  <a:srgbClr val="0000CC"/>
                </a:solidFill>
              </a:rPr>
              <a:t>Sông ngòi: thuận lợi cho việc cấy trồng</a:t>
            </a:r>
          </a:p>
          <a:p>
            <a:pPr lvl="2" eaLnBrk="1" hangingPunct="1">
              <a:spcBef>
                <a:spcPct val="50000"/>
              </a:spcBef>
            </a:pPr>
            <a:r>
              <a:rPr lang="en-US" b="1">
                <a:solidFill>
                  <a:srgbClr val="0000CC"/>
                </a:solidFill>
              </a:rPr>
              <a:t>          </a:t>
            </a:r>
            <a:r>
              <a:rPr lang="en-US" sz="2000" b="1">
                <a:solidFill>
                  <a:srgbClr val="0000CC"/>
                </a:solidFill>
              </a:rPr>
              <a:t>khó khăn thường gây ra lũ lụt.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609600" y="2971800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</a:rPr>
              <a:t>2. Cách tổ chức đắp đê của nhà Trần:</a:t>
            </a:r>
          </a:p>
        </p:txBody>
      </p:sp>
      <p:sp>
        <p:nvSpPr>
          <p:cNvPr id="7173" name="Text Box 8"/>
          <p:cNvSpPr txBox="1">
            <a:spLocks noChangeArrowheads="1"/>
          </p:cNvSpPr>
          <p:nvPr/>
        </p:nvSpPr>
        <p:spPr bwMode="auto">
          <a:xfrm>
            <a:off x="762000" y="395288"/>
            <a:ext cx="1600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u="sng">
                <a:solidFill>
                  <a:srgbClr val="0000CC"/>
                </a:solidFill>
              </a:rPr>
              <a:t>Lịch sử</a:t>
            </a:r>
            <a:r>
              <a:rPr lang="en-US" sz="2000" u="sng">
                <a:solidFill>
                  <a:srgbClr val="0000CC"/>
                </a:solidFill>
              </a:rPr>
              <a:t>:</a:t>
            </a:r>
          </a:p>
        </p:txBody>
      </p:sp>
      <p:sp>
        <p:nvSpPr>
          <p:cNvPr id="7174" name="Text Box 10"/>
          <p:cNvSpPr txBox="1">
            <a:spLocks noChangeArrowheads="1"/>
          </p:cNvSpPr>
          <p:nvPr/>
        </p:nvSpPr>
        <p:spPr bwMode="auto">
          <a:xfrm>
            <a:off x="1905000" y="442913"/>
            <a:ext cx="6934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	</a:t>
            </a:r>
            <a:r>
              <a:rPr lang="en-US" sz="2800" b="1">
                <a:solidFill>
                  <a:srgbClr val="FF0000"/>
                </a:solidFill>
              </a:rPr>
              <a:t>Nhà Trần và việc đắp đê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0" y="2819400"/>
            <a:ext cx="9144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</a:rPr>
              <a:t>Đọc thông tin ở sách giáo khoa đoạn “ Nhà Trần rất quan tâm … triều đại đắp đê. ” thảo luận và trả lời câu hỏi ở phiếu: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</a:rPr>
              <a:t>- Chiến dịch đắp đê diễn ra năm nào? Tìm các sự kiện trong bài nói lên sự quan tâm đến đê điều của nhà Trần?</a:t>
            </a:r>
          </a:p>
        </p:txBody>
      </p:sp>
      <p:sp>
        <p:nvSpPr>
          <p:cNvPr id="8195" name="Text Box 9"/>
          <p:cNvSpPr txBox="1">
            <a:spLocks noChangeArrowheads="1"/>
          </p:cNvSpPr>
          <p:nvPr/>
        </p:nvSpPr>
        <p:spPr bwMode="auto">
          <a:xfrm>
            <a:off x="762000" y="395288"/>
            <a:ext cx="1600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u="sng">
                <a:solidFill>
                  <a:srgbClr val="0000CC"/>
                </a:solidFill>
              </a:rPr>
              <a:t>Lịch sử</a:t>
            </a:r>
            <a:r>
              <a:rPr lang="en-US" sz="2000" u="sng">
                <a:solidFill>
                  <a:srgbClr val="0000CC"/>
                </a:solidFill>
              </a:rPr>
              <a:t>:</a:t>
            </a:r>
          </a:p>
        </p:txBody>
      </p:sp>
      <p:sp>
        <p:nvSpPr>
          <p:cNvPr id="8196" name="Text Box 11"/>
          <p:cNvSpPr txBox="1">
            <a:spLocks noChangeArrowheads="1"/>
          </p:cNvSpPr>
          <p:nvPr/>
        </p:nvSpPr>
        <p:spPr bwMode="auto">
          <a:xfrm>
            <a:off x="1905000" y="442913"/>
            <a:ext cx="6934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	</a:t>
            </a:r>
            <a:r>
              <a:rPr lang="en-US" sz="2800" b="1">
                <a:solidFill>
                  <a:srgbClr val="FF0000"/>
                </a:solidFill>
              </a:rPr>
              <a:t>Nhà Trần và việc đắp đê</a:t>
            </a:r>
          </a:p>
        </p:txBody>
      </p:sp>
      <p:sp>
        <p:nvSpPr>
          <p:cNvPr id="10252" name="AutoShape 12"/>
          <p:cNvSpPr>
            <a:spLocks noChangeArrowheads="1"/>
          </p:cNvSpPr>
          <p:nvPr/>
        </p:nvSpPr>
        <p:spPr bwMode="auto">
          <a:xfrm>
            <a:off x="2514600" y="1143000"/>
            <a:ext cx="3886200" cy="1295400"/>
          </a:xfrm>
          <a:prstGeom prst="horizontalScroll">
            <a:avLst>
              <a:gd name="adj" fmla="val 12500"/>
            </a:avLst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8198" name="Text Box 13"/>
          <p:cNvSpPr txBox="1">
            <a:spLocks noChangeArrowheads="1"/>
          </p:cNvSpPr>
          <p:nvPr/>
        </p:nvSpPr>
        <p:spPr bwMode="auto">
          <a:xfrm>
            <a:off x="2646363" y="1503363"/>
            <a:ext cx="3810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</a:rPr>
              <a:t>Hoạt động nhóm 4</a:t>
            </a:r>
            <a:endParaRPr lang="en-US" sz="4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/>
      <p:bldP spid="102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6"/>
          <p:cNvSpPr txBox="1">
            <a:spLocks noChangeArrowheads="1"/>
          </p:cNvSpPr>
          <p:nvPr/>
        </p:nvSpPr>
        <p:spPr bwMode="auto">
          <a:xfrm>
            <a:off x="609600" y="9906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</a:rPr>
              <a:t>1. Lí do nhà Trần quan tâm đến việc đắp đê:</a:t>
            </a:r>
          </a:p>
        </p:txBody>
      </p:sp>
      <p:sp>
        <p:nvSpPr>
          <p:cNvPr id="9219" name="Text Box 7"/>
          <p:cNvSpPr txBox="1">
            <a:spLocks noChangeArrowheads="1"/>
          </p:cNvSpPr>
          <p:nvPr/>
        </p:nvSpPr>
        <p:spPr bwMode="auto">
          <a:xfrm>
            <a:off x="609600" y="1524000"/>
            <a:ext cx="8534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000" b="1">
                <a:solidFill>
                  <a:srgbClr val="0000CC"/>
                </a:solidFill>
              </a:rPr>
              <a:t> Nghề chính của nhân dân ta là trồng lúa nước.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000" b="1">
                <a:solidFill>
                  <a:srgbClr val="0000CC"/>
                </a:solidFill>
              </a:rPr>
              <a:t> Sông ngòi: thuận lợi cho việc cấy trồng</a:t>
            </a:r>
          </a:p>
          <a:p>
            <a:pPr lvl="2" eaLnBrk="1" hangingPunct="1">
              <a:spcBef>
                <a:spcPct val="50000"/>
              </a:spcBef>
            </a:pPr>
            <a:r>
              <a:rPr lang="en-US" b="1">
                <a:solidFill>
                  <a:srgbClr val="0000CC"/>
                </a:solidFill>
              </a:rPr>
              <a:t>          </a:t>
            </a:r>
            <a:r>
              <a:rPr lang="en-US" sz="2000" b="1">
                <a:solidFill>
                  <a:srgbClr val="0000CC"/>
                </a:solidFill>
              </a:rPr>
              <a:t>khó khăn thường gây ra lũ lụt.</a:t>
            </a:r>
          </a:p>
        </p:txBody>
      </p:sp>
      <p:sp>
        <p:nvSpPr>
          <p:cNvPr id="9220" name="Text Box 8"/>
          <p:cNvSpPr txBox="1">
            <a:spLocks noChangeArrowheads="1"/>
          </p:cNvSpPr>
          <p:nvPr/>
        </p:nvSpPr>
        <p:spPr bwMode="auto">
          <a:xfrm>
            <a:off x="457200" y="28194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</a:rPr>
              <a:t>2. Cách tổ chức đắp đê của nhà Trần: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533400" y="3352800"/>
            <a:ext cx="8610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</a:rPr>
              <a:t>- N</a:t>
            </a:r>
            <a:r>
              <a:rPr lang="en-US" sz="2000" b="1">
                <a:solidFill>
                  <a:srgbClr val="0000CC"/>
                </a:solidFill>
              </a:rPr>
              <a:t>ăm 1248 mở</a:t>
            </a:r>
            <a:r>
              <a:rPr lang="en-US" b="1">
                <a:solidFill>
                  <a:srgbClr val="0000CC"/>
                </a:solidFill>
              </a:rPr>
              <a:t> </a:t>
            </a:r>
            <a:r>
              <a:rPr lang="en-US" sz="2000" b="1">
                <a:solidFill>
                  <a:srgbClr val="0000CC"/>
                </a:solidFill>
              </a:rPr>
              <a:t>chiến dịch đắp đê.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CC"/>
                </a:solidFill>
              </a:rPr>
              <a:t>- Đặt ra lệ mọi người đều phải tham gia đắp đê, vua Trần cũng trông nom việc đắp đê, đặt chức Hà đê sứ.</a:t>
            </a:r>
          </a:p>
        </p:txBody>
      </p:sp>
      <p:sp>
        <p:nvSpPr>
          <p:cNvPr id="9222" name="Text Box 11"/>
          <p:cNvSpPr txBox="1">
            <a:spLocks noChangeArrowheads="1"/>
          </p:cNvSpPr>
          <p:nvPr/>
        </p:nvSpPr>
        <p:spPr bwMode="auto">
          <a:xfrm>
            <a:off x="762000" y="395288"/>
            <a:ext cx="1600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u="sng">
                <a:solidFill>
                  <a:srgbClr val="0000CC"/>
                </a:solidFill>
              </a:rPr>
              <a:t>Lịch sử</a:t>
            </a:r>
            <a:r>
              <a:rPr lang="en-US" sz="2000" u="sng">
                <a:solidFill>
                  <a:srgbClr val="0000CC"/>
                </a:solidFill>
              </a:rPr>
              <a:t>:</a:t>
            </a:r>
          </a:p>
        </p:txBody>
      </p:sp>
      <p:sp>
        <p:nvSpPr>
          <p:cNvPr id="9223" name="Text Box 13"/>
          <p:cNvSpPr txBox="1">
            <a:spLocks noChangeArrowheads="1"/>
          </p:cNvSpPr>
          <p:nvPr/>
        </p:nvSpPr>
        <p:spPr bwMode="auto">
          <a:xfrm>
            <a:off x="1905000" y="442913"/>
            <a:ext cx="6934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	</a:t>
            </a:r>
            <a:r>
              <a:rPr lang="en-US" sz="2800" b="1">
                <a:solidFill>
                  <a:srgbClr val="FF0000"/>
                </a:solidFill>
              </a:rPr>
              <a:t>Nhà Trần và việc đắp đê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_MG_64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762000" y="395288"/>
            <a:ext cx="1600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u="sng">
                <a:solidFill>
                  <a:srgbClr val="0000CC"/>
                </a:solidFill>
              </a:rPr>
              <a:t>Lịch sử</a:t>
            </a:r>
            <a:r>
              <a:rPr lang="en-US" sz="2000" u="sng">
                <a:solidFill>
                  <a:srgbClr val="0000CC"/>
                </a:solidFill>
              </a:rPr>
              <a:t>:</a:t>
            </a:r>
          </a:p>
        </p:txBody>
      </p:sp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1905000" y="442913"/>
            <a:ext cx="6934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	</a:t>
            </a:r>
            <a:r>
              <a:rPr lang="en-US" sz="2800" b="1">
                <a:solidFill>
                  <a:srgbClr val="FF0000"/>
                </a:solidFill>
              </a:rPr>
              <a:t>Nhà Trần và việc đắp đê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457200" y="9906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</a:rPr>
              <a:t>1. Lí do nhà Trần quan tâm đến việc đắp đê:</a:t>
            </a:r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609600" y="1524000"/>
            <a:ext cx="8534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000" b="1">
                <a:solidFill>
                  <a:srgbClr val="0000CC"/>
                </a:solidFill>
              </a:rPr>
              <a:t>Nghề chính của nhân dân ta là trồng lúa nước.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000" b="1">
                <a:solidFill>
                  <a:srgbClr val="0000CC"/>
                </a:solidFill>
              </a:rPr>
              <a:t>Sông ngòi: thuận lợi cho việc cấy trồng</a:t>
            </a:r>
          </a:p>
          <a:p>
            <a:pPr lvl="2" eaLnBrk="1" hangingPunct="1">
              <a:spcBef>
                <a:spcPct val="50000"/>
              </a:spcBef>
            </a:pPr>
            <a:r>
              <a:rPr lang="en-US" b="1">
                <a:solidFill>
                  <a:srgbClr val="0000CC"/>
                </a:solidFill>
              </a:rPr>
              <a:t>          </a:t>
            </a:r>
            <a:r>
              <a:rPr lang="en-US" sz="2000" b="1">
                <a:solidFill>
                  <a:srgbClr val="0000CC"/>
                </a:solidFill>
              </a:rPr>
              <a:t>khó khăn thường gây ra lũ lụt.</a:t>
            </a:r>
          </a:p>
        </p:txBody>
      </p:sp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457200" y="28194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</a:rPr>
              <a:t>2. Cách tổ chức đắp đê của nhà Trần:</a:t>
            </a:r>
          </a:p>
        </p:txBody>
      </p:sp>
      <p:sp>
        <p:nvSpPr>
          <p:cNvPr id="11269" name="Text Box 8"/>
          <p:cNvSpPr txBox="1">
            <a:spLocks noChangeArrowheads="1"/>
          </p:cNvSpPr>
          <p:nvPr/>
        </p:nvSpPr>
        <p:spPr bwMode="auto">
          <a:xfrm>
            <a:off x="381000" y="3352800"/>
            <a:ext cx="87630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CC"/>
                </a:solidFill>
              </a:rPr>
              <a:t>- Năm 1248 mỏ chiến dịch đắp đê.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CC"/>
                </a:solidFill>
              </a:rPr>
              <a:t>- Đặt ra lệ mọi người đều phải tham gia đắp đê, vua Trần cũng trông nom việc đắp đê, đặt chức Hà đê sứ.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457200" y="45720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</a:rPr>
              <a:t>3. Kết quả công cuộc đắp đê của nhà Trần:</a:t>
            </a:r>
          </a:p>
        </p:txBody>
      </p:sp>
      <p:sp>
        <p:nvSpPr>
          <p:cNvPr id="11271" name="Text Box 10"/>
          <p:cNvSpPr txBox="1">
            <a:spLocks noChangeArrowheads="1"/>
          </p:cNvSpPr>
          <p:nvPr/>
        </p:nvSpPr>
        <p:spPr bwMode="auto">
          <a:xfrm>
            <a:off x="762000" y="395288"/>
            <a:ext cx="1600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u="sng">
                <a:solidFill>
                  <a:srgbClr val="0000CC"/>
                </a:solidFill>
              </a:rPr>
              <a:t>Lịch sử</a:t>
            </a:r>
            <a:r>
              <a:rPr lang="en-US" sz="2000" u="sng">
                <a:solidFill>
                  <a:srgbClr val="0000CC"/>
                </a:solidFill>
              </a:rPr>
              <a:t>:</a:t>
            </a:r>
          </a:p>
        </p:txBody>
      </p:sp>
      <p:sp>
        <p:nvSpPr>
          <p:cNvPr id="11272" name="Text Box 12"/>
          <p:cNvSpPr txBox="1">
            <a:spLocks noChangeArrowheads="1"/>
          </p:cNvSpPr>
          <p:nvPr/>
        </p:nvSpPr>
        <p:spPr bwMode="auto">
          <a:xfrm>
            <a:off x="1905000" y="442913"/>
            <a:ext cx="6934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	</a:t>
            </a:r>
            <a:r>
              <a:rPr lang="en-US" sz="2800" b="1">
                <a:solidFill>
                  <a:srgbClr val="FF0000"/>
                </a:solidFill>
              </a:rPr>
              <a:t>Nhà Trần và việc đắp đê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/>
    </p:bldLst>
  </p:timing>
</p:sld>
</file>

<file path=ppt/theme/theme1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206</TotalTime>
  <Words>963</Words>
  <Application>Microsoft Office PowerPoint</Application>
  <PresentationFormat>On-screen Show (4:3)</PresentationFormat>
  <Paragraphs>105</Paragraphs>
  <Slides>22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Wingdings</vt:lpstr>
      <vt:lpstr>Calibri</vt:lpstr>
      <vt:lpstr>Times New Roman</vt:lpstr>
      <vt:lpstr>Watermark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PGDGLQT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TrungNV</dc:creator>
  <cp:lastModifiedBy>CSTeam</cp:lastModifiedBy>
  <cp:revision>24</cp:revision>
  <dcterms:created xsi:type="dcterms:W3CDTF">2007-03-14T01:13:52Z</dcterms:created>
  <dcterms:modified xsi:type="dcterms:W3CDTF">2016-06-30T01:16:23Z</dcterms:modified>
</cp:coreProperties>
</file>