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13" r:id="rId2"/>
    <p:sldId id="258" r:id="rId3"/>
    <p:sldId id="324" r:id="rId4"/>
    <p:sldId id="287" r:id="rId5"/>
    <p:sldId id="288" r:id="rId6"/>
    <p:sldId id="289" r:id="rId7"/>
    <p:sldId id="290" r:id="rId8"/>
    <p:sldId id="293" r:id="rId9"/>
    <p:sldId id="318" r:id="rId10"/>
    <p:sldId id="319" r:id="rId11"/>
    <p:sldId id="304" r:id="rId12"/>
    <p:sldId id="316" r:id="rId13"/>
    <p:sldId id="306" r:id="rId14"/>
    <p:sldId id="307" r:id="rId15"/>
    <p:sldId id="300" r:id="rId16"/>
    <p:sldId id="301" r:id="rId17"/>
    <p:sldId id="317" r:id="rId18"/>
    <p:sldId id="303" r:id="rId19"/>
    <p:sldId id="328" r:id="rId20"/>
    <p:sldId id="325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clrMru>
    <a:srgbClr val="003300"/>
    <a:srgbClr val="990000"/>
    <a:srgbClr val="0000FF"/>
    <a:srgbClr val="FFFFFF"/>
    <a:srgbClr val="CCFF33"/>
    <a:srgbClr val="66FF66"/>
    <a:srgbClr val="FF0066"/>
    <a:srgbClr val="33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2449" autoAdjust="0"/>
    <p:restoredTop sz="87775" autoAdjust="0"/>
  </p:normalViewPr>
  <p:slideViewPr>
    <p:cSldViewPr>
      <p:cViewPr varScale="1">
        <p:scale>
          <a:sx n="43" d="100"/>
          <a:sy n="43" d="100"/>
        </p:scale>
        <p:origin x="-104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80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80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80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159472A4-383E-4888-9F93-DEBBEC28BF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8A79DC-4B76-4CF4-9AD4-F5AB1B818ACB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35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F43CD7-6BB5-4762-A17B-82F4DC2E44D9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327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A4FC3E-3039-45D8-A0AE-738F9CBFE2BB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337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70BBEC-F41E-44FA-BE21-CB0A4DD7044C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348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12118E-3E49-4A41-9177-0C5A620CFFE1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358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D74588-1D22-4078-A73F-CEB41ECCDE16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368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4BCBDE-B13D-44A2-A200-EB3F814769EA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378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017F3D-3515-4495-8C43-CC4A32F66188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389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FEF6E6-5F1B-4B9E-BCEB-C67A24915768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399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FF280C-7323-4770-B70E-168CA852E8EA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409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9DD541-D533-4608-92F2-267CA2FEA7E2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245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3D1CB0-F257-4B6D-AA2A-255C2B483336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256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4BD7A7-999C-4C98-A5EC-05F829A9A4CE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266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37AB0F-025E-4E5E-8953-DE456C876BE0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276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DEB098-D7EC-4D0C-8791-8E25D39285AB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286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E48B84-4D12-4973-AA36-ABBA843EAFDA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296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D0264C-9913-47AF-945B-8DBA4605D721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307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97F217-6B57-4E74-9BEE-EADBCA8FC0E3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317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B6C057-4519-497E-8F66-25F3874F01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9A049-773B-408F-8262-D7D51B677D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BF4842-6302-42B2-B145-3BCF61D917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DEF89-DD42-4739-B6A4-ADDE4F500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8B3CA-52B4-44C7-9D49-99F9E47DCE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186D90-12EC-4F54-B23C-73467538CB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09BF48-9A9C-43A6-B179-E4EBA185F7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810263-0126-407B-A6AF-8971B34A9D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6259B-307D-4CBC-BC47-4DCF638D4F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FFA5DB-E490-4A49-9853-87E610F8E9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26419F-A2AF-4F71-AB28-FB10B9248E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32CEB3-58EA-4071-85F8-FEF1F763E2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7523DD8B-A7AA-492A-808F-A311E7F44E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10" Type="http://schemas.openxmlformats.org/officeDocument/2006/relationships/image" Target="../media/image39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jpe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8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10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250825" y="0"/>
            <a:ext cx="88931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Arial" charset="0"/>
              </a:rPr>
              <a:t>                     </a:t>
            </a:r>
          </a:p>
        </p:txBody>
      </p:sp>
      <p:sp>
        <p:nvSpPr>
          <p:cNvPr id="310277" name="Text Box 5"/>
          <p:cNvSpPr txBox="1">
            <a:spLocks noChangeArrowheads="1"/>
          </p:cNvSpPr>
          <p:nvPr/>
        </p:nvSpPr>
        <p:spPr bwMode="auto">
          <a:xfrm>
            <a:off x="377825" y="333375"/>
            <a:ext cx="13319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u="sng">
                <a:latin typeface="Arial" charset="0"/>
              </a:rPr>
              <a:t>Địa lí: </a:t>
            </a:r>
          </a:p>
        </p:txBody>
      </p:sp>
      <p:sp>
        <p:nvSpPr>
          <p:cNvPr id="310278" name="Text Box 6"/>
          <p:cNvSpPr txBox="1">
            <a:spLocks noChangeArrowheads="1"/>
          </p:cNvSpPr>
          <p:nvPr/>
        </p:nvSpPr>
        <p:spPr bwMode="auto">
          <a:xfrm>
            <a:off x="2484438" y="877888"/>
            <a:ext cx="38877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u="sng">
                <a:solidFill>
                  <a:srgbClr val="FF3300"/>
                </a:solidFill>
                <a:latin typeface="Arial" charset="0"/>
              </a:rPr>
              <a:t>KIỂM TRA BÀI CŨ : </a:t>
            </a:r>
          </a:p>
        </p:txBody>
      </p:sp>
      <p:sp>
        <p:nvSpPr>
          <p:cNvPr id="310279" name="Text Box 7"/>
          <p:cNvSpPr txBox="1">
            <a:spLocks noChangeArrowheads="1"/>
          </p:cNvSpPr>
          <p:nvPr/>
        </p:nvSpPr>
        <p:spPr bwMode="auto">
          <a:xfrm>
            <a:off x="0" y="1412875"/>
            <a:ext cx="13319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>
                <a:latin typeface="Arial" charset="0"/>
              </a:rPr>
              <a:t>Câu 1:</a:t>
            </a:r>
          </a:p>
        </p:txBody>
      </p:sp>
      <p:sp>
        <p:nvSpPr>
          <p:cNvPr id="310280" name="Text Box 8"/>
          <p:cNvSpPr txBox="1">
            <a:spLocks noChangeArrowheads="1"/>
          </p:cNvSpPr>
          <p:nvPr/>
        </p:nvSpPr>
        <p:spPr bwMode="auto">
          <a:xfrm>
            <a:off x="539750" y="2276475"/>
            <a:ext cx="82804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Arial" charset="0"/>
              </a:rPr>
              <a:t>Nhà thường xây bằng  gạch,vững chắc, xung quanh nhà có sân, vườn, ao ... Nhà thường xây về hướng Nam. Ngày nay, nhà ở của người dân thường có thêm các đồ dùng tiện nghi .</a:t>
            </a:r>
          </a:p>
        </p:txBody>
      </p:sp>
      <p:sp>
        <p:nvSpPr>
          <p:cNvPr id="310281" name="Rectangle 9"/>
          <p:cNvSpPr>
            <a:spLocks noChangeArrowheads="1"/>
          </p:cNvSpPr>
          <p:nvPr/>
        </p:nvSpPr>
        <p:spPr bwMode="auto">
          <a:xfrm>
            <a:off x="1116013" y="1422400"/>
            <a:ext cx="770413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latin typeface="Arial" charset="0"/>
              </a:rPr>
              <a:t>Em hãy  nêu đặc điểm nhà ở của người dân đồng bằng</a:t>
            </a:r>
            <a:r>
              <a:rPr lang="en-US" sz="1600" b="1" i="1">
                <a:latin typeface="Arial" charset="0"/>
              </a:rPr>
              <a:t> </a:t>
            </a:r>
            <a:r>
              <a:rPr lang="en-US" sz="2400" b="1" i="1">
                <a:latin typeface="Arial" charset="0"/>
              </a:rPr>
              <a:t>Bắc Bộ ?</a:t>
            </a:r>
          </a:p>
        </p:txBody>
      </p:sp>
      <p:sp>
        <p:nvSpPr>
          <p:cNvPr id="310282" name="Text Box 10"/>
          <p:cNvSpPr txBox="1">
            <a:spLocks noChangeArrowheads="1"/>
          </p:cNvSpPr>
          <p:nvPr/>
        </p:nvSpPr>
        <p:spPr bwMode="auto">
          <a:xfrm>
            <a:off x="-41275" y="1454150"/>
            <a:ext cx="14446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>
                <a:latin typeface="Arial" charset="0"/>
              </a:rPr>
              <a:t>Câu 2:</a:t>
            </a:r>
            <a:endParaRPr lang="en-US" sz="2400" i="1">
              <a:latin typeface="Arial" charset="0"/>
            </a:endParaRPr>
          </a:p>
        </p:txBody>
      </p:sp>
      <p:sp>
        <p:nvSpPr>
          <p:cNvPr id="310283" name="Text Box 11"/>
          <p:cNvSpPr txBox="1">
            <a:spLocks noChangeArrowheads="1"/>
          </p:cNvSpPr>
          <p:nvPr/>
        </p:nvSpPr>
        <p:spPr bwMode="auto">
          <a:xfrm>
            <a:off x="0" y="2471738"/>
            <a:ext cx="88931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66FF"/>
                </a:solidFill>
                <a:latin typeface="Arial" charset="0"/>
              </a:rPr>
              <a:t>      Lễ hội thường được tổ chức vào mùa xuân và mùa thu. Để cầu cho một năm mới mạnh khỏe, mùa màng bội thu …</a:t>
            </a:r>
          </a:p>
        </p:txBody>
      </p:sp>
      <p:sp>
        <p:nvSpPr>
          <p:cNvPr id="310284" name="Rectangle 12"/>
          <p:cNvSpPr>
            <a:spLocks noChangeArrowheads="1"/>
          </p:cNvSpPr>
          <p:nvPr/>
        </p:nvSpPr>
        <p:spPr bwMode="auto">
          <a:xfrm>
            <a:off x="1116013" y="1454150"/>
            <a:ext cx="704691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i="1">
                <a:latin typeface="Arial" charset="0"/>
              </a:rPr>
              <a:t>Lễ hội ở đồng bằng Bắc Bộ được tổ chức vào  </a:t>
            </a:r>
          </a:p>
          <a:p>
            <a:r>
              <a:rPr lang="en-US" sz="2400" b="1" i="1">
                <a:latin typeface="Arial" charset="0"/>
              </a:rPr>
              <a:t>thời gian nào? Để làm gì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0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0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10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0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0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0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0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8" dur="2000"/>
                                        <p:tgtEl>
                                          <p:spTgt spid="310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10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0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10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10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10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10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10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3102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3102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" dur="500"/>
                                        <p:tgtEl>
                                          <p:spTgt spid="3102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3102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278" grpId="0"/>
      <p:bldP spid="310278" grpId="1"/>
      <p:bldP spid="310282" grpId="0"/>
      <p:bldP spid="310282" grpId="1"/>
      <p:bldP spid="310283" grpId="0"/>
      <p:bldP spid="310283" grpId="1"/>
      <p:bldP spid="310284" grpId="0"/>
      <p:bldP spid="310284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395288" y="1254125"/>
            <a:ext cx="66976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8000"/>
                </a:solidFill>
                <a:latin typeface="Arial" charset="0"/>
              </a:rPr>
              <a:t>1. </a:t>
            </a:r>
            <a:r>
              <a:rPr lang="en-US" sz="2400" b="1" u="sng">
                <a:solidFill>
                  <a:srgbClr val="008000"/>
                </a:solidFill>
                <a:latin typeface="Arial" charset="0"/>
              </a:rPr>
              <a:t>Vựa lúa lớn thứ hai của cả nước</a:t>
            </a:r>
            <a:r>
              <a:rPr lang="en-US" sz="2000">
                <a:solidFill>
                  <a:srgbClr val="008000"/>
                </a:solidFill>
                <a:latin typeface="Arial" charset="0"/>
              </a:rPr>
              <a:t> :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250825" y="0"/>
            <a:ext cx="88931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                     </a:t>
            </a:r>
          </a:p>
        </p:txBody>
      </p:sp>
      <p:sp>
        <p:nvSpPr>
          <p:cNvPr id="11268" name="AutoShape 4"/>
          <p:cNvSpPr>
            <a:spLocks noChangeArrowheads="1"/>
          </p:cNvSpPr>
          <p:nvPr/>
        </p:nvSpPr>
        <p:spPr bwMode="auto">
          <a:xfrm>
            <a:off x="323850" y="1757363"/>
            <a:ext cx="2735263" cy="1439862"/>
          </a:xfrm>
          <a:prstGeom prst="irregularSeal1">
            <a:avLst/>
          </a:prstGeom>
          <a:gradFill rotWithShape="0">
            <a:gsLst>
              <a:gs pos="0">
                <a:schemeClr val="accent1"/>
              </a:gs>
              <a:gs pos="100000">
                <a:srgbClr val="CCFF33"/>
              </a:gs>
            </a:gsLst>
            <a:path path="shape">
              <a:fillToRect l="50000" t="50000" r="50000" b="50000"/>
            </a:path>
          </a:gradFill>
          <a:ln w="38100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chemeClr val="tx2"/>
                </a:solidFill>
                <a:latin typeface="Arial" charset="0"/>
              </a:rPr>
              <a:t>NHÓM ĐÔI 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3203575" y="1916113"/>
            <a:ext cx="51117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600">
              <a:latin typeface="Arial" charset="0"/>
            </a:endParaRP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3132138" y="1989138"/>
            <a:ext cx="54006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600">
              <a:latin typeface="Arial" charset="0"/>
            </a:endParaRP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3348038" y="2055813"/>
            <a:ext cx="5795962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Arial" charset="0"/>
              </a:rPr>
              <a:t>Kể tên một số cây trồng, vật nuôi chính ở đồng bằng Bắc Bộ ?</a:t>
            </a:r>
          </a:p>
        </p:txBody>
      </p:sp>
      <p:graphicFrame>
        <p:nvGraphicFramePr>
          <p:cNvPr id="337928" name="Group 8"/>
          <p:cNvGraphicFramePr>
            <a:graphicFrameLocks noGrp="1"/>
          </p:cNvGraphicFramePr>
          <p:nvPr>
            <p:ph/>
          </p:nvPr>
        </p:nvGraphicFramePr>
        <p:xfrm>
          <a:off x="611188" y="3506788"/>
          <a:ext cx="8229600" cy="2592387"/>
        </p:xfrm>
        <a:graphic>
          <a:graphicData uri="http://schemas.openxmlformats.org/drawingml/2006/table">
            <a:tbl>
              <a:tblPr/>
              <a:tblGrid>
                <a:gridCol w="4105275"/>
                <a:gridCol w="4124325"/>
              </a:tblGrid>
              <a:tr h="576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       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Cây trồng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/>
                        </a:gs>
                        <a:gs pos="100000">
                          <a:srgbClr val="99FF33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      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Vật nuôi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/>
                        </a:gs>
                        <a:gs pos="100000">
                          <a:srgbClr val="99FF33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7985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/>
                        </a:gs>
                        <a:gs pos="100000">
                          <a:srgbClr val="99FF33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/>
                        </a:gs>
                        <a:gs pos="100000">
                          <a:srgbClr val="99FF33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628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/>
                        </a:gs>
                        <a:gs pos="100000">
                          <a:srgbClr val="99FF33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/>
                        </a:gs>
                        <a:gs pos="100000">
                          <a:srgbClr val="99FF33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588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/>
                        </a:gs>
                        <a:gs pos="100000">
                          <a:srgbClr val="99FF33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/>
                        </a:gs>
                        <a:gs pos="100000">
                          <a:srgbClr val="99FF33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</a:tbl>
          </a:graphicData>
        </a:graphic>
      </p:graphicFrame>
      <p:sp>
        <p:nvSpPr>
          <p:cNvPr id="11289" name="Text Box 25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84213" y="4221163"/>
            <a:ext cx="36861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tx2"/>
                </a:solidFill>
                <a:latin typeface="Arial" charset="0"/>
              </a:rPr>
              <a:t>Ngô, khoai, cây ăn quả. </a:t>
            </a:r>
          </a:p>
        </p:txBody>
      </p:sp>
      <p:sp>
        <p:nvSpPr>
          <p:cNvPr id="337946" name="Text Box 26"/>
          <p:cNvSpPr txBox="1">
            <a:spLocks noChangeArrowheads="1"/>
          </p:cNvSpPr>
          <p:nvPr/>
        </p:nvSpPr>
        <p:spPr bwMode="auto">
          <a:xfrm>
            <a:off x="4859338" y="4233863"/>
            <a:ext cx="35290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tx2"/>
                </a:solidFill>
                <a:latin typeface="Arial" charset="0"/>
              </a:rPr>
              <a:t>Gia súc: trâu, bò, lợn.</a:t>
            </a:r>
          </a:p>
        </p:txBody>
      </p:sp>
      <p:sp>
        <p:nvSpPr>
          <p:cNvPr id="337947" name="Text Box 27"/>
          <p:cNvSpPr txBox="1">
            <a:spLocks noChangeArrowheads="1"/>
          </p:cNvSpPr>
          <p:nvPr/>
        </p:nvSpPr>
        <p:spPr bwMode="auto">
          <a:xfrm>
            <a:off x="4859338" y="4954588"/>
            <a:ext cx="30241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tx2"/>
                </a:solidFill>
                <a:latin typeface="Arial" charset="0"/>
              </a:rPr>
              <a:t>Gia cầm : vịt, gà. </a:t>
            </a:r>
          </a:p>
        </p:txBody>
      </p:sp>
      <p:sp>
        <p:nvSpPr>
          <p:cNvPr id="337948" name="Text Box 28"/>
          <p:cNvSpPr txBox="1">
            <a:spLocks noChangeArrowheads="1"/>
          </p:cNvSpPr>
          <p:nvPr/>
        </p:nvSpPr>
        <p:spPr bwMode="auto">
          <a:xfrm>
            <a:off x="4859338" y="5530850"/>
            <a:ext cx="39608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tx2"/>
                </a:solidFill>
                <a:latin typeface="Arial" charset="0"/>
              </a:rPr>
              <a:t>Nuôi v</a:t>
            </a:r>
            <a:r>
              <a:rPr lang="en-US" sz="2000" b="1">
                <a:latin typeface="Arial" charset="0"/>
              </a:rPr>
              <a:t>à</a:t>
            </a:r>
            <a:r>
              <a:rPr lang="en-US" sz="2000" b="1">
                <a:solidFill>
                  <a:schemeClr val="tx2"/>
                </a:solidFill>
                <a:latin typeface="Arial" charset="0"/>
              </a:rPr>
              <a:t> đánh bắt cá,tôm .</a:t>
            </a:r>
          </a:p>
        </p:txBody>
      </p:sp>
      <p:sp>
        <p:nvSpPr>
          <p:cNvPr id="11293" name="Text Box 30"/>
          <p:cNvSpPr txBox="1">
            <a:spLocks noChangeArrowheads="1"/>
          </p:cNvSpPr>
          <p:nvPr/>
        </p:nvSpPr>
        <p:spPr bwMode="auto">
          <a:xfrm>
            <a:off x="177800" y="355600"/>
            <a:ext cx="15478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u="sng">
                <a:latin typeface="Arial" charset="0"/>
              </a:rPr>
              <a:t>Địa lí: </a:t>
            </a:r>
          </a:p>
        </p:txBody>
      </p:sp>
      <p:sp>
        <p:nvSpPr>
          <p:cNvPr id="11294" name="Text Box 31"/>
          <p:cNvSpPr txBox="1">
            <a:spLocks noChangeArrowheads="1"/>
          </p:cNvSpPr>
          <p:nvPr/>
        </p:nvSpPr>
        <p:spPr bwMode="auto">
          <a:xfrm>
            <a:off x="1258888" y="434975"/>
            <a:ext cx="788511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3333FF"/>
                </a:solidFill>
                <a:latin typeface="Arial" charset="0"/>
              </a:rPr>
              <a:t>Hoạt động sản xuất của người dân ở đồng bằng Bắc Bộ.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7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7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37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6" grpId="0"/>
      <p:bldP spid="337947" grpId="0"/>
      <p:bldP spid="33794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3" descr="pic2_condao_coime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6325" y="228600"/>
            <a:ext cx="1931988" cy="125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24" descr="images1591114_he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75350" y="290513"/>
            <a:ext cx="193198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25" descr="0706Ec04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8063" y="1981200"/>
            <a:ext cx="1931987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26" descr="ImageView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75350" y="2044700"/>
            <a:ext cx="1931988" cy="125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27" descr="CaMau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90913" y="228600"/>
            <a:ext cx="1931987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28" descr="20080815160251_trang%25206%2B7(1)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38213" y="3735388"/>
            <a:ext cx="2001837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29" descr="bo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490913" y="3798888"/>
            <a:ext cx="2001837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30" descr="dsc_1076resize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975350" y="3798888"/>
            <a:ext cx="2001838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8" name="Text Box 31"/>
          <p:cNvSpPr txBox="1">
            <a:spLocks noChangeArrowheads="1"/>
          </p:cNvSpPr>
          <p:nvPr/>
        </p:nvSpPr>
        <p:spPr bwMode="auto">
          <a:xfrm>
            <a:off x="711200" y="1543050"/>
            <a:ext cx="77358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  <a:latin typeface="Arial" charset="0"/>
              </a:rPr>
              <a:t> Nuôi và đánh bắt cá          Nuôi và đánh bắt tôm               Nuôi </a:t>
            </a:r>
            <a:r>
              <a:rPr lang="en-US">
                <a:solidFill>
                  <a:srgbClr val="0000CC"/>
                </a:solidFill>
                <a:latin typeface="Arial" charset="0"/>
              </a:rPr>
              <a:t>lợn </a:t>
            </a:r>
          </a:p>
        </p:txBody>
      </p:sp>
      <p:sp>
        <p:nvSpPr>
          <p:cNvPr id="12299" name="Text Box 32"/>
          <p:cNvSpPr txBox="1">
            <a:spLocks noChangeArrowheads="1"/>
          </p:cNvSpPr>
          <p:nvPr/>
        </p:nvSpPr>
        <p:spPr bwMode="auto">
          <a:xfrm>
            <a:off x="939800" y="3363913"/>
            <a:ext cx="68294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b="1">
                <a:solidFill>
                  <a:srgbClr val="000099"/>
                </a:solidFill>
                <a:latin typeface="Arial" charset="0"/>
              </a:rPr>
              <a:t>     Nuôi gà                                                                               Nuôi vịt</a:t>
            </a:r>
          </a:p>
        </p:txBody>
      </p:sp>
      <p:sp>
        <p:nvSpPr>
          <p:cNvPr id="12300" name="Text Box 33"/>
          <p:cNvSpPr txBox="1">
            <a:spLocks noChangeArrowheads="1"/>
          </p:cNvSpPr>
          <p:nvPr/>
        </p:nvSpPr>
        <p:spPr bwMode="auto">
          <a:xfrm>
            <a:off x="939800" y="5051425"/>
            <a:ext cx="66198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b="1">
                <a:solidFill>
                  <a:srgbClr val="000099"/>
                </a:solidFill>
                <a:latin typeface="Arial" charset="0"/>
              </a:rPr>
              <a:t>    Nuôi bò sữa                            Nuôi bò thịt                     Nuôi trâu</a:t>
            </a:r>
          </a:p>
        </p:txBody>
      </p:sp>
      <p:sp>
        <p:nvSpPr>
          <p:cNvPr id="12301" name="Oval 34"/>
          <p:cNvSpPr>
            <a:spLocks noChangeArrowheads="1"/>
          </p:cNvSpPr>
          <p:nvPr/>
        </p:nvSpPr>
        <p:spPr bwMode="auto">
          <a:xfrm>
            <a:off x="3352800" y="1981200"/>
            <a:ext cx="2346325" cy="150336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381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Arial" charset="0"/>
            </a:endParaRPr>
          </a:p>
        </p:txBody>
      </p:sp>
      <p:sp>
        <p:nvSpPr>
          <p:cNvPr id="12302" name="Text Box 35"/>
          <p:cNvSpPr txBox="1">
            <a:spLocks noChangeArrowheads="1"/>
          </p:cNvSpPr>
          <p:nvPr/>
        </p:nvSpPr>
        <p:spPr bwMode="auto">
          <a:xfrm>
            <a:off x="3708400" y="2171700"/>
            <a:ext cx="1727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>
                <a:latin typeface="Arial" charset="0"/>
              </a:rPr>
              <a:t>Một số con vật nuôi ở đồng bằng Bắc Bộ</a:t>
            </a:r>
          </a:p>
        </p:txBody>
      </p:sp>
      <p:sp>
        <p:nvSpPr>
          <p:cNvPr id="250916" name="Text Box 36"/>
          <p:cNvSpPr txBox="1">
            <a:spLocks noChangeArrowheads="1"/>
          </p:cNvSpPr>
          <p:nvPr/>
        </p:nvSpPr>
        <p:spPr bwMode="auto">
          <a:xfrm>
            <a:off x="155575" y="5543550"/>
            <a:ext cx="8893175" cy="954088"/>
          </a:xfrm>
          <a:prstGeom prst="rect">
            <a:avLst/>
          </a:prstGeom>
          <a:noFill/>
          <a:ln w="57150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Arial" charset="0"/>
              </a:rPr>
              <a:t>ĐBBB là nơi nuôi lợn, gà, vịt vào loại nhiều nhất nước ta.</a:t>
            </a:r>
            <a:r>
              <a:rPr lang="en-US" sz="1600" b="1">
                <a:solidFill>
                  <a:srgbClr val="0000FF"/>
                </a:solidFill>
                <a:latin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0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9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323850" y="1484313"/>
            <a:ext cx="66976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8000"/>
                </a:solidFill>
                <a:latin typeface="Arial" charset="0"/>
              </a:rPr>
              <a:t>1. </a:t>
            </a:r>
            <a:r>
              <a:rPr lang="en-US" sz="2800" b="1" u="sng">
                <a:solidFill>
                  <a:srgbClr val="008000"/>
                </a:solidFill>
                <a:latin typeface="Arial" charset="0"/>
              </a:rPr>
              <a:t>Vựa lúa lớn thứ hai của cả nước</a:t>
            </a:r>
            <a:r>
              <a:rPr lang="en-US" sz="2800">
                <a:solidFill>
                  <a:srgbClr val="008000"/>
                </a:solidFill>
                <a:latin typeface="Arial" charset="0"/>
              </a:rPr>
              <a:t> :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250825" y="0"/>
            <a:ext cx="88931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Arial" charset="0"/>
              </a:rPr>
              <a:t>                     </a:t>
            </a:r>
          </a:p>
        </p:txBody>
      </p:sp>
      <p:sp>
        <p:nvSpPr>
          <p:cNvPr id="13316" name="Text Box 6"/>
          <p:cNvSpPr txBox="1">
            <a:spLocks noChangeArrowheads="1"/>
          </p:cNvSpPr>
          <p:nvPr/>
        </p:nvSpPr>
        <p:spPr bwMode="auto">
          <a:xfrm>
            <a:off x="133350" y="377825"/>
            <a:ext cx="1619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u="sng">
                <a:latin typeface="Arial" charset="0"/>
              </a:rPr>
              <a:t>Địa lí: </a:t>
            </a:r>
          </a:p>
        </p:txBody>
      </p:sp>
      <p:sp>
        <p:nvSpPr>
          <p:cNvPr id="13317" name="Text Box 7"/>
          <p:cNvSpPr txBox="1">
            <a:spLocks noChangeArrowheads="1"/>
          </p:cNvSpPr>
          <p:nvPr/>
        </p:nvSpPr>
        <p:spPr bwMode="auto">
          <a:xfrm>
            <a:off x="1258888" y="434975"/>
            <a:ext cx="788511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3333FF"/>
                </a:solidFill>
                <a:latin typeface="Arial" charset="0"/>
              </a:rPr>
              <a:t>Hoạt động sản xuất của người dân ở đồng bằng Bắc Bộ. </a:t>
            </a:r>
          </a:p>
        </p:txBody>
      </p:sp>
      <p:sp>
        <p:nvSpPr>
          <p:cNvPr id="329736" name="Text Box 8"/>
          <p:cNvSpPr txBox="1">
            <a:spLocks noChangeArrowheads="1"/>
          </p:cNvSpPr>
          <p:nvPr/>
        </p:nvSpPr>
        <p:spPr bwMode="auto">
          <a:xfrm>
            <a:off x="393700" y="1982788"/>
            <a:ext cx="91440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sz="2800">
                <a:latin typeface="Arial" charset="0"/>
              </a:rPr>
              <a:t>Nêu hoạt động sản xuất chủ yếu  của người dân ở       đồng bằng Bắc Bộ ?</a:t>
            </a:r>
          </a:p>
        </p:txBody>
      </p:sp>
      <p:sp>
        <p:nvSpPr>
          <p:cNvPr id="329737" name="Text Box 9"/>
          <p:cNvSpPr txBox="1">
            <a:spLocks noChangeArrowheads="1"/>
          </p:cNvSpPr>
          <p:nvPr/>
        </p:nvSpPr>
        <p:spPr bwMode="auto">
          <a:xfrm>
            <a:off x="288925" y="2897188"/>
            <a:ext cx="86868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>
                <a:solidFill>
                  <a:srgbClr val="3366FF"/>
                </a:solidFill>
                <a:latin typeface="Arial" charset="0"/>
              </a:rPr>
              <a:t>Trồng lúa, trồng nhiều ngô, khoai, cây ăn quả, nuôi  gia súc, gia cầm,  </a:t>
            </a:r>
            <a:r>
              <a:rPr lang="en-US" sz="2400" b="1" i="1">
                <a:solidFill>
                  <a:srgbClr val="0066FF"/>
                </a:solidFill>
                <a:latin typeface="Arial" charset="0"/>
              </a:rPr>
              <a:t>nuôi và</a:t>
            </a:r>
            <a:r>
              <a:rPr lang="en-US" sz="1600" b="1" i="1">
                <a:latin typeface="Arial" charset="0"/>
              </a:rPr>
              <a:t>  </a:t>
            </a:r>
            <a:r>
              <a:rPr lang="en-US" sz="2800" b="1" i="1">
                <a:solidFill>
                  <a:srgbClr val="3366FF"/>
                </a:solidFill>
                <a:latin typeface="Arial" charset="0"/>
              </a:rPr>
              <a:t>đánh bắt cá, tôm .</a:t>
            </a:r>
          </a:p>
        </p:txBody>
      </p:sp>
      <p:sp>
        <p:nvSpPr>
          <p:cNvPr id="329738" name="AutoShape 10"/>
          <p:cNvSpPr>
            <a:spLocks noChangeArrowheads="1"/>
          </p:cNvSpPr>
          <p:nvPr/>
        </p:nvSpPr>
        <p:spPr bwMode="auto">
          <a:xfrm>
            <a:off x="107950" y="4000500"/>
            <a:ext cx="8893175" cy="2924175"/>
          </a:xfrm>
          <a:prstGeom prst="wave">
            <a:avLst>
              <a:gd name="adj1" fmla="val 13005"/>
              <a:gd name="adj2" fmla="val 0"/>
            </a:avLst>
          </a:prstGeom>
          <a:gradFill rotWithShape="1">
            <a:gsLst>
              <a:gs pos="0">
                <a:schemeClr val="tx1"/>
              </a:gs>
              <a:gs pos="100000">
                <a:srgbClr val="990000"/>
              </a:gs>
            </a:gsLst>
            <a:path path="rect">
              <a:fillToRect l="50000" t="50000" r="50000" b="50000"/>
            </a:path>
          </a:gradFill>
          <a:ln w="57150" cap="rnd">
            <a:solidFill>
              <a:srgbClr val="000099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FFFFFF"/>
                </a:solidFill>
                <a:latin typeface="Arial" charset="0"/>
              </a:rPr>
              <a:t>Nhờ có đất phù sa màu mỡ, nguồn nước dồi dào, người </a:t>
            </a:r>
          </a:p>
          <a:p>
            <a:r>
              <a:rPr lang="en-US" sz="2400" b="1">
                <a:solidFill>
                  <a:srgbClr val="FFFFFF"/>
                </a:solidFill>
                <a:latin typeface="Arial" charset="0"/>
              </a:rPr>
              <a:t>dân có nhiều kinh nghiệm trong sản xuất  nên đồng bằng</a:t>
            </a:r>
          </a:p>
          <a:p>
            <a:r>
              <a:rPr lang="en-US" sz="2400" b="1">
                <a:solidFill>
                  <a:srgbClr val="FFFFFF"/>
                </a:solidFill>
                <a:latin typeface="Arial" charset="0"/>
              </a:rPr>
              <a:t> Bắc Bộ đã trở thành vựa lúa lớn thứ hai của cả nước.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9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29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9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9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9736" grpId="0"/>
      <p:bldP spid="329737" grpId="0"/>
      <p:bldP spid="32973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82" name="Rectangle 6"/>
          <p:cNvSpPr>
            <a:spLocks noChangeArrowheads="1"/>
          </p:cNvSpPr>
          <p:nvPr/>
        </p:nvSpPr>
        <p:spPr bwMode="auto">
          <a:xfrm>
            <a:off x="533400" y="2155825"/>
            <a:ext cx="990600" cy="838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>
                <a:solidFill>
                  <a:srgbClr val="FF3300"/>
                </a:solidFill>
                <a:latin typeface="Arial" charset="0"/>
              </a:rPr>
              <a:t>Tháng</a:t>
            </a:r>
          </a:p>
        </p:txBody>
      </p:sp>
      <p:sp>
        <p:nvSpPr>
          <p:cNvPr id="254983" name="Rectangle 7"/>
          <p:cNvSpPr>
            <a:spLocks noChangeArrowheads="1"/>
          </p:cNvSpPr>
          <p:nvPr/>
        </p:nvSpPr>
        <p:spPr bwMode="auto">
          <a:xfrm>
            <a:off x="3338513" y="2174875"/>
            <a:ext cx="609600" cy="8382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CC0099"/>
                </a:solidFill>
                <a:latin typeface="Arial" charset="0"/>
              </a:rPr>
              <a:t>4</a:t>
            </a:r>
          </a:p>
        </p:txBody>
      </p:sp>
      <p:sp>
        <p:nvSpPr>
          <p:cNvPr id="254984" name="Rectangle 8"/>
          <p:cNvSpPr>
            <a:spLocks noChangeArrowheads="1"/>
          </p:cNvSpPr>
          <p:nvPr/>
        </p:nvSpPr>
        <p:spPr bwMode="auto">
          <a:xfrm>
            <a:off x="2122488" y="2162175"/>
            <a:ext cx="609600" cy="8382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CC0099"/>
                </a:solidFill>
                <a:latin typeface="Arial" charset="0"/>
              </a:rPr>
              <a:t>2</a:t>
            </a:r>
          </a:p>
        </p:txBody>
      </p:sp>
      <p:sp>
        <p:nvSpPr>
          <p:cNvPr id="254985" name="Rectangle 9"/>
          <p:cNvSpPr>
            <a:spLocks noChangeArrowheads="1"/>
          </p:cNvSpPr>
          <p:nvPr/>
        </p:nvSpPr>
        <p:spPr bwMode="auto">
          <a:xfrm>
            <a:off x="3957638" y="2171700"/>
            <a:ext cx="609600" cy="8382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CC0099"/>
                </a:solidFill>
                <a:latin typeface="Arial" charset="0"/>
              </a:rPr>
              <a:t>5</a:t>
            </a:r>
          </a:p>
        </p:txBody>
      </p:sp>
      <p:sp>
        <p:nvSpPr>
          <p:cNvPr id="254986" name="Rectangle 10"/>
          <p:cNvSpPr>
            <a:spLocks noChangeArrowheads="1"/>
          </p:cNvSpPr>
          <p:nvPr/>
        </p:nvSpPr>
        <p:spPr bwMode="auto">
          <a:xfrm>
            <a:off x="4564063" y="2171700"/>
            <a:ext cx="609600" cy="8382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CC0099"/>
                </a:solidFill>
                <a:latin typeface="Arial" charset="0"/>
              </a:rPr>
              <a:t>6</a:t>
            </a:r>
          </a:p>
        </p:txBody>
      </p:sp>
      <p:sp>
        <p:nvSpPr>
          <p:cNvPr id="254987" name="Rectangle 11"/>
          <p:cNvSpPr>
            <a:spLocks noChangeArrowheads="1"/>
          </p:cNvSpPr>
          <p:nvPr/>
        </p:nvSpPr>
        <p:spPr bwMode="auto">
          <a:xfrm>
            <a:off x="5165725" y="2171700"/>
            <a:ext cx="609600" cy="8382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CC0099"/>
                </a:solidFill>
                <a:latin typeface="Arial" charset="0"/>
              </a:rPr>
              <a:t>7</a:t>
            </a:r>
          </a:p>
        </p:txBody>
      </p:sp>
      <p:sp>
        <p:nvSpPr>
          <p:cNvPr id="254988" name="Rectangle 12"/>
          <p:cNvSpPr>
            <a:spLocks noChangeArrowheads="1"/>
          </p:cNvSpPr>
          <p:nvPr/>
        </p:nvSpPr>
        <p:spPr bwMode="auto">
          <a:xfrm>
            <a:off x="5773738" y="2171700"/>
            <a:ext cx="609600" cy="8382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CC0099"/>
                </a:solidFill>
                <a:latin typeface="Arial" charset="0"/>
              </a:rPr>
              <a:t>8</a:t>
            </a:r>
          </a:p>
        </p:txBody>
      </p:sp>
      <p:sp>
        <p:nvSpPr>
          <p:cNvPr id="254989" name="Rectangle 13"/>
          <p:cNvSpPr>
            <a:spLocks noChangeArrowheads="1"/>
          </p:cNvSpPr>
          <p:nvPr/>
        </p:nvSpPr>
        <p:spPr bwMode="auto">
          <a:xfrm>
            <a:off x="6372225" y="2171700"/>
            <a:ext cx="609600" cy="8382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CC0099"/>
                </a:solidFill>
                <a:latin typeface="Arial" charset="0"/>
              </a:rPr>
              <a:t>9</a:t>
            </a:r>
          </a:p>
        </p:txBody>
      </p:sp>
      <p:sp>
        <p:nvSpPr>
          <p:cNvPr id="254990" name="Rectangle 14"/>
          <p:cNvSpPr>
            <a:spLocks noChangeArrowheads="1"/>
          </p:cNvSpPr>
          <p:nvPr/>
        </p:nvSpPr>
        <p:spPr bwMode="auto">
          <a:xfrm>
            <a:off x="6946900" y="2165350"/>
            <a:ext cx="609600" cy="8382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CC0099"/>
                </a:solidFill>
                <a:latin typeface="Arial" charset="0"/>
              </a:rPr>
              <a:t>10</a:t>
            </a:r>
          </a:p>
        </p:txBody>
      </p:sp>
      <p:sp>
        <p:nvSpPr>
          <p:cNvPr id="254991" name="Rectangle 15"/>
          <p:cNvSpPr>
            <a:spLocks noChangeArrowheads="1"/>
          </p:cNvSpPr>
          <p:nvPr/>
        </p:nvSpPr>
        <p:spPr bwMode="auto">
          <a:xfrm>
            <a:off x="7556500" y="2171700"/>
            <a:ext cx="609600" cy="8382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CC0099"/>
                </a:solidFill>
                <a:latin typeface="Arial" charset="0"/>
              </a:rPr>
              <a:t>11</a:t>
            </a:r>
          </a:p>
        </p:txBody>
      </p:sp>
      <p:sp>
        <p:nvSpPr>
          <p:cNvPr id="254992" name="Rectangle 16"/>
          <p:cNvSpPr>
            <a:spLocks noChangeArrowheads="1"/>
          </p:cNvSpPr>
          <p:nvPr/>
        </p:nvSpPr>
        <p:spPr bwMode="auto">
          <a:xfrm>
            <a:off x="533400" y="2997200"/>
            <a:ext cx="990600" cy="838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>
                <a:solidFill>
                  <a:srgbClr val="FF3300"/>
                </a:solidFill>
              </a:rPr>
              <a:t>Nhiệt độ</a:t>
            </a:r>
            <a:endParaRPr lang="en-US" b="1">
              <a:solidFill>
                <a:srgbClr val="FF3300"/>
              </a:solidFill>
              <a:latin typeface="Arial" charset="0"/>
            </a:endParaRPr>
          </a:p>
          <a:p>
            <a:pPr algn="ctr"/>
            <a:r>
              <a:rPr lang="en-US" b="1">
                <a:solidFill>
                  <a:srgbClr val="FF3300"/>
                </a:solidFill>
                <a:latin typeface="Arial" charset="0"/>
              </a:rPr>
              <a:t>(</a:t>
            </a:r>
            <a:r>
              <a:rPr lang="en-US" b="1" baseline="30000">
                <a:solidFill>
                  <a:srgbClr val="FF3300"/>
                </a:solidFill>
                <a:latin typeface="Arial" charset="0"/>
              </a:rPr>
              <a:t>0</a:t>
            </a:r>
            <a:r>
              <a:rPr lang="en-US" b="1">
                <a:solidFill>
                  <a:srgbClr val="FF3300"/>
                </a:solidFill>
                <a:latin typeface="Arial" charset="0"/>
              </a:rPr>
              <a:t>C)</a:t>
            </a:r>
          </a:p>
        </p:txBody>
      </p:sp>
      <p:sp>
        <p:nvSpPr>
          <p:cNvPr id="254993" name="Rectangle 17"/>
          <p:cNvSpPr>
            <a:spLocks noChangeArrowheads="1"/>
          </p:cNvSpPr>
          <p:nvPr/>
        </p:nvSpPr>
        <p:spPr bwMode="auto">
          <a:xfrm>
            <a:off x="2728913" y="2997200"/>
            <a:ext cx="609600" cy="8382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CC0099"/>
                </a:solidFill>
                <a:latin typeface="Arial" charset="0"/>
              </a:rPr>
              <a:t>20</a:t>
            </a:r>
          </a:p>
        </p:txBody>
      </p:sp>
      <p:sp>
        <p:nvSpPr>
          <p:cNvPr id="254994" name="Rectangle 18"/>
          <p:cNvSpPr>
            <a:spLocks noChangeArrowheads="1"/>
          </p:cNvSpPr>
          <p:nvPr/>
        </p:nvSpPr>
        <p:spPr bwMode="auto">
          <a:xfrm>
            <a:off x="3351213" y="2997200"/>
            <a:ext cx="609600" cy="8382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CC0099"/>
                </a:solidFill>
                <a:latin typeface="Arial" charset="0"/>
              </a:rPr>
              <a:t>24</a:t>
            </a:r>
          </a:p>
        </p:txBody>
      </p:sp>
      <p:sp>
        <p:nvSpPr>
          <p:cNvPr id="254995" name="Rectangle 19"/>
          <p:cNvSpPr>
            <a:spLocks noChangeArrowheads="1"/>
          </p:cNvSpPr>
          <p:nvPr/>
        </p:nvSpPr>
        <p:spPr bwMode="auto">
          <a:xfrm>
            <a:off x="3957638" y="2997200"/>
            <a:ext cx="609600" cy="8382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CC0099"/>
                </a:solidFill>
                <a:latin typeface="Arial" charset="0"/>
              </a:rPr>
              <a:t>27</a:t>
            </a:r>
          </a:p>
        </p:txBody>
      </p:sp>
      <p:sp>
        <p:nvSpPr>
          <p:cNvPr id="254996" name="Rectangle 20"/>
          <p:cNvSpPr>
            <a:spLocks noChangeArrowheads="1"/>
          </p:cNvSpPr>
          <p:nvPr/>
        </p:nvSpPr>
        <p:spPr bwMode="auto">
          <a:xfrm>
            <a:off x="4564063" y="2997200"/>
            <a:ext cx="609600" cy="8382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CC0099"/>
                </a:solidFill>
                <a:latin typeface="Arial" charset="0"/>
              </a:rPr>
              <a:t> 28</a:t>
            </a:r>
          </a:p>
        </p:txBody>
      </p:sp>
      <p:sp>
        <p:nvSpPr>
          <p:cNvPr id="254997" name="Rectangle 21"/>
          <p:cNvSpPr>
            <a:spLocks noChangeArrowheads="1"/>
          </p:cNvSpPr>
          <p:nvPr/>
        </p:nvSpPr>
        <p:spPr bwMode="auto">
          <a:xfrm>
            <a:off x="5165725" y="2997200"/>
            <a:ext cx="609600" cy="8382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CC0099"/>
                </a:solidFill>
                <a:latin typeface="Arial" charset="0"/>
              </a:rPr>
              <a:t>29</a:t>
            </a:r>
          </a:p>
        </p:txBody>
      </p:sp>
      <p:sp>
        <p:nvSpPr>
          <p:cNvPr id="254998" name="Rectangle 22"/>
          <p:cNvSpPr>
            <a:spLocks noChangeArrowheads="1"/>
          </p:cNvSpPr>
          <p:nvPr/>
        </p:nvSpPr>
        <p:spPr bwMode="auto">
          <a:xfrm>
            <a:off x="5764213" y="2997200"/>
            <a:ext cx="609600" cy="8382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CC0099"/>
                </a:solidFill>
                <a:latin typeface="Arial" charset="0"/>
              </a:rPr>
              <a:t>28</a:t>
            </a:r>
          </a:p>
        </p:txBody>
      </p:sp>
      <p:sp>
        <p:nvSpPr>
          <p:cNvPr id="254999" name="Rectangle 23"/>
          <p:cNvSpPr>
            <a:spLocks noChangeArrowheads="1"/>
          </p:cNvSpPr>
          <p:nvPr/>
        </p:nvSpPr>
        <p:spPr bwMode="auto">
          <a:xfrm>
            <a:off x="6372225" y="2997200"/>
            <a:ext cx="609600" cy="8382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CC0099"/>
                </a:solidFill>
                <a:latin typeface="Arial" charset="0"/>
              </a:rPr>
              <a:t>27</a:t>
            </a:r>
          </a:p>
        </p:txBody>
      </p:sp>
      <p:sp>
        <p:nvSpPr>
          <p:cNvPr id="255000" name="Rectangle 24"/>
          <p:cNvSpPr>
            <a:spLocks noChangeArrowheads="1"/>
          </p:cNvSpPr>
          <p:nvPr/>
        </p:nvSpPr>
        <p:spPr bwMode="auto">
          <a:xfrm>
            <a:off x="6946900" y="2997200"/>
            <a:ext cx="609600" cy="8382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CC0099"/>
                </a:solidFill>
                <a:latin typeface="Arial" charset="0"/>
              </a:rPr>
              <a:t>25</a:t>
            </a:r>
          </a:p>
        </p:txBody>
      </p:sp>
      <p:sp>
        <p:nvSpPr>
          <p:cNvPr id="255001" name="Rectangle 25"/>
          <p:cNvSpPr>
            <a:spLocks noChangeArrowheads="1"/>
          </p:cNvSpPr>
          <p:nvPr/>
        </p:nvSpPr>
        <p:spPr bwMode="auto">
          <a:xfrm>
            <a:off x="7553325" y="2997200"/>
            <a:ext cx="609600" cy="8382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CC0099"/>
                </a:solidFill>
                <a:latin typeface="Arial" charset="0"/>
              </a:rPr>
              <a:t>21</a:t>
            </a:r>
          </a:p>
        </p:txBody>
      </p:sp>
      <p:sp>
        <p:nvSpPr>
          <p:cNvPr id="255002" name="Text Box 26"/>
          <p:cNvSpPr txBox="1">
            <a:spLocks noChangeArrowheads="1"/>
          </p:cNvSpPr>
          <p:nvPr/>
        </p:nvSpPr>
        <p:spPr bwMode="auto">
          <a:xfrm>
            <a:off x="1331913" y="4038600"/>
            <a:ext cx="6985000" cy="4000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3366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i="1">
                <a:solidFill>
                  <a:srgbClr val="000000"/>
                </a:solidFill>
                <a:latin typeface="Arial" charset="0"/>
              </a:rPr>
              <a:t>Bảng số liệu về nhiệt </a:t>
            </a:r>
            <a:r>
              <a:rPr lang="vi-VN" sz="2000" b="1" i="1">
                <a:solidFill>
                  <a:srgbClr val="000000"/>
                </a:solidFill>
                <a:latin typeface="Arial" charset="0"/>
              </a:rPr>
              <a:t>đ</a:t>
            </a:r>
            <a:r>
              <a:rPr lang="en-US" sz="2000" b="1" i="1">
                <a:solidFill>
                  <a:srgbClr val="000000"/>
                </a:solidFill>
                <a:latin typeface="Arial" charset="0"/>
              </a:rPr>
              <a:t>ộ trung bình tháng ở Hà Nội</a:t>
            </a:r>
          </a:p>
        </p:txBody>
      </p:sp>
      <p:sp>
        <p:nvSpPr>
          <p:cNvPr id="255003" name="Rectangle 27"/>
          <p:cNvSpPr>
            <a:spLocks noChangeArrowheads="1"/>
          </p:cNvSpPr>
          <p:nvPr/>
        </p:nvSpPr>
        <p:spPr bwMode="auto">
          <a:xfrm>
            <a:off x="2728913" y="2173288"/>
            <a:ext cx="609600" cy="823912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CC0099"/>
                </a:solidFill>
                <a:latin typeface="Arial" charset="0"/>
              </a:rPr>
              <a:t>3</a:t>
            </a:r>
          </a:p>
        </p:txBody>
      </p:sp>
      <p:sp>
        <p:nvSpPr>
          <p:cNvPr id="255004" name="Rectangle 28"/>
          <p:cNvSpPr>
            <a:spLocks noChangeArrowheads="1"/>
          </p:cNvSpPr>
          <p:nvPr/>
        </p:nvSpPr>
        <p:spPr bwMode="auto">
          <a:xfrm>
            <a:off x="1514475" y="2155825"/>
            <a:ext cx="609600" cy="8382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CC0099"/>
                </a:solidFill>
                <a:latin typeface="Arial" charset="0"/>
              </a:rPr>
              <a:t>1</a:t>
            </a:r>
          </a:p>
        </p:txBody>
      </p:sp>
      <p:sp>
        <p:nvSpPr>
          <p:cNvPr id="255005" name="Rectangle 29"/>
          <p:cNvSpPr>
            <a:spLocks noChangeArrowheads="1"/>
          </p:cNvSpPr>
          <p:nvPr/>
        </p:nvSpPr>
        <p:spPr bwMode="auto">
          <a:xfrm>
            <a:off x="8159750" y="2171700"/>
            <a:ext cx="609600" cy="8382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CC0099"/>
                </a:solidFill>
                <a:latin typeface="Arial" charset="0"/>
              </a:rPr>
              <a:t>12</a:t>
            </a:r>
          </a:p>
        </p:txBody>
      </p:sp>
      <p:sp>
        <p:nvSpPr>
          <p:cNvPr id="255006" name="Rectangle 30"/>
          <p:cNvSpPr>
            <a:spLocks noChangeArrowheads="1"/>
          </p:cNvSpPr>
          <p:nvPr/>
        </p:nvSpPr>
        <p:spPr bwMode="auto">
          <a:xfrm>
            <a:off x="1514475" y="2997200"/>
            <a:ext cx="609600" cy="8382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CC0099"/>
                </a:solidFill>
                <a:latin typeface="Arial" charset="0"/>
              </a:rPr>
              <a:t>17</a:t>
            </a:r>
          </a:p>
        </p:txBody>
      </p:sp>
      <p:sp>
        <p:nvSpPr>
          <p:cNvPr id="255007" name="Rectangle 31"/>
          <p:cNvSpPr>
            <a:spLocks noChangeArrowheads="1"/>
          </p:cNvSpPr>
          <p:nvPr/>
        </p:nvSpPr>
        <p:spPr bwMode="auto">
          <a:xfrm>
            <a:off x="8158163" y="2997200"/>
            <a:ext cx="609600" cy="8382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CC0099"/>
                </a:solidFill>
                <a:latin typeface="Arial" charset="0"/>
              </a:rPr>
              <a:t>18</a:t>
            </a:r>
          </a:p>
        </p:txBody>
      </p:sp>
      <p:sp>
        <p:nvSpPr>
          <p:cNvPr id="255008" name="Rectangle 32"/>
          <p:cNvSpPr>
            <a:spLocks noChangeArrowheads="1"/>
          </p:cNvSpPr>
          <p:nvPr/>
        </p:nvSpPr>
        <p:spPr bwMode="auto">
          <a:xfrm>
            <a:off x="2124075" y="2990850"/>
            <a:ext cx="609600" cy="8382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CC0099"/>
                </a:solidFill>
                <a:latin typeface="Arial" charset="0"/>
              </a:rPr>
              <a:t>17</a:t>
            </a:r>
          </a:p>
        </p:txBody>
      </p:sp>
      <p:sp>
        <p:nvSpPr>
          <p:cNvPr id="255020" name="Text Box 44"/>
          <p:cNvSpPr txBox="1">
            <a:spLocks noChangeArrowheads="1"/>
          </p:cNvSpPr>
          <p:nvPr/>
        </p:nvSpPr>
        <p:spPr bwMode="auto">
          <a:xfrm>
            <a:off x="323850" y="4908550"/>
            <a:ext cx="77771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-</a:t>
            </a:r>
            <a:r>
              <a:rPr lang="en-US" sz="2000" b="1">
                <a:latin typeface="Arial" charset="0"/>
              </a:rPr>
              <a:t>Hà Nội có bao nhiêu tháng nhiệt độ nhỏ hơn  20</a:t>
            </a:r>
            <a:r>
              <a:rPr lang="en-US" sz="2000" b="1" baseline="30000">
                <a:latin typeface="Arial" charset="0"/>
              </a:rPr>
              <a:t>o</a:t>
            </a:r>
            <a:r>
              <a:rPr lang="en-US" sz="2000" b="1">
                <a:latin typeface="Arial" charset="0"/>
              </a:rPr>
              <a:t>C?</a:t>
            </a:r>
          </a:p>
        </p:txBody>
      </p:sp>
      <p:sp>
        <p:nvSpPr>
          <p:cNvPr id="255021" name="Text Box 45"/>
          <p:cNvSpPr txBox="1">
            <a:spLocks noChangeArrowheads="1"/>
          </p:cNvSpPr>
          <p:nvPr/>
        </p:nvSpPr>
        <p:spPr bwMode="auto">
          <a:xfrm>
            <a:off x="7653338" y="4908550"/>
            <a:ext cx="29686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6600CC"/>
                </a:solidFill>
                <a:latin typeface="Arial" charset="0"/>
              </a:rPr>
              <a:t>3 tháng</a:t>
            </a:r>
            <a:r>
              <a:rPr lang="en-US" sz="1600">
                <a:latin typeface="Arial" charset="0"/>
              </a:rPr>
              <a:t> </a:t>
            </a:r>
          </a:p>
        </p:txBody>
      </p:sp>
      <p:sp>
        <p:nvSpPr>
          <p:cNvPr id="255022" name="Text Box 46"/>
          <p:cNvSpPr txBox="1">
            <a:spLocks noChangeArrowheads="1"/>
          </p:cNvSpPr>
          <p:nvPr/>
        </p:nvSpPr>
        <p:spPr bwMode="auto">
          <a:xfrm>
            <a:off x="271463" y="5484813"/>
            <a:ext cx="55451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Arial" charset="0"/>
              </a:rPr>
              <a:t>-Đó là các tháng nào ?</a:t>
            </a:r>
          </a:p>
        </p:txBody>
      </p:sp>
      <p:sp>
        <p:nvSpPr>
          <p:cNvPr id="255024" name="Text Box 48"/>
          <p:cNvSpPr txBox="1">
            <a:spLocks noChangeArrowheads="1"/>
          </p:cNvSpPr>
          <p:nvPr/>
        </p:nvSpPr>
        <p:spPr bwMode="auto">
          <a:xfrm>
            <a:off x="3708400" y="5484813"/>
            <a:ext cx="43926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6600CC"/>
                </a:solidFill>
                <a:latin typeface="Arial" charset="0"/>
              </a:rPr>
              <a:t>Tháng 1,2 </a:t>
            </a:r>
            <a:r>
              <a:rPr lang="en-US" sz="2400" b="1">
                <a:solidFill>
                  <a:srgbClr val="6600CC"/>
                </a:solidFill>
                <a:latin typeface="Arial" charset="0"/>
              </a:rPr>
              <a:t>và</a:t>
            </a:r>
            <a:r>
              <a:rPr lang="en-US" sz="2400" b="1">
                <a:solidFill>
                  <a:srgbClr val="9933FF"/>
                </a:solidFill>
                <a:latin typeface="Arial" charset="0"/>
              </a:rPr>
              <a:t> </a:t>
            </a:r>
            <a:r>
              <a:rPr lang="en-US" sz="2000" b="1">
                <a:solidFill>
                  <a:srgbClr val="6600CC"/>
                </a:solidFill>
                <a:latin typeface="Arial" charset="0"/>
              </a:rPr>
              <a:t>12</a:t>
            </a:r>
          </a:p>
        </p:txBody>
      </p:sp>
      <p:sp>
        <p:nvSpPr>
          <p:cNvPr id="255029" name="AutoShape 53"/>
          <p:cNvSpPr>
            <a:spLocks noChangeArrowheads="1"/>
          </p:cNvSpPr>
          <p:nvPr/>
        </p:nvSpPr>
        <p:spPr bwMode="auto">
          <a:xfrm>
            <a:off x="3419475" y="5629275"/>
            <a:ext cx="360363" cy="287338"/>
          </a:xfrm>
          <a:prstGeom prst="notchedRightArrow">
            <a:avLst>
              <a:gd name="adj1" fmla="val 50000"/>
              <a:gd name="adj2" fmla="val 31354"/>
            </a:avLst>
          </a:prstGeom>
          <a:solidFill>
            <a:srgbClr val="FF330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>
              <a:latin typeface="Arial" charset="0"/>
            </a:endParaRPr>
          </a:p>
        </p:txBody>
      </p:sp>
      <p:sp>
        <p:nvSpPr>
          <p:cNvPr id="255030" name="Text Box 54"/>
          <p:cNvSpPr txBox="1">
            <a:spLocks noChangeArrowheads="1"/>
          </p:cNvSpPr>
          <p:nvPr/>
        </p:nvSpPr>
        <p:spPr bwMode="auto">
          <a:xfrm>
            <a:off x="250825" y="6061075"/>
            <a:ext cx="4391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Arial" charset="0"/>
              </a:rPr>
              <a:t>-</a:t>
            </a:r>
            <a:r>
              <a:rPr lang="en-US" sz="2000" b="1">
                <a:latin typeface="Arial" charset="0"/>
              </a:rPr>
              <a:t>Đó là thời gian của mùa nào</a:t>
            </a:r>
            <a:r>
              <a:rPr lang="en-US" sz="1600" b="1">
                <a:latin typeface="Arial" charset="0"/>
              </a:rPr>
              <a:t> ?</a:t>
            </a:r>
          </a:p>
        </p:txBody>
      </p:sp>
      <p:sp>
        <p:nvSpPr>
          <p:cNvPr id="255031" name="Text Box 55"/>
          <p:cNvSpPr txBox="1">
            <a:spLocks noChangeArrowheads="1"/>
          </p:cNvSpPr>
          <p:nvPr/>
        </p:nvSpPr>
        <p:spPr bwMode="auto">
          <a:xfrm>
            <a:off x="4937125" y="6092825"/>
            <a:ext cx="41036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6600CC"/>
                </a:solidFill>
                <a:latin typeface="Arial" charset="0"/>
              </a:rPr>
              <a:t>Đó là thời gian của mùa đông</a:t>
            </a:r>
            <a:r>
              <a:rPr lang="en-US" sz="2000" b="1">
                <a:latin typeface="Arial" charset="0"/>
              </a:rPr>
              <a:t> </a:t>
            </a:r>
          </a:p>
        </p:txBody>
      </p:sp>
      <p:sp>
        <p:nvSpPr>
          <p:cNvPr id="255032" name="AutoShape 56"/>
          <p:cNvSpPr>
            <a:spLocks noChangeArrowheads="1"/>
          </p:cNvSpPr>
          <p:nvPr/>
        </p:nvSpPr>
        <p:spPr bwMode="auto">
          <a:xfrm>
            <a:off x="7308850" y="5043488"/>
            <a:ext cx="360363" cy="287337"/>
          </a:xfrm>
          <a:prstGeom prst="notchedRightArrow">
            <a:avLst>
              <a:gd name="adj1" fmla="val 50000"/>
              <a:gd name="adj2" fmla="val 31354"/>
            </a:avLst>
          </a:prstGeom>
          <a:solidFill>
            <a:srgbClr val="FF330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>
              <a:latin typeface="Arial" charset="0"/>
            </a:endParaRPr>
          </a:p>
        </p:txBody>
      </p:sp>
      <p:sp>
        <p:nvSpPr>
          <p:cNvPr id="255033" name="AutoShape 57"/>
          <p:cNvSpPr>
            <a:spLocks noChangeArrowheads="1"/>
          </p:cNvSpPr>
          <p:nvPr/>
        </p:nvSpPr>
        <p:spPr bwMode="auto">
          <a:xfrm>
            <a:off x="4427538" y="6210300"/>
            <a:ext cx="360362" cy="287338"/>
          </a:xfrm>
          <a:prstGeom prst="notchedRightArrow">
            <a:avLst>
              <a:gd name="adj1" fmla="val 50000"/>
              <a:gd name="adj2" fmla="val 31353"/>
            </a:avLst>
          </a:prstGeom>
          <a:solidFill>
            <a:srgbClr val="FF330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>
              <a:latin typeface="Arial" charset="0"/>
            </a:endParaRPr>
          </a:p>
        </p:txBody>
      </p:sp>
      <p:sp>
        <p:nvSpPr>
          <p:cNvPr id="255034" name="Text Box 58"/>
          <p:cNvSpPr txBox="1">
            <a:spLocks noChangeArrowheads="1"/>
          </p:cNvSpPr>
          <p:nvPr/>
        </p:nvSpPr>
        <p:spPr bwMode="auto">
          <a:xfrm>
            <a:off x="539750" y="1412875"/>
            <a:ext cx="62642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CC"/>
                </a:solidFill>
                <a:latin typeface="Arial" charset="0"/>
              </a:rPr>
              <a:t>2. </a:t>
            </a:r>
            <a:r>
              <a:rPr lang="en-US" sz="2800" u="sng">
                <a:solidFill>
                  <a:srgbClr val="0000CC"/>
                </a:solidFill>
                <a:latin typeface="Arial" charset="0"/>
              </a:rPr>
              <a:t>Vùng trồng nhiều rau xứ lạnh:</a:t>
            </a:r>
            <a:r>
              <a:rPr lang="en-US" sz="2800">
                <a:solidFill>
                  <a:srgbClr val="339966"/>
                </a:solidFill>
                <a:latin typeface="Arial" charset="0"/>
              </a:rPr>
              <a:t> </a:t>
            </a:r>
          </a:p>
        </p:txBody>
      </p:sp>
      <p:sp>
        <p:nvSpPr>
          <p:cNvPr id="14375" name="Text Box 59"/>
          <p:cNvSpPr txBox="1">
            <a:spLocks noChangeArrowheads="1"/>
          </p:cNvSpPr>
          <p:nvPr/>
        </p:nvSpPr>
        <p:spPr bwMode="auto">
          <a:xfrm>
            <a:off x="238125" y="163513"/>
            <a:ext cx="27352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u="sng">
                <a:latin typeface="Arial" charset="0"/>
              </a:rPr>
              <a:t>Địa lí: </a:t>
            </a:r>
          </a:p>
        </p:txBody>
      </p:sp>
      <p:sp>
        <p:nvSpPr>
          <p:cNvPr id="14376" name="Text Box 60"/>
          <p:cNvSpPr txBox="1">
            <a:spLocks noChangeArrowheads="1"/>
          </p:cNvSpPr>
          <p:nvPr/>
        </p:nvSpPr>
        <p:spPr bwMode="auto">
          <a:xfrm>
            <a:off x="1211263" y="549275"/>
            <a:ext cx="788511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3333FF"/>
                </a:solidFill>
                <a:latin typeface="Arial" charset="0"/>
              </a:rPr>
              <a:t>Hoạt động sản xuất của người dân ở đồng bằng Bắc Bộ. </a:t>
            </a:r>
          </a:p>
        </p:txBody>
      </p:sp>
      <p:sp>
        <p:nvSpPr>
          <p:cNvPr id="14377" name="Text Box 61"/>
          <p:cNvSpPr txBox="1">
            <a:spLocks noChangeArrowheads="1"/>
          </p:cNvSpPr>
          <p:nvPr/>
        </p:nvSpPr>
        <p:spPr bwMode="auto">
          <a:xfrm>
            <a:off x="250825" y="0"/>
            <a:ext cx="88931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Arial" charset="0"/>
              </a:rPr>
              <a:t>                  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5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5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254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254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254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254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254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254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254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254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254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2000"/>
                                        <p:tgtEl>
                                          <p:spTgt spid="254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2000"/>
                                        <p:tgtEl>
                                          <p:spTgt spid="254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6" dur="2000"/>
                                        <p:tgtEl>
                                          <p:spTgt spid="254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2000"/>
                                        <p:tgtEl>
                                          <p:spTgt spid="254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2000"/>
                                        <p:tgtEl>
                                          <p:spTgt spid="254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5" dur="2000"/>
                                        <p:tgtEl>
                                          <p:spTgt spid="254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8" dur="2000"/>
                                        <p:tgtEl>
                                          <p:spTgt spid="254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1" dur="2000"/>
                                        <p:tgtEl>
                                          <p:spTgt spid="254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4" dur="2000"/>
                                        <p:tgtEl>
                                          <p:spTgt spid="254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7" dur="2000"/>
                                        <p:tgtEl>
                                          <p:spTgt spid="255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0" dur="2000"/>
                                        <p:tgtEl>
                                          <p:spTgt spid="255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3" dur="2000"/>
                                        <p:tgtEl>
                                          <p:spTgt spid="255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6" dur="2000"/>
                                        <p:tgtEl>
                                          <p:spTgt spid="255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9" dur="2000"/>
                                        <p:tgtEl>
                                          <p:spTgt spid="255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2" dur="2000"/>
                                        <p:tgtEl>
                                          <p:spTgt spid="255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5" dur="2000"/>
                                        <p:tgtEl>
                                          <p:spTgt spid="255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8" dur="2000"/>
                                        <p:tgtEl>
                                          <p:spTgt spid="255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1" dur="2000"/>
                                        <p:tgtEl>
                                          <p:spTgt spid="255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550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550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55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55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550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550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255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4" dur="2000" fill="hold"/>
                                        <p:tgtEl>
                                          <p:spTgt spid="2550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33"/>
                                      </p:to>
                                    </p:animClr>
                                    <p:set>
                                      <p:cBhvr>
                                        <p:cTn id="115" dur="2000" fill="hold"/>
                                        <p:tgtEl>
                                          <p:spTgt spid="2550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2000" fill="hold"/>
                                        <p:tgtEl>
                                          <p:spTgt spid="2550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2000" fill="hold"/>
                                        <p:tgtEl>
                                          <p:spTgt spid="2549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33"/>
                                      </p:to>
                                    </p:animClr>
                                    <p:set>
                                      <p:cBhvr>
                                        <p:cTn id="119" dur="2000" fill="hold"/>
                                        <p:tgtEl>
                                          <p:spTgt spid="2549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2549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2" dur="2000" fill="hold"/>
                                        <p:tgtEl>
                                          <p:spTgt spid="2550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33"/>
                                      </p:to>
                                    </p:animClr>
                                    <p:set>
                                      <p:cBhvr>
                                        <p:cTn id="123" dur="2000" fill="hold"/>
                                        <p:tgtEl>
                                          <p:spTgt spid="2550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2000" fill="hold"/>
                                        <p:tgtEl>
                                          <p:spTgt spid="2550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55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55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55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55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9" dur="2000"/>
                                        <p:tgtEl>
                                          <p:spTgt spid="255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55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55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55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255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982" grpId="0" animBg="1"/>
      <p:bldP spid="254983" grpId="0" animBg="1"/>
      <p:bldP spid="254984" grpId="0" animBg="1"/>
      <p:bldP spid="254985" grpId="0" animBg="1"/>
      <p:bldP spid="254986" grpId="0" animBg="1"/>
      <p:bldP spid="254987" grpId="0" animBg="1"/>
      <p:bldP spid="254988" grpId="0" animBg="1"/>
      <p:bldP spid="254989" grpId="0" animBg="1"/>
      <p:bldP spid="254990" grpId="0" animBg="1"/>
      <p:bldP spid="254991" grpId="0" animBg="1"/>
      <p:bldP spid="254992" grpId="0" animBg="1"/>
      <p:bldP spid="254993" grpId="0" animBg="1"/>
      <p:bldP spid="254994" grpId="0" animBg="1"/>
      <p:bldP spid="254995" grpId="0" animBg="1"/>
      <p:bldP spid="254996" grpId="0" animBg="1"/>
      <p:bldP spid="254997" grpId="0" animBg="1"/>
      <p:bldP spid="254998" grpId="0" animBg="1"/>
      <p:bldP spid="254999" grpId="0" animBg="1"/>
      <p:bldP spid="255000" grpId="0" animBg="1"/>
      <p:bldP spid="255001" grpId="0" animBg="1"/>
      <p:bldP spid="255002" grpId="0" animBg="1"/>
      <p:bldP spid="255003" grpId="0" animBg="1"/>
      <p:bldP spid="255004" grpId="0" animBg="1"/>
      <p:bldP spid="255005" grpId="0" animBg="1"/>
      <p:bldP spid="255006" grpId="0" animBg="1"/>
      <p:bldP spid="255007" grpId="0" animBg="1"/>
      <p:bldP spid="255008" grpId="0" animBg="1"/>
      <p:bldP spid="255020" grpId="0"/>
      <p:bldP spid="255021" grpId="0"/>
      <p:bldP spid="255022" grpId="0"/>
      <p:bldP spid="255024" grpId="0"/>
      <p:bldP spid="255029" grpId="0" animBg="1"/>
      <p:bldP spid="255030" grpId="0"/>
      <p:bldP spid="255031" grpId="0"/>
      <p:bldP spid="255032" grpId="0" animBg="1"/>
      <p:bldP spid="255033" grpId="0" animBg="1"/>
      <p:bldP spid="2550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35"/>
          <p:cNvSpPr txBox="1">
            <a:spLocks noChangeArrowheads="1"/>
          </p:cNvSpPr>
          <p:nvPr/>
        </p:nvSpPr>
        <p:spPr bwMode="auto">
          <a:xfrm>
            <a:off x="250825" y="0"/>
            <a:ext cx="88931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                     </a:t>
            </a:r>
          </a:p>
        </p:txBody>
      </p:sp>
      <p:sp>
        <p:nvSpPr>
          <p:cNvPr id="15363" name="Text Box 47"/>
          <p:cNvSpPr txBox="1">
            <a:spLocks noChangeArrowheads="1"/>
          </p:cNvSpPr>
          <p:nvPr/>
        </p:nvSpPr>
        <p:spPr bwMode="auto">
          <a:xfrm>
            <a:off x="539750" y="1268413"/>
            <a:ext cx="62642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CC"/>
                </a:solidFill>
                <a:latin typeface="Arial" charset="0"/>
              </a:rPr>
              <a:t>2. </a:t>
            </a:r>
            <a:r>
              <a:rPr lang="en-US" sz="2400" b="1" u="sng">
                <a:solidFill>
                  <a:srgbClr val="0000CC"/>
                </a:solidFill>
                <a:latin typeface="Arial" charset="0"/>
              </a:rPr>
              <a:t>Vùng trồng nhiều rau xứ lạnh</a:t>
            </a:r>
            <a:r>
              <a:rPr lang="en-US" sz="2400" b="1">
                <a:solidFill>
                  <a:srgbClr val="339966"/>
                </a:solidFill>
                <a:latin typeface="Arial" charset="0"/>
              </a:rPr>
              <a:t> </a:t>
            </a:r>
          </a:p>
        </p:txBody>
      </p:sp>
      <p:sp>
        <p:nvSpPr>
          <p:cNvPr id="257072" name="Text Box 48"/>
          <p:cNvSpPr txBox="1">
            <a:spLocks noChangeArrowheads="1"/>
          </p:cNvSpPr>
          <p:nvPr/>
        </p:nvSpPr>
        <p:spPr bwMode="auto">
          <a:xfrm>
            <a:off x="0" y="4005263"/>
            <a:ext cx="88931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Arial" charset="0"/>
              </a:rPr>
              <a:t>N1:</a:t>
            </a:r>
            <a:r>
              <a:rPr lang="en-US" sz="2000" b="1">
                <a:latin typeface="Arial" charset="0"/>
              </a:rPr>
              <a:t>Mùa đông lạnh ở đồng bằng Bắc Bộ kéo dài mấy tháng ? Vào mùa đông nhiệt độ thường giảm nhanh khi nào ?</a:t>
            </a:r>
          </a:p>
        </p:txBody>
      </p:sp>
      <p:sp>
        <p:nvSpPr>
          <p:cNvPr id="257073" name="Text Box 49"/>
          <p:cNvSpPr txBox="1">
            <a:spLocks noChangeArrowheads="1"/>
          </p:cNvSpPr>
          <p:nvPr/>
        </p:nvSpPr>
        <p:spPr bwMode="auto">
          <a:xfrm>
            <a:off x="0" y="4797425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Arial" charset="0"/>
              </a:rPr>
              <a:t>N2:</a:t>
            </a:r>
            <a:r>
              <a:rPr lang="en-US" sz="2000" b="1">
                <a:latin typeface="Arial" charset="0"/>
              </a:rPr>
              <a:t> Vì sao đồng bằng Bắc Bộ trồng được  nhiều rau  xứ lạnh? </a:t>
            </a:r>
          </a:p>
        </p:txBody>
      </p:sp>
      <p:sp>
        <p:nvSpPr>
          <p:cNvPr id="257074" name="Text Box 50"/>
          <p:cNvSpPr txBox="1">
            <a:spLocks noChangeArrowheads="1"/>
          </p:cNvSpPr>
          <p:nvPr/>
        </p:nvSpPr>
        <p:spPr bwMode="auto">
          <a:xfrm>
            <a:off x="-25400" y="5373688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Arial" charset="0"/>
              </a:rPr>
              <a:t>N3: </a:t>
            </a:r>
            <a:r>
              <a:rPr lang="en-US" sz="2000" b="1">
                <a:latin typeface="Arial" charset="0"/>
              </a:rPr>
              <a:t>Kể tên các loại rau xứ lạnh được trồng nhiều ở đồng bằng Bắc Bộ?</a:t>
            </a:r>
            <a:r>
              <a:rPr lang="en-US" sz="2000">
                <a:latin typeface="Arial" charset="0"/>
              </a:rPr>
              <a:t> </a:t>
            </a:r>
          </a:p>
        </p:txBody>
      </p:sp>
      <p:sp>
        <p:nvSpPr>
          <p:cNvPr id="15367" name="Text Box 51"/>
          <p:cNvSpPr txBox="1">
            <a:spLocks noChangeArrowheads="1"/>
          </p:cNvSpPr>
          <p:nvPr/>
        </p:nvSpPr>
        <p:spPr bwMode="auto">
          <a:xfrm>
            <a:off x="111125" y="377825"/>
            <a:ext cx="27352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u="sng">
                <a:latin typeface="Arial" charset="0"/>
              </a:rPr>
              <a:t>Địa lí: </a:t>
            </a:r>
          </a:p>
        </p:txBody>
      </p:sp>
      <p:sp>
        <p:nvSpPr>
          <p:cNvPr id="15368" name="Text Box 52"/>
          <p:cNvSpPr txBox="1">
            <a:spLocks noChangeArrowheads="1"/>
          </p:cNvSpPr>
          <p:nvPr/>
        </p:nvSpPr>
        <p:spPr bwMode="auto">
          <a:xfrm>
            <a:off x="1258888" y="434975"/>
            <a:ext cx="788511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3333FF"/>
                </a:solidFill>
                <a:latin typeface="Arial" charset="0"/>
              </a:rPr>
              <a:t>Hoạt động sản xuất của người dân ở đồng bằng Bắc Bộ. </a:t>
            </a:r>
          </a:p>
        </p:txBody>
      </p:sp>
      <p:sp>
        <p:nvSpPr>
          <p:cNvPr id="15369" name="Text Box 53"/>
          <p:cNvSpPr txBox="1">
            <a:spLocks noChangeArrowheads="1"/>
          </p:cNvSpPr>
          <p:nvPr/>
        </p:nvSpPr>
        <p:spPr bwMode="auto">
          <a:xfrm>
            <a:off x="684213" y="3500438"/>
            <a:ext cx="8208962" cy="461962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i="1">
                <a:solidFill>
                  <a:srgbClr val="000000"/>
                </a:solidFill>
                <a:latin typeface="Arial" charset="0"/>
              </a:rPr>
              <a:t>Bảng số liệu về nhiệt </a:t>
            </a:r>
            <a:r>
              <a:rPr lang="vi-VN" sz="2400" b="1" i="1">
                <a:solidFill>
                  <a:srgbClr val="000000"/>
                </a:solidFill>
                <a:latin typeface="Arial" charset="0"/>
              </a:rPr>
              <a:t>đ</a:t>
            </a:r>
            <a:r>
              <a:rPr lang="en-US" sz="2400" b="1" i="1">
                <a:solidFill>
                  <a:srgbClr val="000000"/>
                </a:solidFill>
                <a:latin typeface="Arial" charset="0"/>
              </a:rPr>
              <a:t>ộ trung bình tháng ở Hà Nội</a:t>
            </a:r>
          </a:p>
        </p:txBody>
      </p:sp>
      <p:sp>
        <p:nvSpPr>
          <p:cNvPr id="257079" name="Text Box 55"/>
          <p:cNvSpPr txBox="1">
            <a:spLocks noChangeArrowheads="1"/>
          </p:cNvSpPr>
          <p:nvPr/>
        </p:nvSpPr>
        <p:spPr bwMode="auto">
          <a:xfrm>
            <a:off x="-25400" y="5919788"/>
            <a:ext cx="93249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Arial" charset="0"/>
              </a:rPr>
              <a:t>N4:</a:t>
            </a:r>
            <a:r>
              <a:rPr lang="en-US" sz="2000" b="1">
                <a:solidFill>
                  <a:schemeClr val="tx2"/>
                </a:solidFill>
                <a:latin typeface="Arial" charset="0"/>
              </a:rPr>
              <a:t>Rau xứ lạnh đem lại lợi ích gì cho người dân  đồng bằng Bắc Bộ?</a:t>
            </a:r>
          </a:p>
        </p:txBody>
      </p:sp>
      <p:sp>
        <p:nvSpPr>
          <p:cNvPr id="15371" name="Rectangle 56"/>
          <p:cNvSpPr>
            <a:spLocks noChangeArrowheads="1"/>
          </p:cNvSpPr>
          <p:nvPr/>
        </p:nvSpPr>
        <p:spPr bwMode="auto">
          <a:xfrm>
            <a:off x="422275" y="1790700"/>
            <a:ext cx="990600" cy="838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>
                <a:solidFill>
                  <a:srgbClr val="FF3300"/>
                </a:solidFill>
                <a:latin typeface="Arial" charset="0"/>
              </a:rPr>
              <a:t>Tháng</a:t>
            </a:r>
          </a:p>
        </p:txBody>
      </p:sp>
      <p:sp>
        <p:nvSpPr>
          <p:cNvPr id="15372" name="Rectangle 57"/>
          <p:cNvSpPr>
            <a:spLocks noChangeArrowheads="1"/>
          </p:cNvSpPr>
          <p:nvPr/>
        </p:nvSpPr>
        <p:spPr bwMode="auto">
          <a:xfrm>
            <a:off x="3227388" y="1809750"/>
            <a:ext cx="609600" cy="8382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CC0099"/>
                </a:solidFill>
                <a:latin typeface="Arial" charset="0"/>
              </a:rPr>
              <a:t>4</a:t>
            </a:r>
          </a:p>
        </p:txBody>
      </p:sp>
      <p:sp>
        <p:nvSpPr>
          <p:cNvPr id="257082" name="Rectangle 58"/>
          <p:cNvSpPr>
            <a:spLocks noChangeArrowheads="1"/>
          </p:cNvSpPr>
          <p:nvPr/>
        </p:nvSpPr>
        <p:spPr bwMode="auto">
          <a:xfrm>
            <a:off x="2011363" y="1797050"/>
            <a:ext cx="609600" cy="8382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CC0099"/>
                </a:solidFill>
                <a:latin typeface="Arial" charset="0"/>
              </a:rPr>
              <a:t>2</a:t>
            </a:r>
          </a:p>
        </p:txBody>
      </p:sp>
      <p:sp>
        <p:nvSpPr>
          <p:cNvPr id="15374" name="Rectangle 59"/>
          <p:cNvSpPr>
            <a:spLocks noChangeArrowheads="1"/>
          </p:cNvSpPr>
          <p:nvPr/>
        </p:nvSpPr>
        <p:spPr bwMode="auto">
          <a:xfrm>
            <a:off x="3846513" y="1806575"/>
            <a:ext cx="609600" cy="8382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CC0099"/>
                </a:solidFill>
                <a:latin typeface="Arial" charset="0"/>
              </a:rPr>
              <a:t>5</a:t>
            </a:r>
          </a:p>
        </p:txBody>
      </p:sp>
      <p:sp>
        <p:nvSpPr>
          <p:cNvPr id="15375" name="Rectangle 60"/>
          <p:cNvSpPr>
            <a:spLocks noChangeArrowheads="1"/>
          </p:cNvSpPr>
          <p:nvPr/>
        </p:nvSpPr>
        <p:spPr bwMode="auto">
          <a:xfrm>
            <a:off x="4452938" y="1806575"/>
            <a:ext cx="609600" cy="8382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CC0099"/>
                </a:solidFill>
                <a:latin typeface="Arial" charset="0"/>
              </a:rPr>
              <a:t>6</a:t>
            </a:r>
          </a:p>
        </p:txBody>
      </p:sp>
      <p:sp>
        <p:nvSpPr>
          <p:cNvPr id="15376" name="Rectangle 61"/>
          <p:cNvSpPr>
            <a:spLocks noChangeArrowheads="1"/>
          </p:cNvSpPr>
          <p:nvPr/>
        </p:nvSpPr>
        <p:spPr bwMode="auto">
          <a:xfrm>
            <a:off x="5054600" y="1806575"/>
            <a:ext cx="609600" cy="8382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CC0099"/>
                </a:solidFill>
                <a:latin typeface="Arial" charset="0"/>
              </a:rPr>
              <a:t>7</a:t>
            </a:r>
          </a:p>
        </p:txBody>
      </p:sp>
      <p:sp>
        <p:nvSpPr>
          <p:cNvPr id="15377" name="Rectangle 62"/>
          <p:cNvSpPr>
            <a:spLocks noChangeArrowheads="1"/>
          </p:cNvSpPr>
          <p:nvPr/>
        </p:nvSpPr>
        <p:spPr bwMode="auto">
          <a:xfrm>
            <a:off x="5662613" y="1806575"/>
            <a:ext cx="609600" cy="8382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CC0099"/>
                </a:solidFill>
                <a:latin typeface="Arial" charset="0"/>
              </a:rPr>
              <a:t>8</a:t>
            </a:r>
          </a:p>
        </p:txBody>
      </p:sp>
      <p:sp>
        <p:nvSpPr>
          <p:cNvPr id="15378" name="Rectangle 63"/>
          <p:cNvSpPr>
            <a:spLocks noChangeArrowheads="1"/>
          </p:cNvSpPr>
          <p:nvPr/>
        </p:nvSpPr>
        <p:spPr bwMode="auto">
          <a:xfrm>
            <a:off x="6261100" y="1806575"/>
            <a:ext cx="609600" cy="8382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CC0099"/>
                </a:solidFill>
                <a:latin typeface="Arial" charset="0"/>
              </a:rPr>
              <a:t>9</a:t>
            </a:r>
          </a:p>
        </p:txBody>
      </p:sp>
      <p:sp>
        <p:nvSpPr>
          <p:cNvPr id="15379" name="Rectangle 64"/>
          <p:cNvSpPr>
            <a:spLocks noChangeArrowheads="1"/>
          </p:cNvSpPr>
          <p:nvPr/>
        </p:nvSpPr>
        <p:spPr bwMode="auto">
          <a:xfrm>
            <a:off x="6835775" y="1800225"/>
            <a:ext cx="609600" cy="8382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CC0099"/>
                </a:solidFill>
                <a:latin typeface="Arial" charset="0"/>
              </a:rPr>
              <a:t>10</a:t>
            </a:r>
          </a:p>
        </p:txBody>
      </p:sp>
      <p:sp>
        <p:nvSpPr>
          <p:cNvPr id="15380" name="Rectangle 65"/>
          <p:cNvSpPr>
            <a:spLocks noChangeArrowheads="1"/>
          </p:cNvSpPr>
          <p:nvPr/>
        </p:nvSpPr>
        <p:spPr bwMode="auto">
          <a:xfrm>
            <a:off x="7445375" y="1806575"/>
            <a:ext cx="609600" cy="8382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CC0099"/>
                </a:solidFill>
                <a:latin typeface="Arial" charset="0"/>
              </a:rPr>
              <a:t>11</a:t>
            </a:r>
          </a:p>
        </p:txBody>
      </p:sp>
      <p:sp>
        <p:nvSpPr>
          <p:cNvPr id="15381" name="Rectangle 66"/>
          <p:cNvSpPr>
            <a:spLocks noChangeArrowheads="1"/>
          </p:cNvSpPr>
          <p:nvPr/>
        </p:nvSpPr>
        <p:spPr bwMode="auto">
          <a:xfrm>
            <a:off x="422275" y="2632075"/>
            <a:ext cx="990600" cy="838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>
                <a:solidFill>
                  <a:srgbClr val="FF3300"/>
                </a:solidFill>
              </a:rPr>
              <a:t>Nhiệt độ</a:t>
            </a:r>
            <a:endParaRPr lang="en-US" b="1">
              <a:solidFill>
                <a:srgbClr val="FF3300"/>
              </a:solidFill>
              <a:latin typeface="Arial" charset="0"/>
            </a:endParaRPr>
          </a:p>
          <a:p>
            <a:pPr algn="ctr"/>
            <a:r>
              <a:rPr lang="en-US" b="1">
                <a:solidFill>
                  <a:srgbClr val="FF3300"/>
                </a:solidFill>
                <a:latin typeface="Arial" charset="0"/>
              </a:rPr>
              <a:t>(</a:t>
            </a:r>
            <a:r>
              <a:rPr lang="en-US" b="1" baseline="30000">
                <a:solidFill>
                  <a:srgbClr val="FF3300"/>
                </a:solidFill>
                <a:latin typeface="Arial" charset="0"/>
              </a:rPr>
              <a:t>0</a:t>
            </a:r>
            <a:r>
              <a:rPr lang="en-US" b="1">
                <a:solidFill>
                  <a:srgbClr val="FF3300"/>
                </a:solidFill>
                <a:latin typeface="Arial" charset="0"/>
              </a:rPr>
              <a:t>C)</a:t>
            </a:r>
          </a:p>
        </p:txBody>
      </p:sp>
      <p:sp>
        <p:nvSpPr>
          <p:cNvPr id="15382" name="Rectangle 67"/>
          <p:cNvSpPr>
            <a:spLocks noChangeArrowheads="1"/>
          </p:cNvSpPr>
          <p:nvPr/>
        </p:nvSpPr>
        <p:spPr bwMode="auto">
          <a:xfrm>
            <a:off x="2617788" y="2632075"/>
            <a:ext cx="609600" cy="8382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CC0099"/>
                </a:solidFill>
                <a:latin typeface="Arial" charset="0"/>
              </a:rPr>
              <a:t>20</a:t>
            </a:r>
          </a:p>
        </p:txBody>
      </p:sp>
      <p:sp>
        <p:nvSpPr>
          <p:cNvPr id="15383" name="Rectangle 68"/>
          <p:cNvSpPr>
            <a:spLocks noChangeArrowheads="1"/>
          </p:cNvSpPr>
          <p:nvPr/>
        </p:nvSpPr>
        <p:spPr bwMode="auto">
          <a:xfrm>
            <a:off x="3240088" y="2632075"/>
            <a:ext cx="609600" cy="8382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CC0099"/>
                </a:solidFill>
                <a:latin typeface="Arial" charset="0"/>
              </a:rPr>
              <a:t>24</a:t>
            </a:r>
          </a:p>
        </p:txBody>
      </p:sp>
      <p:sp>
        <p:nvSpPr>
          <p:cNvPr id="15384" name="Rectangle 69"/>
          <p:cNvSpPr>
            <a:spLocks noChangeArrowheads="1"/>
          </p:cNvSpPr>
          <p:nvPr/>
        </p:nvSpPr>
        <p:spPr bwMode="auto">
          <a:xfrm>
            <a:off x="3846513" y="2632075"/>
            <a:ext cx="609600" cy="8382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CC0099"/>
                </a:solidFill>
                <a:latin typeface="Arial" charset="0"/>
              </a:rPr>
              <a:t>27</a:t>
            </a:r>
          </a:p>
        </p:txBody>
      </p:sp>
      <p:sp>
        <p:nvSpPr>
          <p:cNvPr id="15385" name="Rectangle 70"/>
          <p:cNvSpPr>
            <a:spLocks noChangeArrowheads="1"/>
          </p:cNvSpPr>
          <p:nvPr/>
        </p:nvSpPr>
        <p:spPr bwMode="auto">
          <a:xfrm>
            <a:off x="4452938" y="2632075"/>
            <a:ext cx="609600" cy="8382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CC0099"/>
                </a:solidFill>
                <a:latin typeface="Arial" charset="0"/>
              </a:rPr>
              <a:t> 28</a:t>
            </a:r>
          </a:p>
        </p:txBody>
      </p:sp>
      <p:sp>
        <p:nvSpPr>
          <p:cNvPr id="15386" name="Rectangle 71"/>
          <p:cNvSpPr>
            <a:spLocks noChangeArrowheads="1"/>
          </p:cNvSpPr>
          <p:nvPr/>
        </p:nvSpPr>
        <p:spPr bwMode="auto">
          <a:xfrm>
            <a:off x="5054600" y="2632075"/>
            <a:ext cx="609600" cy="8382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CC0099"/>
                </a:solidFill>
                <a:latin typeface="Arial" charset="0"/>
              </a:rPr>
              <a:t>29</a:t>
            </a:r>
          </a:p>
        </p:txBody>
      </p:sp>
      <p:sp>
        <p:nvSpPr>
          <p:cNvPr id="15387" name="Rectangle 72"/>
          <p:cNvSpPr>
            <a:spLocks noChangeArrowheads="1"/>
          </p:cNvSpPr>
          <p:nvPr/>
        </p:nvSpPr>
        <p:spPr bwMode="auto">
          <a:xfrm>
            <a:off x="5653088" y="2632075"/>
            <a:ext cx="609600" cy="8382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CC0099"/>
                </a:solidFill>
                <a:latin typeface="Arial" charset="0"/>
              </a:rPr>
              <a:t>28</a:t>
            </a:r>
          </a:p>
        </p:txBody>
      </p:sp>
      <p:sp>
        <p:nvSpPr>
          <p:cNvPr id="15388" name="Rectangle 73"/>
          <p:cNvSpPr>
            <a:spLocks noChangeArrowheads="1"/>
          </p:cNvSpPr>
          <p:nvPr/>
        </p:nvSpPr>
        <p:spPr bwMode="auto">
          <a:xfrm>
            <a:off x="6261100" y="2632075"/>
            <a:ext cx="609600" cy="8382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CC0099"/>
                </a:solidFill>
                <a:latin typeface="Arial" charset="0"/>
              </a:rPr>
              <a:t>27</a:t>
            </a:r>
          </a:p>
        </p:txBody>
      </p:sp>
      <p:sp>
        <p:nvSpPr>
          <p:cNvPr id="15389" name="Rectangle 74"/>
          <p:cNvSpPr>
            <a:spLocks noChangeArrowheads="1"/>
          </p:cNvSpPr>
          <p:nvPr/>
        </p:nvSpPr>
        <p:spPr bwMode="auto">
          <a:xfrm>
            <a:off x="6835775" y="2632075"/>
            <a:ext cx="609600" cy="8382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CC0099"/>
                </a:solidFill>
                <a:latin typeface="Arial" charset="0"/>
              </a:rPr>
              <a:t>25</a:t>
            </a:r>
          </a:p>
        </p:txBody>
      </p:sp>
      <p:sp>
        <p:nvSpPr>
          <p:cNvPr id="15390" name="Rectangle 75"/>
          <p:cNvSpPr>
            <a:spLocks noChangeArrowheads="1"/>
          </p:cNvSpPr>
          <p:nvPr/>
        </p:nvSpPr>
        <p:spPr bwMode="auto">
          <a:xfrm>
            <a:off x="7442200" y="2632075"/>
            <a:ext cx="609600" cy="8382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CC0099"/>
                </a:solidFill>
                <a:latin typeface="Arial" charset="0"/>
              </a:rPr>
              <a:t>21</a:t>
            </a:r>
          </a:p>
        </p:txBody>
      </p:sp>
      <p:sp>
        <p:nvSpPr>
          <p:cNvPr id="15391" name="Rectangle 76"/>
          <p:cNvSpPr>
            <a:spLocks noChangeArrowheads="1"/>
          </p:cNvSpPr>
          <p:nvPr/>
        </p:nvSpPr>
        <p:spPr bwMode="auto">
          <a:xfrm>
            <a:off x="2617788" y="1808163"/>
            <a:ext cx="609600" cy="823912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CC0099"/>
                </a:solidFill>
                <a:latin typeface="Arial" charset="0"/>
              </a:rPr>
              <a:t>3</a:t>
            </a:r>
          </a:p>
        </p:txBody>
      </p:sp>
      <p:sp>
        <p:nvSpPr>
          <p:cNvPr id="257101" name="Rectangle 77"/>
          <p:cNvSpPr>
            <a:spLocks noChangeArrowheads="1"/>
          </p:cNvSpPr>
          <p:nvPr/>
        </p:nvSpPr>
        <p:spPr bwMode="auto">
          <a:xfrm>
            <a:off x="1403350" y="1790700"/>
            <a:ext cx="609600" cy="8382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CC0099"/>
                </a:solidFill>
                <a:latin typeface="Arial" charset="0"/>
              </a:rPr>
              <a:t>1</a:t>
            </a:r>
          </a:p>
        </p:txBody>
      </p:sp>
      <p:sp>
        <p:nvSpPr>
          <p:cNvPr id="257102" name="Rectangle 78"/>
          <p:cNvSpPr>
            <a:spLocks noChangeArrowheads="1"/>
          </p:cNvSpPr>
          <p:nvPr/>
        </p:nvSpPr>
        <p:spPr bwMode="auto">
          <a:xfrm>
            <a:off x="8048625" y="1806575"/>
            <a:ext cx="609600" cy="8382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CC0099"/>
                </a:solidFill>
                <a:latin typeface="Arial" charset="0"/>
              </a:rPr>
              <a:t>12</a:t>
            </a:r>
          </a:p>
        </p:txBody>
      </p:sp>
      <p:sp>
        <p:nvSpPr>
          <p:cNvPr id="15394" name="Rectangle 79"/>
          <p:cNvSpPr>
            <a:spLocks noChangeArrowheads="1"/>
          </p:cNvSpPr>
          <p:nvPr/>
        </p:nvSpPr>
        <p:spPr bwMode="auto">
          <a:xfrm>
            <a:off x="1403350" y="2632075"/>
            <a:ext cx="609600" cy="8382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CC0099"/>
                </a:solidFill>
                <a:latin typeface="Arial" charset="0"/>
              </a:rPr>
              <a:t>17</a:t>
            </a:r>
          </a:p>
        </p:txBody>
      </p:sp>
      <p:sp>
        <p:nvSpPr>
          <p:cNvPr id="15395" name="Rectangle 80"/>
          <p:cNvSpPr>
            <a:spLocks noChangeArrowheads="1"/>
          </p:cNvSpPr>
          <p:nvPr/>
        </p:nvSpPr>
        <p:spPr bwMode="auto">
          <a:xfrm>
            <a:off x="8047038" y="2632075"/>
            <a:ext cx="609600" cy="8382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CC0099"/>
                </a:solidFill>
                <a:latin typeface="Arial" charset="0"/>
              </a:rPr>
              <a:t>18</a:t>
            </a:r>
          </a:p>
        </p:txBody>
      </p:sp>
      <p:sp>
        <p:nvSpPr>
          <p:cNvPr id="15396" name="Rectangle 81"/>
          <p:cNvSpPr>
            <a:spLocks noChangeArrowheads="1"/>
          </p:cNvSpPr>
          <p:nvPr/>
        </p:nvSpPr>
        <p:spPr bwMode="auto">
          <a:xfrm>
            <a:off x="2012950" y="2625725"/>
            <a:ext cx="609600" cy="8382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CC0099"/>
                </a:solidFill>
                <a:latin typeface="Arial" charset="0"/>
              </a:rPr>
              <a:t>17</a:t>
            </a:r>
          </a:p>
        </p:txBody>
      </p:sp>
      <p:sp>
        <p:nvSpPr>
          <p:cNvPr id="257107" name="AutoShape 83"/>
          <p:cNvSpPr>
            <a:spLocks noChangeArrowheads="1"/>
          </p:cNvSpPr>
          <p:nvPr/>
        </p:nvSpPr>
        <p:spPr bwMode="auto">
          <a:xfrm>
            <a:off x="1476375" y="4437063"/>
            <a:ext cx="3671888" cy="1871662"/>
          </a:xfrm>
          <a:prstGeom prst="irregularSeal2">
            <a:avLst/>
          </a:prstGeom>
          <a:gradFill rotWithShape="1">
            <a:gsLst>
              <a:gs pos="0">
                <a:srgbClr val="F9FDFB"/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00FF"/>
                </a:solidFill>
                <a:latin typeface="Arial" charset="0"/>
              </a:rPr>
              <a:t>Nhóm lớn</a:t>
            </a:r>
            <a:r>
              <a:rPr lang="en-US" sz="1600">
                <a:latin typeface="Arial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5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257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57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257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7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7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257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2000" fill="hold"/>
                                        <p:tgtEl>
                                          <p:spTgt spid="25710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6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2000" fill="hold"/>
                                        <p:tgtEl>
                                          <p:spTgt spid="25708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2000" fill="hold"/>
                                        <p:tgtEl>
                                          <p:spTgt spid="25710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072" grpId="0"/>
      <p:bldP spid="257073" grpId="0"/>
      <p:bldP spid="257074" grpId="0"/>
      <p:bldP spid="257079" grpId="0"/>
      <p:bldP spid="257082" grpId="0"/>
      <p:bldP spid="257101" grpId="0"/>
      <p:bldP spid="257102" grpId="0"/>
      <p:bldP spid="257107" grpId="0" animBg="1"/>
      <p:bldP spid="257107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3"/>
          <p:cNvSpPr txBox="1">
            <a:spLocks noChangeArrowheads="1"/>
          </p:cNvSpPr>
          <p:nvPr/>
        </p:nvSpPr>
        <p:spPr bwMode="auto">
          <a:xfrm>
            <a:off x="250825" y="0"/>
            <a:ext cx="88931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Arial" charset="0"/>
              </a:rPr>
              <a:t>                     </a:t>
            </a:r>
            <a:endParaRPr lang="en-US" sz="2400" b="1">
              <a:latin typeface="Arial" charset="0"/>
            </a:endParaRPr>
          </a:p>
        </p:txBody>
      </p:sp>
      <p:sp>
        <p:nvSpPr>
          <p:cNvPr id="16387" name="Text Box 6"/>
          <p:cNvSpPr txBox="1">
            <a:spLocks noChangeArrowheads="1"/>
          </p:cNvSpPr>
          <p:nvPr/>
        </p:nvSpPr>
        <p:spPr bwMode="auto">
          <a:xfrm>
            <a:off x="539750" y="1268413"/>
            <a:ext cx="62642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CC"/>
                </a:solidFill>
                <a:latin typeface="Arial" charset="0"/>
              </a:rPr>
              <a:t>2. </a:t>
            </a:r>
            <a:r>
              <a:rPr lang="en-US" sz="2400" b="1" u="sng">
                <a:solidFill>
                  <a:srgbClr val="0000CC"/>
                </a:solidFill>
                <a:latin typeface="Arial" charset="0"/>
              </a:rPr>
              <a:t>Vùng trồng nhiều rau xứ lạnh</a:t>
            </a:r>
            <a:r>
              <a:rPr lang="en-US" sz="2400" b="1">
                <a:solidFill>
                  <a:srgbClr val="339966"/>
                </a:solidFill>
                <a:latin typeface="Arial" charset="0"/>
              </a:rPr>
              <a:t> </a:t>
            </a:r>
          </a:p>
        </p:txBody>
      </p:sp>
      <p:sp>
        <p:nvSpPr>
          <p:cNvPr id="229383" name="Text Box 7"/>
          <p:cNvSpPr txBox="1">
            <a:spLocks noChangeArrowheads="1"/>
          </p:cNvSpPr>
          <p:nvPr/>
        </p:nvSpPr>
        <p:spPr bwMode="auto">
          <a:xfrm>
            <a:off x="133350" y="1773238"/>
            <a:ext cx="88931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Arial" charset="0"/>
              </a:rPr>
              <a:t>N1:</a:t>
            </a:r>
            <a:r>
              <a:rPr lang="en-US" sz="2000" b="1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2000" b="1">
                <a:latin typeface="Arial" charset="0"/>
              </a:rPr>
              <a:t>Mùa đông lạnh ở đồng bằng Bắc Bộ kéo dài mấy tháng? Vào mùa đông nhiệt độ thường giảm nhanh khi nào ?</a:t>
            </a:r>
          </a:p>
        </p:txBody>
      </p:sp>
      <p:sp>
        <p:nvSpPr>
          <p:cNvPr id="229384" name="Text Box 8"/>
          <p:cNvSpPr txBox="1">
            <a:spLocks noChangeArrowheads="1"/>
          </p:cNvSpPr>
          <p:nvPr/>
        </p:nvSpPr>
        <p:spPr bwMode="auto">
          <a:xfrm>
            <a:off x="200025" y="2565400"/>
            <a:ext cx="87487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3333FF"/>
                </a:solidFill>
                <a:latin typeface="Arial" charset="0"/>
              </a:rPr>
              <a:t>    -</a:t>
            </a:r>
            <a:r>
              <a:rPr lang="en-US" sz="2400" b="1">
                <a:solidFill>
                  <a:srgbClr val="3333FF"/>
                </a:solidFill>
                <a:latin typeface="Arial" charset="0"/>
              </a:rPr>
              <a:t>Kéo dài  từ 3  đến 4 tháng. Trong thời gian này, nhiệt độ thường giảm nhanh mỗi khi có các đợt gió mùa đông bắc thổi về. </a:t>
            </a:r>
          </a:p>
        </p:txBody>
      </p:sp>
      <p:sp>
        <p:nvSpPr>
          <p:cNvPr id="229386" name="Text Box 10"/>
          <p:cNvSpPr txBox="1">
            <a:spLocks noChangeArrowheads="1"/>
          </p:cNvSpPr>
          <p:nvPr/>
        </p:nvSpPr>
        <p:spPr bwMode="auto">
          <a:xfrm>
            <a:off x="133350" y="4005263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Arial" charset="0"/>
              </a:rPr>
              <a:t>N2:</a:t>
            </a:r>
            <a:r>
              <a:rPr lang="en-US" sz="2000" b="1">
                <a:latin typeface="Arial" charset="0"/>
              </a:rPr>
              <a:t> Vì sao đồng bằng Bắc Bộ trồng được nhiều rau xứ lạnh? </a:t>
            </a:r>
          </a:p>
        </p:txBody>
      </p:sp>
      <p:sp>
        <p:nvSpPr>
          <p:cNvPr id="229387" name="Text Box 11"/>
          <p:cNvSpPr txBox="1">
            <a:spLocks noChangeArrowheads="1"/>
          </p:cNvSpPr>
          <p:nvPr/>
        </p:nvSpPr>
        <p:spPr bwMode="auto">
          <a:xfrm>
            <a:off x="66675" y="4437063"/>
            <a:ext cx="9144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Arial" charset="0"/>
              </a:rPr>
              <a:t>   -Vào các tháng mùa đông, nhiệt độ hạ thấp tạo điều kiện thuận lợi cho việc trồng các loại rau xứ lạnh. </a:t>
            </a:r>
          </a:p>
        </p:txBody>
      </p:sp>
      <p:sp>
        <p:nvSpPr>
          <p:cNvPr id="16392" name="Text Box 13"/>
          <p:cNvSpPr txBox="1">
            <a:spLocks noChangeArrowheads="1"/>
          </p:cNvSpPr>
          <p:nvPr/>
        </p:nvSpPr>
        <p:spPr bwMode="auto">
          <a:xfrm>
            <a:off x="250825" y="6237288"/>
            <a:ext cx="85693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600">
              <a:latin typeface="Arial" charset="0"/>
            </a:endParaRPr>
          </a:p>
        </p:txBody>
      </p:sp>
      <p:sp>
        <p:nvSpPr>
          <p:cNvPr id="16393" name="Text Box 18"/>
          <p:cNvSpPr txBox="1">
            <a:spLocks noChangeArrowheads="1"/>
          </p:cNvSpPr>
          <p:nvPr/>
        </p:nvSpPr>
        <p:spPr bwMode="auto">
          <a:xfrm>
            <a:off x="88900" y="355600"/>
            <a:ext cx="27352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u="sng">
                <a:latin typeface="Arial" charset="0"/>
              </a:rPr>
              <a:t>Địa lí: </a:t>
            </a:r>
          </a:p>
        </p:txBody>
      </p:sp>
      <p:sp>
        <p:nvSpPr>
          <p:cNvPr id="16394" name="Text Box 19"/>
          <p:cNvSpPr txBox="1">
            <a:spLocks noChangeArrowheads="1"/>
          </p:cNvSpPr>
          <p:nvPr/>
        </p:nvSpPr>
        <p:spPr bwMode="auto">
          <a:xfrm>
            <a:off x="1258888" y="434975"/>
            <a:ext cx="788511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3333FF"/>
                </a:solidFill>
                <a:latin typeface="Arial" charset="0"/>
              </a:rPr>
              <a:t>Hoạt động sản xuất của người dân ở đồng bằng Bắc Bộ. </a:t>
            </a:r>
          </a:p>
        </p:txBody>
      </p:sp>
      <p:sp>
        <p:nvSpPr>
          <p:cNvPr id="229396" name="Text Box 20"/>
          <p:cNvSpPr txBox="1">
            <a:spLocks noChangeArrowheads="1"/>
          </p:cNvSpPr>
          <p:nvPr/>
        </p:nvSpPr>
        <p:spPr bwMode="auto">
          <a:xfrm>
            <a:off x="111125" y="5300663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CC"/>
                </a:solidFill>
                <a:latin typeface="Arial" charset="0"/>
              </a:rPr>
              <a:t>N3:</a:t>
            </a:r>
            <a:r>
              <a:rPr lang="en-US" sz="2000" b="1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2000" b="1">
                <a:latin typeface="Arial" charset="0"/>
              </a:rPr>
              <a:t>Kể tên một số  loại rau xứ lạnh được trồng nhiều ở đồng bằng Bắc Bộ?</a:t>
            </a:r>
            <a:r>
              <a:rPr lang="en-US" sz="2000">
                <a:latin typeface="Arial" charset="0"/>
              </a:rPr>
              <a:t> </a:t>
            </a:r>
          </a:p>
        </p:txBody>
      </p:sp>
      <p:sp>
        <p:nvSpPr>
          <p:cNvPr id="229397" name="Text Box 21"/>
          <p:cNvSpPr txBox="1">
            <a:spLocks noChangeArrowheads="1"/>
          </p:cNvSpPr>
          <p:nvPr/>
        </p:nvSpPr>
        <p:spPr bwMode="auto">
          <a:xfrm>
            <a:off x="0" y="6005513"/>
            <a:ext cx="9144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   </a:t>
            </a:r>
            <a:r>
              <a:rPr lang="en-US" sz="2400" b="1">
                <a:solidFill>
                  <a:srgbClr val="0000FF"/>
                </a:solidFill>
                <a:latin typeface="Arial" charset="0"/>
              </a:rPr>
              <a:t>-Cải bắp, súp lơ, xà lách, cà rốt ....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29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29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229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9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9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9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9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22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383" grpId="0"/>
      <p:bldP spid="229384" grpId="0"/>
      <p:bldP spid="229386" grpId="0"/>
      <p:bldP spid="229387" grpId="0"/>
      <p:bldP spid="229396" grpId="0"/>
      <p:bldP spid="22939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3"/>
          <p:cNvSpPr txBox="1">
            <a:spLocks noChangeArrowheads="1"/>
          </p:cNvSpPr>
          <p:nvPr/>
        </p:nvSpPr>
        <p:spPr bwMode="auto">
          <a:xfrm>
            <a:off x="250825" y="0"/>
            <a:ext cx="88931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                     </a:t>
            </a:r>
          </a:p>
        </p:txBody>
      </p:sp>
      <p:sp>
        <p:nvSpPr>
          <p:cNvPr id="17411" name="Text Box 6"/>
          <p:cNvSpPr txBox="1">
            <a:spLocks noChangeArrowheads="1"/>
          </p:cNvSpPr>
          <p:nvPr/>
        </p:nvSpPr>
        <p:spPr bwMode="auto">
          <a:xfrm>
            <a:off x="450850" y="1401763"/>
            <a:ext cx="62642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CC"/>
                </a:solidFill>
                <a:latin typeface="Arial" charset="0"/>
              </a:rPr>
              <a:t>2. </a:t>
            </a:r>
            <a:r>
              <a:rPr lang="en-US" sz="2000" b="1" u="sng">
                <a:solidFill>
                  <a:srgbClr val="0000CC"/>
                </a:solidFill>
                <a:latin typeface="Arial" charset="0"/>
              </a:rPr>
              <a:t>Vùng trồng nhiều rau xứ lạnh</a:t>
            </a:r>
            <a:r>
              <a:rPr lang="en-US" sz="2000" b="1">
                <a:solidFill>
                  <a:srgbClr val="339966"/>
                </a:solidFill>
                <a:latin typeface="Arial" charset="0"/>
              </a:rPr>
              <a:t> </a:t>
            </a:r>
          </a:p>
        </p:txBody>
      </p:sp>
      <p:pic>
        <p:nvPicPr>
          <p:cNvPr id="231431" name="Picture 7" descr="scan004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9763" y="2155825"/>
            <a:ext cx="2413000" cy="1860550"/>
          </a:xfrm>
          <a:prstGeom prst="rect">
            <a:avLst/>
          </a:prstGeom>
          <a:noFill/>
          <a:ln w="38100">
            <a:solidFill>
              <a:srgbClr val="3333FF"/>
            </a:solidFill>
            <a:miter lim="800000"/>
            <a:headEnd/>
            <a:tailEnd/>
          </a:ln>
        </p:spPr>
      </p:pic>
      <p:pic>
        <p:nvPicPr>
          <p:cNvPr id="231433" name="Picture 9" descr="xu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21075" y="2155825"/>
            <a:ext cx="2447925" cy="1871663"/>
          </a:xfrm>
          <a:prstGeom prst="rect">
            <a:avLst/>
          </a:prstGeom>
          <a:noFill/>
          <a:ln w="38100">
            <a:solidFill>
              <a:srgbClr val="3333FF"/>
            </a:solidFill>
            <a:miter lim="800000"/>
            <a:headEnd/>
            <a:tailEnd/>
          </a:ln>
        </p:spPr>
      </p:pic>
      <p:pic>
        <p:nvPicPr>
          <p:cNvPr id="231434" name="Picture 10" descr="scan004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2155825"/>
            <a:ext cx="2376488" cy="1893888"/>
          </a:xfrm>
          <a:prstGeom prst="rect">
            <a:avLst/>
          </a:prstGeom>
          <a:noFill/>
          <a:ln w="38100">
            <a:solidFill>
              <a:srgbClr val="3333FF"/>
            </a:solidFill>
            <a:miter lim="800000"/>
            <a:headEnd/>
            <a:tailEnd/>
          </a:ln>
        </p:spPr>
      </p:pic>
      <p:pic>
        <p:nvPicPr>
          <p:cNvPr id="231436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8325" y="4603750"/>
            <a:ext cx="2411413" cy="2009775"/>
          </a:xfrm>
          <a:prstGeom prst="rect">
            <a:avLst/>
          </a:prstGeom>
          <a:noFill/>
          <a:ln w="38100">
            <a:solidFill>
              <a:srgbClr val="3333FF"/>
            </a:solidFill>
            <a:miter lim="800000"/>
            <a:headEnd/>
            <a:tailEnd/>
          </a:ln>
        </p:spPr>
      </p:pic>
      <p:pic>
        <p:nvPicPr>
          <p:cNvPr id="231437" name="Picture 1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92513" y="4603750"/>
            <a:ext cx="2376487" cy="2016125"/>
          </a:xfrm>
          <a:prstGeom prst="rect">
            <a:avLst/>
          </a:prstGeom>
          <a:noFill/>
          <a:ln w="38100">
            <a:solidFill>
              <a:srgbClr val="3333FF"/>
            </a:solidFill>
            <a:miter lim="800000"/>
            <a:headEnd/>
            <a:tailEnd/>
          </a:ln>
        </p:spPr>
      </p:pic>
      <p:pic>
        <p:nvPicPr>
          <p:cNvPr id="231438" name="Picture 1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00800" y="4676775"/>
            <a:ext cx="2376488" cy="1871663"/>
          </a:xfrm>
          <a:prstGeom prst="rect">
            <a:avLst/>
          </a:prstGeom>
          <a:noFill/>
          <a:ln w="38100">
            <a:solidFill>
              <a:srgbClr val="3333FF"/>
            </a:solidFill>
            <a:miter lim="800000"/>
            <a:headEnd/>
            <a:tailEnd/>
          </a:ln>
        </p:spPr>
      </p:pic>
      <p:sp>
        <p:nvSpPr>
          <p:cNvPr id="17418" name="Text Box 17"/>
          <p:cNvSpPr txBox="1">
            <a:spLocks noChangeArrowheads="1"/>
          </p:cNvSpPr>
          <p:nvPr/>
        </p:nvSpPr>
        <p:spPr bwMode="auto">
          <a:xfrm>
            <a:off x="111125" y="355600"/>
            <a:ext cx="27352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u="sng">
                <a:latin typeface="Arial" charset="0"/>
              </a:rPr>
              <a:t>Địa lí: </a:t>
            </a:r>
          </a:p>
        </p:txBody>
      </p:sp>
      <p:sp>
        <p:nvSpPr>
          <p:cNvPr id="17419" name="Text Box 18"/>
          <p:cNvSpPr txBox="1">
            <a:spLocks noChangeArrowheads="1"/>
          </p:cNvSpPr>
          <p:nvPr/>
        </p:nvSpPr>
        <p:spPr bwMode="auto">
          <a:xfrm>
            <a:off x="1258888" y="434975"/>
            <a:ext cx="78851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3333FF"/>
                </a:solidFill>
                <a:latin typeface="Arial" charset="0"/>
              </a:rPr>
              <a:t>Hoạt động sản xuất của người dân ở đồng bằng Bắc Bộ.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31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231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231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231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231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231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250825" y="0"/>
            <a:ext cx="88931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                     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495300" y="1379538"/>
            <a:ext cx="62642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CC"/>
                </a:solidFill>
                <a:latin typeface="Arial" charset="0"/>
              </a:rPr>
              <a:t>2. </a:t>
            </a:r>
            <a:r>
              <a:rPr lang="en-US" sz="2000" b="1" u="sng">
                <a:solidFill>
                  <a:srgbClr val="0000CC"/>
                </a:solidFill>
                <a:latin typeface="Arial" charset="0"/>
              </a:rPr>
              <a:t>Vùng trồng nhiều rau xứ lạnh</a:t>
            </a:r>
            <a:r>
              <a:rPr lang="en-US" sz="2000" b="1">
                <a:solidFill>
                  <a:srgbClr val="339966"/>
                </a:solidFill>
                <a:latin typeface="Arial" charset="0"/>
              </a:rPr>
              <a:t> </a:t>
            </a:r>
          </a:p>
        </p:txBody>
      </p:sp>
      <p:sp>
        <p:nvSpPr>
          <p:cNvPr id="18436" name="Text Box 8"/>
          <p:cNvSpPr txBox="1">
            <a:spLocks noChangeArrowheads="1"/>
          </p:cNvSpPr>
          <p:nvPr/>
        </p:nvSpPr>
        <p:spPr bwMode="auto">
          <a:xfrm>
            <a:off x="250825" y="6237288"/>
            <a:ext cx="85693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400">
              <a:latin typeface="Arial" charset="0"/>
            </a:endParaRPr>
          </a:p>
        </p:txBody>
      </p:sp>
      <p:sp>
        <p:nvSpPr>
          <p:cNvPr id="18437" name="Text Box 9"/>
          <p:cNvSpPr txBox="1">
            <a:spLocks noChangeArrowheads="1"/>
          </p:cNvSpPr>
          <p:nvPr/>
        </p:nvSpPr>
        <p:spPr bwMode="auto">
          <a:xfrm>
            <a:off x="133350" y="355600"/>
            <a:ext cx="27352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u="sng">
                <a:latin typeface="Arial" charset="0"/>
              </a:rPr>
              <a:t>Địa lí: </a:t>
            </a:r>
          </a:p>
        </p:txBody>
      </p:sp>
      <p:sp>
        <p:nvSpPr>
          <p:cNvPr id="18438" name="Text Box 10"/>
          <p:cNvSpPr txBox="1">
            <a:spLocks noChangeArrowheads="1"/>
          </p:cNvSpPr>
          <p:nvPr/>
        </p:nvSpPr>
        <p:spPr bwMode="auto">
          <a:xfrm>
            <a:off x="1258888" y="434975"/>
            <a:ext cx="78851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3333FF"/>
                </a:solidFill>
                <a:latin typeface="Arial" charset="0"/>
              </a:rPr>
              <a:t>Hoạt động sản xuất của người dân ở đồng bằng Bắc Bộ. </a:t>
            </a:r>
          </a:p>
        </p:txBody>
      </p:sp>
      <p:sp>
        <p:nvSpPr>
          <p:cNvPr id="333839" name="Text Box 15"/>
          <p:cNvSpPr txBox="1">
            <a:spLocks noChangeArrowheads="1"/>
          </p:cNvSpPr>
          <p:nvPr/>
        </p:nvSpPr>
        <p:spPr bwMode="auto">
          <a:xfrm>
            <a:off x="377825" y="1989138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Arial" charset="0"/>
              </a:rPr>
              <a:t>N4:</a:t>
            </a:r>
            <a:r>
              <a:rPr lang="en-US" sz="2000" b="1">
                <a:solidFill>
                  <a:schemeClr val="tx2"/>
                </a:solidFill>
                <a:latin typeface="Arial" charset="0"/>
              </a:rPr>
              <a:t>Rau xứ lạnh đem lại lợi ích gì cho người dân  đồng bằng Bắc Bộ ?</a:t>
            </a:r>
          </a:p>
        </p:txBody>
      </p:sp>
      <p:sp>
        <p:nvSpPr>
          <p:cNvPr id="333840" name="Text Box 16"/>
          <p:cNvSpPr txBox="1">
            <a:spLocks noChangeArrowheads="1"/>
          </p:cNvSpPr>
          <p:nvPr/>
        </p:nvSpPr>
        <p:spPr bwMode="auto">
          <a:xfrm>
            <a:off x="484188" y="2997200"/>
            <a:ext cx="83534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>
                <a:solidFill>
                  <a:srgbClr val="990000"/>
                </a:solidFill>
                <a:latin typeface="Arial" charset="0"/>
              </a:rPr>
              <a:t>-Nguồn thực phẩm của người dân thêm phong phú và mang lại giá trị kinh tế cao. </a:t>
            </a:r>
          </a:p>
        </p:txBody>
      </p:sp>
      <p:sp>
        <p:nvSpPr>
          <p:cNvPr id="333841" name="AutoShape 17"/>
          <p:cNvSpPr>
            <a:spLocks noChangeArrowheads="1"/>
          </p:cNvSpPr>
          <p:nvPr/>
        </p:nvSpPr>
        <p:spPr bwMode="auto">
          <a:xfrm>
            <a:off x="179388" y="3573463"/>
            <a:ext cx="8459787" cy="3213100"/>
          </a:xfrm>
          <a:prstGeom prst="flowChartPunchedTape">
            <a:avLst/>
          </a:prstGeom>
          <a:gradFill rotWithShape="1">
            <a:gsLst>
              <a:gs pos="0">
                <a:schemeClr val="tx2"/>
              </a:gs>
              <a:gs pos="100000">
                <a:srgbClr val="FF66FF"/>
              </a:gs>
            </a:gsLst>
            <a:path path="rect">
              <a:fillToRect l="50000" t="50000" r="50000" b="50000"/>
            </a:path>
          </a:gradFill>
          <a:ln w="57150">
            <a:solidFill>
              <a:srgbClr val="FFFFFF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FF"/>
                </a:solidFill>
                <a:latin typeface="Arial" charset="0"/>
              </a:rPr>
              <a:t>Đồng bằng bắc bộ có mùa đông lạnh .</a:t>
            </a:r>
          </a:p>
          <a:p>
            <a:pPr algn="ctr"/>
            <a:r>
              <a:rPr lang="en-US" sz="2400" b="1">
                <a:solidFill>
                  <a:srgbClr val="FFFFFF"/>
                </a:solidFill>
                <a:latin typeface="Arial" charset="0"/>
              </a:rPr>
              <a:t>Vùng trồng nhiều  rau xứ lạnh 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33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3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33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3839" grpId="0"/>
      <p:bldP spid="333840" grpId="0"/>
      <p:bldP spid="33384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3"/>
          <p:cNvSpPr txBox="1">
            <a:spLocks noChangeArrowheads="1"/>
          </p:cNvSpPr>
          <p:nvPr/>
        </p:nvSpPr>
        <p:spPr bwMode="auto">
          <a:xfrm>
            <a:off x="250825" y="0"/>
            <a:ext cx="88931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                     </a:t>
            </a:r>
          </a:p>
        </p:txBody>
      </p:sp>
      <p:sp>
        <p:nvSpPr>
          <p:cNvPr id="19459" name="AutoShape 8"/>
          <p:cNvSpPr>
            <a:spLocks noChangeArrowheads="1"/>
          </p:cNvSpPr>
          <p:nvPr/>
        </p:nvSpPr>
        <p:spPr bwMode="auto">
          <a:xfrm>
            <a:off x="515938" y="1866900"/>
            <a:ext cx="8377237" cy="4032250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33CC33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57150" cap="rnd">
            <a:solidFill>
              <a:srgbClr val="FF33CC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just"/>
            <a:r>
              <a:rPr lang="en-US" sz="2000">
                <a:latin typeface="Arial" charset="0"/>
              </a:rPr>
              <a:t>Nhờ có đất phù sa màu mỡ, nguồn nước dồi dào, </a:t>
            </a:r>
          </a:p>
          <a:p>
            <a:pPr algn="just"/>
            <a:r>
              <a:rPr lang="en-US" sz="2000">
                <a:latin typeface="Arial" charset="0"/>
              </a:rPr>
              <a:t>người dân có nhiều kinh nghiệm trong sản xuất nên </a:t>
            </a:r>
          </a:p>
          <a:p>
            <a:pPr algn="just"/>
            <a:r>
              <a:rPr lang="en-US" sz="2000">
                <a:latin typeface="Arial" charset="0"/>
              </a:rPr>
              <a:t>đồng bằng Bắc Bộ đã trở thành vựa lúa lớn thứ hai của </a:t>
            </a:r>
          </a:p>
          <a:p>
            <a:pPr algn="just"/>
            <a:r>
              <a:rPr lang="en-US" sz="2000">
                <a:latin typeface="Arial" charset="0"/>
              </a:rPr>
              <a:t>cả nước . Đây cũng là vùng trồng nhiều rau xứ lạnh, </a:t>
            </a:r>
          </a:p>
          <a:p>
            <a:pPr algn="just"/>
            <a:r>
              <a:rPr lang="en-US" sz="2000">
                <a:latin typeface="Arial" charset="0"/>
              </a:rPr>
              <a:t>nuôi nhiều lợn và gia cầm. </a:t>
            </a:r>
          </a:p>
          <a:p>
            <a:pPr algn="just"/>
            <a:endParaRPr lang="en-US" sz="2000">
              <a:latin typeface="Arial" charset="0"/>
            </a:endParaRPr>
          </a:p>
        </p:txBody>
      </p:sp>
      <p:sp>
        <p:nvSpPr>
          <p:cNvPr id="19460" name="Text Box 9"/>
          <p:cNvSpPr txBox="1">
            <a:spLocks noChangeArrowheads="1"/>
          </p:cNvSpPr>
          <p:nvPr/>
        </p:nvSpPr>
        <p:spPr bwMode="auto">
          <a:xfrm>
            <a:off x="323850" y="1484313"/>
            <a:ext cx="2160588" cy="4000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808000"/>
              </a:gs>
            </a:gsLst>
            <a:path path="shape">
              <a:fillToRect l="50000" t="50000" r="50000" b="50000"/>
            </a:path>
          </a:gradFill>
          <a:ln w="38100" cap="rnd">
            <a:solidFill>
              <a:srgbClr val="FF66FF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5050"/>
                </a:solidFill>
                <a:latin typeface="Arial" charset="0"/>
              </a:rPr>
              <a:t>Ghi nhớ</a:t>
            </a:r>
          </a:p>
        </p:txBody>
      </p:sp>
      <p:sp>
        <p:nvSpPr>
          <p:cNvPr id="19461" name="Text Box 11"/>
          <p:cNvSpPr txBox="1">
            <a:spLocks noChangeArrowheads="1"/>
          </p:cNvSpPr>
          <p:nvPr/>
        </p:nvSpPr>
        <p:spPr bwMode="auto">
          <a:xfrm>
            <a:off x="0" y="333375"/>
            <a:ext cx="27352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u="sng">
                <a:latin typeface="Arial" charset="0"/>
              </a:rPr>
              <a:t>Địa lí: </a:t>
            </a:r>
          </a:p>
        </p:txBody>
      </p:sp>
      <p:sp>
        <p:nvSpPr>
          <p:cNvPr id="19462" name="Text Box 12"/>
          <p:cNvSpPr txBox="1">
            <a:spLocks noChangeArrowheads="1"/>
          </p:cNvSpPr>
          <p:nvPr/>
        </p:nvSpPr>
        <p:spPr bwMode="auto">
          <a:xfrm>
            <a:off x="1258888" y="434975"/>
            <a:ext cx="78851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3333FF"/>
                </a:solidFill>
                <a:latin typeface="Arial" charset="0"/>
              </a:rPr>
              <a:t>Hoạt động sản xuất của người dân ở đồng bằng Bắc Bộ.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4157663" y="1966913"/>
            <a:ext cx="533400" cy="457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CFF33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>
              <a:latin typeface="Arial" charset="0"/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4691063" y="1966913"/>
            <a:ext cx="533400" cy="457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CFF33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>
              <a:latin typeface="Arial" charset="0"/>
            </a:endParaRP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5224463" y="1966913"/>
            <a:ext cx="533400" cy="457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CFF33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>
              <a:latin typeface="Arial" charset="0"/>
            </a:endParaRP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5757863" y="1966913"/>
            <a:ext cx="533400" cy="457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CFF33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>
              <a:latin typeface="Arial" charset="0"/>
            </a:endParaRP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6291263" y="1966913"/>
            <a:ext cx="533400" cy="457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CFF33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>
              <a:latin typeface="Arial" charset="0"/>
            </a:endParaRPr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6824663" y="1966913"/>
            <a:ext cx="533400" cy="457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CFF33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>
              <a:latin typeface="Arial" charset="0"/>
            </a:endParaRPr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4143375" y="1966913"/>
            <a:ext cx="533400" cy="457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CFF33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>
              <a:latin typeface="Arial" charset="0"/>
            </a:endParaRPr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4676775" y="1966913"/>
            <a:ext cx="533400" cy="457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CFF33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>
              <a:latin typeface="Arial" charset="0"/>
            </a:endParaRPr>
          </a:p>
        </p:txBody>
      </p:sp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5210175" y="1966913"/>
            <a:ext cx="533400" cy="457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CFF33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>
              <a:latin typeface="Arial" charset="0"/>
            </a:endParaRPr>
          </a:p>
        </p:txBody>
      </p:sp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5743575" y="1966913"/>
            <a:ext cx="533400" cy="457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CFF33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>
              <a:latin typeface="Arial" charset="0"/>
            </a:endParaRPr>
          </a:p>
        </p:txBody>
      </p:sp>
      <p:sp>
        <p:nvSpPr>
          <p:cNvPr id="20492" name="Rectangle 12"/>
          <p:cNvSpPr>
            <a:spLocks noChangeArrowheads="1"/>
          </p:cNvSpPr>
          <p:nvPr/>
        </p:nvSpPr>
        <p:spPr bwMode="auto">
          <a:xfrm>
            <a:off x="6276975" y="1966913"/>
            <a:ext cx="533400" cy="457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CFF33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>
              <a:latin typeface="Arial" charset="0"/>
            </a:endParaRPr>
          </a:p>
        </p:txBody>
      </p:sp>
      <p:sp>
        <p:nvSpPr>
          <p:cNvPr id="20493" name="Rectangle 13"/>
          <p:cNvSpPr>
            <a:spLocks noChangeArrowheads="1"/>
          </p:cNvSpPr>
          <p:nvPr/>
        </p:nvSpPr>
        <p:spPr bwMode="auto">
          <a:xfrm>
            <a:off x="6810375" y="1966913"/>
            <a:ext cx="533400" cy="457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CFF33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>
              <a:latin typeface="Arial" charset="0"/>
            </a:endParaRPr>
          </a:p>
        </p:txBody>
      </p:sp>
      <p:sp>
        <p:nvSpPr>
          <p:cNvPr id="20494" name="Rectangle 14"/>
          <p:cNvSpPr>
            <a:spLocks noChangeArrowheads="1"/>
          </p:cNvSpPr>
          <p:nvPr/>
        </p:nvSpPr>
        <p:spPr bwMode="auto">
          <a:xfrm>
            <a:off x="4676775" y="2424113"/>
            <a:ext cx="533400" cy="457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CFF33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>
              <a:latin typeface="Arial" charset="0"/>
            </a:endParaRPr>
          </a:p>
        </p:txBody>
      </p:sp>
      <p:sp>
        <p:nvSpPr>
          <p:cNvPr id="20495" name="Rectangle 15"/>
          <p:cNvSpPr>
            <a:spLocks noChangeArrowheads="1"/>
          </p:cNvSpPr>
          <p:nvPr/>
        </p:nvSpPr>
        <p:spPr bwMode="auto">
          <a:xfrm>
            <a:off x="5210175" y="2424113"/>
            <a:ext cx="533400" cy="457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CFF33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>
              <a:latin typeface="Arial" charset="0"/>
            </a:endParaRPr>
          </a:p>
        </p:txBody>
      </p:sp>
      <p:sp>
        <p:nvSpPr>
          <p:cNvPr id="20496" name="Rectangle 16"/>
          <p:cNvSpPr>
            <a:spLocks noChangeArrowheads="1"/>
          </p:cNvSpPr>
          <p:nvPr/>
        </p:nvSpPr>
        <p:spPr bwMode="auto">
          <a:xfrm>
            <a:off x="5743575" y="2424113"/>
            <a:ext cx="533400" cy="457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CFF33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>
              <a:latin typeface="Arial" charset="0"/>
            </a:endParaRPr>
          </a:p>
        </p:txBody>
      </p:sp>
      <p:sp>
        <p:nvSpPr>
          <p:cNvPr id="20497" name="Rectangle 17"/>
          <p:cNvSpPr>
            <a:spLocks noChangeArrowheads="1"/>
          </p:cNvSpPr>
          <p:nvPr/>
        </p:nvSpPr>
        <p:spPr bwMode="auto">
          <a:xfrm>
            <a:off x="6276975" y="2424113"/>
            <a:ext cx="533400" cy="457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CFF33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>
              <a:latin typeface="Arial" charset="0"/>
            </a:endParaRPr>
          </a:p>
        </p:txBody>
      </p:sp>
      <p:sp>
        <p:nvSpPr>
          <p:cNvPr id="20498" name="Rectangle 18"/>
          <p:cNvSpPr>
            <a:spLocks noChangeArrowheads="1"/>
          </p:cNvSpPr>
          <p:nvPr/>
        </p:nvSpPr>
        <p:spPr bwMode="auto">
          <a:xfrm>
            <a:off x="6810375" y="2424113"/>
            <a:ext cx="533400" cy="457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CFF33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>
              <a:latin typeface="Arial" charset="0"/>
            </a:endParaRPr>
          </a:p>
        </p:txBody>
      </p:sp>
      <p:sp>
        <p:nvSpPr>
          <p:cNvPr id="20499" name="Rectangle 19"/>
          <p:cNvSpPr>
            <a:spLocks noChangeArrowheads="1"/>
          </p:cNvSpPr>
          <p:nvPr/>
        </p:nvSpPr>
        <p:spPr bwMode="auto">
          <a:xfrm>
            <a:off x="4148138" y="1055688"/>
            <a:ext cx="533400" cy="457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CFF33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latin typeface="Arial" charset="0"/>
              </a:rPr>
              <a:t>T</a:t>
            </a:r>
          </a:p>
        </p:txBody>
      </p:sp>
      <p:sp>
        <p:nvSpPr>
          <p:cNvPr id="20500" name="Rectangle 20"/>
          <p:cNvSpPr>
            <a:spLocks noChangeArrowheads="1"/>
          </p:cNvSpPr>
          <p:nvPr/>
        </p:nvSpPr>
        <p:spPr bwMode="auto">
          <a:xfrm>
            <a:off x="4681538" y="1055688"/>
            <a:ext cx="533400" cy="457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CFF33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latin typeface="Arial" charset="0"/>
              </a:rPr>
              <a:t>u</a:t>
            </a:r>
          </a:p>
        </p:txBody>
      </p:sp>
      <p:sp>
        <p:nvSpPr>
          <p:cNvPr id="20501" name="Rectangle 21"/>
          <p:cNvSpPr>
            <a:spLocks noChangeArrowheads="1"/>
          </p:cNvSpPr>
          <p:nvPr/>
        </p:nvSpPr>
        <p:spPr bwMode="auto">
          <a:xfrm>
            <a:off x="5214938" y="1060450"/>
            <a:ext cx="533400" cy="457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CFF33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latin typeface="Arial" charset="0"/>
              </a:rPr>
              <a:t>ố</a:t>
            </a:r>
          </a:p>
        </p:txBody>
      </p:sp>
      <p:sp>
        <p:nvSpPr>
          <p:cNvPr id="20502" name="Rectangle 22"/>
          <p:cNvSpPr>
            <a:spLocks noChangeArrowheads="1"/>
          </p:cNvSpPr>
          <p:nvPr/>
        </p:nvSpPr>
        <p:spPr bwMode="auto">
          <a:xfrm>
            <a:off x="5748338" y="1060450"/>
            <a:ext cx="533400" cy="457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CFF33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latin typeface="Arial" charset="0"/>
              </a:rPr>
              <a:t>t</a:t>
            </a:r>
          </a:p>
        </p:txBody>
      </p:sp>
      <p:sp>
        <p:nvSpPr>
          <p:cNvPr id="20503" name="Rectangle 23"/>
          <p:cNvSpPr>
            <a:spLocks noChangeArrowheads="1"/>
          </p:cNvSpPr>
          <p:nvPr/>
        </p:nvSpPr>
        <p:spPr bwMode="auto">
          <a:xfrm>
            <a:off x="6281738" y="1060450"/>
            <a:ext cx="533400" cy="457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CFF33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latin typeface="Arial" charset="0"/>
              </a:rPr>
              <a:t>l</a:t>
            </a:r>
          </a:p>
        </p:txBody>
      </p:sp>
      <p:sp>
        <p:nvSpPr>
          <p:cNvPr id="20504" name="Rectangle 24"/>
          <p:cNvSpPr>
            <a:spLocks noChangeArrowheads="1"/>
          </p:cNvSpPr>
          <p:nvPr/>
        </p:nvSpPr>
        <p:spPr bwMode="auto">
          <a:xfrm>
            <a:off x="6819900" y="1055688"/>
            <a:ext cx="533400" cy="457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CFF33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latin typeface="Arial" charset="0"/>
              </a:rPr>
              <a:t>ú</a:t>
            </a:r>
          </a:p>
        </p:txBody>
      </p:sp>
      <p:sp>
        <p:nvSpPr>
          <p:cNvPr id="20505" name="Rectangle 25"/>
          <p:cNvSpPr>
            <a:spLocks noChangeArrowheads="1"/>
          </p:cNvSpPr>
          <p:nvPr/>
        </p:nvSpPr>
        <p:spPr bwMode="auto">
          <a:xfrm>
            <a:off x="7353300" y="1055688"/>
            <a:ext cx="533400" cy="457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CFF33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latin typeface="Arial" charset="0"/>
              </a:rPr>
              <a:t>a</a:t>
            </a:r>
          </a:p>
        </p:txBody>
      </p:sp>
      <p:sp>
        <p:nvSpPr>
          <p:cNvPr id="20506" name="Rectangle 26"/>
          <p:cNvSpPr>
            <a:spLocks noChangeArrowheads="1"/>
          </p:cNvSpPr>
          <p:nvPr/>
        </p:nvSpPr>
        <p:spPr bwMode="auto">
          <a:xfrm>
            <a:off x="4152900" y="1503363"/>
            <a:ext cx="533400" cy="457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CFF33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latin typeface="Arial" charset="0"/>
              </a:rPr>
              <a:t>r</a:t>
            </a:r>
          </a:p>
        </p:txBody>
      </p:sp>
      <p:sp>
        <p:nvSpPr>
          <p:cNvPr id="20507" name="Rectangle 27"/>
          <p:cNvSpPr>
            <a:spLocks noChangeArrowheads="1"/>
          </p:cNvSpPr>
          <p:nvPr/>
        </p:nvSpPr>
        <p:spPr bwMode="auto">
          <a:xfrm>
            <a:off x="4699000" y="1508125"/>
            <a:ext cx="533400" cy="457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CFF33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latin typeface="Arial" charset="0"/>
              </a:rPr>
              <a:t>a</a:t>
            </a:r>
          </a:p>
        </p:txBody>
      </p:sp>
      <p:sp>
        <p:nvSpPr>
          <p:cNvPr id="20508" name="Rectangle 28"/>
          <p:cNvSpPr>
            <a:spLocks noChangeArrowheads="1"/>
          </p:cNvSpPr>
          <p:nvPr/>
        </p:nvSpPr>
        <p:spPr bwMode="auto">
          <a:xfrm>
            <a:off x="5232400" y="1508125"/>
            <a:ext cx="533400" cy="457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CFF33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latin typeface="Arial" charset="0"/>
              </a:rPr>
              <a:t>u</a:t>
            </a:r>
          </a:p>
        </p:txBody>
      </p:sp>
      <p:sp>
        <p:nvSpPr>
          <p:cNvPr id="20509" name="Rectangle 29"/>
          <p:cNvSpPr>
            <a:spLocks noChangeArrowheads="1"/>
          </p:cNvSpPr>
          <p:nvPr/>
        </p:nvSpPr>
        <p:spPr bwMode="auto">
          <a:xfrm>
            <a:off x="5765800" y="1508125"/>
            <a:ext cx="533400" cy="457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CFF33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latin typeface="Arial" charset="0"/>
              </a:rPr>
              <a:t>x</a:t>
            </a:r>
          </a:p>
        </p:txBody>
      </p:sp>
      <p:sp>
        <p:nvSpPr>
          <p:cNvPr id="20510" name="Rectangle 30"/>
          <p:cNvSpPr>
            <a:spLocks noChangeArrowheads="1"/>
          </p:cNvSpPr>
          <p:nvPr/>
        </p:nvSpPr>
        <p:spPr bwMode="auto">
          <a:xfrm>
            <a:off x="6299200" y="1508125"/>
            <a:ext cx="533400" cy="457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CFF33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latin typeface="Arial" charset="0"/>
              </a:rPr>
              <a:t>ứ</a:t>
            </a:r>
          </a:p>
        </p:txBody>
      </p:sp>
      <p:sp>
        <p:nvSpPr>
          <p:cNvPr id="20511" name="Rectangle 31"/>
          <p:cNvSpPr>
            <a:spLocks noChangeArrowheads="1"/>
          </p:cNvSpPr>
          <p:nvPr/>
        </p:nvSpPr>
        <p:spPr bwMode="auto">
          <a:xfrm>
            <a:off x="6832600" y="1508125"/>
            <a:ext cx="533400" cy="457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CFF33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latin typeface="Arial" charset="0"/>
              </a:rPr>
              <a:t>l</a:t>
            </a:r>
          </a:p>
        </p:txBody>
      </p:sp>
      <p:sp>
        <p:nvSpPr>
          <p:cNvPr id="20512" name="Rectangle 32"/>
          <p:cNvSpPr>
            <a:spLocks noChangeArrowheads="1"/>
          </p:cNvSpPr>
          <p:nvPr/>
        </p:nvSpPr>
        <p:spPr bwMode="auto">
          <a:xfrm>
            <a:off x="7366000" y="1508125"/>
            <a:ext cx="533400" cy="457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CFF33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latin typeface="Arial" charset="0"/>
              </a:rPr>
              <a:t>ạ</a:t>
            </a:r>
          </a:p>
        </p:txBody>
      </p:sp>
      <p:sp>
        <p:nvSpPr>
          <p:cNvPr id="20513" name="Rectangle 33"/>
          <p:cNvSpPr>
            <a:spLocks noChangeArrowheads="1"/>
          </p:cNvSpPr>
          <p:nvPr/>
        </p:nvSpPr>
        <p:spPr bwMode="auto">
          <a:xfrm>
            <a:off x="7899400" y="1508125"/>
            <a:ext cx="533400" cy="457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CFF33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latin typeface="Arial" charset="0"/>
              </a:rPr>
              <a:t>n</a:t>
            </a:r>
          </a:p>
        </p:txBody>
      </p:sp>
      <p:sp>
        <p:nvSpPr>
          <p:cNvPr id="20514" name="Rectangle 34"/>
          <p:cNvSpPr>
            <a:spLocks noChangeArrowheads="1"/>
          </p:cNvSpPr>
          <p:nvPr/>
        </p:nvSpPr>
        <p:spPr bwMode="auto">
          <a:xfrm>
            <a:off x="8432800" y="1508125"/>
            <a:ext cx="533400" cy="457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CFF33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latin typeface="Arial" charset="0"/>
              </a:rPr>
              <a:t>h</a:t>
            </a:r>
          </a:p>
        </p:txBody>
      </p:sp>
      <p:sp>
        <p:nvSpPr>
          <p:cNvPr id="20515" name="Rectangle 35"/>
          <p:cNvSpPr>
            <a:spLocks noChangeArrowheads="1"/>
          </p:cNvSpPr>
          <p:nvPr/>
        </p:nvSpPr>
        <p:spPr bwMode="auto">
          <a:xfrm>
            <a:off x="2557463" y="1966913"/>
            <a:ext cx="533400" cy="457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CFF33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latin typeface="Arial" charset="0"/>
              </a:rPr>
              <a:t>n</a:t>
            </a:r>
          </a:p>
        </p:txBody>
      </p:sp>
      <p:sp>
        <p:nvSpPr>
          <p:cNvPr id="20516" name="Rectangle 36"/>
          <p:cNvSpPr>
            <a:spLocks noChangeArrowheads="1"/>
          </p:cNvSpPr>
          <p:nvPr/>
        </p:nvSpPr>
        <p:spPr bwMode="auto">
          <a:xfrm>
            <a:off x="3090863" y="1966913"/>
            <a:ext cx="533400" cy="457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CFF33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latin typeface="Arial" charset="0"/>
              </a:rPr>
              <a:t>g</a:t>
            </a:r>
          </a:p>
        </p:txBody>
      </p:sp>
      <p:sp>
        <p:nvSpPr>
          <p:cNvPr id="20517" name="Rectangle 37"/>
          <p:cNvSpPr>
            <a:spLocks noChangeArrowheads="1"/>
          </p:cNvSpPr>
          <p:nvPr/>
        </p:nvSpPr>
        <p:spPr bwMode="auto">
          <a:xfrm>
            <a:off x="3624263" y="1966913"/>
            <a:ext cx="533400" cy="457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CFF33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latin typeface="Arial" charset="0"/>
              </a:rPr>
              <a:t>u</a:t>
            </a:r>
          </a:p>
        </p:txBody>
      </p:sp>
      <p:sp>
        <p:nvSpPr>
          <p:cNvPr id="20518" name="Rectangle 38"/>
          <p:cNvSpPr>
            <a:spLocks noChangeArrowheads="1"/>
          </p:cNvSpPr>
          <p:nvPr/>
        </p:nvSpPr>
        <p:spPr bwMode="auto">
          <a:xfrm>
            <a:off x="4157663" y="1966913"/>
            <a:ext cx="533400" cy="457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CFF33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latin typeface="Arial" charset="0"/>
              </a:rPr>
              <a:t>ồ</a:t>
            </a:r>
          </a:p>
        </p:txBody>
      </p:sp>
      <p:sp>
        <p:nvSpPr>
          <p:cNvPr id="20519" name="Rectangle 39"/>
          <p:cNvSpPr>
            <a:spLocks noChangeArrowheads="1"/>
          </p:cNvSpPr>
          <p:nvPr/>
        </p:nvSpPr>
        <p:spPr bwMode="auto">
          <a:xfrm>
            <a:off x="4691063" y="1966913"/>
            <a:ext cx="533400" cy="457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CFF33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latin typeface="Arial" charset="0"/>
              </a:rPr>
              <a:t>n</a:t>
            </a:r>
          </a:p>
        </p:txBody>
      </p:sp>
      <p:sp>
        <p:nvSpPr>
          <p:cNvPr id="20520" name="Rectangle 40"/>
          <p:cNvSpPr>
            <a:spLocks noChangeArrowheads="1"/>
          </p:cNvSpPr>
          <p:nvPr/>
        </p:nvSpPr>
        <p:spPr bwMode="auto">
          <a:xfrm>
            <a:off x="5224463" y="1966913"/>
            <a:ext cx="533400" cy="457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CFF33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latin typeface="Arial" charset="0"/>
              </a:rPr>
              <a:t>n</a:t>
            </a:r>
          </a:p>
        </p:txBody>
      </p:sp>
      <p:sp>
        <p:nvSpPr>
          <p:cNvPr id="20521" name="Rectangle 41"/>
          <p:cNvSpPr>
            <a:spLocks noChangeArrowheads="1"/>
          </p:cNvSpPr>
          <p:nvPr/>
        </p:nvSpPr>
        <p:spPr bwMode="auto">
          <a:xfrm>
            <a:off x="5757863" y="1966913"/>
            <a:ext cx="533400" cy="457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CFF33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latin typeface="Arial" charset="0"/>
              </a:rPr>
              <a:t>ư</a:t>
            </a:r>
          </a:p>
        </p:txBody>
      </p:sp>
      <p:sp>
        <p:nvSpPr>
          <p:cNvPr id="20522" name="Rectangle 42"/>
          <p:cNvSpPr>
            <a:spLocks noChangeArrowheads="1"/>
          </p:cNvSpPr>
          <p:nvPr/>
        </p:nvSpPr>
        <p:spPr bwMode="auto">
          <a:xfrm>
            <a:off x="6291263" y="1966913"/>
            <a:ext cx="533400" cy="457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CFF33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latin typeface="Arial" charset="0"/>
              </a:rPr>
              <a:t>ớ</a:t>
            </a:r>
          </a:p>
        </p:txBody>
      </p:sp>
      <p:sp>
        <p:nvSpPr>
          <p:cNvPr id="20523" name="Rectangle 43"/>
          <p:cNvSpPr>
            <a:spLocks noChangeArrowheads="1"/>
          </p:cNvSpPr>
          <p:nvPr/>
        </p:nvSpPr>
        <p:spPr bwMode="auto">
          <a:xfrm>
            <a:off x="6824663" y="1966913"/>
            <a:ext cx="533400" cy="457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CFF33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latin typeface="Arial" charset="0"/>
              </a:rPr>
              <a:t>c</a:t>
            </a:r>
          </a:p>
        </p:txBody>
      </p:sp>
      <p:sp>
        <p:nvSpPr>
          <p:cNvPr id="20524" name="Rectangle 44"/>
          <p:cNvSpPr>
            <a:spLocks noChangeArrowheads="1"/>
          </p:cNvSpPr>
          <p:nvPr/>
        </p:nvSpPr>
        <p:spPr bwMode="auto">
          <a:xfrm>
            <a:off x="4146550" y="2420938"/>
            <a:ext cx="533400" cy="457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CFF33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latin typeface="Arial" charset="0"/>
              </a:rPr>
              <a:t>n</a:t>
            </a:r>
          </a:p>
        </p:txBody>
      </p:sp>
      <p:sp>
        <p:nvSpPr>
          <p:cNvPr id="20525" name="Rectangle 45"/>
          <p:cNvSpPr>
            <a:spLocks noChangeArrowheads="1"/>
          </p:cNvSpPr>
          <p:nvPr/>
        </p:nvSpPr>
        <p:spPr bwMode="auto">
          <a:xfrm>
            <a:off x="4691063" y="2414588"/>
            <a:ext cx="533400" cy="457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CFF33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latin typeface="Arial" charset="0"/>
              </a:rPr>
              <a:t>h</a:t>
            </a:r>
          </a:p>
        </p:txBody>
      </p:sp>
      <p:sp>
        <p:nvSpPr>
          <p:cNvPr id="20526" name="Rectangle 46"/>
          <p:cNvSpPr>
            <a:spLocks noChangeArrowheads="1"/>
          </p:cNvSpPr>
          <p:nvPr/>
        </p:nvSpPr>
        <p:spPr bwMode="auto">
          <a:xfrm>
            <a:off x="5224463" y="2414588"/>
            <a:ext cx="533400" cy="457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CFF33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latin typeface="Arial" charset="0"/>
              </a:rPr>
              <a:t>i</a:t>
            </a:r>
          </a:p>
        </p:txBody>
      </p:sp>
      <p:sp>
        <p:nvSpPr>
          <p:cNvPr id="20527" name="Rectangle 47"/>
          <p:cNvSpPr>
            <a:spLocks noChangeArrowheads="1"/>
          </p:cNvSpPr>
          <p:nvPr/>
        </p:nvSpPr>
        <p:spPr bwMode="auto">
          <a:xfrm>
            <a:off x="5757863" y="2414588"/>
            <a:ext cx="533400" cy="457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CFF33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latin typeface="Arial" charset="0"/>
              </a:rPr>
              <a:t>ệ</a:t>
            </a:r>
          </a:p>
        </p:txBody>
      </p:sp>
      <p:sp>
        <p:nvSpPr>
          <p:cNvPr id="20528" name="Rectangle 48"/>
          <p:cNvSpPr>
            <a:spLocks noChangeArrowheads="1"/>
          </p:cNvSpPr>
          <p:nvPr/>
        </p:nvSpPr>
        <p:spPr bwMode="auto">
          <a:xfrm>
            <a:off x="6291263" y="2414588"/>
            <a:ext cx="533400" cy="457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CFF33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latin typeface="Arial" charset="0"/>
              </a:rPr>
              <a:t>t</a:t>
            </a:r>
          </a:p>
        </p:txBody>
      </p:sp>
      <p:sp>
        <p:nvSpPr>
          <p:cNvPr id="20529" name="Rectangle 49"/>
          <p:cNvSpPr>
            <a:spLocks noChangeArrowheads="1"/>
          </p:cNvSpPr>
          <p:nvPr/>
        </p:nvSpPr>
        <p:spPr bwMode="auto">
          <a:xfrm>
            <a:off x="6824663" y="2414588"/>
            <a:ext cx="533400" cy="457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CFF33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latin typeface="Arial" charset="0"/>
              </a:rPr>
              <a:t>đ</a:t>
            </a:r>
          </a:p>
        </p:txBody>
      </p:sp>
      <p:sp>
        <p:nvSpPr>
          <p:cNvPr id="20530" name="Rectangle 50"/>
          <p:cNvSpPr>
            <a:spLocks noChangeArrowheads="1"/>
          </p:cNvSpPr>
          <p:nvPr/>
        </p:nvSpPr>
        <p:spPr bwMode="auto">
          <a:xfrm>
            <a:off x="7367588" y="2428875"/>
            <a:ext cx="533400" cy="457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CFF33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latin typeface="Arial" charset="0"/>
              </a:rPr>
              <a:t>ộ</a:t>
            </a:r>
          </a:p>
        </p:txBody>
      </p:sp>
      <p:sp>
        <p:nvSpPr>
          <p:cNvPr id="20531" name="Rectangle 51"/>
          <p:cNvSpPr>
            <a:spLocks noChangeArrowheads="1"/>
          </p:cNvSpPr>
          <p:nvPr/>
        </p:nvSpPr>
        <p:spPr bwMode="auto">
          <a:xfrm>
            <a:off x="4152900" y="3346450"/>
            <a:ext cx="533400" cy="457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CFF33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latin typeface="Arial" charset="0"/>
              </a:rPr>
              <a:t>l</a:t>
            </a:r>
          </a:p>
        </p:txBody>
      </p:sp>
      <p:sp>
        <p:nvSpPr>
          <p:cNvPr id="20532" name="Rectangle 52"/>
          <p:cNvSpPr>
            <a:spLocks noChangeArrowheads="1"/>
          </p:cNvSpPr>
          <p:nvPr/>
        </p:nvSpPr>
        <p:spPr bwMode="auto">
          <a:xfrm>
            <a:off x="4686300" y="3341688"/>
            <a:ext cx="533400" cy="457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CFF33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latin typeface="Arial" charset="0"/>
              </a:rPr>
              <a:t>ạ</a:t>
            </a:r>
          </a:p>
        </p:txBody>
      </p:sp>
      <p:sp>
        <p:nvSpPr>
          <p:cNvPr id="20533" name="Rectangle 53"/>
          <p:cNvSpPr>
            <a:spLocks noChangeArrowheads="1"/>
          </p:cNvSpPr>
          <p:nvPr/>
        </p:nvSpPr>
        <p:spPr bwMode="auto">
          <a:xfrm>
            <a:off x="5219700" y="3341688"/>
            <a:ext cx="533400" cy="457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CFF33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latin typeface="Arial" charset="0"/>
              </a:rPr>
              <a:t>n</a:t>
            </a:r>
          </a:p>
        </p:txBody>
      </p:sp>
      <p:sp>
        <p:nvSpPr>
          <p:cNvPr id="20534" name="Rectangle 54"/>
          <p:cNvSpPr>
            <a:spLocks noChangeArrowheads="1"/>
          </p:cNvSpPr>
          <p:nvPr/>
        </p:nvSpPr>
        <p:spPr bwMode="auto">
          <a:xfrm>
            <a:off x="5753100" y="3341688"/>
            <a:ext cx="533400" cy="457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CFF33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latin typeface="Arial" charset="0"/>
              </a:rPr>
              <a:t>h</a:t>
            </a:r>
          </a:p>
        </p:txBody>
      </p:sp>
      <p:sp>
        <p:nvSpPr>
          <p:cNvPr id="20535" name="Rectangle 55"/>
          <p:cNvSpPr>
            <a:spLocks noChangeArrowheads="1"/>
          </p:cNvSpPr>
          <p:nvPr/>
        </p:nvSpPr>
        <p:spPr bwMode="auto">
          <a:xfrm>
            <a:off x="2054225" y="3806825"/>
            <a:ext cx="533400" cy="457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CFF33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latin typeface="Arial" charset="0"/>
              </a:rPr>
              <a:t>v</a:t>
            </a:r>
          </a:p>
        </p:txBody>
      </p:sp>
      <p:sp>
        <p:nvSpPr>
          <p:cNvPr id="20536" name="Rectangle 56"/>
          <p:cNvSpPr>
            <a:spLocks noChangeArrowheads="1"/>
          </p:cNvSpPr>
          <p:nvPr/>
        </p:nvSpPr>
        <p:spPr bwMode="auto">
          <a:xfrm>
            <a:off x="2592388" y="3806825"/>
            <a:ext cx="533400" cy="457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CFF33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latin typeface="Arial" charset="0"/>
              </a:rPr>
              <a:t>ự</a:t>
            </a:r>
          </a:p>
        </p:txBody>
      </p:sp>
      <p:sp>
        <p:nvSpPr>
          <p:cNvPr id="20537" name="Rectangle 57"/>
          <p:cNvSpPr>
            <a:spLocks noChangeArrowheads="1"/>
          </p:cNvSpPr>
          <p:nvPr/>
        </p:nvSpPr>
        <p:spPr bwMode="auto">
          <a:xfrm>
            <a:off x="3125788" y="3806825"/>
            <a:ext cx="533400" cy="457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CFF33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latin typeface="Arial" charset="0"/>
              </a:rPr>
              <a:t>a</a:t>
            </a:r>
          </a:p>
        </p:txBody>
      </p:sp>
      <p:sp>
        <p:nvSpPr>
          <p:cNvPr id="20538" name="Rectangle 58"/>
          <p:cNvSpPr>
            <a:spLocks noChangeArrowheads="1"/>
          </p:cNvSpPr>
          <p:nvPr/>
        </p:nvSpPr>
        <p:spPr bwMode="auto">
          <a:xfrm>
            <a:off x="3659188" y="3806825"/>
            <a:ext cx="533400" cy="457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CFF33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latin typeface="Arial" charset="0"/>
              </a:rPr>
              <a:t>l</a:t>
            </a:r>
          </a:p>
        </p:txBody>
      </p:sp>
      <p:sp>
        <p:nvSpPr>
          <p:cNvPr id="20539" name="Rectangle 59"/>
          <p:cNvSpPr>
            <a:spLocks noChangeArrowheads="1"/>
          </p:cNvSpPr>
          <p:nvPr/>
        </p:nvSpPr>
        <p:spPr bwMode="auto">
          <a:xfrm>
            <a:off x="4162425" y="3813175"/>
            <a:ext cx="533400" cy="457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CFF33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latin typeface="Arial" charset="0"/>
              </a:rPr>
              <a:t>ú</a:t>
            </a:r>
          </a:p>
        </p:txBody>
      </p:sp>
      <p:sp>
        <p:nvSpPr>
          <p:cNvPr id="20540" name="Rectangle 60"/>
          <p:cNvSpPr>
            <a:spLocks noChangeArrowheads="1"/>
          </p:cNvSpPr>
          <p:nvPr/>
        </p:nvSpPr>
        <p:spPr bwMode="auto">
          <a:xfrm>
            <a:off x="4700588" y="3806825"/>
            <a:ext cx="533400" cy="457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CFF33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latin typeface="Arial" charset="0"/>
              </a:rPr>
              <a:t>a</a:t>
            </a:r>
          </a:p>
        </p:txBody>
      </p:sp>
      <p:sp>
        <p:nvSpPr>
          <p:cNvPr id="20541" name="Rectangle 61"/>
          <p:cNvSpPr>
            <a:spLocks noChangeArrowheads="1"/>
          </p:cNvSpPr>
          <p:nvPr/>
        </p:nvSpPr>
        <p:spPr bwMode="auto">
          <a:xfrm>
            <a:off x="3132138" y="4268788"/>
            <a:ext cx="533400" cy="457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CFF33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latin typeface="Arial" charset="0"/>
              </a:rPr>
              <a:t>g</a:t>
            </a:r>
          </a:p>
        </p:txBody>
      </p:sp>
      <p:sp>
        <p:nvSpPr>
          <p:cNvPr id="20542" name="Rectangle 62"/>
          <p:cNvSpPr>
            <a:spLocks noChangeArrowheads="1"/>
          </p:cNvSpPr>
          <p:nvPr/>
        </p:nvSpPr>
        <p:spPr bwMode="auto">
          <a:xfrm>
            <a:off x="3654425" y="4268788"/>
            <a:ext cx="533400" cy="457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CFF33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latin typeface="Arial" charset="0"/>
              </a:rPr>
              <a:t>i</a:t>
            </a:r>
          </a:p>
        </p:txBody>
      </p:sp>
      <p:sp>
        <p:nvSpPr>
          <p:cNvPr id="20543" name="Rectangle 63"/>
          <p:cNvSpPr>
            <a:spLocks noChangeArrowheads="1"/>
          </p:cNvSpPr>
          <p:nvPr/>
        </p:nvSpPr>
        <p:spPr bwMode="auto">
          <a:xfrm>
            <a:off x="4167188" y="4268788"/>
            <a:ext cx="533400" cy="457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CFF33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latin typeface="Arial" charset="0"/>
              </a:rPr>
              <a:t>a</a:t>
            </a:r>
          </a:p>
        </p:txBody>
      </p:sp>
      <p:sp>
        <p:nvSpPr>
          <p:cNvPr id="20544" name="Rectangle 64"/>
          <p:cNvSpPr>
            <a:spLocks noChangeArrowheads="1"/>
          </p:cNvSpPr>
          <p:nvPr/>
        </p:nvSpPr>
        <p:spPr bwMode="auto">
          <a:xfrm>
            <a:off x="4700588" y="4268788"/>
            <a:ext cx="533400" cy="457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CFF33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latin typeface="Arial" charset="0"/>
              </a:rPr>
              <a:t>c</a:t>
            </a:r>
          </a:p>
        </p:txBody>
      </p:sp>
      <p:sp>
        <p:nvSpPr>
          <p:cNvPr id="20545" name="Rectangle 65"/>
          <p:cNvSpPr>
            <a:spLocks noChangeArrowheads="1"/>
          </p:cNvSpPr>
          <p:nvPr/>
        </p:nvSpPr>
        <p:spPr bwMode="auto">
          <a:xfrm>
            <a:off x="5233988" y="4268788"/>
            <a:ext cx="533400" cy="457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CFF33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latin typeface="Arial" charset="0"/>
              </a:rPr>
              <a:t>ầ</a:t>
            </a:r>
          </a:p>
        </p:txBody>
      </p:sp>
      <p:sp>
        <p:nvSpPr>
          <p:cNvPr id="20546" name="Rectangle 66"/>
          <p:cNvSpPr>
            <a:spLocks noChangeArrowheads="1"/>
          </p:cNvSpPr>
          <p:nvPr/>
        </p:nvSpPr>
        <p:spPr bwMode="auto">
          <a:xfrm>
            <a:off x="5767388" y="4268788"/>
            <a:ext cx="533400" cy="457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CFF33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latin typeface="Arial" charset="0"/>
              </a:rPr>
              <a:t>m</a:t>
            </a:r>
          </a:p>
        </p:txBody>
      </p:sp>
      <p:sp>
        <p:nvSpPr>
          <p:cNvPr id="360515" name="AutoShape 67"/>
          <p:cNvSpPr>
            <a:spLocks noChangeArrowheads="1"/>
          </p:cNvSpPr>
          <p:nvPr/>
        </p:nvSpPr>
        <p:spPr bwMode="auto">
          <a:xfrm>
            <a:off x="8027988" y="1125538"/>
            <a:ext cx="533400" cy="304800"/>
          </a:xfrm>
          <a:prstGeom prst="star32">
            <a:avLst>
              <a:gd name="adj" fmla="val 50000"/>
            </a:avLst>
          </a:prstGeom>
          <a:gradFill rotWithShape="1">
            <a:gsLst>
              <a:gs pos="0">
                <a:srgbClr val="FFFFFF"/>
              </a:gs>
              <a:gs pos="100000">
                <a:srgbClr val="99FF33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latin typeface="Arial" charset="0"/>
              </a:rPr>
              <a:t>1</a:t>
            </a:r>
          </a:p>
        </p:txBody>
      </p:sp>
      <p:sp>
        <p:nvSpPr>
          <p:cNvPr id="360516" name="AutoShape 68"/>
          <p:cNvSpPr>
            <a:spLocks noChangeArrowheads="1"/>
          </p:cNvSpPr>
          <p:nvPr/>
        </p:nvSpPr>
        <p:spPr bwMode="auto">
          <a:xfrm>
            <a:off x="381000" y="1066800"/>
            <a:ext cx="685800" cy="457200"/>
          </a:xfrm>
          <a:prstGeom prst="star5">
            <a:avLst/>
          </a:prstGeom>
          <a:gradFill rotWithShape="1">
            <a:gsLst>
              <a:gs pos="0">
                <a:srgbClr val="FFFFFF"/>
              </a:gs>
              <a:gs pos="100000">
                <a:srgbClr val="99FF33"/>
              </a:gs>
            </a:gsLst>
            <a:path path="shape">
              <a:fillToRect l="50000" t="50000" r="50000" b="50000"/>
            </a:path>
          </a:gradFill>
          <a:ln w="28575" cap="rnd">
            <a:solidFill>
              <a:srgbClr val="0000FF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latin typeface="Arial"/>
              </a:rPr>
              <a:t>7</a:t>
            </a:r>
          </a:p>
        </p:txBody>
      </p:sp>
      <p:sp>
        <p:nvSpPr>
          <p:cNvPr id="360517" name="AutoShape 69"/>
          <p:cNvSpPr>
            <a:spLocks noChangeArrowheads="1"/>
          </p:cNvSpPr>
          <p:nvPr/>
        </p:nvSpPr>
        <p:spPr bwMode="auto">
          <a:xfrm>
            <a:off x="3492500" y="1557338"/>
            <a:ext cx="533400" cy="304800"/>
          </a:xfrm>
          <a:prstGeom prst="star32">
            <a:avLst>
              <a:gd name="adj" fmla="val 50000"/>
            </a:avLst>
          </a:prstGeom>
          <a:gradFill rotWithShape="1">
            <a:gsLst>
              <a:gs pos="0">
                <a:srgbClr val="FFFFFF"/>
              </a:gs>
              <a:gs pos="100000">
                <a:srgbClr val="99FF33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latin typeface="Arial" charset="0"/>
              </a:rPr>
              <a:t>2.</a:t>
            </a:r>
          </a:p>
        </p:txBody>
      </p:sp>
      <p:sp>
        <p:nvSpPr>
          <p:cNvPr id="360518" name="AutoShape 70"/>
          <p:cNvSpPr>
            <a:spLocks noChangeArrowheads="1"/>
          </p:cNvSpPr>
          <p:nvPr/>
        </p:nvSpPr>
        <p:spPr bwMode="auto">
          <a:xfrm>
            <a:off x="381000" y="1524000"/>
            <a:ext cx="685800" cy="457200"/>
          </a:xfrm>
          <a:prstGeom prst="star5">
            <a:avLst/>
          </a:prstGeom>
          <a:gradFill rotWithShape="1">
            <a:gsLst>
              <a:gs pos="0">
                <a:srgbClr val="FFFFFF"/>
              </a:gs>
              <a:gs pos="100000">
                <a:srgbClr val="99FF33"/>
              </a:gs>
            </a:gsLst>
            <a:path path="shape">
              <a:fillToRect l="50000" t="50000" r="50000" b="50000"/>
            </a:path>
          </a:gradFill>
          <a:ln w="28575" cap="rnd">
            <a:solidFill>
              <a:srgbClr val="0000FF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latin typeface="Arial"/>
              </a:rPr>
              <a:t>9</a:t>
            </a:r>
          </a:p>
        </p:txBody>
      </p:sp>
      <p:sp>
        <p:nvSpPr>
          <p:cNvPr id="360519" name="AutoShape 71"/>
          <p:cNvSpPr>
            <a:spLocks noChangeArrowheads="1"/>
          </p:cNvSpPr>
          <p:nvPr/>
        </p:nvSpPr>
        <p:spPr bwMode="auto">
          <a:xfrm>
            <a:off x="7451725" y="2060575"/>
            <a:ext cx="533400" cy="304800"/>
          </a:xfrm>
          <a:prstGeom prst="star32">
            <a:avLst>
              <a:gd name="adj" fmla="val 50000"/>
            </a:avLst>
          </a:prstGeom>
          <a:gradFill rotWithShape="1">
            <a:gsLst>
              <a:gs pos="0">
                <a:srgbClr val="FFFFFF"/>
              </a:gs>
              <a:gs pos="100000">
                <a:srgbClr val="99FF33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latin typeface="Arial" charset="0"/>
              </a:rPr>
              <a:t>3</a:t>
            </a:r>
          </a:p>
        </p:txBody>
      </p:sp>
      <p:sp>
        <p:nvSpPr>
          <p:cNvPr id="360520" name="AutoShape 72"/>
          <p:cNvSpPr>
            <a:spLocks noChangeArrowheads="1"/>
          </p:cNvSpPr>
          <p:nvPr/>
        </p:nvSpPr>
        <p:spPr bwMode="auto">
          <a:xfrm>
            <a:off x="381000" y="1981200"/>
            <a:ext cx="685800" cy="457200"/>
          </a:xfrm>
          <a:prstGeom prst="star5">
            <a:avLst/>
          </a:prstGeom>
          <a:gradFill rotWithShape="1">
            <a:gsLst>
              <a:gs pos="0">
                <a:srgbClr val="FFFFFF"/>
              </a:gs>
              <a:gs pos="100000">
                <a:srgbClr val="99FF33"/>
              </a:gs>
            </a:gsLst>
            <a:path path="shape">
              <a:fillToRect l="50000" t="50000" r="50000" b="50000"/>
            </a:path>
          </a:gradFill>
          <a:ln w="28575" cap="rnd">
            <a:solidFill>
              <a:srgbClr val="0000FF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latin typeface="Arial"/>
              </a:rPr>
              <a:t>9</a:t>
            </a:r>
          </a:p>
        </p:txBody>
      </p:sp>
      <p:sp>
        <p:nvSpPr>
          <p:cNvPr id="360521" name="AutoShape 73"/>
          <p:cNvSpPr>
            <a:spLocks noChangeArrowheads="1"/>
          </p:cNvSpPr>
          <p:nvPr/>
        </p:nvSpPr>
        <p:spPr bwMode="auto">
          <a:xfrm>
            <a:off x="8243888" y="2492375"/>
            <a:ext cx="533400" cy="304800"/>
          </a:xfrm>
          <a:prstGeom prst="star32">
            <a:avLst>
              <a:gd name="adj" fmla="val 50000"/>
            </a:avLst>
          </a:prstGeom>
          <a:gradFill rotWithShape="1">
            <a:gsLst>
              <a:gs pos="0">
                <a:srgbClr val="FFFFFF"/>
              </a:gs>
              <a:gs pos="100000">
                <a:srgbClr val="99FF33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latin typeface="Arial" charset="0"/>
              </a:rPr>
              <a:t>4</a:t>
            </a:r>
          </a:p>
        </p:txBody>
      </p:sp>
      <p:sp>
        <p:nvSpPr>
          <p:cNvPr id="360522" name="AutoShape 74"/>
          <p:cNvSpPr>
            <a:spLocks noChangeArrowheads="1"/>
          </p:cNvSpPr>
          <p:nvPr/>
        </p:nvSpPr>
        <p:spPr bwMode="auto">
          <a:xfrm>
            <a:off x="381000" y="2362200"/>
            <a:ext cx="685800" cy="457200"/>
          </a:xfrm>
          <a:prstGeom prst="star5">
            <a:avLst/>
          </a:prstGeom>
          <a:gradFill rotWithShape="1">
            <a:gsLst>
              <a:gs pos="0">
                <a:srgbClr val="FFFFFF"/>
              </a:gs>
              <a:gs pos="100000">
                <a:srgbClr val="99FF33"/>
              </a:gs>
            </a:gsLst>
            <a:path path="shape">
              <a:fillToRect l="50000" t="50000" r="50000" b="50000"/>
            </a:path>
          </a:gradFill>
          <a:ln w="28575" cap="rnd">
            <a:solidFill>
              <a:srgbClr val="0000FF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latin typeface="Arial"/>
              </a:rPr>
              <a:t>7</a:t>
            </a:r>
          </a:p>
        </p:txBody>
      </p:sp>
      <p:sp>
        <p:nvSpPr>
          <p:cNvPr id="360523" name="AutoShape 75"/>
          <p:cNvSpPr>
            <a:spLocks noChangeArrowheads="1"/>
          </p:cNvSpPr>
          <p:nvPr/>
        </p:nvSpPr>
        <p:spPr bwMode="auto">
          <a:xfrm>
            <a:off x="8223250" y="3068638"/>
            <a:ext cx="533400" cy="304800"/>
          </a:xfrm>
          <a:prstGeom prst="star32">
            <a:avLst>
              <a:gd name="adj" fmla="val 50000"/>
            </a:avLst>
          </a:prstGeom>
          <a:gradFill rotWithShape="1">
            <a:gsLst>
              <a:gs pos="0">
                <a:srgbClr val="FFFFFF"/>
              </a:gs>
              <a:gs pos="100000">
                <a:srgbClr val="99FF33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latin typeface="Arial" charset="0"/>
              </a:rPr>
              <a:t>5</a:t>
            </a:r>
          </a:p>
        </p:txBody>
      </p:sp>
      <p:sp>
        <p:nvSpPr>
          <p:cNvPr id="360524" name="AutoShape 76"/>
          <p:cNvSpPr>
            <a:spLocks noChangeArrowheads="1"/>
          </p:cNvSpPr>
          <p:nvPr/>
        </p:nvSpPr>
        <p:spPr bwMode="auto">
          <a:xfrm>
            <a:off x="4716463" y="2924175"/>
            <a:ext cx="685800" cy="457200"/>
          </a:xfrm>
          <a:prstGeom prst="star5">
            <a:avLst/>
          </a:prstGeom>
          <a:gradFill rotWithShape="1">
            <a:gsLst>
              <a:gs pos="0">
                <a:srgbClr val="FFFFFF"/>
              </a:gs>
              <a:gs pos="100000">
                <a:srgbClr val="99FF33"/>
              </a:gs>
            </a:gsLst>
            <a:path path="shape">
              <a:fillToRect l="50000" t="50000" r="50000" b="50000"/>
            </a:path>
          </a:gradFill>
          <a:ln w="28575" cap="rnd">
            <a:solidFill>
              <a:srgbClr val="0000FF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latin typeface="Arial"/>
              </a:rPr>
              <a:t>8</a:t>
            </a:r>
          </a:p>
        </p:txBody>
      </p:sp>
      <p:sp>
        <p:nvSpPr>
          <p:cNvPr id="360525" name="AutoShape 77"/>
          <p:cNvSpPr>
            <a:spLocks noChangeArrowheads="1"/>
          </p:cNvSpPr>
          <p:nvPr/>
        </p:nvSpPr>
        <p:spPr bwMode="auto">
          <a:xfrm>
            <a:off x="8243888" y="3573463"/>
            <a:ext cx="533400" cy="304800"/>
          </a:xfrm>
          <a:prstGeom prst="star32">
            <a:avLst>
              <a:gd name="adj" fmla="val 50000"/>
            </a:avLst>
          </a:prstGeom>
          <a:gradFill rotWithShape="1">
            <a:gsLst>
              <a:gs pos="0">
                <a:srgbClr val="FFFFFF"/>
              </a:gs>
              <a:gs pos="100000">
                <a:srgbClr val="99FF33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latin typeface="Arial" charset="0"/>
              </a:rPr>
              <a:t>6</a:t>
            </a:r>
          </a:p>
        </p:txBody>
      </p:sp>
      <p:sp>
        <p:nvSpPr>
          <p:cNvPr id="360526" name="AutoShape 78"/>
          <p:cNvSpPr>
            <a:spLocks noChangeArrowheads="1"/>
          </p:cNvSpPr>
          <p:nvPr/>
        </p:nvSpPr>
        <p:spPr bwMode="auto">
          <a:xfrm>
            <a:off x="2484438" y="3357563"/>
            <a:ext cx="685800" cy="457200"/>
          </a:xfrm>
          <a:prstGeom prst="star5">
            <a:avLst/>
          </a:prstGeom>
          <a:gradFill rotWithShape="1">
            <a:gsLst>
              <a:gs pos="0">
                <a:srgbClr val="FFFFFF"/>
              </a:gs>
              <a:gs pos="100000">
                <a:srgbClr val="99FF33"/>
              </a:gs>
            </a:gsLst>
            <a:path path="shape">
              <a:fillToRect l="50000" t="50000" r="50000" b="50000"/>
            </a:path>
          </a:gradFill>
          <a:ln w="28575" cap="rnd">
            <a:solidFill>
              <a:srgbClr val="0000FF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latin typeface="Arial"/>
              </a:rPr>
              <a:t>4</a:t>
            </a:r>
          </a:p>
        </p:txBody>
      </p:sp>
      <p:sp>
        <p:nvSpPr>
          <p:cNvPr id="360527" name="AutoShape 79"/>
          <p:cNvSpPr>
            <a:spLocks noChangeArrowheads="1"/>
          </p:cNvSpPr>
          <p:nvPr/>
        </p:nvSpPr>
        <p:spPr bwMode="auto">
          <a:xfrm>
            <a:off x="8243888" y="4005263"/>
            <a:ext cx="533400" cy="304800"/>
          </a:xfrm>
          <a:prstGeom prst="star32">
            <a:avLst>
              <a:gd name="adj" fmla="val 50000"/>
            </a:avLst>
          </a:prstGeom>
          <a:gradFill rotWithShape="1">
            <a:gsLst>
              <a:gs pos="0">
                <a:srgbClr val="FFFFFF"/>
              </a:gs>
              <a:gs pos="100000">
                <a:srgbClr val="99FF33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latin typeface="Arial" charset="0"/>
              </a:rPr>
              <a:t>7</a:t>
            </a:r>
          </a:p>
        </p:txBody>
      </p:sp>
      <p:sp>
        <p:nvSpPr>
          <p:cNvPr id="360528" name="AutoShape 80"/>
          <p:cNvSpPr>
            <a:spLocks noChangeArrowheads="1"/>
          </p:cNvSpPr>
          <p:nvPr/>
        </p:nvSpPr>
        <p:spPr bwMode="auto">
          <a:xfrm>
            <a:off x="381000" y="3733800"/>
            <a:ext cx="685800" cy="457200"/>
          </a:xfrm>
          <a:prstGeom prst="star5">
            <a:avLst/>
          </a:prstGeom>
          <a:gradFill rotWithShape="1">
            <a:gsLst>
              <a:gs pos="0">
                <a:srgbClr val="FFFFFF"/>
              </a:gs>
              <a:gs pos="100000">
                <a:srgbClr val="99FF33"/>
              </a:gs>
            </a:gsLst>
            <a:path path="shape">
              <a:fillToRect l="50000" t="50000" r="50000" b="50000"/>
            </a:path>
          </a:gradFill>
          <a:ln w="28575" cap="rnd">
            <a:solidFill>
              <a:srgbClr val="0000FF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latin typeface="Arial"/>
              </a:rPr>
              <a:t>6</a:t>
            </a:r>
          </a:p>
        </p:txBody>
      </p:sp>
      <p:sp>
        <p:nvSpPr>
          <p:cNvPr id="360529" name="AutoShape 81"/>
          <p:cNvSpPr>
            <a:spLocks noChangeArrowheads="1"/>
          </p:cNvSpPr>
          <p:nvPr/>
        </p:nvSpPr>
        <p:spPr bwMode="auto">
          <a:xfrm>
            <a:off x="8243888" y="4437063"/>
            <a:ext cx="533400" cy="304800"/>
          </a:xfrm>
          <a:prstGeom prst="star32">
            <a:avLst>
              <a:gd name="adj" fmla="val 50000"/>
            </a:avLst>
          </a:prstGeom>
          <a:gradFill rotWithShape="1">
            <a:gsLst>
              <a:gs pos="0">
                <a:srgbClr val="FFFFFF"/>
              </a:gs>
              <a:gs pos="100000">
                <a:srgbClr val="99FF33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latin typeface="Arial" charset="0"/>
              </a:rPr>
              <a:t>8</a:t>
            </a:r>
          </a:p>
        </p:txBody>
      </p:sp>
      <p:sp>
        <p:nvSpPr>
          <p:cNvPr id="360530" name="AutoShape 82"/>
          <p:cNvSpPr>
            <a:spLocks noChangeArrowheads="1"/>
          </p:cNvSpPr>
          <p:nvPr/>
        </p:nvSpPr>
        <p:spPr bwMode="auto">
          <a:xfrm>
            <a:off x="385763" y="4297363"/>
            <a:ext cx="685800" cy="457200"/>
          </a:xfrm>
          <a:prstGeom prst="star5">
            <a:avLst/>
          </a:prstGeom>
          <a:gradFill rotWithShape="1">
            <a:gsLst>
              <a:gs pos="0">
                <a:srgbClr val="FFFFFF"/>
              </a:gs>
              <a:gs pos="100000">
                <a:srgbClr val="99FF33"/>
              </a:gs>
            </a:gsLst>
            <a:path path="shape">
              <a:fillToRect l="50000" t="50000" r="50000" b="50000"/>
            </a:path>
          </a:gradFill>
          <a:ln w="28575" cap="rnd">
            <a:solidFill>
              <a:srgbClr val="0000FF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latin typeface="Arial"/>
              </a:rPr>
              <a:t>6</a:t>
            </a:r>
          </a:p>
        </p:txBody>
      </p:sp>
      <p:sp>
        <p:nvSpPr>
          <p:cNvPr id="360531" name="Text Box 83"/>
          <p:cNvSpPr txBox="1">
            <a:spLocks noChangeArrowheads="1"/>
          </p:cNvSpPr>
          <p:nvPr/>
        </p:nvSpPr>
        <p:spPr bwMode="auto">
          <a:xfrm>
            <a:off x="1219200" y="4891088"/>
            <a:ext cx="7086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Arial" charset="0"/>
              </a:rPr>
              <a:t>Câu1: Công việc phải làm sau gặt lúa?</a:t>
            </a:r>
          </a:p>
        </p:txBody>
      </p:sp>
      <p:sp>
        <p:nvSpPr>
          <p:cNvPr id="360532" name="Text Box 84"/>
          <p:cNvSpPr txBox="1">
            <a:spLocks noChangeArrowheads="1"/>
          </p:cNvSpPr>
          <p:nvPr/>
        </p:nvSpPr>
        <p:spPr bwMode="auto">
          <a:xfrm>
            <a:off x="539750" y="4941888"/>
            <a:ext cx="83058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Arial" charset="0"/>
              </a:rPr>
              <a:t>Câu2: Các tháng mùa đông nhiệt độ thấp tạo điều kiện  thuận lợi việc trồng  gì?</a:t>
            </a:r>
          </a:p>
        </p:txBody>
      </p:sp>
      <p:sp>
        <p:nvSpPr>
          <p:cNvPr id="360533" name="Text Box 85"/>
          <p:cNvSpPr txBox="1">
            <a:spLocks noChangeArrowheads="1"/>
          </p:cNvSpPr>
          <p:nvPr/>
        </p:nvSpPr>
        <p:spPr bwMode="auto">
          <a:xfrm>
            <a:off x="971550" y="5300663"/>
            <a:ext cx="78486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Arial" charset="0"/>
              </a:rPr>
              <a:t>Câu8: Những con vật nuôi nhiều nhất ở đồng bằng Bắc Bộ nhnư gà, vịt được gọi chung là gì?</a:t>
            </a:r>
          </a:p>
        </p:txBody>
      </p:sp>
      <p:pic>
        <p:nvPicPr>
          <p:cNvPr id="20566" name="Picture 86" descr="blumen-pflanzen14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3800" y="6096000"/>
            <a:ext cx="1600200" cy="7620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9FF33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</p:pic>
      <p:sp>
        <p:nvSpPr>
          <p:cNvPr id="360535" name="WordArt 87"/>
          <p:cNvSpPr>
            <a:spLocks noChangeArrowheads="1" noChangeShapeType="1" noTextEdit="1"/>
          </p:cNvSpPr>
          <p:nvPr/>
        </p:nvSpPr>
        <p:spPr bwMode="auto">
          <a:xfrm>
            <a:off x="2743200" y="152400"/>
            <a:ext cx="4343400" cy="7080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200" b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chemeClr val="tx1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Trò chơi ô chữ</a:t>
            </a:r>
            <a:endParaRPr lang="en-US" sz="3200" b="1" kern="1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0000"/>
                  </a:gs>
                  <a:gs pos="100000">
                    <a:schemeClr val="tx1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60536" name="Text Box 88"/>
          <p:cNvSpPr txBox="1">
            <a:spLocks noChangeArrowheads="1"/>
          </p:cNvSpPr>
          <p:nvPr/>
        </p:nvSpPr>
        <p:spPr bwMode="auto">
          <a:xfrm>
            <a:off x="1066800" y="5229225"/>
            <a:ext cx="8077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Arial" charset="0"/>
              </a:rPr>
              <a:t>Câu4: Vào các tháng mùa đông…….. hạ thấp</a:t>
            </a:r>
          </a:p>
        </p:txBody>
      </p:sp>
      <p:sp>
        <p:nvSpPr>
          <p:cNvPr id="360537" name="Text Box 89"/>
          <p:cNvSpPr txBox="1">
            <a:spLocks noChangeArrowheads="1"/>
          </p:cNvSpPr>
          <p:nvPr/>
        </p:nvSpPr>
        <p:spPr bwMode="auto">
          <a:xfrm>
            <a:off x="304800" y="5084763"/>
            <a:ext cx="8839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Arial" charset="0"/>
              </a:rPr>
              <a:t>Câu5: Tên con sông lớn nhất ở đồng bằng Bắc Bộ là gì?</a:t>
            </a:r>
          </a:p>
        </p:txBody>
      </p:sp>
      <p:sp>
        <p:nvSpPr>
          <p:cNvPr id="360538" name="Text Box 90"/>
          <p:cNvSpPr txBox="1">
            <a:spLocks noChangeArrowheads="1"/>
          </p:cNvSpPr>
          <p:nvPr/>
        </p:nvSpPr>
        <p:spPr bwMode="auto">
          <a:xfrm>
            <a:off x="684213" y="5084763"/>
            <a:ext cx="80645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Arial" charset="0"/>
              </a:rPr>
              <a:t>Câu3:Một trong những nguyên nhân thuận lợi dẫn đến đồng bằng Bắc Bộ là vựa lúa lớn thứ hai?</a:t>
            </a:r>
          </a:p>
        </p:txBody>
      </p:sp>
      <p:sp>
        <p:nvSpPr>
          <p:cNvPr id="20571" name="Rectangle 91"/>
          <p:cNvSpPr>
            <a:spLocks noChangeArrowheads="1"/>
          </p:cNvSpPr>
          <p:nvPr/>
        </p:nvSpPr>
        <p:spPr bwMode="auto">
          <a:xfrm>
            <a:off x="495300" y="2881313"/>
            <a:ext cx="533400" cy="457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CFF33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latin typeface="Arial" charset="0"/>
              </a:rPr>
              <a:t>S</a:t>
            </a:r>
          </a:p>
        </p:txBody>
      </p:sp>
      <p:sp>
        <p:nvSpPr>
          <p:cNvPr id="20572" name="Rectangle 92"/>
          <p:cNvSpPr>
            <a:spLocks noChangeArrowheads="1"/>
          </p:cNvSpPr>
          <p:nvPr/>
        </p:nvSpPr>
        <p:spPr bwMode="auto">
          <a:xfrm>
            <a:off x="958850" y="2886075"/>
            <a:ext cx="533400" cy="457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CFF33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latin typeface="Arial" charset="0"/>
              </a:rPr>
              <a:t>ô</a:t>
            </a:r>
          </a:p>
        </p:txBody>
      </p:sp>
      <p:sp>
        <p:nvSpPr>
          <p:cNvPr id="20573" name="Rectangle 93"/>
          <p:cNvSpPr>
            <a:spLocks noChangeArrowheads="1"/>
          </p:cNvSpPr>
          <p:nvPr/>
        </p:nvSpPr>
        <p:spPr bwMode="auto">
          <a:xfrm>
            <a:off x="1485900" y="2881313"/>
            <a:ext cx="533400" cy="457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CFF33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latin typeface="Arial" charset="0"/>
              </a:rPr>
              <a:t>n</a:t>
            </a:r>
          </a:p>
        </p:txBody>
      </p:sp>
      <p:sp>
        <p:nvSpPr>
          <p:cNvPr id="20574" name="Rectangle 94"/>
          <p:cNvSpPr>
            <a:spLocks noChangeArrowheads="1"/>
          </p:cNvSpPr>
          <p:nvPr/>
        </p:nvSpPr>
        <p:spPr bwMode="auto">
          <a:xfrm>
            <a:off x="2027238" y="2873375"/>
            <a:ext cx="533400" cy="457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CFF33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latin typeface="Arial" charset="0"/>
              </a:rPr>
              <a:t>g</a:t>
            </a:r>
          </a:p>
        </p:txBody>
      </p:sp>
      <p:sp>
        <p:nvSpPr>
          <p:cNvPr id="20575" name="Rectangle 95"/>
          <p:cNvSpPr>
            <a:spLocks noChangeArrowheads="1"/>
          </p:cNvSpPr>
          <p:nvPr/>
        </p:nvSpPr>
        <p:spPr bwMode="auto">
          <a:xfrm>
            <a:off x="2538413" y="2873375"/>
            <a:ext cx="533400" cy="457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CFF33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latin typeface="Arial" charset="0"/>
              </a:rPr>
              <a:t>H</a:t>
            </a:r>
          </a:p>
        </p:txBody>
      </p:sp>
      <p:sp>
        <p:nvSpPr>
          <p:cNvPr id="20576" name="Rectangle 96"/>
          <p:cNvSpPr>
            <a:spLocks noChangeArrowheads="1"/>
          </p:cNvSpPr>
          <p:nvPr/>
        </p:nvSpPr>
        <p:spPr bwMode="auto">
          <a:xfrm>
            <a:off x="3071813" y="2873375"/>
            <a:ext cx="533400" cy="457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CFF33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latin typeface="Arial" charset="0"/>
              </a:rPr>
              <a:t>ồ</a:t>
            </a:r>
          </a:p>
        </p:txBody>
      </p:sp>
      <p:sp>
        <p:nvSpPr>
          <p:cNvPr id="20577" name="Rectangle 97"/>
          <p:cNvSpPr>
            <a:spLocks noChangeArrowheads="1"/>
          </p:cNvSpPr>
          <p:nvPr/>
        </p:nvSpPr>
        <p:spPr bwMode="auto">
          <a:xfrm>
            <a:off x="3616325" y="2873375"/>
            <a:ext cx="533400" cy="457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CFF33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latin typeface="Arial" charset="0"/>
              </a:rPr>
              <a:t>n</a:t>
            </a:r>
          </a:p>
        </p:txBody>
      </p:sp>
      <p:sp>
        <p:nvSpPr>
          <p:cNvPr id="20578" name="Rectangle 98"/>
          <p:cNvSpPr>
            <a:spLocks noChangeArrowheads="1"/>
          </p:cNvSpPr>
          <p:nvPr/>
        </p:nvSpPr>
        <p:spPr bwMode="auto">
          <a:xfrm>
            <a:off x="4156075" y="2881313"/>
            <a:ext cx="533400" cy="457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CFF33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latin typeface="Arial" charset="0"/>
              </a:rPr>
              <a:t>g</a:t>
            </a:r>
          </a:p>
        </p:txBody>
      </p:sp>
      <p:sp>
        <p:nvSpPr>
          <p:cNvPr id="360547" name="Text Box 99"/>
          <p:cNvSpPr txBox="1">
            <a:spLocks noChangeArrowheads="1"/>
          </p:cNvSpPr>
          <p:nvPr/>
        </p:nvSpPr>
        <p:spPr bwMode="auto">
          <a:xfrm>
            <a:off x="827088" y="4941888"/>
            <a:ext cx="7596187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Arial" charset="0"/>
              </a:rPr>
              <a:t>Câu6: Khí hậu mùa đông ở đồng bằng Bắc Bộ như  thế nào?</a:t>
            </a:r>
          </a:p>
        </p:txBody>
      </p:sp>
      <p:sp>
        <p:nvSpPr>
          <p:cNvPr id="360548" name="Text Box 100"/>
          <p:cNvSpPr txBox="1">
            <a:spLocks noChangeArrowheads="1"/>
          </p:cNvSpPr>
          <p:nvPr/>
        </p:nvSpPr>
        <p:spPr bwMode="auto">
          <a:xfrm>
            <a:off x="971550" y="5157788"/>
            <a:ext cx="7239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Arial" charset="0"/>
              </a:rPr>
              <a:t>Câu7: Vùng sản xuất nhiều lúa gạo gọi là gì?</a:t>
            </a:r>
          </a:p>
        </p:txBody>
      </p:sp>
      <p:pic>
        <p:nvPicPr>
          <p:cNvPr id="20581" name="Picture 101" descr="blumen-pflanzen14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6096000"/>
            <a:ext cx="1600200" cy="7620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9FF33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</p:pic>
      <p:sp>
        <p:nvSpPr>
          <p:cNvPr id="20582" name="AutoShape 102"/>
          <p:cNvSpPr>
            <a:spLocks noChangeArrowheads="1"/>
          </p:cNvSpPr>
          <p:nvPr/>
        </p:nvSpPr>
        <p:spPr bwMode="auto">
          <a:xfrm>
            <a:off x="0" y="0"/>
            <a:ext cx="1042988" cy="692150"/>
          </a:xfrm>
          <a:prstGeom prst="smileyFace">
            <a:avLst>
              <a:gd name="adj" fmla="val 4653"/>
            </a:avLst>
          </a:prstGeom>
          <a:gradFill rotWithShape="1">
            <a:gsLst>
              <a:gs pos="0">
                <a:schemeClr val="bg1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 cap="rnd">
            <a:solidFill>
              <a:srgbClr val="FFFFFF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Arial" charset="0"/>
            </a:endParaRPr>
          </a:p>
        </p:txBody>
      </p:sp>
      <p:sp>
        <p:nvSpPr>
          <p:cNvPr id="360551" name="Rectangle 103"/>
          <p:cNvSpPr>
            <a:spLocks noChangeArrowheads="1"/>
          </p:cNvSpPr>
          <p:nvPr/>
        </p:nvSpPr>
        <p:spPr bwMode="auto">
          <a:xfrm>
            <a:off x="4156075" y="1052513"/>
            <a:ext cx="533400" cy="457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CFF33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800">
              <a:latin typeface="Arial" charset="0"/>
            </a:endParaRPr>
          </a:p>
        </p:txBody>
      </p:sp>
      <p:sp>
        <p:nvSpPr>
          <p:cNvPr id="360552" name="Rectangle 104"/>
          <p:cNvSpPr>
            <a:spLocks noChangeArrowheads="1"/>
          </p:cNvSpPr>
          <p:nvPr/>
        </p:nvSpPr>
        <p:spPr bwMode="auto">
          <a:xfrm>
            <a:off x="4691063" y="1065213"/>
            <a:ext cx="533400" cy="457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CFF33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800">
              <a:latin typeface="Arial" charset="0"/>
            </a:endParaRPr>
          </a:p>
        </p:txBody>
      </p:sp>
      <p:sp>
        <p:nvSpPr>
          <p:cNvPr id="360553" name="Rectangle 105"/>
          <p:cNvSpPr>
            <a:spLocks noChangeArrowheads="1"/>
          </p:cNvSpPr>
          <p:nvPr/>
        </p:nvSpPr>
        <p:spPr bwMode="auto">
          <a:xfrm>
            <a:off x="5224463" y="1069975"/>
            <a:ext cx="533400" cy="457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CFF33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800">
              <a:latin typeface="Arial" charset="0"/>
            </a:endParaRPr>
          </a:p>
        </p:txBody>
      </p:sp>
      <p:sp>
        <p:nvSpPr>
          <p:cNvPr id="360554" name="Rectangle 106"/>
          <p:cNvSpPr>
            <a:spLocks noChangeArrowheads="1"/>
          </p:cNvSpPr>
          <p:nvPr/>
        </p:nvSpPr>
        <p:spPr bwMode="auto">
          <a:xfrm>
            <a:off x="5757863" y="1069975"/>
            <a:ext cx="533400" cy="457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CFF33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800">
              <a:latin typeface="Arial" charset="0"/>
            </a:endParaRPr>
          </a:p>
        </p:txBody>
      </p:sp>
      <p:sp>
        <p:nvSpPr>
          <p:cNvPr id="360555" name="Rectangle 107"/>
          <p:cNvSpPr>
            <a:spLocks noChangeArrowheads="1"/>
          </p:cNvSpPr>
          <p:nvPr/>
        </p:nvSpPr>
        <p:spPr bwMode="auto">
          <a:xfrm>
            <a:off x="6291263" y="1069975"/>
            <a:ext cx="533400" cy="457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CFF33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800">
              <a:latin typeface="Arial" charset="0"/>
            </a:endParaRPr>
          </a:p>
        </p:txBody>
      </p:sp>
      <p:sp>
        <p:nvSpPr>
          <p:cNvPr id="360556" name="Rectangle 108"/>
          <p:cNvSpPr>
            <a:spLocks noChangeArrowheads="1"/>
          </p:cNvSpPr>
          <p:nvPr/>
        </p:nvSpPr>
        <p:spPr bwMode="auto">
          <a:xfrm>
            <a:off x="6829425" y="1065213"/>
            <a:ext cx="533400" cy="457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CFF33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800">
              <a:latin typeface="Arial" charset="0"/>
            </a:endParaRPr>
          </a:p>
        </p:txBody>
      </p:sp>
      <p:sp>
        <p:nvSpPr>
          <p:cNvPr id="360557" name="Rectangle 109"/>
          <p:cNvSpPr>
            <a:spLocks noChangeArrowheads="1"/>
          </p:cNvSpPr>
          <p:nvPr/>
        </p:nvSpPr>
        <p:spPr bwMode="auto">
          <a:xfrm>
            <a:off x="7362825" y="1065213"/>
            <a:ext cx="533400" cy="457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CFF33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800">
              <a:latin typeface="Arial" charset="0"/>
            </a:endParaRPr>
          </a:p>
        </p:txBody>
      </p:sp>
      <p:sp>
        <p:nvSpPr>
          <p:cNvPr id="360558" name="Rectangle 110"/>
          <p:cNvSpPr>
            <a:spLocks noChangeArrowheads="1"/>
          </p:cNvSpPr>
          <p:nvPr/>
        </p:nvSpPr>
        <p:spPr bwMode="auto">
          <a:xfrm>
            <a:off x="4162425" y="1512888"/>
            <a:ext cx="533400" cy="457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CFF33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800">
              <a:latin typeface="Arial" charset="0"/>
            </a:endParaRPr>
          </a:p>
        </p:txBody>
      </p:sp>
      <p:sp>
        <p:nvSpPr>
          <p:cNvPr id="360559" name="Rectangle 111"/>
          <p:cNvSpPr>
            <a:spLocks noChangeArrowheads="1"/>
          </p:cNvSpPr>
          <p:nvPr/>
        </p:nvSpPr>
        <p:spPr bwMode="auto">
          <a:xfrm>
            <a:off x="4708525" y="1517650"/>
            <a:ext cx="533400" cy="457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CFF33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800">
              <a:latin typeface="Arial" charset="0"/>
            </a:endParaRPr>
          </a:p>
        </p:txBody>
      </p:sp>
      <p:sp>
        <p:nvSpPr>
          <p:cNvPr id="360560" name="Rectangle 112"/>
          <p:cNvSpPr>
            <a:spLocks noChangeArrowheads="1"/>
          </p:cNvSpPr>
          <p:nvPr/>
        </p:nvSpPr>
        <p:spPr bwMode="auto">
          <a:xfrm>
            <a:off x="5241925" y="1517650"/>
            <a:ext cx="533400" cy="457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CFF33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800">
              <a:latin typeface="Arial" charset="0"/>
            </a:endParaRPr>
          </a:p>
        </p:txBody>
      </p:sp>
      <p:sp>
        <p:nvSpPr>
          <p:cNvPr id="360561" name="Rectangle 113"/>
          <p:cNvSpPr>
            <a:spLocks noChangeArrowheads="1"/>
          </p:cNvSpPr>
          <p:nvPr/>
        </p:nvSpPr>
        <p:spPr bwMode="auto">
          <a:xfrm>
            <a:off x="5775325" y="1517650"/>
            <a:ext cx="533400" cy="457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CFF33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800">
              <a:latin typeface="Arial" charset="0"/>
            </a:endParaRPr>
          </a:p>
        </p:txBody>
      </p:sp>
      <p:sp>
        <p:nvSpPr>
          <p:cNvPr id="360562" name="Rectangle 114"/>
          <p:cNvSpPr>
            <a:spLocks noChangeArrowheads="1"/>
          </p:cNvSpPr>
          <p:nvPr/>
        </p:nvSpPr>
        <p:spPr bwMode="auto">
          <a:xfrm>
            <a:off x="6308725" y="1517650"/>
            <a:ext cx="533400" cy="457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CFF33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800">
              <a:latin typeface="Arial" charset="0"/>
            </a:endParaRPr>
          </a:p>
        </p:txBody>
      </p:sp>
      <p:sp>
        <p:nvSpPr>
          <p:cNvPr id="360563" name="Rectangle 115"/>
          <p:cNvSpPr>
            <a:spLocks noChangeArrowheads="1"/>
          </p:cNvSpPr>
          <p:nvPr/>
        </p:nvSpPr>
        <p:spPr bwMode="auto">
          <a:xfrm>
            <a:off x="6842125" y="1517650"/>
            <a:ext cx="533400" cy="457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CFF33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800">
              <a:latin typeface="Arial" charset="0"/>
            </a:endParaRPr>
          </a:p>
        </p:txBody>
      </p:sp>
      <p:sp>
        <p:nvSpPr>
          <p:cNvPr id="360564" name="Rectangle 116"/>
          <p:cNvSpPr>
            <a:spLocks noChangeArrowheads="1"/>
          </p:cNvSpPr>
          <p:nvPr/>
        </p:nvSpPr>
        <p:spPr bwMode="auto">
          <a:xfrm>
            <a:off x="7375525" y="1517650"/>
            <a:ext cx="533400" cy="457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CFF33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800">
              <a:latin typeface="Arial" charset="0"/>
            </a:endParaRPr>
          </a:p>
        </p:txBody>
      </p:sp>
      <p:sp>
        <p:nvSpPr>
          <p:cNvPr id="360565" name="Rectangle 117"/>
          <p:cNvSpPr>
            <a:spLocks noChangeArrowheads="1"/>
          </p:cNvSpPr>
          <p:nvPr/>
        </p:nvSpPr>
        <p:spPr bwMode="auto">
          <a:xfrm>
            <a:off x="7908925" y="1517650"/>
            <a:ext cx="533400" cy="457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CFF33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800">
              <a:latin typeface="Arial" charset="0"/>
            </a:endParaRPr>
          </a:p>
        </p:txBody>
      </p:sp>
      <p:sp>
        <p:nvSpPr>
          <p:cNvPr id="360566" name="Rectangle 118"/>
          <p:cNvSpPr>
            <a:spLocks noChangeArrowheads="1"/>
          </p:cNvSpPr>
          <p:nvPr/>
        </p:nvSpPr>
        <p:spPr bwMode="auto">
          <a:xfrm>
            <a:off x="8442325" y="1517650"/>
            <a:ext cx="533400" cy="457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CFF33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800">
              <a:latin typeface="Arial" charset="0"/>
            </a:endParaRPr>
          </a:p>
        </p:txBody>
      </p:sp>
      <p:sp>
        <p:nvSpPr>
          <p:cNvPr id="360567" name="Rectangle 119"/>
          <p:cNvSpPr>
            <a:spLocks noChangeArrowheads="1"/>
          </p:cNvSpPr>
          <p:nvPr/>
        </p:nvSpPr>
        <p:spPr bwMode="auto">
          <a:xfrm>
            <a:off x="2566988" y="1976438"/>
            <a:ext cx="533400" cy="457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CFF33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800">
              <a:latin typeface="Arial" charset="0"/>
            </a:endParaRPr>
          </a:p>
        </p:txBody>
      </p:sp>
      <p:sp>
        <p:nvSpPr>
          <p:cNvPr id="360568" name="Rectangle 120"/>
          <p:cNvSpPr>
            <a:spLocks noChangeArrowheads="1"/>
          </p:cNvSpPr>
          <p:nvPr/>
        </p:nvSpPr>
        <p:spPr bwMode="auto">
          <a:xfrm>
            <a:off x="3100388" y="1976438"/>
            <a:ext cx="533400" cy="457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CFF33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800">
              <a:latin typeface="Arial" charset="0"/>
            </a:endParaRPr>
          </a:p>
        </p:txBody>
      </p:sp>
      <p:sp>
        <p:nvSpPr>
          <p:cNvPr id="360569" name="Rectangle 121"/>
          <p:cNvSpPr>
            <a:spLocks noChangeArrowheads="1"/>
          </p:cNvSpPr>
          <p:nvPr/>
        </p:nvSpPr>
        <p:spPr bwMode="auto">
          <a:xfrm>
            <a:off x="3633788" y="1976438"/>
            <a:ext cx="533400" cy="457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CFF33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800">
              <a:latin typeface="Arial" charset="0"/>
            </a:endParaRPr>
          </a:p>
        </p:txBody>
      </p:sp>
      <p:sp>
        <p:nvSpPr>
          <p:cNvPr id="360570" name="Rectangle 122"/>
          <p:cNvSpPr>
            <a:spLocks noChangeArrowheads="1"/>
          </p:cNvSpPr>
          <p:nvPr/>
        </p:nvSpPr>
        <p:spPr bwMode="auto">
          <a:xfrm>
            <a:off x="4167188" y="1976438"/>
            <a:ext cx="533400" cy="457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CFF33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800">
              <a:latin typeface="Arial" charset="0"/>
            </a:endParaRPr>
          </a:p>
        </p:txBody>
      </p:sp>
      <p:sp>
        <p:nvSpPr>
          <p:cNvPr id="360571" name="Rectangle 123"/>
          <p:cNvSpPr>
            <a:spLocks noChangeArrowheads="1"/>
          </p:cNvSpPr>
          <p:nvPr/>
        </p:nvSpPr>
        <p:spPr bwMode="auto">
          <a:xfrm>
            <a:off x="4700588" y="1976438"/>
            <a:ext cx="533400" cy="457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CFF33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800">
              <a:latin typeface="Arial" charset="0"/>
            </a:endParaRPr>
          </a:p>
        </p:txBody>
      </p:sp>
      <p:sp>
        <p:nvSpPr>
          <p:cNvPr id="360572" name="Rectangle 124"/>
          <p:cNvSpPr>
            <a:spLocks noChangeArrowheads="1"/>
          </p:cNvSpPr>
          <p:nvPr/>
        </p:nvSpPr>
        <p:spPr bwMode="auto">
          <a:xfrm>
            <a:off x="5233988" y="1976438"/>
            <a:ext cx="533400" cy="457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CFF33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800">
              <a:latin typeface="Arial" charset="0"/>
            </a:endParaRPr>
          </a:p>
        </p:txBody>
      </p:sp>
      <p:sp>
        <p:nvSpPr>
          <p:cNvPr id="360573" name="Rectangle 125"/>
          <p:cNvSpPr>
            <a:spLocks noChangeArrowheads="1"/>
          </p:cNvSpPr>
          <p:nvPr/>
        </p:nvSpPr>
        <p:spPr bwMode="auto">
          <a:xfrm>
            <a:off x="5767388" y="1976438"/>
            <a:ext cx="533400" cy="457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CFF33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800">
              <a:latin typeface="Arial" charset="0"/>
            </a:endParaRPr>
          </a:p>
        </p:txBody>
      </p:sp>
      <p:sp>
        <p:nvSpPr>
          <p:cNvPr id="360574" name="Rectangle 126"/>
          <p:cNvSpPr>
            <a:spLocks noChangeArrowheads="1"/>
          </p:cNvSpPr>
          <p:nvPr/>
        </p:nvSpPr>
        <p:spPr bwMode="auto">
          <a:xfrm>
            <a:off x="6300788" y="1976438"/>
            <a:ext cx="533400" cy="457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CFF33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800">
              <a:latin typeface="Arial" charset="0"/>
            </a:endParaRPr>
          </a:p>
        </p:txBody>
      </p:sp>
      <p:sp>
        <p:nvSpPr>
          <p:cNvPr id="360575" name="Rectangle 127"/>
          <p:cNvSpPr>
            <a:spLocks noChangeArrowheads="1"/>
          </p:cNvSpPr>
          <p:nvPr/>
        </p:nvSpPr>
        <p:spPr bwMode="auto">
          <a:xfrm>
            <a:off x="6834188" y="1976438"/>
            <a:ext cx="533400" cy="457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CFF33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800">
              <a:latin typeface="Arial" charset="0"/>
            </a:endParaRPr>
          </a:p>
        </p:txBody>
      </p:sp>
      <p:sp>
        <p:nvSpPr>
          <p:cNvPr id="360576" name="Rectangle 128"/>
          <p:cNvSpPr>
            <a:spLocks noChangeArrowheads="1"/>
          </p:cNvSpPr>
          <p:nvPr/>
        </p:nvSpPr>
        <p:spPr bwMode="auto">
          <a:xfrm>
            <a:off x="4156075" y="2430463"/>
            <a:ext cx="533400" cy="457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CFF33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800">
              <a:latin typeface="Arial" charset="0"/>
            </a:endParaRPr>
          </a:p>
        </p:txBody>
      </p:sp>
      <p:sp>
        <p:nvSpPr>
          <p:cNvPr id="360577" name="Rectangle 129"/>
          <p:cNvSpPr>
            <a:spLocks noChangeArrowheads="1"/>
          </p:cNvSpPr>
          <p:nvPr/>
        </p:nvSpPr>
        <p:spPr bwMode="auto">
          <a:xfrm>
            <a:off x="4700588" y="2424113"/>
            <a:ext cx="533400" cy="457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CFF33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800">
              <a:latin typeface="Arial" charset="0"/>
            </a:endParaRPr>
          </a:p>
        </p:txBody>
      </p:sp>
      <p:sp>
        <p:nvSpPr>
          <p:cNvPr id="360578" name="Rectangle 130"/>
          <p:cNvSpPr>
            <a:spLocks noChangeArrowheads="1"/>
          </p:cNvSpPr>
          <p:nvPr/>
        </p:nvSpPr>
        <p:spPr bwMode="auto">
          <a:xfrm>
            <a:off x="5233988" y="2424113"/>
            <a:ext cx="533400" cy="457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CFF33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800">
              <a:latin typeface="Arial" charset="0"/>
            </a:endParaRPr>
          </a:p>
        </p:txBody>
      </p:sp>
      <p:sp>
        <p:nvSpPr>
          <p:cNvPr id="360579" name="Rectangle 131"/>
          <p:cNvSpPr>
            <a:spLocks noChangeArrowheads="1"/>
          </p:cNvSpPr>
          <p:nvPr/>
        </p:nvSpPr>
        <p:spPr bwMode="auto">
          <a:xfrm>
            <a:off x="5767388" y="2424113"/>
            <a:ext cx="533400" cy="457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CFF33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800">
              <a:latin typeface="Arial" charset="0"/>
            </a:endParaRPr>
          </a:p>
        </p:txBody>
      </p:sp>
      <p:sp>
        <p:nvSpPr>
          <p:cNvPr id="360580" name="Rectangle 132"/>
          <p:cNvSpPr>
            <a:spLocks noChangeArrowheads="1"/>
          </p:cNvSpPr>
          <p:nvPr/>
        </p:nvSpPr>
        <p:spPr bwMode="auto">
          <a:xfrm>
            <a:off x="6300788" y="2420938"/>
            <a:ext cx="533400" cy="457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CFF33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800">
              <a:latin typeface="Arial" charset="0"/>
            </a:endParaRPr>
          </a:p>
        </p:txBody>
      </p:sp>
      <p:sp>
        <p:nvSpPr>
          <p:cNvPr id="360581" name="Rectangle 133"/>
          <p:cNvSpPr>
            <a:spLocks noChangeArrowheads="1"/>
          </p:cNvSpPr>
          <p:nvPr/>
        </p:nvSpPr>
        <p:spPr bwMode="auto">
          <a:xfrm>
            <a:off x="6834188" y="2424113"/>
            <a:ext cx="533400" cy="457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CFF33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800">
              <a:latin typeface="Arial" charset="0"/>
            </a:endParaRPr>
          </a:p>
        </p:txBody>
      </p:sp>
      <p:sp>
        <p:nvSpPr>
          <p:cNvPr id="360582" name="Rectangle 134"/>
          <p:cNvSpPr>
            <a:spLocks noChangeArrowheads="1"/>
          </p:cNvSpPr>
          <p:nvPr/>
        </p:nvSpPr>
        <p:spPr bwMode="auto">
          <a:xfrm>
            <a:off x="7377113" y="2422525"/>
            <a:ext cx="533400" cy="457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CFF33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800">
              <a:latin typeface="Arial" charset="0"/>
            </a:endParaRPr>
          </a:p>
        </p:txBody>
      </p:sp>
      <p:sp>
        <p:nvSpPr>
          <p:cNvPr id="360583" name="Rectangle 135"/>
          <p:cNvSpPr>
            <a:spLocks noChangeArrowheads="1"/>
          </p:cNvSpPr>
          <p:nvPr/>
        </p:nvSpPr>
        <p:spPr bwMode="auto">
          <a:xfrm>
            <a:off x="488950" y="2890838"/>
            <a:ext cx="533400" cy="457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CFF33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800">
              <a:latin typeface="Arial" charset="0"/>
            </a:endParaRPr>
          </a:p>
        </p:txBody>
      </p:sp>
      <p:sp>
        <p:nvSpPr>
          <p:cNvPr id="360584" name="Rectangle 136"/>
          <p:cNvSpPr>
            <a:spLocks noChangeArrowheads="1"/>
          </p:cNvSpPr>
          <p:nvPr/>
        </p:nvSpPr>
        <p:spPr bwMode="auto">
          <a:xfrm>
            <a:off x="952500" y="2895600"/>
            <a:ext cx="533400" cy="457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CFF33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800">
              <a:latin typeface="Arial" charset="0"/>
            </a:endParaRPr>
          </a:p>
        </p:txBody>
      </p:sp>
      <p:sp>
        <p:nvSpPr>
          <p:cNvPr id="360585" name="Rectangle 137"/>
          <p:cNvSpPr>
            <a:spLocks noChangeArrowheads="1"/>
          </p:cNvSpPr>
          <p:nvPr/>
        </p:nvSpPr>
        <p:spPr bwMode="auto">
          <a:xfrm>
            <a:off x="1479550" y="2890838"/>
            <a:ext cx="533400" cy="457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CFF33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800">
              <a:latin typeface="Arial" charset="0"/>
            </a:endParaRPr>
          </a:p>
        </p:txBody>
      </p:sp>
      <p:sp>
        <p:nvSpPr>
          <p:cNvPr id="360586" name="Rectangle 138"/>
          <p:cNvSpPr>
            <a:spLocks noChangeArrowheads="1"/>
          </p:cNvSpPr>
          <p:nvPr/>
        </p:nvSpPr>
        <p:spPr bwMode="auto">
          <a:xfrm>
            <a:off x="2020888" y="2882900"/>
            <a:ext cx="533400" cy="457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CFF33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800">
              <a:latin typeface="Arial" charset="0"/>
            </a:endParaRPr>
          </a:p>
        </p:txBody>
      </p:sp>
      <p:sp>
        <p:nvSpPr>
          <p:cNvPr id="360587" name="Rectangle 139"/>
          <p:cNvSpPr>
            <a:spLocks noChangeArrowheads="1"/>
          </p:cNvSpPr>
          <p:nvPr/>
        </p:nvSpPr>
        <p:spPr bwMode="auto">
          <a:xfrm>
            <a:off x="2532063" y="2882900"/>
            <a:ext cx="533400" cy="457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CFF33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800">
              <a:latin typeface="Arial" charset="0"/>
            </a:endParaRPr>
          </a:p>
        </p:txBody>
      </p:sp>
      <p:sp>
        <p:nvSpPr>
          <p:cNvPr id="360588" name="Rectangle 140"/>
          <p:cNvSpPr>
            <a:spLocks noChangeArrowheads="1"/>
          </p:cNvSpPr>
          <p:nvPr/>
        </p:nvSpPr>
        <p:spPr bwMode="auto">
          <a:xfrm>
            <a:off x="3065463" y="2882900"/>
            <a:ext cx="533400" cy="457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CFF33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800">
              <a:latin typeface="Arial" charset="0"/>
            </a:endParaRPr>
          </a:p>
        </p:txBody>
      </p:sp>
      <p:sp>
        <p:nvSpPr>
          <p:cNvPr id="360589" name="Rectangle 141"/>
          <p:cNvSpPr>
            <a:spLocks noChangeArrowheads="1"/>
          </p:cNvSpPr>
          <p:nvPr/>
        </p:nvSpPr>
        <p:spPr bwMode="auto">
          <a:xfrm>
            <a:off x="3609975" y="2882900"/>
            <a:ext cx="533400" cy="457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CFF33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800">
              <a:latin typeface="Arial" charset="0"/>
            </a:endParaRPr>
          </a:p>
        </p:txBody>
      </p:sp>
      <p:sp>
        <p:nvSpPr>
          <p:cNvPr id="360590" name="Rectangle 142"/>
          <p:cNvSpPr>
            <a:spLocks noChangeArrowheads="1"/>
          </p:cNvSpPr>
          <p:nvPr/>
        </p:nvSpPr>
        <p:spPr bwMode="auto">
          <a:xfrm>
            <a:off x="4149725" y="2890838"/>
            <a:ext cx="533400" cy="457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CFF33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800">
              <a:latin typeface="Arial" charset="0"/>
            </a:endParaRPr>
          </a:p>
        </p:txBody>
      </p:sp>
      <p:sp>
        <p:nvSpPr>
          <p:cNvPr id="360591" name="Rectangle 143"/>
          <p:cNvSpPr>
            <a:spLocks noChangeArrowheads="1"/>
          </p:cNvSpPr>
          <p:nvPr/>
        </p:nvSpPr>
        <p:spPr bwMode="auto">
          <a:xfrm>
            <a:off x="4162425" y="3355975"/>
            <a:ext cx="533400" cy="457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CFF33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800">
              <a:latin typeface="Arial" charset="0"/>
            </a:endParaRPr>
          </a:p>
        </p:txBody>
      </p:sp>
      <p:sp>
        <p:nvSpPr>
          <p:cNvPr id="360592" name="Rectangle 144"/>
          <p:cNvSpPr>
            <a:spLocks noChangeArrowheads="1"/>
          </p:cNvSpPr>
          <p:nvPr/>
        </p:nvSpPr>
        <p:spPr bwMode="auto">
          <a:xfrm>
            <a:off x="4695825" y="3351213"/>
            <a:ext cx="533400" cy="457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CFF33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800">
              <a:latin typeface="Arial" charset="0"/>
            </a:endParaRPr>
          </a:p>
        </p:txBody>
      </p:sp>
      <p:sp>
        <p:nvSpPr>
          <p:cNvPr id="360593" name="Rectangle 145"/>
          <p:cNvSpPr>
            <a:spLocks noChangeArrowheads="1"/>
          </p:cNvSpPr>
          <p:nvPr/>
        </p:nvSpPr>
        <p:spPr bwMode="auto">
          <a:xfrm>
            <a:off x="5229225" y="3351213"/>
            <a:ext cx="533400" cy="457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CFF33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800">
              <a:latin typeface="Arial" charset="0"/>
            </a:endParaRPr>
          </a:p>
        </p:txBody>
      </p:sp>
      <p:sp>
        <p:nvSpPr>
          <p:cNvPr id="360594" name="Rectangle 146"/>
          <p:cNvSpPr>
            <a:spLocks noChangeArrowheads="1"/>
          </p:cNvSpPr>
          <p:nvPr/>
        </p:nvSpPr>
        <p:spPr bwMode="auto">
          <a:xfrm>
            <a:off x="5762625" y="3351213"/>
            <a:ext cx="533400" cy="457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CFF33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800">
              <a:latin typeface="Arial" charset="0"/>
            </a:endParaRPr>
          </a:p>
        </p:txBody>
      </p:sp>
      <p:sp>
        <p:nvSpPr>
          <p:cNvPr id="360595" name="Rectangle 147"/>
          <p:cNvSpPr>
            <a:spLocks noChangeArrowheads="1"/>
          </p:cNvSpPr>
          <p:nvPr/>
        </p:nvSpPr>
        <p:spPr bwMode="auto">
          <a:xfrm>
            <a:off x="2047875" y="3816350"/>
            <a:ext cx="533400" cy="457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CFF33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800">
              <a:latin typeface="Arial" charset="0"/>
            </a:endParaRPr>
          </a:p>
        </p:txBody>
      </p:sp>
      <p:sp>
        <p:nvSpPr>
          <p:cNvPr id="360596" name="Rectangle 148"/>
          <p:cNvSpPr>
            <a:spLocks noChangeArrowheads="1"/>
          </p:cNvSpPr>
          <p:nvPr/>
        </p:nvSpPr>
        <p:spPr bwMode="auto">
          <a:xfrm>
            <a:off x="2586038" y="3816350"/>
            <a:ext cx="533400" cy="457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CFF33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800">
              <a:latin typeface="Arial" charset="0"/>
            </a:endParaRPr>
          </a:p>
        </p:txBody>
      </p:sp>
      <p:sp>
        <p:nvSpPr>
          <p:cNvPr id="360597" name="Rectangle 149"/>
          <p:cNvSpPr>
            <a:spLocks noChangeArrowheads="1"/>
          </p:cNvSpPr>
          <p:nvPr/>
        </p:nvSpPr>
        <p:spPr bwMode="auto">
          <a:xfrm>
            <a:off x="3119438" y="3816350"/>
            <a:ext cx="533400" cy="457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CFF33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800">
              <a:latin typeface="Arial" charset="0"/>
            </a:endParaRPr>
          </a:p>
        </p:txBody>
      </p:sp>
      <p:sp>
        <p:nvSpPr>
          <p:cNvPr id="360598" name="Rectangle 150"/>
          <p:cNvSpPr>
            <a:spLocks noChangeArrowheads="1"/>
          </p:cNvSpPr>
          <p:nvPr/>
        </p:nvSpPr>
        <p:spPr bwMode="auto">
          <a:xfrm>
            <a:off x="3652838" y="3816350"/>
            <a:ext cx="533400" cy="457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CFF33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800">
              <a:latin typeface="Arial" charset="0"/>
            </a:endParaRPr>
          </a:p>
        </p:txBody>
      </p:sp>
      <p:sp>
        <p:nvSpPr>
          <p:cNvPr id="360599" name="Rectangle 151"/>
          <p:cNvSpPr>
            <a:spLocks noChangeArrowheads="1"/>
          </p:cNvSpPr>
          <p:nvPr/>
        </p:nvSpPr>
        <p:spPr bwMode="auto">
          <a:xfrm>
            <a:off x="4156075" y="3822700"/>
            <a:ext cx="533400" cy="457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CFF33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800">
              <a:latin typeface="Arial" charset="0"/>
            </a:endParaRPr>
          </a:p>
        </p:txBody>
      </p:sp>
      <p:sp>
        <p:nvSpPr>
          <p:cNvPr id="360600" name="Rectangle 152"/>
          <p:cNvSpPr>
            <a:spLocks noChangeArrowheads="1"/>
          </p:cNvSpPr>
          <p:nvPr/>
        </p:nvSpPr>
        <p:spPr bwMode="auto">
          <a:xfrm>
            <a:off x="4694238" y="3816350"/>
            <a:ext cx="533400" cy="457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CFF33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800">
              <a:latin typeface="Arial" charset="0"/>
            </a:endParaRPr>
          </a:p>
        </p:txBody>
      </p:sp>
      <p:sp>
        <p:nvSpPr>
          <p:cNvPr id="360601" name="Rectangle 153"/>
          <p:cNvSpPr>
            <a:spLocks noChangeArrowheads="1"/>
          </p:cNvSpPr>
          <p:nvPr/>
        </p:nvSpPr>
        <p:spPr bwMode="auto">
          <a:xfrm>
            <a:off x="3125788" y="4278313"/>
            <a:ext cx="533400" cy="457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CFF33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800">
              <a:latin typeface="Arial" charset="0"/>
            </a:endParaRPr>
          </a:p>
        </p:txBody>
      </p:sp>
      <p:sp>
        <p:nvSpPr>
          <p:cNvPr id="360602" name="Rectangle 154"/>
          <p:cNvSpPr>
            <a:spLocks noChangeArrowheads="1"/>
          </p:cNvSpPr>
          <p:nvPr/>
        </p:nvSpPr>
        <p:spPr bwMode="auto">
          <a:xfrm>
            <a:off x="3648075" y="4278313"/>
            <a:ext cx="533400" cy="457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CFF33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800">
              <a:latin typeface="Arial" charset="0"/>
            </a:endParaRPr>
          </a:p>
        </p:txBody>
      </p:sp>
      <p:sp>
        <p:nvSpPr>
          <p:cNvPr id="360603" name="Rectangle 155"/>
          <p:cNvSpPr>
            <a:spLocks noChangeArrowheads="1"/>
          </p:cNvSpPr>
          <p:nvPr/>
        </p:nvSpPr>
        <p:spPr bwMode="auto">
          <a:xfrm>
            <a:off x="4160838" y="4278313"/>
            <a:ext cx="533400" cy="457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CFF33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800">
              <a:latin typeface="Arial" charset="0"/>
            </a:endParaRPr>
          </a:p>
        </p:txBody>
      </p:sp>
      <p:sp>
        <p:nvSpPr>
          <p:cNvPr id="360604" name="Rectangle 156"/>
          <p:cNvSpPr>
            <a:spLocks noChangeArrowheads="1"/>
          </p:cNvSpPr>
          <p:nvPr/>
        </p:nvSpPr>
        <p:spPr bwMode="auto">
          <a:xfrm>
            <a:off x="4694238" y="4278313"/>
            <a:ext cx="533400" cy="457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CFF33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800">
              <a:latin typeface="Arial" charset="0"/>
            </a:endParaRPr>
          </a:p>
        </p:txBody>
      </p:sp>
      <p:sp>
        <p:nvSpPr>
          <p:cNvPr id="360605" name="Rectangle 157"/>
          <p:cNvSpPr>
            <a:spLocks noChangeArrowheads="1"/>
          </p:cNvSpPr>
          <p:nvPr/>
        </p:nvSpPr>
        <p:spPr bwMode="auto">
          <a:xfrm>
            <a:off x="5227638" y="4278313"/>
            <a:ext cx="533400" cy="457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CFF33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800">
              <a:latin typeface="Arial" charset="0"/>
            </a:endParaRPr>
          </a:p>
        </p:txBody>
      </p:sp>
      <p:sp>
        <p:nvSpPr>
          <p:cNvPr id="360606" name="Rectangle 158"/>
          <p:cNvSpPr>
            <a:spLocks noChangeArrowheads="1"/>
          </p:cNvSpPr>
          <p:nvPr/>
        </p:nvSpPr>
        <p:spPr bwMode="auto">
          <a:xfrm>
            <a:off x="5761038" y="4278313"/>
            <a:ext cx="533400" cy="457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CFF33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800">
              <a:latin typeface="Arial" charset="0"/>
            </a:endParaRPr>
          </a:p>
        </p:txBody>
      </p:sp>
      <p:sp>
        <p:nvSpPr>
          <p:cNvPr id="360607" name="Rectangle 159"/>
          <p:cNvSpPr>
            <a:spLocks noChangeArrowheads="1"/>
          </p:cNvSpPr>
          <p:nvPr/>
        </p:nvSpPr>
        <p:spPr bwMode="auto">
          <a:xfrm>
            <a:off x="4162425" y="1076325"/>
            <a:ext cx="533400" cy="457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latin typeface="Arial" charset="0"/>
              </a:rPr>
              <a:t>T</a:t>
            </a:r>
          </a:p>
        </p:txBody>
      </p:sp>
      <p:sp>
        <p:nvSpPr>
          <p:cNvPr id="360608" name="Rectangle 160"/>
          <p:cNvSpPr>
            <a:spLocks noChangeArrowheads="1"/>
          </p:cNvSpPr>
          <p:nvPr/>
        </p:nvSpPr>
        <p:spPr bwMode="auto">
          <a:xfrm>
            <a:off x="4162425" y="1533525"/>
            <a:ext cx="533400" cy="457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latin typeface="Arial" charset="0"/>
              </a:rPr>
              <a:t>r</a:t>
            </a:r>
          </a:p>
        </p:txBody>
      </p:sp>
      <p:sp>
        <p:nvSpPr>
          <p:cNvPr id="360609" name="Rectangle 161"/>
          <p:cNvSpPr>
            <a:spLocks noChangeArrowheads="1"/>
          </p:cNvSpPr>
          <p:nvPr/>
        </p:nvSpPr>
        <p:spPr bwMode="auto">
          <a:xfrm>
            <a:off x="4162425" y="1997075"/>
            <a:ext cx="533400" cy="457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latin typeface="Arial" charset="0"/>
              </a:rPr>
              <a:t>ồ</a:t>
            </a:r>
          </a:p>
        </p:txBody>
      </p:sp>
      <p:sp>
        <p:nvSpPr>
          <p:cNvPr id="360610" name="Rectangle 162"/>
          <p:cNvSpPr>
            <a:spLocks noChangeArrowheads="1"/>
          </p:cNvSpPr>
          <p:nvPr/>
        </p:nvSpPr>
        <p:spPr bwMode="auto">
          <a:xfrm>
            <a:off x="4162425" y="2460625"/>
            <a:ext cx="533400" cy="457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latin typeface="Arial" charset="0"/>
              </a:rPr>
              <a:t>n</a:t>
            </a:r>
          </a:p>
        </p:txBody>
      </p:sp>
      <p:sp>
        <p:nvSpPr>
          <p:cNvPr id="360611" name="Rectangle 163"/>
          <p:cNvSpPr>
            <a:spLocks noChangeArrowheads="1"/>
          </p:cNvSpPr>
          <p:nvPr/>
        </p:nvSpPr>
        <p:spPr bwMode="auto">
          <a:xfrm>
            <a:off x="4162425" y="2924175"/>
            <a:ext cx="533400" cy="457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latin typeface="Arial" charset="0"/>
              </a:rPr>
              <a:t>g</a:t>
            </a:r>
          </a:p>
        </p:txBody>
      </p:sp>
      <p:sp>
        <p:nvSpPr>
          <p:cNvPr id="360612" name="Rectangle 164"/>
          <p:cNvSpPr>
            <a:spLocks noChangeArrowheads="1"/>
          </p:cNvSpPr>
          <p:nvPr/>
        </p:nvSpPr>
        <p:spPr bwMode="auto">
          <a:xfrm>
            <a:off x="4162425" y="3387725"/>
            <a:ext cx="533400" cy="457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latin typeface="Arial" charset="0"/>
              </a:rPr>
              <a:t>l</a:t>
            </a:r>
          </a:p>
        </p:txBody>
      </p:sp>
      <p:sp>
        <p:nvSpPr>
          <p:cNvPr id="360613" name="Rectangle 165"/>
          <p:cNvSpPr>
            <a:spLocks noChangeArrowheads="1"/>
          </p:cNvSpPr>
          <p:nvPr/>
        </p:nvSpPr>
        <p:spPr bwMode="auto">
          <a:xfrm>
            <a:off x="4162425" y="3821113"/>
            <a:ext cx="533400" cy="457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latin typeface="Arial" charset="0"/>
              </a:rPr>
              <a:t>ú</a:t>
            </a:r>
          </a:p>
        </p:txBody>
      </p:sp>
      <p:sp>
        <p:nvSpPr>
          <p:cNvPr id="360614" name="Rectangle 166"/>
          <p:cNvSpPr>
            <a:spLocks noChangeArrowheads="1"/>
          </p:cNvSpPr>
          <p:nvPr/>
        </p:nvSpPr>
        <p:spPr bwMode="auto">
          <a:xfrm>
            <a:off x="4162425" y="4252913"/>
            <a:ext cx="533400" cy="457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latin typeface="Arial" charset="0"/>
              </a:rPr>
              <a:t>a</a:t>
            </a:r>
          </a:p>
        </p:txBody>
      </p:sp>
      <p:sp>
        <p:nvSpPr>
          <p:cNvPr id="20647" name="AutoShape 167"/>
          <p:cNvSpPr>
            <a:spLocks noChangeArrowheads="1"/>
          </p:cNvSpPr>
          <p:nvPr/>
        </p:nvSpPr>
        <p:spPr bwMode="auto">
          <a:xfrm>
            <a:off x="8101013" y="0"/>
            <a:ext cx="1042987" cy="692150"/>
          </a:xfrm>
          <a:prstGeom prst="smileyFace">
            <a:avLst>
              <a:gd name="adj" fmla="val 4653"/>
            </a:avLst>
          </a:prstGeom>
          <a:gradFill rotWithShape="1">
            <a:gsLst>
              <a:gs pos="0">
                <a:schemeClr val="bg1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 cap="rnd">
            <a:solidFill>
              <a:srgbClr val="FFFFFF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05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2000"/>
                                        <p:tgtEl>
                                          <p:spTgt spid="3605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0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9" dur="2000"/>
                                        <p:tgtEl>
                                          <p:spTgt spid="3605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0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2" dur="2000"/>
                                        <p:tgtEl>
                                          <p:spTgt spid="3605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0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5" dur="2000"/>
                                        <p:tgtEl>
                                          <p:spTgt spid="3605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0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8" dur="2000"/>
                                        <p:tgtEl>
                                          <p:spTgt spid="3605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0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1" dur="2000"/>
                                        <p:tgtEl>
                                          <p:spTgt spid="3605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0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4" dur="2000"/>
                                        <p:tgtEl>
                                          <p:spTgt spid="3605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0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051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605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60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0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051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605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41" dur="2000"/>
                                        <p:tgtEl>
                                          <p:spTgt spid="3605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0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44" dur="2000"/>
                                        <p:tgtEl>
                                          <p:spTgt spid="3605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0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47" dur="2000"/>
                                        <p:tgtEl>
                                          <p:spTgt spid="3605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0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50" dur="2000"/>
                                        <p:tgtEl>
                                          <p:spTgt spid="3605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0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53" dur="2000"/>
                                        <p:tgtEl>
                                          <p:spTgt spid="3605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0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56" dur="2000"/>
                                        <p:tgtEl>
                                          <p:spTgt spid="3605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0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59" dur="2000"/>
                                        <p:tgtEl>
                                          <p:spTgt spid="3605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0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2" dur="2000"/>
                                        <p:tgtEl>
                                          <p:spTgt spid="3605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0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5" dur="2000"/>
                                        <p:tgtEl>
                                          <p:spTgt spid="3605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0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051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605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 nodeType="clickPar">
                      <p:stCondLst>
                        <p:cond delay="0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60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60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0517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605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 nodeType="clickPar">
                      <p:stCondLst>
                        <p:cond delay="0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82" dur="2000"/>
                                        <p:tgtEl>
                                          <p:spTgt spid="3605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0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85" dur="2000"/>
                                        <p:tgtEl>
                                          <p:spTgt spid="3605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0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88" dur="2000"/>
                                        <p:tgtEl>
                                          <p:spTgt spid="3605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0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91" dur="2000"/>
                                        <p:tgtEl>
                                          <p:spTgt spid="3605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0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94" dur="2000"/>
                                        <p:tgtEl>
                                          <p:spTgt spid="3605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0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97" dur="2000"/>
                                        <p:tgtEl>
                                          <p:spTgt spid="3605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0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00" dur="2000"/>
                                        <p:tgtEl>
                                          <p:spTgt spid="3605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0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03" dur="2000"/>
                                        <p:tgtEl>
                                          <p:spTgt spid="3605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0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06" dur="2000"/>
                                        <p:tgtEl>
                                          <p:spTgt spid="3605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0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0520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3605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 nodeType="clickPar">
                      <p:stCondLst>
                        <p:cond delay="0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60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60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0519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605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 nodeType="clickPar">
                      <p:stCondLst>
                        <p:cond delay="0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23" dur="2000"/>
                                        <p:tgtEl>
                                          <p:spTgt spid="3605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0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26" dur="2000"/>
                                        <p:tgtEl>
                                          <p:spTgt spid="3605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0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29" dur="2000"/>
                                        <p:tgtEl>
                                          <p:spTgt spid="3605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0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32" dur="2000"/>
                                        <p:tgtEl>
                                          <p:spTgt spid="3605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0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35" dur="2000"/>
                                        <p:tgtEl>
                                          <p:spTgt spid="3605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0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38" dur="2000"/>
                                        <p:tgtEl>
                                          <p:spTgt spid="3605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0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41" dur="2000"/>
                                        <p:tgtEl>
                                          <p:spTgt spid="3605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0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0522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3605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 nodeType="clickPar">
                      <p:stCondLst>
                        <p:cond delay="0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60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60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0521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3605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 nodeType="clickPar">
                      <p:stCondLst>
                        <p:cond delay="0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360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360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 nodeType="clickPar">
                      <p:stCondLst>
                        <p:cond delay="indefinite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0523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3605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 nodeType="clickPar">
                      <p:stCondLst>
                        <p:cond delay="0"/>
                      </p:stCondLst>
                      <p:childTnLst>
                        <p:par>
                          <p:cTn id="1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8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69" dur="2000"/>
                                        <p:tgtEl>
                                          <p:spTgt spid="3605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0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72" dur="2000"/>
                                        <p:tgtEl>
                                          <p:spTgt spid="3605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0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75" dur="2000"/>
                                        <p:tgtEl>
                                          <p:spTgt spid="3605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0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78" dur="2000"/>
                                        <p:tgtEl>
                                          <p:spTgt spid="3605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0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81" dur="2000"/>
                                        <p:tgtEl>
                                          <p:spTgt spid="3605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0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84" dur="2000"/>
                                        <p:tgtEl>
                                          <p:spTgt spid="3605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0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87" dur="2000"/>
                                        <p:tgtEl>
                                          <p:spTgt spid="3605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0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0" dur="2000"/>
                                        <p:tgtEl>
                                          <p:spTgt spid="3605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0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0524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3605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 nodeType="clickPar">
                      <p:stCondLst>
                        <p:cond delay="0"/>
                      </p:stCondLst>
                      <p:childTnLst>
                        <p:par>
                          <p:cTn id="1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3605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3605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 nodeType="clickPar">
                      <p:stCondLst>
                        <p:cond delay="indefinite"/>
                      </p:stCondLst>
                      <p:childTnLst>
                        <p:par>
                          <p:cTn id="2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0525"/>
                  </p:tgtEl>
                </p:cond>
              </p:nextCondLst>
            </p:seq>
            <p:seq concurrent="1" nextAc="seek">
              <p:cTn id="203" restart="whenNotActive" fill="hold" evtFilter="cancelBubble" nodeType="interactiveSeq">
                <p:stCondLst>
                  <p:cond evt="onClick" delay="0">
                    <p:tgtEl>
                      <p:spTgt spid="3605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4" fill="hold" nodeType="clickPar">
                      <p:stCondLst>
                        <p:cond delay="0"/>
                      </p:stCondLst>
                      <p:childTnLst>
                        <p:par>
                          <p:cTn id="2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6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07" dur="2000"/>
                                        <p:tgtEl>
                                          <p:spTgt spid="3605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10" dur="2000"/>
                                        <p:tgtEl>
                                          <p:spTgt spid="3605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0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13" dur="2000"/>
                                        <p:tgtEl>
                                          <p:spTgt spid="3605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0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16" dur="2000"/>
                                        <p:tgtEl>
                                          <p:spTgt spid="3605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0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0526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605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 nodeType="clickPar">
                      <p:stCondLst>
                        <p:cond delay="0"/>
                      </p:stCondLst>
                      <p:childTnLst>
                        <p:par>
                          <p:cTn id="2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360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360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 nodeType="clickPar">
                      <p:stCondLst>
                        <p:cond delay="indefinite"/>
                      </p:stCondLst>
                      <p:childTnLst>
                        <p:par>
                          <p:cTn id="2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0527"/>
                  </p:tgtEl>
                </p:cond>
              </p:nextCondLst>
            </p:seq>
            <p:seq concurrent="1" nextAc="seek">
              <p:cTn id="229" restart="whenNotActive" fill="hold" evtFilter="cancelBubble" nodeType="interactiveSeq">
                <p:stCondLst>
                  <p:cond evt="onClick" delay="0">
                    <p:tgtEl>
                      <p:spTgt spid="3605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0" fill="hold" nodeType="clickPar">
                      <p:stCondLst>
                        <p:cond delay="0"/>
                      </p:stCondLst>
                      <p:childTnLst>
                        <p:par>
                          <p:cTn id="2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2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33" dur="2000"/>
                                        <p:tgtEl>
                                          <p:spTgt spid="3605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0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36" dur="2000"/>
                                        <p:tgtEl>
                                          <p:spTgt spid="3605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39" dur="2000"/>
                                        <p:tgtEl>
                                          <p:spTgt spid="3605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42" dur="2000"/>
                                        <p:tgtEl>
                                          <p:spTgt spid="3605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0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45" dur="2000"/>
                                        <p:tgtEl>
                                          <p:spTgt spid="3605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0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48" dur="2000"/>
                                        <p:tgtEl>
                                          <p:spTgt spid="3606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0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0528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3605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 nodeType="clickPar">
                      <p:stCondLst>
                        <p:cond delay="0"/>
                      </p:stCondLst>
                      <p:childTnLst>
                        <p:par>
                          <p:cTn id="2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360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360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 nodeType="clickPar">
                      <p:stCondLst>
                        <p:cond delay="indefinite"/>
                      </p:stCondLst>
                      <p:childTnLst>
                        <p:par>
                          <p:cTn id="2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0529"/>
                  </p:tgtEl>
                </p:cond>
              </p:nextCondLst>
            </p:seq>
            <p:seq concurrent="1" nextAc="seek">
              <p:cTn id="261" restart="whenNotActive" fill="hold" evtFilter="cancelBubble" nodeType="interactiveSeq">
                <p:stCondLst>
                  <p:cond evt="onClick" delay="0">
                    <p:tgtEl>
                      <p:spTgt spid="3605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2" fill="hold" nodeType="clickPar">
                      <p:stCondLst>
                        <p:cond delay="0"/>
                      </p:stCondLst>
                      <p:childTnLst>
                        <p:par>
                          <p:cTn id="2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4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65" dur="2000"/>
                                        <p:tgtEl>
                                          <p:spTgt spid="3606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0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68" dur="2000"/>
                                        <p:tgtEl>
                                          <p:spTgt spid="3606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0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71" dur="2000"/>
                                        <p:tgtEl>
                                          <p:spTgt spid="3606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0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74" dur="2000"/>
                                        <p:tgtEl>
                                          <p:spTgt spid="3606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0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77" dur="2000"/>
                                        <p:tgtEl>
                                          <p:spTgt spid="3606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0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80" dur="2000"/>
                                        <p:tgtEl>
                                          <p:spTgt spid="3606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0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0530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3605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 nodeType="clickPar">
                      <p:stCondLst>
                        <p:cond delay="0"/>
                      </p:stCondLst>
                      <p:childTnLst>
                        <p:par>
                          <p:cTn id="2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7" dur="500" fill="hold"/>
                                        <p:tgtEl>
                                          <p:spTgt spid="360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8" dur="500" fill="hold"/>
                                        <p:tgtEl>
                                          <p:spTgt spid="360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1" dur="500" fill="hold"/>
                                        <p:tgtEl>
                                          <p:spTgt spid="360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2" dur="500" fill="hold"/>
                                        <p:tgtEl>
                                          <p:spTgt spid="360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5" dur="500" fill="hold"/>
                                        <p:tgtEl>
                                          <p:spTgt spid="360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6" dur="500" fill="hold"/>
                                        <p:tgtEl>
                                          <p:spTgt spid="360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9" dur="500" fill="hold"/>
                                        <p:tgtEl>
                                          <p:spTgt spid="360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0" dur="500" fill="hold"/>
                                        <p:tgtEl>
                                          <p:spTgt spid="360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3" dur="500" fill="hold"/>
                                        <p:tgtEl>
                                          <p:spTgt spid="360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4" dur="500" fill="hold"/>
                                        <p:tgtEl>
                                          <p:spTgt spid="360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7" dur="500" fill="hold"/>
                                        <p:tgtEl>
                                          <p:spTgt spid="360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8" dur="500" fill="hold"/>
                                        <p:tgtEl>
                                          <p:spTgt spid="360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1" dur="500" fill="hold"/>
                                        <p:tgtEl>
                                          <p:spTgt spid="360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2" dur="500" fill="hold"/>
                                        <p:tgtEl>
                                          <p:spTgt spid="360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5" dur="500" fill="hold"/>
                                        <p:tgtEl>
                                          <p:spTgt spid="360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6" dur="500" fill="hold"/>
                                        <p:tgtEl>
                                          <p:spTgt spid="360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0535"/>
                  </p:tgtEl>
                </p:cond>
              </p:nextCondLst>
            </p:seq>
          </p:childTnLst>
        </p:cTn>
      </p:par>
    </p:tnLst>
    <p:bldLst>
      <p:bldP spid="360531" grpId="0"/>
      <p:bldP spid="360531" grpId="1"/>
      <p:bldP spid="360532" grpId="0"/>
      <p:bldP spid="360532" grpId="1"/>
      <p:bldP spid="360533" grpId="0"/>
      <p:bldP spid="360533" grpId="1"/>
      <p:bldP spid="360536" grpId="0"/>
      <p:bldP spid="360536" grpId="1"/>
      <p:bldP spid="360537" grpId="0"/>
      <p:bldP spid="360537" grpId="1"/>
      <p:bldP spid="360538" grpId="0"/>
      <p:bldP spid="360538" grpId="1"/>
      <p:bldP spid="360547" grpId="0"/>
      <p:bldP spid="360547" grpId="1"/>
      <p:bldP spid="360548" grpId="0"/>
      <p:bldP spid="360548" grpId="1"/>
      <p:bldP spid="360551" grpId="0" animBg="1"/>
      <p:bldP spid="360552" grpId="0" animBg="1"/>
      <p:bldP spid="360553" grpId="0" animBg="1"/>
      <p:bldP spid="360554" grpId="0" animBg="1"/>
      <p:bldP spid="360555" grpId="0" animBg="1"/>
      <p:bldP spid="360556" grpId="0" animBg="1"/>
      <p:bldP spid="360557" grpId="0" animBg="1"/>
      <p:bldP spid="360558" grpId="0" animBg="1"/>
      <p:bldP spid="360559" grpId="0" animBg="1"/>
      <p:bldP spid="360560" grpId="0" animBg="1"/>
      <p:bldP spid="360561" grpId="0" animBg="1"/>
      <p:bldP spid="360562" grpId="0" animBg="1"/>
      <p:bldP spid="360563" grpId="0" animBg="1"/>
      <p:bldP spid="360564" grpId="0" animBg="1"/>
      <p:bldP spid="360565" grpId="0" animBg="1"/>
      <p:bldP spid="360566" grpId="0" animBg="1"/>
      <p:bldP spid="360567" grpId="0" animBg="1"/>
      <p:bldP spid="360568" grpId="0" animBg="1"/>
      <p:bldP spid="360569" grpId="0" animBg="1"/>
      <p:bldP spid="360570" grpId="0" animBg="1"/>
      <p:bldP spid="360571" grpId="0" animBg="1"/>
      <p:bldP spid="360572" grpId="0" animBg="1"/>
      <p:bldP spid="360573" grpId="0" animBg="1"/>
      <p:bldP spid="360574" grpId="0" animBg="1"/>
      <p:bldP spid="360575" grpId="0" animBg="1"/>
      <p:bldP spid="360576" grpId="0" animBg="1"/>
      <p:bldP spid="360577" grpId="0" animBg="1"/>
      <p:bldP spid="360578" grpId="0" animBg="1"/>
      <p:bldP spid="360579" grpId="0" animBg="1"/>
      <p:bldP spid="360580" grpId="0" animBg="1"/>
      <p:bldP spid="360581" grpId="0" animBg="1"/>
      <p:bldP spid="360582" grpId="0" animBg="1"/>
      <p:bldP spid="360583" grpId="0" animBg="1"/>
      <p:bldP spid="360584" grpId="0" animBg="1"/>
      <p:bldP spid="360585" grpId="0" animBg="1"/>
      <p:bldP spid="360586" grpId="0" animBg="1"/>
      <p:bldP spid="360587" grpId="0" animBg="1"/>
      <p:bldP spid="360588" grpId="0" animBg="1"/>
      <p:bldP spid="360589" grpId="0" animBg="1"/>
      <p:bldP spid="360590" grpId="0" animBg="1"/>
      <p:bldP spid="360591" grpId="0" animBg="1"/>
      <p:bldP spid="360592" grpId="0" animBg="1"/>
      <p:bldP spid="360593" grpId="0" animBg="1"/>
      <p:bldP spid="360594" grpId="0" animBg="1"/>
      <p:bldP spid="360595" grpId="0" animBg="1"/>
      <p:bldP spid="360596" grpId="0" animBg="1"/>
      <p:bldP spid="360597" grpId="0" animBg="1"/>
      <p:bldP spid="360598" grpId="0" animBg="1"/>
      <p:bldP spid="360599" grpId="0" animBg="1"/>
      <p:bldP spid="360600" grpId="0" animBg="1"/>
      <p:bldP spid="360601" grpId="0" animBg="1"/>
      <p:bldP spid="360602" grpId="0" animBg="1"/>
      <p:bldP spid="360603" grpId="0" animBg="1"/>
      <p:bldP spid="360604" grpId="0" animBg="1"/>
      <p:bldP spid="360605" grpId="0" animBg="1"/>
      <p:bldP spid="360606" grpId="0" animBg="1"/>
      <p:bldP spid="360607" grpId="0" animBg="1"/>
      <p:bldP spid="360608" grpId="0" animBg="1"/>
      <p:bldP spid="360609" grpId="0" animBg="1"/>
      <p:bldP spid="360610" grpId="0" animBg="1"/>
      <p:bldP spid="360611" grpId="0" animBg="1"/>
      <p:bldP spid="360612" grpId="0" animBg="1"/>
      <p:bldP spid="360613" grpId="0" animBg="1"/>
      <p:bldP spid="3606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ban d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557338"/>
            <a:ext cx="8281988" cy="486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 Box 9"/>
          <p:cNvSpPr txBox="1">
            <a:spLocks noChangeArrowheads="1"/>
          </p:cNvSpPr>
          <p:nvPr/>
        </p:nvSpPr>
        <p:spPr bwMode="auto">
          <a:xfrm>
            <a:off x="900113" y="6400800"/>
            <a:ext cx="69119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Arial" charset="0"/>
              </a:rPr>
              <a:t>                     </a:t>
            </a:r>
            <a:r>
              <a:rPr lang="en-US" sz="2000">
                <a:solidFill>
                  <a:srgbClr val="FF00FF"/>
                </a:solidFill>
                <a:latin typeface="Arial" charset="0"/>
              </a:rPr>
              <a:t>Lược đồ đồng  bằng Bắc Bộ</a:t>
            </a:r>
            <a:r>
              <a:rPr lang="en-US" sz="1600">
                <a:solidFill>
                  <a:srgbClr val="FF00FF"/>
                </a:solidFill>
                <a:latin typeface="Arial" charset="0"/>
              </a:rPr>
              <a:t> </a:t>
            </a:r>
          </a:p>
        </p:txBody>
      </p:sp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250825" y="0"/>
            <a:ext cx="88931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Arial" charset="0"/>
              </a:rPr>
              <a:t>                     </a:t>
            </a:r>
          </a:p>
        </p:txBody>
      </p:sp>
      <p:sp>
        <p:nvSpPr>
          <p:cNvPr id="3077" name="Text Box 11"/>
          <p:cNvSpPr txBox="1">
            <a:spLocks noChangeArrowheads="1"/>
          </p:cNvSpPr>
          <p:nvPr/>
        </p:nvSpPr>
        <p:spPr bwMode="auto">
          <a:xfrm>
            <a:off x="88900" y="333375"/>
            <a:ext cx="12588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u="sng">
                <a:latin typeface="Arial" charset="0"/>
              </a:rPr>
              <a:t>Địa lí: </a:t>
            </a:r>
          </a:p>
        </p:txBody>
      </p:sp>
      <p:sp>
        <p:nvSpPr>
          <p:cNvPr id="49164" name="Text Box 12"/>
          <p:cNvSpPr txBox="1">
            <a:spLocks noChangeArrowheads="1"/>
          </p:cNvSpPr>
          <p:nvPr/>
        </p:nvSpPr>
        <p:spPr bwMode="auto">
          <a:xfrm>
            <a:off x="1125538" y="404813"/>
            <a:ext cx="7885112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3333FF"/>
                </a:solidFill>
                <a:latin typeface="Arial" charset="0"/>
              </a:rPr>
              <a:t>Hoạt động sản xuất của người dân ở đồng bằng Bắc Bộ.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9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2688333024d11af625929c6342e37713-55627967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4307" name="WordArt 3"/>
          <p:cNvSpPr>
            <a:spLocks noChangeArrowheads="1" noChangeShapeType="1" noTextEdit="1"/>
          </p:cNvSpPr>
          <p:nvPr/>
        </p:nvSpPr>
        <p:spPr bwMode="auto">
          <a:xfrm>
            <a:off x="1331913" y="981075"/>
            <a:ext cx="6335712" cy="121761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>
                <a:ln w="9525" cap="rnd">
                  <a:solidFill>
                    <a:schemeClr val="accent2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Thân ái chào tạm biệt</a:t>
            </a:r>
          </a:p>
        </p:txBody>
      </p:sp>
      <p:sp>
        <p:nvSpPr>
          <p:cNvPr id="21508" name="WordArt 6"/>
          <p:cNvSpPr>
            <a:spLocks noChangeArrowheads="1" noChangeShapeType="1" noTextEdit="1"/>
          </p:cNvSpPr>
          <p:nvPr/>
        </p:nvSpPr>
        <p:spPr bwMode="auto">
          <a:xfrm>
            <a:off x="611188" y="2565400"/>
            <a:ext cx="7848600" cy="328453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endParaRPr lang="en-US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54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430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Text Box 2"/>
          <p:cNvSpPr txBox="1">
            <a:spLocks noChangeArrowheads="1"/>
          </p:cNvSpPr>
          <p:nvPr/>
        </p:nvSpPr>
        <p:spPr bwMode="auto">
          <a:xfrm>
            <a:off x="395288" y="1285875"/>
            <a:ext cx="66976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8000"/>
                </a:solidFill>
                <a:latin typeface="Arial" charset="0"/>
              </a:rPr>
              <a:t>1.</a:t>
            </a:r>
            <a:r>
              <a:rPr lang="en-US" sz="2400">
                <a:solidFill>
                  <a:srgbClr val="008000"/>
                </a:solidFill>
                <a:latin typeface="Arial" charset="0"/>
              </a:rPr>
              <a:t> </a:t>
            </a:r>
            <a:r>
              <a:rPr lang="en-US" sz="2400" b="1" u="sng">
                <a:solidFill>
                  <a:srgbClr val="008000"/>
                </a:solidFill>
                <a:latin typeface="Arial" charset="0"/>
              </a:rPr>
              <a:t>Vựa lúa lớn thứ hai của cả nước :</a:t>
            </a:r>
          </a:p>
        </p:txBody>
      </p:sp>
      <p:sp>
        <p:nvSpPr>
          <p:cNvPr id="350211" name="Text Box 3"/>
          <p:cNvSpPr txBox="1">
            <a:spLocks noChangeArrowheads="1"/>
          </p:cNvSpPr>
          <p:nvPr/>
        </p:nvSpPr>
        <p:spPr bwMode="auto">
          <a:xfrm>
            <a:off x="250825" y="1730375"/>
            <a:ext cx="8820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 Vì sao lúa gạo được trồng nhiều ở đồng bằng Bắc Bộ ?</a:t>
            </a:r>
          </a:p>
        </p:txBody>
      </p:sp>
      <p:sp>
        <p:nvSpPr>
          <p:cNvPr id="4100" name="Text Box 7"/>
          <p:cNvSpPr txBox="1">
            <a:spLocks noChangeArrowheads="1"/>
          </p:cNvSpPr>
          <p:nvPr/>
        </p:nvSpPr>
        <p:spPr bwMode="auto">
          <a:xfrm>
            <a:off x="250825" y="0"/>
            <a:ext cx="88931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Arial" charset="0"/>
              </a:rPr>
              <a:t>                     </a:t>
            </a:r>
          </a:p>
        </p:txBody>
      </p:sp>
      <p:sp>
        <p:nvSpPr>
          <p:cNvPr id="4101" name="Text Box 8"/>
          <p:cNvSpPr txBox="1">
            <a:spLocks noChangeArrowheads="1"/>
          </p:cNvSpPr>
          <p:nvPr/>
        </p:nvSpPr>
        <p:spPr bwMode="auto">
          <a:xfrm>
            <a:off x="88900" y="422275"/>
            <a:ext cx="15478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u="sng">
                <a:latin typeface="Arial" charset="0"/>
              </a:rPr>
              <a:t>Địa lí: </a:t>
            </a:r>
          </a:p>
        </p:txBody>
      </p:sp>
      <p:sp>
        <p:nvSpPr>
          <p:cNvPr id="4102" name="Text Box 9"/>
          <p:cNvSpPr txBox="1">
            <a:spLocks noChangeArrowheads="1"/>
          </p:cNvSpPr>
          <p:nvPr/>
        </p:nvSpPr>
        <p:spPr bwMode="auto">
          <a:xfrm>
            <a:off x="1192213" y="434975"/>
            <a:ext cx="788511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3333FF"/>
                </a:solidFill>
                <a:latin typeface="Arial" charset="0"/>
              </a:rPr>
              <a:t>Hoạt động sản xuất của người dân ở đồng bằng Bắc Bộ. </a:t>
            </a:r>
          </a:p>
        </p:txBody>
      </p:sp>
      <p:sp>
        <p:nvSpPr>
          <p:cNvPr id="350219" name="AutoShape 11"/>
          <p:cNvSpPr>
            <a:spLocks noChangeArrowheads="1"/>
          </p:cNvSpPr>
          <p:nvPr/>
        </p:nvSpPr>
        <p:spPr bwMode="auto">
          <a:xfrm>
            <a:off x="323850" y="2060575"/>
            <a:ext cx="2087563" cy="647700"/>
          </a:xfrm>
          <a:prstGeom prst="flowChartPredefinedProcess">
            <a:avLst/>
          </a:prstGeom>
          <a:gradFill rotWithShape="1">
            <a:gsLst>
              <a:gs pos="0">
                <a:srgbClr val="CCFF33"/>
              </a:gs>
              <a:gs pos="100000">
                <a:srgbClr val="8080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latin typeface="Arial" charset="0"/>
              </a:rPr>
              <a:t>SGK/103</a:t>
            </a:r>
          </a:p>
        </p:txBody>
      </p:sp>
      <p:sp>
        <p:nvSpPr>
          <p:cNvPr id="350225" name="AutoShape 17"/>
          <p:cNvSpPr>
            <a:spLocks noChangeArrowheads="1"/>
          </p:cNvSpPr>
          <p:nvPr/>
        </p:nvSpPr>
        <p:spPr bwMode="auto">
          <a:xfrm>
            <a:off x="252413" y="2492375"/>
            <a:ext cx="6696075" cy="1154113"/>
          </a:xfrm>
          <a:prstGeom prst="rightArrow">
            <a:avLst>
              <a:gd name="adj1" fmla="val 50000"/>
              <a:gd name="adj2" fmla="val 145048"/>
            </a:avLst>
          </a:prstGeom>
          <a:gradFill rotWithShape="1">
            <a:gsLst>
              <a:gs pos="0">
                <a:schemeClr val="accent1"/>
              </a:gs>
              <a:gs pos="100000">
                <a:schemeClr val="hlink"/>
              </a:gs>
            </a:gsLst>
            <a:lin ang="2700000" scaled="1"/>
          </a:gradFill>
          <a:ln w="57150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0000FF"/>
                </a:solidFill>
                <a:latin typeface="Arial" charset="0"/>
              </a:rPr>
              <a:t>Đất phù sa màu mỡ .</a:t>
            </a:r>
          </a:p>
        </p:txBody>
      </p:sp>
      <p:sp>
        <p:nvSpPr>
          <p:cNvPr id="350226" name="AutoShape 18"/>
          <p:cNvSpPr>
            <a:spLocks noChangeArrowheads="1"/>
          </p:cNvSpPr>
          <p:nvPr/>
        </p:nvSpPr>
        <p:spPr bwMode="auto">
          <a:xfrm>
            <a:off x="252413" y="3933825"/>
            <a:ext cx="6624637" cy="1154113"/>
          </a:xfrm>
          <a:prstGeom prst="rightArrow">
            <a:avLst>
              <a:gd name="adj1" fmla="val 50000"/>
              <a:gd name="adj2" fmla="val 143501"/>
            </a:avLst>
          </a:prstGeom>
          <a:gradFill rotWithShape="1">
            <a:gsLst>
              <a:gs pos="0">
                <a:srgbClr val="6600FF"/>
              </a:gs>
              <a:gs pos="100000">
                <a:srgbClr val="CCECFF"/>
              </a:gs>
            </a:gsLst>
            <a:lin ang="2700000" scaled="1"/>
          </a:gradFill>
          <a:ln w="57150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0000FF"/>
                </a:solidFill>
                <a:latin typeface="Arial" charset="0"/>
              </a:rPr>
              <a:t>Nguồn nước dồi dào.</a:t>
            </a:r>
          </a:p>
        </p:txBody>
      </p:sp>
      <p:sp>
        <p:nvSpPr>
          <p:cNvPr id="350227" name="AutoShape 19"/>
          <p:cNvSpPr>
            <a:spLocks noChangeArrowheads="1"/>
          </p:cNvSpPr>
          <p:nvPr/>
        </p:nvSpPr>
        <p:spPr bwMode="auto">
          <a:xfrm>
            <a:off x="323850" y="5445125"/>
            <a:ext cx="6624638" cy="1268413"/>
          </a:xfrm>
          <a:prstGeom prst="rightArrow">
            <a:avLst>
              <a:gd name="adj1" fmla="val 50000"/>
              <a:gd name="adj2" fmla="val 130569"/>
            </a:avLst>
          </a:prstGeom>
          <a:gradFill rotWithShape="1">
            <a:gsLst>
              <a:gs pos="0">
                <a:srgbClr val="FFFFFF"/>
              </a:gs>
              <a:gs pos="100000">
                <a:srgbClr val="66FF33"/>
              </a:gs>
            </a:gsLst>
            <a:lin ang="2700000" scaled="1"/>
          </a:gradFill>
          <a:ln w="76200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US" b="1">
              <a:latin typeface="Arial" charset="0"/>
            </a:endParaRPr>
          </a:p>
          <a:p>
            <a:r>
              <a:rPr lang="en-US" b="1">
                <a:solidFill>
                  <a:srgbClr val="0000FF"/>
                </a:solidFill>
                <a:latin typeface="Arial" charset="0"/>
              </a:rPr>
              <a:t>Người dân có nhiều kinh nghiệm trồng lúa .</a:t>
            </a:r>
          </a:p>
          <a:p>
            <a:endParaRPr lang="en-US" b="1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350228" name="Rectangle 20"/>
          <p:cNvSpPr>
            <a:spLocks noChangeArrowheads="1"/>
          </p:cNvSpPr>
          <p:nvPr/>
        </p:nvSpPr>
        <p:spPr bwMode="auto">
          <a:xfrm>
            <a:off x="6877050" y="2276475"/>
            <a:ext cx="2016125" cy="4105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33CC33"/>
              </a:gs>
            </a:gsLst>
            <a:path path="shape">
              <a:fillToRect l="50000" t="50000" r="50000" b="50000"/>
            </a:path>
          </a:gradFill>
          <a:ln w="38100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3333FF"/>
                </a:solidFill>
                <a:latin typeface="Arial" charset="0"/>
              </a:rPr>
              <a:t>ĐBBB</a:t>
            </a:r>
          </a:p>
          <a:p>
            <a:pPr algn="ctr"/>
            <a:r>
              <a:rPr lang="en-US" sz="2800" b="1">
                <a:solidFill>
                  <a:srgbClr val="3333FF"/>
                </a:solidFill>
                <a:latin typeface="Arial" charset="0"/>
              </a:rPr>
              <a:t> vựa lúa </a:t>
            </a:r>
          </a:p>
          <a:p>
            <a:pPr algn="ctr"/>
            <a:r>
              <a:rPr lang="en-US" sz="2800" b="1">
                <a:solidFill>
                  <a:srgbClr val="3333FF"/>
                </a:solidFill>
                <a:latin typeface="Arial" charset="0"/>
              </a:rPr>
              <a:t>lớn thứ 2 </a:t>
            </a:r>
          </a:p>
          <a:p>
            <a:pPr algn="ctr"/>
            <a:r>
              <a:rPr lang="en-US" sz="2800" b="1">
                <a:solidFill>
                  <a:srgbClr val="3333FF"/>
                </a:solidFill>
                <a:latin typeface="Arial" charset="0"/>
              </a:rPr>
              <a:t>cả nước </a:t>
            </a:r>
          </a:p>
        </p:txBody>
      </p:sp>
      <p:sp>
        <p:nvSpPr>
          <p:cNvPr id="350229" name="Text Box 21"/>
          <p:cNvSpPr txBox="1">
            <a:spLocks noChangeArrowheads="1"/>
          </p:cNvSpPr>
          <p:nvPr/>
        </p:nvSpPr>
        <p:spPr bwMode="auto">
          <a:xfrm>
            <a:off x="5076825" y="5840413"/>
            <a:ext cx="16573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6600FF"/>
                </a:solidFill>
                <a:latin typeface="Arial" charset="0"/>
              </a:rPr>
              <a:t>(Lúa nước 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50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50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0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0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50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50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50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350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0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50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50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0210" grpId="0"/>
      <p:bldP spid="350211" grpId="0"/>
      <p:bldP spid="350211" grpId="1"/>
      <p:bldP spid="350219" grpId="0" animBg="1"/>
      <p:bldP spid="350219" grpId="1" animBg="1"/>
      <p:bldP spid="350225" grpId="0" animBg="1"/>
      <p:bldP spid="350226" grpId="0" animBg="1"/>
      <p:bldP spid="350227" grpId="0" animBg="1"/>
      <p:bldP spid="350228" grpId="0" animBg="1"/>
      <p:bldP spid="3502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10_caylua03"/>
          <p:cNvPicPr>
            <a:picLocks noChangeAspect="1" noChangeArrowheads="1"/>
          </p:cNvPicPr>
          <p:nvPr/>
        </p:nvPicPr>
        <p:blipFill>
          <a:blip r:embed="rId3">
            <a:lum bright="6000" contrast="6000"/>
          </a:blip>
          <a:srcRect/>
          <a:stretch>
            <a:fillRect/>
          </a:stretch>
        </p:blipFill>
        <p:spPr bwMode="auto">
          <a:xfrm>
            <a:off x="611188" y="222250"/>
            <a:ext cx="3600450" cy="2971800"/>
          </a:xfrm>
          <a:prstGeom prst="rect">
            <a:avLst/>
          </a:prstGeom>
          <a:noFill/>
          <a:ln w="38100">
            <a:solidFill>
              <a:srgbClr val="3333FF"/>
            </a:solidFill>
            <a:miter lim="800000"/>
            <a:headEnd/>
            <a:tailEnd/>
          </a:ln>
        </p:spPr>
      </p:pic>
      <p:pic>
        <p:nvPicPr>
          <p:cNvPr id="5123" name="Picture 3" descr="luaa"/>
          <p:cNvPicPr>
            <a:picLocks noChangeAspect="1" noChangeArrowheads="1"/>
          </p:cNvPicPr>
          <p:nvPr/>
        </p:nvPicPr>
        <p:blipFill>
          <a:blip r:embed="rId4">
            <a:lum bright="12000" contrast="12000"/>
          </a:blip>
          <a:srcRect/>
          <a:stretch>
            <a:fillRect/>
          </a:stretch>
        </p:blipFill>
        <p:spPr bwMode="auto">
          <a:xfrm>
            <a:off x="4716463" y="260350"/>
            <a:ext cx="4122737" cy="2940050"/>
          </a:xfrm>
          <a:prstGeom prst="rect">
            <a:avLst/>
          </a:prstGeom>
          <a:noFill/>
          <a:ln w="38100">
            <a:solidFill>
              <a:srgbClr val="3333FF"/>
            </a:solidFill>
            <a:miter lim="800000"/>
            <a:headEnd/>
            <a:tailEnd/>
          </a:ln>
        </p:spPr>
      </p:pic>
      <p:pic>
        <p:nvPicPr>
          <p:cNvPr id="5124" name="Picture 6" descr="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28925" y="3473450"/>
            <a:ext cx="3352800" cy="3200400"/>
          </a:xfrm>
          <a:prstGeom prst="rect">
            <a:avLst/>
          </a:prstGeom>
          <a:noFill/>
          <a:ln w="38100">
            <a:solidFill>
              <a:srgbClr val="3333FF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2" descr="scan00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1413" y="2852738"/>
            <a:ext cx="2376487" cy="22320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24931" name="Picture 3" descr="scan000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03750" y="333375"/>
            <a:ext cx="2284413" cy="2016125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24932" name="Picture 4" descr="scan000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04025" y="2852738"/>
            <a:ext cx="2105025" cy="22320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24933" name="Picture 5" descr="scan000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39988" y="333375"/>
            <a:ext cx="2211387" cy="2016125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24934" name="Picture 6" descr="scan000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8313" y="333375"/>
            <a:ext cx="1928812" cy="2016125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24935" name="Picture 7" descr="scan000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8313" y="2852738"/>
            <a:ext cx="1943100" cy="22320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24936" name="Picture 8" descr="scan000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710113" y="2852738"/>
            <a:ext cx="2111375" cy="22320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24937" name="Picture 9" descr="scan00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886575" y="333375"/>
            <a:ext cx="1962150" cy="2016125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124938" name="Text Box 10"/>
          <p:cNvSpPr txBox="1">
            <a:spLocks noChangeArrowheads="1"/>
          </p:cNvSpPr>
          <p:nvPr/>
        </p:nvSpPr>
        <p:spPr bwMode="auto">
          <a:xfrm>
            <a:off x="755650" y="2378075"/>
            <a:ext cx="1524000" cy="3698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solidFill>
                  <a:srgbClr val="990000"/>
                </a:solidFill>
                <a:latin typeface="Arial" charset="0"/>
              </a:rPr>
              <a:t>Làm đất</a:t>
            </a:r>
          </a:p>
        </p:txBody>
      </p:sp>
      <p:sp>
        <p:nvSpPr>
          <p:cNvPr id="124939" name="Text Box 11"/>
          <p:cNvSpPr txBox="1">
            <a:spLocks noChangeArrowheads="1"/>
          </p:cNvSpPr>
          <p:nvPr/>
        </p:nvSpPr>
        <p:spPr bwMode="auto">
          <a:xfrm>
            <a:off x="6837363" y="5135563"/>
            <a:ext cx="2133600" cy="3698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solidFill>
                  <a:srgbClr val="990000"/>
                </a:solidFill>
                <a:latin typeface="Arial" charset="0"/>
              </a:rPr>
              <a:t>        Tu</a:t>
            </a:r>
            <a:r>
              <a:rPr lang="vi-VN" b="1">
                <a:solidFill>
                  <a:srgbClr val="990000"/>
                </a:solidFill>
                <a:latin typeface="Arial" charset="0"/>
              </a:rPr>
              <a:t>ốt</a:t>
            </a:r>
            <a:r>
              <a:rPr lang="en-US" b="1">
                <a:solidFill>
                  <a:srgbClr val="990000"/>
                </a:solidFill>
                <a:latin typeface="Arial" charset="0"/>
              </a:rPr>
              <a:t> l</a:t>
            </a:r>
            <a:r>
              <a:rPr lang="vi-VN" b="1">
                <a:solidFill>
                  <a:srgbClr val="990000"/>
                </a:solidFill>
                <a:latin typeface="Arial" charset="0"/>
              </a:rPr>
              <a:t>úa</a:t>
            </a:r>
          </a:p>
        </p:txBody>
      </p:sp>
      <p:sp>
        <p:nvSpPr>
          <p:cNvPr id="124940" name="Text Box 12"/>
          <p:cNvSpPr txBox="1">
            <a:spLocks noChangeArrowheads="1"/>
          </p:cNvSpPr>
          <p:nvPr/>
        </p:nvSpPr>
        <p:spPr bwMode="auto">
          <a:xfrm>
            <a:off x="5248275" y="2393950"/>
            <a:ext cx="1981200" cy="3698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solidFill>
                  <a:srgbClr val="990000"/>
                </a:solidFill>
                <a:latin typeface="Arial" charset="0"/>
              </a:rPr>
              <a:t>Nh</a:t>
            </a:r>
            <a:r>
              <a:rPr lang="vi-VN" b="1">
                <a:solidFill>
                  <a:srgbClr val="990000"/>
                </a:solidFill>
                <a:latin typeface="Arial" charset="0"/>
              </a:rPr>
              <a:t>ổ</a:t>
            </a:r>
            <a:r>
              <a:rPr lang="en-US" b="1">
                <a:solidFill>
                  <a:srgbClr val="990000"/>
                </a:solidFill>
                <a:latin typeface="Arial" charset="0"/>
              </a:rPr>
              <a:t> m</a:t>
            </a:r>
            <a:r>
              <a:rPr lang="vi-VN" b="1">
                <a:solidFill>
                  <a:srgbClr val="990000"/>
                </a:solidFill>
                <a:latin typeface="Arial" charset="0"/>
              </a:rPr>
              <a:t>ạ</a:t>
            </a:r>
          </a:p>
        </p:txBody>
      </p:sp>
      <p:sp>
        <p:nvSpPr>
          <p:cNvPr id="124941" name="Text Box 13"/>
          <p:cNvSpPr txBox="1">
            <a:spLocks noChangeArrowheads="1"/>
          </p:cNvSpPr>
          <p:nvPr/>
        </p:nvSpPr>
        <p:spPr bwMode="auto">
          <a:xfrm>
            <a:off x="2635250" y="5184775"/>
            <a:ext cx="2247900" cy="3698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solidFill>
                  <a:srgbClr val="990000"/>
                </a:solidFill>
                <a:latin typeface="Arial" charset="0"/>
              </a:rPr>
              <a:t>Ch</a:t>
            </a:r>
            <a:r>
              <a:rPr lang="vi-VN" b="1">
                <a:solidFill>
                  <a:srgbClr val="990000"/>
                </a:solidFill>
                <a:latin typeface="Arial" charset="0"/>
              </a:rPr>
              <a:t>ă</a:t>
            </a:r>
            <a:r>
              <a:rPr lang="en-US" b="1">
                <a:solidFill>
                  <a:srgbClr val="990000"/>
                </a:solidFill>
                <a:latin typeface="Arial" charset="0"/>
              </a:rPr>
              <a:t>m s</a:t>
            </a:r>
            <a:r>
              <a:rPr lang="vi-VN" b="1">
                <a:solidFill>
                  <a:srgbClr val="990000"/>
                </a:solidFill>
                <a:latin typeface="Arial" charset="0"/>
              </a:rPr>
              <a:t>óc</a:t>
            </a:r>
            <a:r>
              <a:rPr lang="en-US" b="1">
                <a:solidFill>
                  <a:srgbClr val="990000"/>
                </a:solidFill>
                <a:latin typeface="Arial" charset="0"/>
              </a:rPr>
              <a:t> l</a:t>
            </a:r>
            <a:r>
              <a:rPr lang="vi-VN" b="1">
                <a:solidFill>
                  <a:srgbClr val="990000"/>
                </a:solidFill>
                <a:latin typeface="Arial" charset="0"/>
              </a:rPr>
              <a:t>úa</a:t>
            </a:r>
          </a:p>
        </p:txBody>
      </p:sp>
      <p:sp>
        <p:nvSpPr>
          <p:cNvPr id="124942" name="Rectangle 14"/>
          <p:cNvSpPr>
            <a:spLocks noChangeArrowheads="1"/>
          </p:cNvSpPr>
          <p:nvPr/>
        </p:nvSpPr>
        <p:spPr bwMode="auto">
          <a:xfrm>
            <a:off x="2928938" y="2416175"/>
            <a:ext cx="1258887" cy="3698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solidFill>
                  <a:srgbClr val="990000"/>
                </a:solidFill>
                <a:latin typeface="Arial" charset="0"/>
              </a:rPr>
              <a:t>Ph</a:t>
            </a:r>
            <a:r>
              <a:rPr lang="vi-VN" b="1">
                <a:solidFill>
                  <a:srgbClr val="990000"/>
                </a:solidFill>
                <a:latin typeface="Arial" charset="0"/>
              </a:rPr>
              <a:t>ơ</a:t>
            </a:r>
            <a:r>
              <a:rPr lang="en-US" b="1">
                <a:solidFill>
                  <a:srgbClr val="990000"/>
                </a:solidFill>
                <a:latin typeface="Arial" charset="0"/>
              </a:rPr>
              <a:t>i th</a:t>
            </a:r>
            <a:r>
              <a:rPr lang="vi-VN" b="1">
                <a:solidFill>
                  <a:srgbClr val="990000"/>
                </a:solidFill>
                <a:latin typeface="Arial" charset="0"/>
              </a:rPr>
              <a:t>óc</a:t>
            </a:r>
          </a:p>
        </p:txBody>
      </p:sp>
      <p:sp>
        <p:nvSpPr>
          <p:cNvPr id="124943" name="Text Box 15"/>
          <p:cNvSpPr txBox="1">
            <a:spLocks noChangeArrowheads="1"/>
          </p:cNvSpPr>
          <p:nvPr/>
        </p:nvSpPr>
        <p:spPr bwMode="auto">
          <a:xfrm>
            <a:off x="7448550" y="2371725"/>
            <a:ext cx="1676400" cy="3698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solidFill>
                  <a:srgbClr val="990000"/>
                </a:solidFill>
                <a:latin typeface="Arial" charset="0"/>
              </a:rPr>
              <a:t>G</a:t>
            </a:r>
            <a:r>
              <a:rPr lang="vi-VN" b="1">
                <a:solidFill>
                  <a:srgbClr val="990000"/>
                </a:solidFill>
                <a:latin typeface="Arial" charset="0"/>
              </a:rPr>
              <a:t>ặt</a:t>
            </a:r>
            <a:r>
              <a:rPr lang="en-US" b="1">
                <a:solidFill>
                  <a:srgbClr val="990000"/>
                </a:solidFill>
                <a:latin typeface="Arial" charset="0"/>
              </a:rPr>
              <a:t> l</a:t>
            </a:r>
            <a:r>
              <a:rPr lang="vi-VN" b="1">
                <a:solidFill>
                  <a:srgbClr val="990000"/>
                </a:solidFill>
                <a:latin typeface="Arial" charset="0"/>
              </a:rPr>
              <a:t>úa</a:t>
            </a:r>
          </a:p>
        </p:txBody>
      </p:sp>
      <p:sp>
        <p:nvSpPr>
          <p:cNvPr id="124944" name="Text Box 16"/>
          <p:cNvSpPr txBox="1">
            <a:spLocks noChangeArrowheads="1"/>
          </p:cNvSpPr>
          <p:nvPr/>
        </p:nvSpPr>
        <p:spPr bwMode="auto">
          <a:xfrm>
            <a:off x="511175" y="5113338"/>
            <a:ext cx="1600200" cy="3698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solidFill>
                  <a:srgbClr val="990000"/>
                </a:solidFill>
                <a:latin typeface="Arial" charset="0"/>
              </a:rPr>
              <a:t>Gieo m</a:t>
            </a:r>
            <a:r>
              <a:rPr lang="vi-VN" b="1">
                <a:solidFill>
                  <a:srgbClr val="990000"/>
                </a:solidFill>
                <a:latin typeface="Arial" charset="0"/>
              </a:rPr>
              <a:t>ạ</a:t>
            </a:r>
          </a:p>
        </p:txBody>
      </p:sp>
      <p:sp>
        <p:nvSpPr>
          <p:cNvPr id="124945" name="Text Box 17"/>
          <p:cNvSpPr txBox="1">
            <a:spLocks noChangeArrowheads="1"/>
          </p:cNvSpPr>
          <p:nvPr/>
        </p:nvSpPr>
        <p:spPr bwMode="auto">
          <a:xfrm>
            <a:off x="4827588" y="5184775"/>
            <a:ext cx="1905000" cy="3698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vi-VN" b="1">
                <a:solidFill>
                  <a:srgbClr val="990000"/>
                </a:solidFill>
                <a:latin typeface="Arial" charset="0"/>
              </a:rPr>
              <a:t>      </a:t>
            </a:r>
            <a:r>
              <a:rPr lang="en-US" b="1">
                <a:solidFill>
                  <a:srgbClr val="990000"/>
                </a:solidFill>
                <a:latin typeface="Arial" charset="0"/>
              </a:rPr>
              <a:t>C</a:t>
            </a:r>
            <a:r>
              <a:rPr lang="vi-VN" b="1">
                <a:solidFill>
                  <a:srgbClr val="990000"/>
                </a:solidFill>
                <a:latin typeface="Arial" charset="0"/>
              </a:rPr>
              <a:t>ấy</a:t>
            </a:r>
            <a:r>
              <a:rPr lang="en-US" b="1">
                <a:solidFill>
                  <a:srgbClr val="990000"/>
                </a:solidFill>
                <a:latin typeface="Arial" charset="0"/>
              </a:rPr>
              <a:t> l</a:t>
            </a:r>
            <a:r>
              <a:rPr lang="vi-VN" b="1">
                <a:solidFill>
                  <a:srgbClr val="990000"/>
                </a:solidFill>
                <a:latin typeface="Arial" charset="0"/>
              </a:rPr>
              <a:t>úa</a:t>
            </a:r>
          </a:p>
        </p:txBody>
      </p:sp>
      <p:sp>
        <p:nvSpPr>
          <p:cNvPr id="124947" name="Text Box 19"/>
          <p:cNvSpPr txBox="1">
            <a:spLocks noChangeArrowheads="1"/>
          </p:cNvSpPr>
          <p:nvPr/>
        </p:nvSpPr>
        <p:spPr bwMode="auto">
          <a:xfrm>
            <a:off x="400050" y="5546725"/>
            <a:ext cx="876617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latin typeface="Arial" charset="0"/>
              </a:rPr>
              <a:t>Nêu</a:t>
            </a:r>
            <a:r>
              <a:rPr lang="en-US" sz="2800" b="1" i="1">
                <a:latin typeface="Arial" charset="0"/>
              </a:rPr>
              <a:t> theo</a:t>
            </a:r>
            <a:r>
              <a:rPr lang="en-US" sz="1600" b="1" i="1">
                <a:latin typeface="Arial" charset="0"/>
              </a:rPr>
              <a:t> </a:t>
            </a:r>
            <a:r>
              <a:rPr lang="en-US" sz="2800" b="1" i="1">
                <a:latin typeface="Arial" charset="0"/>
              </a:rPr>
              <a:t> thứ tự các  công việc cần phải làm trong quá trình sản xuất lúa gạo 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24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124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124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1000"/>
                                        <p:tgtEl>
                                          <p:spTgt spid="124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1000"/>
                                        <p:tgtEl>
                                          <p:spTgt spid="124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1000"/>
                                        <p:tgtEl>
                                          <p:spTgt spid="124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124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1000"/>
                                        <p:tgtEl>
                                          <p:spTgt spid="124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1000"/>
                                        <p:tgtEl>
                                          <p:spTgt spid="124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1000"/>
                                        <p:tgtEl>
                                          <p:spTgt spid="124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1000"/>
                                        <p:tgtEl>
                                          <p:spTgt spid="124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1000"/>
                                        <p:tgtEl>
                                          <p:spTgt spid="124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1000"/>
                                        <p:tgtEl>
                                          <p:spTgt spid="124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1000"/>
                                        <p:tgtEl>
                                          <p:spTgt spid="124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5" dur="1000"/>
                                        <p:tgtEl>
                                          <p:spTgt spid="124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8" dur="1000"/>
                                        <p:tgtEl>
                                          <p:spTgt spid="124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124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8" grpId="0"/>
      <p:bldP spid="124939" grpId="0"/>
      <p:bldP spid="124940" grpId="0"/>
      <p:bldP spid="124941" grpId="0"/>
      <p:bldP spid="124942" grpId="0"/>
      <p:bldP spid="124943" grpId="0"/>
      <p:bldP spid="124944" grpId="0"/>
      <p:bldP spid="124945" grpId="0"/>
      <p:bldP spid="12494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2250" y="44450"/>
            <a:ext cx="2362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 descr="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4903788"/>
            <a:ext cx="2362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 descr="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2250" y="4868863"/>
            <a:ext cx="2362200" cy="155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 descr="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0025" y="2257425"/>
            <a:ext cx="2362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 descr="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76600" y="66675"/>
            <a:ext cx="2362200" cy="156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7" descr="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648450" y="4926013"/>
            <a:ext cx="2362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8" descr="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559550" y="2308225"/>
            <a:ext cx="2362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9" descr="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559550" y="88900"/>
            <a:ext cx="2362200" cy="157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5962" name="Oval 10"/>
          <p:cNvSpPr>
            <a:spLocks noChangeArrowheads="1"/>
          </p:cNvSpPr>
          <p:nvPr/>
        </p:nvSpPr>
        <p:spPr bwMode="auto">
          <a:xfrm>
            <a:off x="3581400" y="2362200"/>
            <a:ext cx="1676400" cy="1524000"/>
          </a:xfrm>
          <a:prstGeom prst="ellipse">
            <a:avLst/>
          </a:prstGeom>
          <a:solidFill>
            <a:srgbClr val="FFFF99"/>
          </a:solidFill>
          <a:ln w="9525">
            <a:solidFill>
              <a:srgbClr val="99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600">
              <a:solidFill>
                <a:srgbClr val="FFFF99"/>
              </a:solidFill>
              <a:latin typeface="Arial" charset="0"/>
            </a:endParaRPr>
          </a:p>
        </p:txBody>
      </p:sp>
      <p:sp>
        <p:nvSpPr>
          <p:cNvPr id="7179" name="Line 11"/>
          <p:cNvSpPr>
            <a:spLocks noChangeShapeType="1"/>
          </p:cNvSpPr>
          <p:nvPr/>
        </p:nvSpPr>
        <p:spPr bwMode="auto">
          <a:xfrm>
            <a:off x="4419600" y="2362200"/>
            <a:ext cx="1588" cy="1524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0" name="Line 12"/>
          <p:cNvSpPr>
            <a:spLocks noChangeShapeType="1"/>
          </p:cNvSpPr>
          <p:nvPr/>
        </p:nvSpPr>
        <p:spPr bwMode="auto">
          <a:xfrm>
            <a:off x="3581400" y="3124200"/>
            <a:ext cx="167640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1" name="Line 13"/>
          <p:cNvSpPr>
            <a:spLocks noChangeShapeType="1"/>
          </p:cNvSpPr>
          <p:nvPr/>
        </p:nvSpPr>
        <p:spPr bwMode="auto">
          <a:xfrm flipH="1">
            <a:off x="3810000" y="2590800"/>
            <a:ext cx="121920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2" name="Line 14"/>
          <p:cNvSpPr>
            <a:spLocks noChangeShapeType="1"/>
          </p:cNvSpPr>
          <p:nvPr/>
        </p:nvSpPr>
        <p:spPr bwMode="auto">
          <a:xfrm>
            <a:off x="3810000" y="2590800"/>
            <a:ext cx="121920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967" name="Text Box 15"/>
          <p:cNvSpPr txBox="1">
            <a:spLocks noChangeArrowheads="1"/>
          </p:cNvSpPr>
          <p:nvPr/>
        </p:nvSpPr>
        <p:spPr bwMode="auto">
          <a:xfrm>
            <a:off x="4064000" y="24511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00FF"/>
                </a:solidFill>
                <a:latin typeface="Arial" charset="0"/>
              </a:rPr>
              <a:t>1</a:t>
            </a:r>
          </a:p>
        </p:txBody>
      </p:sp>
      <p:sp>
        <p:nvSpPr>
          <p:cNvPr id="125968" name="Text Box 16"/>
          <p:cNvSpPr txBox="1">
            <a:spLocks noChangeArrowheads="1"/>
          </p:cNvSpPr>
          <p:nvPr/>
        </p:nvSpPr>
        <p:spPr bwMode="auto">
          <a:xfrm>
            <a:off x="4495800" y="24384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00FF"/>
                </a:solidFill>
                <a:latin typeface="Arial" charset="0"/>
              </a:rPr>
              <a:t>2</a:t>
            </a:r>
          </a:p>
        </p:txBody>
      </p:sp>
      <p:sp>
        <p:nvSpPr>
          <p:cNvPr id="125969" name="Text Box 17"/>
          <p:cNvSpPr txBox="1">
            <a:spLocks noChangeArrowheads="1"/>
          </p:cNvSpPr>
          <p:nvPr/>
        </p:nvSpPr>
        <p:spPr bwMode="auto">
          <a:xfrm>
            <a:off x="4800600" y="27432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00FF"/>
                </a:solidFill>
                <a:latin typeface="Arial" charset="0"/>
              </a:rPr>
              <a:t>3</a:t>
            </a:r>
          </a:p>
        </p:txBody>
      </p:sp>
      <p:sp>
        <p:nvSpPr>
          <p:cNvPr id="125970" name="Text Box 18"/>
          <p:cNvSpPr txBox="1">
            <a:spLocks noChangeArrowheads="1"/>
          </p:cNvSpPr>
          <p:nvPr/>
        </p:nvSpPr>
        <p:spPr bwMode="auto">
          <a:xfrm>
            <a:off x="4800600" y="31242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00FF"/>
                </a:solidFill>
                <a:latin typeface="Arial" charset="0"/>
              </a:rPr>
              <a:t>4</a:t>
            </a:r>
          </a:p>
        </p:txBody>
      </p:sp>
      <p:sp>
        <p:nvSpPr>
          <p:cNvPr id="125971" name="Text Box 19"/>
          <p:cNvSpPr txBox="1">
            <a:spLocks noChangeArrowheads="1"/>
          </p:cNvSpPr>
          <p:nvPr/>
        </p:nvSpPr>
        <p:spPr bwMode="auto">
          <a:xfrm>
            <a:off x="4495800" y="34290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00FF"/>
                </a:solidFill>
                <a:latin typeface="Arial" charset="0"/>
              </a:rPr>
              <a:t>5</a:t>
            </a:r>
          </a:p>
        </p:txBody>
      </p:sp>
      <p:sp>
        <p:nvSpPr>
          <p:cNvPr id="125972" name="Text Box 20"/>
          <p:cNvSpPr txBox="1">
            <a:spLocks noChangeArrowheads="1"/>
          </p:cNvSpPr>
          <p:nvPr/>
        </p:nvSpPr>
        <p:spPr bwMode="auto">
          <a:xfrm>
            <a:off x="4038600" y="34290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00FF"/>
                </a:solidFill>
                <a:latin typeface="Arial" charset="0"/>
              </a:rPr>
              <a:t>6</a:t>
            </a:r>
          </a:p>
        </p:txBody>
      </p:sp>
      <p:sp>
        <p:nvSpPr>
          <p:cNvPr id="125973" name="Text Box 21"/>
          <p:cNvSpPr txBox="1">
            <a:spLocks noChangeArrowheads="1"/>
          </p:cNvSpPr>
          <p:nvPr/>
        </p:nvSpPr>
        <p:spPr bwMode="auto">
          <a:xfrm>
            <a:off x="3657600" y="31242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00FF"/>
                </a:solidFill>
                <a:latin typeface="Arial" charset="0"/>
              </a:rPr>
              <a:t>7</a:t>
            </a:r>
          </a:p>
        </p:txBody>
      </p:sp>
      <p:sp>
        <p:nvSpPr>
          <p:cNvPr id="125974" name="Text Box 22"/>
          <p:cNvSpPr txBox="1">
            <a:spLocks noChangeArrowheads="1"/>
          </p:cNvSpPr>
          <p:nvPr/>
        </p:nvSpPr>
        <p:spPr bwMode="auto">
          <a:xfrm>
            <a:off x="3733800" y="27432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00FF"/>
                </a:solidFill>
                <a:latin typeface="Arial" charset="0"/>
              </a:rPr>
              <a:t>8</a:t>
            </a:r>
          </a:p>
        </p:txBody>
      </p:sp>
      <p:sp>
        <p:nvSpPr>
          <p:cNvPr id="7191" name="Text Box 23"/>
          <p:cNvSpPr txBox="1">
            <a:spLocks noChangeArrowheads="1"/>
          </p:cNvSpPr>
          <p:nvPr/>
        </p:nvSpPr>
        <p:spPr bwMode="auto">
          <a:xfrm>
            <a:off x="3810000" y="1600200"/>
            <a:ext cx="11668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charset="0"/>
              </a:rPr>
              <a:t>Làm </a:t>
            </a:r>
            <a:r>
              <a:rPr lang="vi-VN" sz="2000" b="1">
                <a:solidFill>
                  <a:srgbClr val="FF0000"/>
                </a:solidFill>
                <a:latin typeface="Arial" charset="0"/>
              </a:rPr>
              <a:t>đ</a:t>
            </a:r>
            <a:r>
              <a:rPr lang="en-US" sz="2000" b="1">
                <a:solidFill>
                  <a:srgbClr val="FF0000"/>
                </a:solidFill>
                <a:latin typeface="Arial" charset="0"/>
              </a:rPr>
              <a:t>ất</a:t>
            </a:r>
          </a:p>
        </p:txBody>
      </p:sp>
      <p:sp>
        <p:nvSpPr>
          <p:cNvPr id="7192" name="Text Box 24"/>
          <p:cNvSpPr txBox="1">
            <a:spLocks noChangeArrowheads="1"/>
          </p:cNvSpPr>
          <p:nvPr/>
        </p:nvSpPr>
        <p:spPr bwMode="auto">
          <a:xfrm>
            <a:off x="7086600" y="6400800"/>
            <a:ext cx="12652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charset="0"/>
              </a:rPr>
              <a:t> Gieo mạ</a:t>
            </a:r>
          </a:p>
        </p:txBody>
      </p:sp>
      <p:sp>
        <p:nvSpPr>
          <p:cNvPr id="7193" name="Text Box 25"/>
          <p:cNvSpPr txBox="1">
            <a:spLocks noChangeArrowheads="1"/>
          </p:cNvSpPr>
          <p:nvPr/>
        </p:nvSpPr>
        <p:spPr bwMode="auto">
          <a:xfrm>
            <a:off x="457200" y="1600200"/>
            <a:ext cx="11953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charset="0"/>
              </a:rPr>
              <a:t> Nhổ mạ</a:t>
            </a:r>
          </a:p>
        </p:txBody>
      </p:sp>
      <p:sp>
        <p:nvSpPr>
          <p:cNvPr id="7194" name="Text Box 26"/>
          <p:cNvSpPr txBox="1">
            <a:spLocks noChangeArrowheads="1"/>
          </p:cNvSpPr>
          <p:nvPr/>
        </p:nvSpPr>
        <p:spPr bwMode="auto">
          <a:xfrm>
            <a:off x="7391400" y="1600200"/>
            <a:ext cx="11668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charset="0"/>
              </a:rPr>
              <a:t> Cấy lúa</a:t>
            </a:r>
          </a:p>
        </p:txBody>
      </p:sp>
      <p:sp>
        <p:nvSpPr>
          <p:cNvPr id="7195" name="Text Box 27"/>
          <p:cNvSpPr txBox="1">
            <a:spLocks noChangeArrowheads="1"/>
          </p:cNvSpPr>
          <p:nvPr/>
        </p:nvSpPr>
        <p:spPr bwMode="auto">
          <a:xfrm>
            <a:off x="3333750" y="6400800"/>
            <a:ext cx="19224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charset="0"/>
              </a:rPr>
              <a:t> Ch</a:t>
            </a:r>
            <a:r>
              <a:rPr lang="vi-VN" sz="2000" b="1">
                <a:solidFill>
                  <a:srgbClr val="FF0000"/>
                </a:solidFill>
                <a:latin typeface="Arial" charset="0"/>
              </a:rPr>
              <a:t>ă</a:t>
            </a:r>
            <a:r>
              <a:rPr lang="en-US" sz="2000" b="1">
                <a:solidFill>
                  <a:srgbClr val="FF0000"/>
                </a:solidFill>
                <a:latin typeface="Arial" charset="0"/>
              </a:rPr>
              <a:t>m sóc lúa</a:t>
            </a:r>
          </a:p>
        </p:txBody>
      </p:sp>
      <p:sp>
        <p:nvSpPr>
          <p:cNvPr id="7196" name="Text Box 28"/>
          <p:cNvSpPr txBox="1">
            <a:spLocks noChangeArrowheads="1"/>
          </p:cNvSpPr>
          <p:nvPr/>
        </p:nvSpPr>
        <p:spPr bwMode="auto">
          <a:xfrm>
            <a:off x="533400" y="6400800"/>
            <a:ext cx="11223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charset="0"/>
              </a:rPr>
              <a:t> Gặt lúa</a:t>
            </a:r>
          </a:p>
        </p:txBody>
      </p:sp>
      <p:sp>
        <p:nvSpPr>
          <p:cNvPr id="7197" name="Text Box 29"/>
          <p:cNvSpPr txBox="1">
            <a:spLocks noChangeArrowheads="1"/>
          </p:cNvSpPr>
          <p:nvPr/>
        </p:nvSpPr>
        <p:spPr bwMode="auto">
          <a:xfrm>
            <a:off x="457200" y="3886200"/>
            <a:ext cx="12334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charset="0"/>
              </a:rPr>
              <a:t> Tuốt lúa</a:t>
            </a:r>
          </a:p>
        </p:txBody>
      </p:sp>
      <p:sp>
        <p:nvSpPr>
          <p:cNvPr id="7198" name="Text Box 30"/>
          <p:cNvSpPr txBox="1">
            <a:spLocks noChangeArrowheads="1"/>
          </p:cNvSpPr>
          <p:nvPr/>
        </p:nvSpPr>
        <p:spPr bwMode="auto">
          <a:xfrm>
            <a:off x="7391400" y="3962400"/>
            <a:ext cx="12779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charset="0"/>
              </a:rPr>
              <a:t> Ph</a:t>
            </a:r>
            <a:r>
              <a:rPr lang="vi-VN" sz="2000" b="1">
                <a:solidFill>
                  <a:srgbClr val="FF0000"/>
                </a:solidFill>
                <a:latin typeface="Arial" charset="0"/>
              </a:rPr>
              <a:t>ơ</a:t>
            </a:r>
            <a:r>
              <a:rPr lang="en-US" sz="2000" b="1">
                <a:solidFill>
                  <a:srgbClr val="FF0000"/>
                </a:solidFill>
                <a:latin typeface="Arial" charset="0"/>
              </a:rPr>
              <a:t>i lúa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"/>
                                        <p:tgtEl>
                                          <p:spTgt spid="125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-6.66667E-6 C -0.04879 -0.03426 -0.09758 -0.06852 -0.07292 -0.09723 C -0.04827 -0.12593 0.04983 -0.14908 0.14792 -0.17223 " pathEditMode="relative" ptsTypes="aaA">
                                      <p:cBhvr>
                                        <p:cTn id="11" dur="2000" fill="hold"/>
                                        <p:tgtEl>
                                          <p:spTgt spid="1259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0.0044 C 0.03316 -0.0875 0.06649 -0.17037 0.09063 -0.09375 C 0.11476 -0.01713 0.08993 0.35301 0.14427 0.45578 C 0.19861 0.55879 0.30747 0.54097 0.41649 0.52338 " pathEditMode="relative" rAng="0" ptsTypes="aaaA">
                                      <p:cBhvr>
                                        <p:cTn id="15" dur="2000" fill="hold"/>
                                        <p:tgtEl>
                                          <p:spTgt spid="1259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96296E-6 C 0.05504 0.01135 0.11007 0.02269 0.07917 0.06111 C 0.04827 0.09954 -0.13402 0.26667 -0.18541 0.23056 C -0.2368 0.19445 -0.20937 -0.07963 -0.22916 -0.15555 C -0.24895 -0.23148 -0.27656 -0.22824 -0.30416 -0.225 " pathEditMode="relative" ptsTypes="aaaaA">
                                      <p:cBhvr>
                                        <p:cTn id="19" dur="2000" fill="hold"/>
                                        <p:tgtEl>
                                          <p:spTgt spid="1259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7.40741E-7 C 0.04549 0.04467 0.09098 0.08935 0.11667 0.05277 C 0.14236 0.0162 0.10243 -0.1625 0.15417 -0.21945 C 0.20591 -0.27639 0.38646 -0.27778 0.42709 -0.28889 C 0.46771 -0.3 0.40278 -0.28658 0.39792 -0.28611 " pathEditMode="relative" ptsTypes="aaaaA">
                                      <p:cBhvr>
                                        <p:cTn id="23" dur="2000" fill="hold"/>
                                        <p:tgtEl>
                                          <p:spTgt spid="1259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81481E-6 C 0.08577 0.02129 0.17153 0.04259 0.18542 0.10555 C 0.19931 0.16851 0.14132 0.27314 0.08334 0.37777 " pathEditMode="relative" ptsTypes="aaA">
                                      <p:cBhvr>
                                        <p:cTn id="27" dur="2000" fill="hold"/>
                                        <p:tgtEl>
                                          <p:spTgt spid="1259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51 0.02894 C -0.05955 0.01319 -0.11458 -0.00255 -0.15243 0.05671 C -0.19028 0.11597 -0.21094 0.25023 -0.2316 0.38449 " pathEditMode="relative" ptsTypes="aaA">
                                      <p:cBhvr>
                                        <p:cTn id="31" dur="2000" fill="hold"/>
                                        <p:tgtEl>
                                          <p:spTgt spid="1259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85185E-6 C 5.55556E-7 -1.85185E-6 -0.08854 0.025 -0.17708 0.05 " pathEditMode="relative" ptsTypes="aA">
                                      <p:cBhvr>
                                        <p:cTn id="35" dur="2000" fill="hold"/>
                                        <p:tgtEl>
                                          <p:spTgt spid="1259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07407E-6 C 0.0401 -0.08495 0.08038 -0.16944 0.16771 -0.15069 C 0.25486 -0.13171 0.38906 -0.00926 0.52343 0.11366 " pathEditMode="relative" rAng="0" ptsTypes="aaA">
                                      <p:cBhvr>
                                        <p:cTn id="39" dur="2000" fill="hold"/>
                                        <p:tgtEl>
                                          <p:spTgt spid="1259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" y="-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62" grpId="0" animBg="1"/>
      <p:bldP spid="125967" grpId="0"/>
      <p:bldP spid="125968" grpId="0"/>
      <p:bldP spid="125969" grpId="0"/>
      <p:bldP spid="125970" grpId="0"/>
      <p:bldP spid="125971" grpId="0"/>
      <p:bldP spid="125972" grpId="0"/>
      <p:bldP spid="125973" grpId="0"/>
      <p:bldP spid="12597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200025" y="133350"/>
            <a:ext cx="2362200" cy="1560513"/>
            <a:chOff x="2064" y="0"/>
            <a:chExt cx="1488" cy="983"/>
          </a:xfrm>
        </p:grpSpPr>
        <p:pic>
          <p:nvPicPr>
            <p:cNvPr id="8232" name="Picture 3" descr="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064" y="0"/>
              <a:ext cx="1488" cy="983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</p:spPr>
        </p:pic>
        <p:sp>
          <p:nvSpPr>
            <p:cNvPr id="8233" name="Oval 4"/>
            <p:cNvSpPr>
              <a:spLocks noChangeArrowheads="1"/>
            </p:cNvSpPr>
            <p:nvPr/>
          </p:nvSpPr>
          <p:spPr bwMode="auto">
            <a:xfrm>
              <a:off x="3252" y="780"/>
              <a:ext cx="288" cy="192"/>
            </a:xfrm>
            <a:prstGeom prst="ellipse">
              <a:avLst/>
            </a:prstGeom>
            <a:solidFill>
              <a:srgbClr val="66FF66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>
                  <a:latin typeface="Arial" charset="0"/>
                </a:rPr>
                <a:t>1</a:t>
              </a:r>
            </a:p>
          </p:txBody>
        </p:sp>
      </p:grpSp>
      <p:grpSp>
        <p:nvGrpSpPr>
          <p:cNvPr id="8195" name="Group 5"/>
          <p:cNvGrpSpPr>
            <a:grpSpLocks/>
          </p:cNvGrpSpPr>
          <p:nvPr/>
        </p:nvGrpSpPr>
        <p:grpSpPr bwMode="auto">
          <a:xfrm>
            <a:off x="3419475" y="177800"/>
            <a:ext cx="2362200" cy="1524000"/>
            <a:chOff x="4272" y="3089"/>
            <a:chExt cx="1488" cy="960"/>
          </a:xfrm>
        </p:grpSpPr>
        <p:pic>
          <p:nvPicPr>
            <p:cNvPr id="8230" name="Picture 6" descr="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272" y="3089"/>
              <a:ext cx="1488" cy="960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</p:spPr>
        </p:pic>
        <p:sp>
          <p:nvSpPr>
            <p:cNvPr id="8231" name="Oval 7"/>
            <p:cNvSpPr>
              <a:spLocks noChangeArrowheads="1"/>
            </p:cNvSpPr>
            <p:nvPr/>
          </p:nvSpPr>
          <p:spPr bwMode="auto">
            <a:xfrm>
              <a:off x="5448" y="3816"/>
              <a:ext cx="288" cy="192"/>
            </a:xfrm>
            <a:prstGeom prst="ellipse">
              <a:avLst/>
            </a:prstGeom>
            <a:solidFill>
              <a:srgbClr val="66FF66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>
                  <a:latin typeface="Arial" charset="0"/>
                </a:rPr>
                <a:t>2</a:t>
              </a:r>
            </a:p>
          </p:txBody>
        </p:sp>
      </p:grpSp>
      <p:grpSp>
        <p:nvGrpSpPr>
          <p:cNvPr id="8196" name="Group 8"/>
          <p:cNvGrpSpPr>
            <a:grpSpLocks/>
          </p:cNvGrpSpPr>
          <p:nvPr/>
        </p:nvGrpSpPr>
        <p:grpSpPr bwMode="auto">
          <a:xfrm>
            <a:off x="6692900" y="133350"/>
            <a:ext cx="2111375" cy="1600200"/>
            <a:chOff x="0" y="0"/>
            <a:chExt cx="1488" cy="1008"/>
          </a:xfrm>
        </p:grpSpPr>
        <p:pic>
          <p:nvPicPr>
            <p:cNvPr id="8228" name="Picture 9" descr="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0"/>
              <a:ext cx="1488" cy="1008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</p:spPr>
        </p:pic>
        <p:sp>
          <p:nvSpPr>
            <p:cNvPr id="8229" name="Oval 10"/>
            <p:cNvSpPr>
              <a:spLocks noChangeArrowheads="1"/>
            </p:cNvSpPr>
            <p:nvPr/>
          </p:nvSpPr>
          <p:spPr bwMode="auto">
            <a:xfrm>
              <a:off x="1176" y="780"/>
              <a:ext cx="288" cy="192"/>
            </a:xfrm>
            <a:prstGeom prst="ellipse">
              <a:avLst/>
            </a:prstGeom>
            <a:solidFill>
              <a:srgbClr val="66FF66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>
                  <a:latin typeface="Arial" charset="0"/>
                </a:rPr>
                <a:t>3</a:t>
              </a:r>
            </a:p>
          </p:txBody>
        </p:sp>
      </p:grpSp>
      <p:grpSp>
        <p:nvGrpSpPr>
          <p:cNvPr id="8197" name="Group 11"/>
          <p:cNvGrpSpPr>
            <a:grpSpLocks/>
          </p:cNvGrpSpPr>
          <p:nvPr/>
        </p:nvGrpSpPr>
        <p:grpSpPr bwMode="auto">
          <a:xfrm>
            <a:off x="6692900" y="2305050"/>
            <a:ext cx="2111375" cy="1577975"/>
            <a:chOff x="4272" y="0"/>
            <a:chExt cx="1488" cy="994"/>
          </a:xfrm>
        </p:grpSpPr>
        <p:pic>
          <p:nvPicPr>
            <p:cNvPr id="8226" name="Picture 12" descr="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272" y="0"/>
              <a:ext cx="1488" cy="994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</p:spPr>
        </p:pic>
        <p:sp>
          <p:nvSpPr>
            <p:cNvPr id="8227" name="Oval 13"/>
            <p:cNvSpPr>
              <a:spLocks noChangeArrowheads="1"/>
            </p:cNvSpPr>
            <p:nvPr/>
          </p:nvSpPr>
          <p:spPr bwMode="auto">
            <a:xfrm>
              <a:off x="5424" y="780"/>
              <a:ext cx="288" cy="192"/>
            </a:xfrm>
            <a:prstGeom prst="ellipse">
              <a:avLst/>
            </a:prstGeom>
            <a:solidFill>
              <a:srgbClr val="66FF66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>
                  <a:latin typeface="Arial" charset="0"/>
                </a:rPr>
                <a:t>4</a:t>
              </a:r>
            </a:p>
          </p:txBody>
        </p:sp>
      </p:grpSp>
      <p:grpSp>
        <p:nvGrpSpPr>
          <p:cNvPr id="8198" name="Group 14"/>
          <p:cNvGrpSpPr>
            <a:grpSpLocks/>
          </p:cNvGrpSpPr>
          <p:nvPr/>
        </p:nvGrpSpPr>
        <p:grpSpPr bwMode="auto">
          <a:xfrm>
            <a:off x="6715125" y="4762500"/>
            <a:ext cx="2111375" cy="1524000"/>
            <a:chOff x="2064" y="3089"/>
            <a:chExt cx="1488" cy="960"/>
          </a:xfrm>
        </p:grpSpPr>
        <p:pic>
          <p:nvPicPr>
            <p:cNvPr id="8224" name="Picture 15" descr="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064" y="3089"/>
              <a:ext cx="1488" cy="960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</p:spPr>
        </p:pic>
        <p:sp>
          <p:nvSpPr>
            <p:cNvPr id="8225" name="Oval 16"/>
            <p:cNvSpPr>
              <a:spLocks noChangeArrowheads="1"/>
            </p:cNvSpPr>
            <p:nvPr/>
          </p:nvSpPr>
          <p:spPr bwMode="auto">
            <a:xfrm>
              <a:off x="3252" y="3840"/>
              <a:ext cx="288" cy="192"/>
            </a:xfrm>
            <a:prstGeom prst="ellipse">
              <a:avLst/>
            </a:prstGeom>
            <a:solidFill>
              <a:srgbClr val="66FF66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>
                  <a:latin typeface="Arial" charset="0"/>
                </a:rPr>
                <a:t>5</a:t>
              </a:r>
            </a:p>
          </p:txBody>
        </p:sp>
      </p:grpSp>
      <p:grpSp>
        <p:nvGrpSpPr>
          <p:cNvPr id="8199" name="Group 17"/>
          <p:cNvGrpSpPr>
            <a:grpSpLocks/>
          </p:cNvGrpSpPr>
          <p:nvPr/>
        </p:nvGrpSpPr>
        <p:grpSpPr bwMode="auto">
          <a:xfrm>
            <a:off x="3435350" y="4705350"/>
            <a:ext cx="2362200" cy="1550988"/>
            <a:chOff x="0" y="3072"/>
            <a:chExt cx="1488" cy="977"/>
          </a:xfrm>
        </p:grpSpPr>
        <p:pic>
          <p:nvPicPr>
            <p:cNvPr id="8222" name="Picture 18" descr="7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0" y="3072"/>
              <a:ext cx="1488" cy="977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</p:spPr>
        </p:pic>
        <p:sp>
          <p:nvSpPr>
            <p:cNvPr id="8223" name="Oval 19"/>
            <p:cNvSpPr>
              <a:spLocks noChangeArrowheads="1"/>
            </p:cNvSpPr>
            <p:nvPr/>
          </p:nvSpPr>
          <p:spPr bwMode="auto">
            <a:xfrm>
              <a:off x="1140" y="3828"/>
              <a:ext cx="288" cy="192"/>
            </a:xfrm>
            <a:prstGeom prst="ellipse">
              <a:avLst/>
            </a:prstGeom>
            <a:solidFill>
              <a:srgbClr val="66FF66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>
                  <a:latin typeface="Arial" charset="0"/>
                </a:rPr>
                <a:t>6</a:t>
              </a:r>
            </a:p>
          </p:txBody>
        </p:sp>
      </p:grpSp>
      <p:grpSp>
        <p:nvGrpSpPr>
          <p:cNvPr id="8200" name="Group 20"/>
          <p:cNvGrpSpPr>
            <a:grpSpLocks/>
          </p:cNvGrpSpPr>
          <p:nvPr/>
        </p:nvGrpSpPr>
        <p:grpSpPr bwMode="auto">
          <a:xfrm>
            <a:off x="177800" y="4648200"/>
            <a:ext cx="2362200" cy="1600200"/>
            <a:chOff x="0" y="1422"/>
            <a:chExt cx="1488" cy="1008"/>
          </a:xfrm>
        </p:grpSpPr>
        <p:pic>
          <p:nvPicPr>
            <p:cNvPr id="8220" name="Picture 21" descr="8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0" y="1422"/>
              <a:ext cx="1488" cy="1008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</p:spPr>
        </p:pic>
        <p:sp>
          <p:nvSpPr>
            <p:cNvPr id="8221" name="Oval 22"/>
            <p:cNvSpPr>
              <a:spLocks noChangeArrowheads="1"/>
            </p:cNvSpPr>
            <p:nvPr/>
          </p:nvSpPr>
          <p:spPr bwMode="auto">
            <a:xfrm>
              <a:off x="1164" y="2232"/>
              <a:ext cx="288" cy="192"/>
            </a:xfrm>
            <a:prstGeom prst="ellipse">
              <a:avLst/>
            </a:prstGeom>
            <a:solidFill>
              <a:srgbClr val="66FF66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>
                  <a:latin typeface="Arial" charset="0"/>
                </a:rPr>
                <a:t>7</a:t>
              </a:r>
            </a:p>
          </p:txBody>
        </p:sp>
      </p:grpSp>
      <p:grpSp>
        <p:nvGrpSpPr>
          <p:cNvPr id="8201" name="Group 23"/>
          <p:cNvGrpSpPr>
            <a:grpSpLocks/>
          </p:cNvGrpSpPr>
          <p:nvPr/>
        </p:nvGrpSpPr>
        <p:grpSpPr bwMode="auto">
          <a:xfrm>
            <a:off x="200025" y="2286000"/>
            <a:ext cx="2362200" cy="1600200"/>
            <a:chOff x="4272" y="1454"/>
            <a:chExt cx="1488" cy="1008"/>
          </a:xfrm>
        </p:grpSpPr>
        <p:pic>
          <p:nvPicPr>
            <p:cNvPr id="8218" name="Picture 24" descr="3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4272" y="1454"/>
              <a:ext cx="1488" cy="1008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</p:spPr>
        </p:pic>
        <p:sp>
          <p:nvSpPr>
            <p:cNvPr id="8219" name="Oval 25"/>
            <p:cNvSpPr>
              <a:spLocks noChangeArrowheads="1"/>
            </p:cNvSpPr>
            <p:nvPr/>
          </p:nvSpPr>
          <p:spPr bwMode="auto">
            <a:xfrm>
              <a:off x="5460" y="2220"/>
              <a:ext cx="288" cy="192"/>
            </a:xfrm>
            <a:prstGeom prst="ellipse">
              <a:avLst/>
            </a:prstGeom>
            <a:solidFill>
              <a:srgbClr val="66FF66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>
                  <a:latin typeface="Arial" charset="0"/>
                </a:rPr>
                <a:t>8</a:t>
              </a:r>
            </a:p>
          </p:txBody>
        </p:sp>
      </p:grpSp>
      <p:sp>
        <p:nvSpPr>
          <p:cNvPr id="8202" name="Text Box 26"/>
          <p:cNvSpPr txBox="1">
            <a:spLocks noChangeArrowheads="1"/>
          </p:cNvSpPr>
          <p:nvPr/>
        </p:nvSpPr>
        <p:spPr bwMode="auto">
          <a:xfrm>
            <a:off x="685800" y="1658938"/>
            <a:ext cx="11668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latin typeface="Arial" charset="0"/>
              </a:rPr>
              <a:t>Làm đất</a:t>
            </a:r>
          </a:p>
        </p:txBody>
      </p:sp>
      <p:sp>
        <p:nvSpPr>
          <p:cNvPr id="8203" name="Text Box 27"/>
          <p:cNvSpPr txBox="1">
            <a:spLocks noChangeArrowheads="1"/>
          </p:cNvSpPr>
          <p:nvPr/>
        </p:nvSpPr>
        <p:spPr bwMode="auto">
          <a:xfrm>
            <a:off x="3962400" y="1643063"/>
            <a:ext cx="1193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latin typeface="Arial" charset="0"/>
              </a:rPr>
              <a:t>Gieo mạ</a:t>
            </a:r>
          </a:p>
        </p:txBody>
      </p:sp>
      <p:sp>
        <p:nvSpPr>
          <p:cNvPr id="8204" name="Text Box 28"/>
          <p:cNvSpPr txBox="1">
            <a:spLocks noChangeArrowheads="1"/>
          </p:cNvSpPr>
          <p:nvPr/>
        </p:nvSpPr>
        <p:spPr bwMode="auto">
          <a:xfrm>
            <a:off x="7448550" y="1681163"/>
            <a:ext cx="11255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latin typeface="Arial" charset="0"/>
              </a:rPr>
              <a:t>Nhổ mạ</a:t>
            </a:r>
          </a:p>
        </p:txBody>
      </p:sp>
      <p:sp>
        <p:nvSpPr>
          <p:cNvPr id="8205" name="Text Box 29"/>
          <p:cNvSpPr txBox="1">
            <a:spLocks noChangeArrowheads="1"/>
          </p:cNvSpPr>
          <p:nvPr/>
        </p:nvSpPr>
        <p:spPr bwMode="auto">
          <a:xfrm>
            <a:off x="7466013" y="3878263"/>
            <a:ext cx="10969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latin typeface="Arial" charset="0"/>
              </a:rPr>
              <a:t>Cấy lúa</a:t>
            </a:r>
          </a:p>
        </p:txBody>
      </p:sp>
      <p:sp>
        <p:nvSpPr>
          <p:cNvPr id="8206" name="Text Box 30"/>
          <p:cNvSpPr txBox="1">
            <a:spLocks noChangeArrowheads="1"/>
          </p:cNvSpPr>
          <p:nvPr/>
        </p:nvSpPr>
        <p:spPr bwMode="auto">
          <a:xfrm>
            <a:off x="6931025" y="6259513"/>
            <a:ext cx="1851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latin typeface="Arial" charset="0"/>
              </a:rPr>
              <a:t>Chăm sóc lúa</a:t>
            </a:r>
          </a:p>
        </p:txBody>
      </p:sp>
      <p:sp>
        <p:nvSpPr>
          <p:cNvPr id="8207" name="Text Box 31"/>
          <p:cNvSpPr txBox="1">
            <a:spLocks noChangeArrowheads="1"/>
          </p:cNvSpPr>
          <p:nvPr/>
        </p:nvSpPr>
        <p:spPr bwMode="auto">
          <a:xfrm>
            <a:off x="4191000" y="6259513"/>
            <a:ext cx="10525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latin typeface="Arial" charset="0"/>
              </a:rPr>
              <a:t>Gặt lúa</a:t>
            </a:r>
          </a:p>
        </p:txBody>
      </p:sp>
      <p:sp>
        <p:nvSpPr>
          <p:cNvPr id="8208" name="Text Box 32"/>
          <p:cNvSpPr txBox="1">
            <a:spLocks noChangeArrowheads="1"/>
          </p:cNvSpPr>
          <p:nvPr/>
        </p:nvSpPr>
        <p:spPr bwMode="auto">
          <a:xfrm>
            <a:off x="819150" y="6237288"/>
            <a:ext cx="1162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latin typeface="Arial" charset="0"/>
              </a:rPr>
              <a:t>Tuốt lúa</a:t>
            </a:r>
          </a:p>
        </p:txBody>
      </p:sp>
      <p:sp>
        <p:nvSpPr>
          <p:cNvPr id="8209" name="Text Box 33"/>
          <p:cNvSpPr txBox="1">
            <a:spLocks noChangeArrowheads="1"/>
          </p:cNvSpPr>
          <p:nvPr/>
        </p:nvSpPr>
        <p:spPr bwMode="auto">
          <a:xfrm>
            <a:off x="523875" y="3884613"/>
            <a:ext cx="12080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latin typeface="Arial" charset="0"/>
              </a:rPr>
              <a:t>Phơi lúa</a:t>
            </a:r>
          </a:p>
        </p:txBody>
      </p:sp>
      <p:sp>
        <p:nvSpPr>
          <p:cNvPr id="127010" name="Line 34"/>
          <p:cNvSpPr>
            <a:spLocks noChangeShapeType="1"/>
          </p:cNvSpPr>
          <p:nvPr/>
        </p:nvSpPr>
        <p:spPr bwMode="auto">
          <a:xfrm>
            <a:off x="2603500" y="838200"/>
            <a:ext cx="8382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7011" name="Line 35"/>
          <p:cNvSpPr>
            <a:spLocks noChangeShapeType="1"/>
          </p:cNvSpPr>
          <p:nvPr/>
        </p:nvSpPr>
        <p:spPr bwMode="auto">
          <a:xfrm>
            <a:off x="5822950" y="762000"/>
            <a:ext cx="8382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7012" name="Line 36"/>
          <p:cNvSpPr>
            <a:spLocks noChangeShapeType="1"/>
          </p:cNvSpPr>
          <p:nvPr/>
        </p:nvSpPr>
        <p:spPr bwMode="auto">
          <a:xfrm>
            <a:off x="7315200" y="1765300"/>
            <a:ext cx="0" cy="5334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7013" name="Line 37"/>
          <p:cNvSpPr>
            <a:spLocks noChangeShapeType="1"/>
          </p:cNvSpPr>
          <p:nvPr/>
        </p:nvSpPr>
        <p:spPr bwMode="auto">
          <a:xfrm>
            <a:off x="7261225" y="4105275"/>
            <a:ext cx="0" cy="5334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7014" name="Line 38"/>
          <p:cNvSpPr>
            <a:spLocks noChangeShapeType="1"/>
          </p:cNvSpPr>
          <p:nvPr/>
        </p:nvSpPr>
        <p:spPr bwMode="auto">
          <a:xfrm>
            <a:off x="5984875" y="5562600"/>
            <a:ext cx="6096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7015" name="Line 39"/>
          <p:cNvSpPr>
            <a:spLocks noChangeShapeType="1"/>
          </p:cNvSpPr>
          <p:nvPr/>
        </p:nvSpPr>
        <p:spPr bwMode="auto">
          <a:xfrm>
            <a:off x="2657475" y="5562600"/>
            <a:ext cx="6096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7016" name="Line 40"/>
          <p:cNvSpPr>
            <a:spLocks noChangeShapeType="1"/>
          </p:cNvSpPr>
          <p:nvPr/>
        </p:nvSpPr>
        <p:spPr bwMode="auto">
          <a:xfrm flipV="1">
            <a:off x="1828800" y="4029075"/>
            <a:ext cx="0" cy="609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17" name="AutoShape 42"/>
          <p:cNvSpPr>
            <a:spLocks noChangeArrowheads="1"/>
          </p:cNvSpPr>
          <p:nvPr/>
        </p:nvSpPr>
        <p:spPr bwMode="auto">
          <a:xfrm>
            <a:off x="3187700" y="2187575"/>
            <a:ext cx="2808288" cy="2376488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3333FF"/>
              </a:gs>
              <a:gs pos="100000">
                <a:schemeClr val="accent1"/>
              </a:gs>
            </a:gsLst>
            <a:lin ang="5400000" scaled="1"/>
          </a:gradFill>
          <a:ln w="38100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latin typeface="Arial" charset="0"/>
              </a:rPr>
              <a:t>Thứ tự công việc </a:t>
            </a:r>
          </a:p>
          <a:p>
            <a:pPr algn="ctr"/>
            <a:r>
              <a:rPr lang="en-US" sz="2400" b="1">
                <a:latin typeface="Arial" charset="0"/>
              </a:rPr>
              <a:t>sản xuất lúa gạo</a:t>
            </a:r>
            <a:r>
              <a:rPr lang="en-US" sz="1600" b="1">
                <a:latin typeface="Arial" charset="0"/>
              </a:rPr>
              <a:t>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7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7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127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1000"/>
                                        <p:tgtEl>
                                          <p:spTgt spid="127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27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27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1000"/>
                                        <p:tgtEl>
                                          <p:spTgt spid="127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010" grpId="0" animBg="1"/>
      <p:bldP spid="127011" grpId="0" animBg="1"/>
      <p:bldP spid="127012" grpId="0" animBg="1"/>
      <p:bldP spid="127013" grpId="0" animBg="1"/>
      <p:bldP spid="127014" grpId="0" animBg="1"/>
      <p:bldP spid="127015" grpId="0" animBg="1"/>
      <p:bldP spid="1270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323850" y="1254125"/>
            <a:ext cx="66976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8000"/>
                </a:solidFill>
                <a:latin typeface="Arial" charset="0"/>
              </a:rPr>
              <a:t>1. </a:t>
            </a:r>
            <a:r>
              <a:rPr lang="en-US" sz="2400" b="1" u="sng">
                <a:solidFill>
                  <a:srgbClr val="008000"/>
                </a:solidFill>
                <a:latin typeface="Arial" charset="0"/>
              </a:rPr>
              <a:t>Vựa lúa lớn thứ hai của cả nước</a:t>
            </a:r>
            <a:r>
              <a:rPr lang="en-US" sz="2000">
                <a:solidFill>
                  <a:srgbClr val="008000"/>
                </a:solidFill>
                <a:latin typeface="Arial" charset="0"/>
              </a:rPr>
              <a:t> :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250825" y="0"/>
            <a:ext cx="88931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Arial" charset="0"/>
              </a:rPr>
              <a:t>                     </a:t>
            </a:r>
          </a:p>
        </p:txBody>
      </p:sp>
      <p:sp>
        <p:nvSpPr>
          <p:cNvPr id="215046" name="AutoShape 6"/>
          <p:cNvSpPr>
            <a:spLocks noChangeArrowheads="1"/>
          </p:cNvSpPr>
          <p:nvPr/>
        </p:nvSpPr>
        <p:spPr bwMode="auto">
          <a:xfrm>
            <a:off x="323850" y="1824038"/>
            <a:ext cx="2447925" cy="1439862"/>
          </a:xfrm>
          <a:prstGeom prst="irregularSeal1">
            <a:avLst/>
          </a:prstGeom>
          <a:gradFill rotWithShape="0">
            <a:gsLst>
              <a:gs pos="0">
                <a:schemeClr val="accent1"/>
              </a:gs>
              <a:gs pos="100000">
                <a:srgbClr val="CCFF33"/>
              </a:gs>
            </a:gsLst>
            <a:path path="shape">
              <a:fillToRect l="50000" t="50000" r="50000" b="50000"/>
            </a:path>
          </a:gradFill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chemeClr val="tx2"/>
                </a:solidFill>
                <a:latin typeface="Arial" charset="0"/>
              </a:rPr>
              <a:t>NHÓM ĐÔI </a:t>
            </a:r>
          </a:p>
        </p:txBody>
      </p:sp>
      <p:sp>
        <p:nvSpPr>
          <p:cNvPr id="9221" name="Text Box 7"/>
          <p:cNvSpPr txBox="1">
            <a:spLocks noChangeArrowheads="1"/>
          </p:cNvSpPr>
          <p:nvPr/>
        </p:nvSpPr>
        <p:spPr bwMode="auto">
          <a:xfrm>
            <a:off x="3203575" y="1916113"/>
            <a:ext cx="51117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600">
              <a:latin typeface="Arial" charset="0"/>
            </a:endParaRPr>
          </a:p>
        </p:txBody>
      </p:sp>
      <p:sp>
        <p:nvSpPr>
          <p:cNvPr id="9222" name="Text Box 8"/>
          <p:cNvSpPr txBox="1">
            <a:spLocks noChangeArrowheads="1"/>
          </p:cNvSpPr>
          <p:nvPr/>
        </p:nvSpPr>
        <p:spPr bwMode="auto">
          <a:xfrm>
            <a:off x="3132138" y="1989138"/>
            <a:ext cx="54006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600">
              <a:latin typeface="Arial" charset="0"/>
            </a:endParaRPr>
          </a:p>
        </p:txBody>
      </p:sp>
      <p:sp>
        <p:nvSpPr>
          <p:cNvPr id="215049" name="Text Box 9"/>
          <p:cNvSpPr txBox="1">
            <a:spLocks noChangeArrowheads="1"/>
          </p:cNvSpPr>
          <p:nvPr/>
        </p:nvSpPr>
        <p:spPr bwMode="auto">
          <a:xfrm>
            <a:off x="3132138" y="1966913"/>
            <a:ext cx="5795962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Arial" charset="0"/>
              </a:rPr>
              <a:t>Kể tên một số cây trồng vật, vật nuôi chính ở đồng bằng Bắc Bộ ?</a:t>
            </a:r>
          </a:p>
        </p:txBody>
      </p:sp>
      <p:graphicFrame>
        <p:nvGraphicFramePr>
          <p:cNvPr id="215090" name="Group 50"/>
          <p:cNvGraphicFramePr>
            <a:graphicFrameLocks noGrp="1"/>
          </p:cNvGraphicFramePr>
          <p:nvPr>
            <p:ph/>
          </p:nvPr>
        </p:nvGraphicFramePr>
        <p:xfrm>
          <a:off x="611188" y="3306763"/>
          <a:ext cx="8229600" cy="2592387"/>
        </p:xfrm>
        <a:graphic>
          <a:graphicData uri="http://schemas.openxmlformats.org/drawingml/2006/table">
            <a:tbl>
              <a:tblPr/>
              <a:tblGrid>
                <a:gridCol w="4105275"/>
                <a:gridCol w="4124325"/>
              </a:tblGrid>
              <a:tr h="576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Cây trồng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/>
                        </a:gs>
                        <a:gs pos="100000">
                          <a:srgbClr val="99FF33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Vật nuôi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/>
                        </a:gs>
                        <a:gs pos="100000">
                          <a:srgbClr val="99FF33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7985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/>
                        </a:gs>
                        <a:gs pos="100000">
                          <a:srgbClr val="99FF33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/>
                        </a:gs>
                        <a:gs pos="100000">
                          <a:srgbClr val="99FF33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628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/>
                        </a:gs>
                        <a:gs pos="100000">
                          <a:srgbClr val="99FF33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/>
                        </a:gs>
                        <a:gs pos="100000">
                          <a:srgbClr val="99FF33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588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/>
                        </a:gs>
                        <a:gs pos="100000">
                          <a:srgbClr val="99FF33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/>
                        </a:gs>
                        <a:gs pos="100000">
                          <a:srgbClr val="99FF33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</a:tbl>
          </a:graphicData>
        </a:graphic>
      </p:graphicFrame>
      <p:sp>
        <p:nvSpPr>
          <p:cNvPr id="215080" name="Text Box 40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755650" y="3989388"/>
            <a:ext cx="36004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tx2"/>
                </a:solidFill>
                <a:latin typeface="Arial" charset="0"/>
              </a:rPr>
              <a:t>Ngô, khoai, cây ăn quả </a:t>
            </a:r>
          </a:p>
        </p:txBody>
      </p:sp>
      <p:sp>
        <p:nvSpPr>
          <p:cNvPr id="9242" name="Text Box 48"/>
          <p:cNvSpPr txBox="1">
            <a:spLocks noChangeArrowheads="1"/>
          </p:cNvSpPr>
          <p:nvPr/>
        </p:nvSpPr>
        <p:spPr bwMode="auto">
          <a:xfrm>
            <a:off x="177800" y="400050"/>
            <a:ext cx="1619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u="sng">
                <a:latin typeface="Arial" charset="0"/>
              </a:rPr>
              <a:t>Địa lí: </a:t>
            </a:r>
          </a:p>
        </p:txBody>
      </p:sp>
      <p:sp>
        <p:nvSpPr>
          <p:cNvPr id="9243" name="Text Box 49"/>
          <p:cNvSpPr txBox="1">
            <a:spLocks noChangeArrowheads="1"/>
          </p:cNvSpPr>
          <p:nvPr/>
        </p:nvSpPr>
        <p:spPr bwMode="auto">
          <a:xfrm>
            <a:off x="1258888" y="434975"/>
            <a:ext cx="788511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3333FF"/>
                </a:solidFill>
                <a:latin typeface="Arial" charset="0"/>
              </a:rPr>
              <a:t>Hoạt động sản xuất của người dân ở đồng bằng Bắc Bộ.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15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5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5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5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5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15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46" grpId="0" animBg="1"/>
      <p:bldP spid="215049" grpId="0"/>
      <p:bldP spid="21508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ChangeArrowheads="1"/>
          </p:cNvSpPr>
          <p:nvPr/>
        </p:nvSpPr>
        <p:spPr bwMode="auto">
          <a:xfrm>
            <a:off x="468313" y="620713"/>
            <a:ext cx="81534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600">
              <a:latin typeface="Arial" charset="0"/>
            </a:endParaRPr>
          </a:p>
        </p:txBody>
      </p:sp>
      <p:pic>
        <p:nvPicPr>
          <p:cNvPr id="10243" name="Picture 5" descr="1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8075" y="785813"/>
            <a:ext cx="2078038" cy="1325562"/>
          </a:xfrm>
          <a:prstGeom prst="rect">
            <a:avLst/>
          </a:prstGeom>
          <a:noFill/>
          <a:ln w="38100">
            <a:solidFill>
              <a:srgbClr val="33CC33"/>
            </a:solidFill>
            <a:miter lim="800000"/>
            <a:headEnd/>
            <a:tailEnd/>
          </a:ln>
        </p:spPr>
      </p:pic>
      <p:pic>
        <p:nvPicPr>
          <p:cNvPr id="10244" name="Picture 6" descr="small_395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08075" y="2525713"/>
            <a:ext cx="2157413" cy="1489075"/>
          </a:xfrm>
          <a:prstGeom prst="rect">
            <a:avLst/>
          </a:prstGeom>
          <a:noFill/>
          <a:ln w="38100">
            <a:solidFill>
              <a:srgbClr val="33CC33"/>
            </a:solidFill>
            <a:miter lim="800000"/>
            <a:headEnd/>
            <a:tailEnd/>
          </a:ln>
        </p:spPr>
      </p:pic>
      <p:pic>
        <p:nvPicPr>
          <p:cNvPr id="10245" name="Picture 7" descr="060821093814_Nongsan(1)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25" y="785813"/>
            <a:ext cx="1998663" cy="1408112"/>
          </a:xfrm>
          <a:prstGeom prst="rect">
            <a:avLst/>
          </a:prstGeom>
          <a:noFill/>
          <a:ln w="38100">
            <a:solidFill>
              <a:srgbClr val="33CC33"/>
            </a:solidFill>
            <a:miter lim="800000"/>
            <a:headEnd/>
            <a:tailEnd/>
          </a:ln>
        </p:spPr>
      </p:pic>
      <p:pic>
        <p:nvPicPr>
          <p:cNvPr id="10246" name="Picture 8" descr="loo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65538" y="785813"/>
            <a:ext cx="1998662" cy="1325562"/>
          </a:xfrm>
          <a:prstGeom prst="rect">
            <a:avLst/>
          </a:prstGeom>
          <a:noFill/>
          <a:ln w="38100">
            <a:solidFill>
              <a:srgbClr val="33CC33"/>
            </a:solidFill>
            <a:miter lim="800000"/>
            <a:headEnd/>
            <a:tailEnd/>
          </a:ln>
        </p:spPr>
      </p:pic>
      <p:pic>
        <p:nvPicPr>
          <p:cNvPr id="10247" name="Picture 9" descr="ruonglac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87450" y="4511675"/>
            <a:ext cx="2078038" cy="1406525"/>
          </a:xfrm>
          <a:prstGeom prst="rect">
            <a:avLst/>
          </a:prstGeom>
          <a:noFill/>
          <a:ln w="38100">
            <a:solidFill>
              <a:srgbClr val="33CC33"/>
            </a:solidFill>
            <a:miter lim="800000"/>
            <a:headEnd/>
            <a:tailEnd/>
          </a:ln>
        </p:spPr>
      </p:pic>
      <p:pic>
        <p:nvPicPr>
          <p:cNvPr id="10248" name="Picture 10" descr="gionnhudaurong_dau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43625" y="2608263"/>
            <a:ext cx="1998663" cy="1406525"/>
          </a:xfrm>
          <a:prstGeom prst="rect">
            <a:avLst/>
          </a:prstGeom>
          <a:noFill/>
          <a:ln w="38100">
            <a:solidFill>
              <a:srgbClr val="33CC33"/>
            </a:solidFill>
            <a:miter lim="800000"/>
            <a:headEnd/>
            <a:tailEnd/>
          </a:ln>
        </p:spPr>
      </p:pic>
      <p:pic>
        <p:nvPicPr>
          <p:cNvPr id="10249" name="Picture 11" descr="images1380142_phackhasan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156325" y="4581525"/>
            <a:ext cx="1919288" cy="1406525"/>
          </a:xfrm>
          <a:prstGeom prst="rect">
            <a:avLst/>
          </a:prstGeom>
          <a:noFill/>
          <a:ln w="38100">
            <a:solidFill>
              <a:srgbClr val="33CC33"/>
            </a:solidFill>
            <a:miter lim="800000"/>
            <a:headEnd/>
            <a:tailEnd/>
          </a:ln>
        </p:spPr>
      </p:pic>
      <p:sp>
        <p:nvSpPr>
          <p:cNvPr id="10250" name="Text Box 13"/>
          <p:cNvSpPr txBox="1">
            <a:spLocks noChangeArrowheads="1"/>
          </p:cNvSpPr>
          <p:nvPr/>
        </p:nvSpPr>
        <p:spPr bwMode="auto">
          <a:xfrm>
            <a:off x="1347788" y="2111375"/>
            <a:ext cx="6394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b="1">
                <a:solidFill>
                  <a:srgbClr val="0000CC"/>
                </a:solidFill>
                <a:latin typeface="Arial" charset="0"/>
              </a:rPr>
              <a:t>    Cây vải                                Cây nhãn                   Cây cam</a:t>
            </a:r>
          </a:p>
        </p:txBody>
      </p:sp>
      <p:sp>
        <p:nvSpPr>
          <p:cNvPr id="10251" name="Text Box 14"/>
          <p:cNvSpPr txBox="1">
            <a:spLocks noChangeArrowheads="1"/>
          </p:cNvSpPr>
          <p:nvPr/>
        </p:nvSpPr>
        <p:spPr bwMode="auto">
          <a:xfrm>
            <a:off x="395288" y="6253163"/>
            <a:ext cx="83534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>
                <a:solidFill>
                  <a:srgbClr val="0000CC"/>
                </a:solidFill>
                <a:latin typeface="Arial" charset="0"/>
              </a:rPr>
              <a:t>                Cây lạc                                                     Cây sắn                                      </a:t>
            </a:r>
          </a:p>
        </p:txBody>
      </p:sp>
      <p:sp>
        <p:nvSpPr>
          <p:cNvPr id="10252" name="Text Box 15"/>
          <p:cNvSpPr txBox="1">
            <a:spLocks noChangeArrowheads="1"/>
          </p:cNvSpPr>
          <p:nvPr/>
        </p:nvSpPr>
        <p:spPr bwMode="auto">
          <a:xfrm>
            <a:off x="1587500" y="4024313"/>
            <a:ext cx="6477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b="1">
                <a:solidFill>
                  <a:srgbClr val="0000CC"/>
                </a:solidFill>
                <a:latin typeface="Arial" charset="0"/>
              </a:rPr>
              <a:t>Cây dứa                                                                   Cây đậu tương</a:t>
            </a:r>
          </a:p>
        </p:txBody>
      </p:sp>
      <p:sp>
        <p:nvSpPr>
          <p:cNvPr id="10253" name="Oval 16"/>
          <p:cNvSpPr>
            <a:spLocks noChangeArrowheads="1"/>
          </p:cNvSpPr>
          <p:nvPr/>
        </p:nvSpPr>
        <p:spPr bwMode="auto">
          <a:xfrm>
            <a:off x="3348038" y="2565400"/>
            <a:ext cx="2519362" cy="1871663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rgbClr val="FF99CC"/>
              </a:gs>
            </a:gsLst>
            <a:path path="shape">
              <a:fillToRect l="50000" t="50000" r="50000" b="50000"/>
            </a:path>
          </a:gradFill>
          <a:ln w="381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latin typeface="Arial" charset="0"/>
              </a:rPr>
              <a:t>Một số cây </a:t>
            </a:r>
          </a:p>
          <a:p>
            <a:pPr algn="ctr"/>
            <a:r>
              <a:rPr lang="en-US" sz="2400" b="1">
                <a:latin typeface="Arial" charset="0"/>
              </a:rPr>
              <a:t>trồng ở đồng </a:t>
            </a:r>
          </a:p>
          <a:p>
            <a:pPr algn="ctr"/>
            <a:r>
              <a:rPr lang="en-US" sz="2400" b="1">
                <a:latin typeface="Arial" charset="0"/>
              </a:rPr>
              <a:t>bằng Bắc Bộ</a:t>
            </a:r>
            <a:r>
              <a:rPr lang="en-US" sz="2400">
                <a:latin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1987</TotalTime>
  <Words>1492</Words>
  <Application>Microsoft Office PowerPoint</Application>
  <PresentationFormat>On-screen Show (4:3)</PresentationFormat>
  <Paragraphs>327</Paragraphs>
  <Slides>20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Times New Roman</vt:lpstr>
      <vt:lpstr>Arial</vt:lpstr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lEt'sgO!</dc:creator>
  <cp:lastModifiedBy>CSTeam</cp:lastModifiedBy>
  <cp:revision>268</cp:revision>
  <dcterms:created xsi:type="dcterms:W3CDTF">2009-11-13T13:36:17Z</dcterms:created>
  <dcterms:modified xsi:type="dcterms:W3CDTF">2016-06-30T02:20:33Z</dcterms:modified>
</cp:coreProperties>
</file>