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88" r:id="rId7"/>
    <p:sldId id="326" r:id="rId8"/>
    <p:sldId id="331" r:id="rId9"/>
    <p:sldId id="317" r:id="rId10"/>
    <p:sldId id="298" r:id="rId11"/>
    <p:sldId id="332" r:id="rId12"/>
    <p:sldId id="318" r:id="rId13"/>
    <p:sldId id="333" r:id="rId14"/>
    <p:sldId id="334" r:id="rId15"/>
    <p:sldId id="323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Arial-Rounded" panose="020B0500000000000000" charset="0"/>
      <p:regular r:id="rId24"/>
    </p:embeddedFont>
    <p:embeddedFont>
      <p:font typeface="宋体" panose="02010600030101010101" pitchFamily="2" charset="-122"/>
      <p:regular r:id="rId25"/>
    </p:embeddedFont>
    <p:embeddedFont>
      <p:font typeface="DFPOP1-W9" panose="020B0604020202020204" charset="-128"/>
      <p:regular r:id="rId26"/>
    </p:embeddedFont>
  </p:embeddedFontLst>
  <p:custDataLst>
    <p:tags r:id="rId2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326"/>
            <p14:sldId id="331"/>
          </p14:sldIdLst>
        </p14:section>
        <p14:section name="Tiết 2" id="{47239A1A-9B72-4DA5-96A7-F8786F163078}">
          <p14:sldIdLst>
            <p14:sldId id="317"/>
            <p14:sldId id="298"/>
            <p14:sldId id="332"/>
            <p14:sldId id="318"/>
            <p14:sldId id="333"/>
            <p14:sldId id="334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230"/>
    <a:srgbClr val="B8E67A"/>
    <a:srgbClr val="679C31"/>
    <a:srgbClr val="A8CF38"/>
    <a:srgbClr val="EF2A19"/>
    <a:srgbClr val="F02EB9"/>
    <a:srgbClr val="E638B4"/>
    <a:srgbClr val="F14420"/>
    <a:srgbClr val="FF6600"/>
    <a:srgbClr val="4CA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316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0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57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tags" Target="tags/tag1.xml"/><Relationship Id="rId30" Type="http://schemas.openxmlformats.org/officeDocument/2006/relationships/theme" Target="theme/theme1.xml"/><Relationship Id="rId56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1043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2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6760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2702" y="2237327"/>
            <a:ext cx="9512298" cy="300423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68746" y="3241979"/>
            <a:ext cx="3299301" cy="4174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6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600" b="1" ker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600" b="1" kern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…………………………..</a:t>
            </a:r>
            <a:endParaRPr lang="zh-CN" altLang="zh-CN" sz="12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827" y="1656188"/>
            <a:ext cx="49882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zh-CN" sz="96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 TẬP</a:t>
            </a:r>
            <a:endParaRPr lang="zh-CN" alt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990" y="0"/>
            <a:ext cx="1235398" cy="127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5" y="-248743"/>
            <a:ext cx="1726039" cy="17260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4021" flipH="1">
            <a:off x="5118464" y="-273742"/>
            <a:ext cx="1198712" cy="11987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" y="3646701"/>
            <a:ext cx="5402883" cy="165088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4" b="100000" l="0" r="100000">
                        <a14:backgroundMark x1="7889" y1="39273" x2="7889" y2="39273"/>
                        <a14:backgroundMark x1="11444" y1="48727" x2="11444" y2="48727"/>
                        <a14:backgroundMark x1="13889" y1="32727" x2="13889" y2="32727"/>
                        <a14:backgroundMark x1="25111" y1="57455" x2="25111" y2="57455"/>
                        <a14:backgroundMark x1="27889" y1="65455" x2="27889" y2="65455"/>
                        <a14:backgroundMark x1="38444" y1="45455" x2="38444" y2="45455"/>
                        <a14:backgroundMark x1="74889" y1="30909" x2="74889" y2="30909"/>
                        <a14:backgroundMark x1="8556" y1="74909" x2="8556" y2="74909"/>
                        <a14:backgroundMark x1="25889" y1="69091" x2="25889" y2="69091"/>
                        <a14:backgroundMark x1="53111" y1="78545" x2="53111" y2="78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90"/>
          <a:stretch/>
        </p:blipFill>
        <p:spPr>
          <a:xfrm flipH="1">
            <a:off x="4921984" y="3640064"/>
            <a:ext cx="4522843" cy="1643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2330" y="1272168"/>
            <a:ext cx="798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3171" y="532660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6. Đọc mở rộng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2330" y="2205646"/>
            <a:ext cx="7981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6604" r="10375" b="24906"/>
          <a:stretch/>
        </p:blipFill>
        <p:spPr>
          <a:xfrm>
            <a:off x="2497713" y="2935043"/>
            <a:ext cx="1357232" cy="10871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9576" y="2837240"/>
            <a:ext cx="2424433" cy="1173005"/>
            <a:chOff x="2217905" y="2637612"/>
            <a:chExt cx="3037383" cy="1173005"/>
          </a:xfrm>
        </p:grpSpPr>
        <p:sp>
          <p:nvSpPr>
            <p:cNvPr id="8" name="Oval Callout 7"/>
            <p:cNvSpPr/>
            <p:nvPr/>
          </p:nvSpPr>
          <p:spPr>
            <a:xfrm>
              <a:off x="2217905" y="2637612"/>
              <a:ext cx="3037383" cy="1173005"/>
            </a:xfrm>
            <a:prstGeom prst="wedgeEllipseCallout">
              <a:avLst>
                <a:gd name="adj1" fmla="val -56547"/>
                <a:gd name="adj2" fmla="val 11824"/>
              </a:avLst>
            </a:prstGeom>
            <a:solidFill>
              <a:srgbClr val="B8E67A"/>
            </a:solidFill>
            <a:ln w="38100">
              <a:solidFill>
                <a:srgbClr val="57A2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610254" y="2795359"/>
              <a:ext cx="21426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 đôi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79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712407" y="467788"/>
            <a:ext cx="79031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* Gợi ý :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6045" y="1052563"/>
            <a:ext cx="79814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Nhờ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đâu em có được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tập thơ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Cuốn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sách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(bài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thơ trong tập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thơ)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viết về cái gì 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Có </a:t>
            </a:r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gì thú vị , đáng chú ý trong cuốn sách bài thơ em vừa đọc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3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78926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109"/>
          <p:cNvSpPr txBox="1"/>
          <p:nvPr/>
        </p:nvSpPr>
        <p:spPr>
          <a:xfrm>
            <a:off x="1392739" y="2060824"/>
            <a:ext cx="358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8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8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8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78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1.48148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8279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307854" y="1300322"/>
            <a:ext cx="2785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 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94592" y="193856"/>
            <a:ext cx="8139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uyên</a:t>
            </a:r>
            <a:r>
              <a:rPr lang="en-US" altLang="zh-CN" sz="28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uân</a:t>
            </a:r>
            <a:r>
              <a:rPr lang="en-US" altLang="zh-CN" sz="28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uôm</a:t>
            </a:r>
            <a:r>
              <a:rPr lang="en-US" altLang="zh-CN" sz="28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ươc</a:t>
            </a:r>
            <a:r>
              <a:rPr lang="en-US" altLang="zh-CN" sz="2800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ươm</a:t>
            </a:r>
            <a:endParaRPr lang="zh-CN" altLang="en-US" sz="2800" i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79974" y="1261237"/>
            <a:ext cx="1566376" cy="1217987"/>
            <a:chOff x="782866" y="3335983"/>
            <a:chExt cx="7641287" cy="1308769"/>
          </a:xfrm>
        </p:grpSpPr>
        <p:sp>
          <p:nvSpPr>
            <p:cNvPr id="2" name="Rounded Rectangle 1"/>
            <p:cNvSpPr/>
            <p:nvPr/>
          </p:nvSpPr>
          <p:spPr>
            <a:xfrm>
              <a:off x="782866" y="3335983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uyên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373802" y="3496694"/>
              <a:ext cx="70503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679576" y="76324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1701" y="1459321"/>
            <a:ext cx="691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440317" y="1732363"/>
            <a:ext cx="4268099" cy="1493721"/>
            <a:chOff x="1193572" y="3137174"/>
            <a:chExt cx="18995024" cy="1668289"/>
          </a:xfrm>
        </p:grpSpPr>
        <p:sp>
          <p:nvSpPr>
            <p:cNvPr id="14" name="Rounded Rectangle 13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138245" y="3137174"/>
              <a:ext cx="70503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38137" y="3226083"/>
            <a:ext cx="1965859" cy="1220523"/>
            <a:chOff x="1193572" y="3496694"/>
            <a:chExt cx="7230581" cy="1308769"/>
          </a:xfrm>
        </p:grpSpPr>
        <p:sp>
          <p:nvSpPr>
            <p:cNvPr id="30" name="Rounded Rectangle 29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828415" y="3572442"/>
              <a:ext cx="4706247" cy="7590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uôm</a:t>
              </a:r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497533" y="240022"/>
            <a:ext cx="8139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i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471937" y="76324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84062" y="1459321"/>
            <a:ext cx="6918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220128" y="1222860"/>
            <a:ext cx="1748117" cy="1256364"/>
            <a:chOff x="1193572" y="3496694"/>
            <a:chExt cx="7230581" cy="1308769"/>
          </a:xfrm>
        </p:grpSpPr>
        <p:sp>
          <p:nvSpPr>
            <p:cNvPr id="36" name="Rounded Rectangle 35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ươc</a:t>
              </a:r>
              <a:endParaRPr lang="en-US" sz="4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373802" y="3496694"/>
              <a:ext cx="7050351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458966" y="3111323"/>
            <a:ext cx="2001910" cy="1141224"/>
            <a:chOff x="1193572" y="3496694"/>
            <a:chExt cx="7230581" cy="1308769"/>
          </a:xfrm>
        </p:grpSpPr>
        <p:sp>
          <p:nvSpPr>
            <p:cNvPr id="57" name="Rounded Rectangle 56"/>
            <p:cNvSpPr/>
            <p:nvPr/>
          </p:nvSpPr>
          <p:spPr>
            <a:xfrm>
              <a:off x="1193572" y="3496694"/>
              <a:ext cx="7230581" cy="1308769"/>
            </a:xfrm>
            <a:prstGeom prst="roundRect">
              <a:avLst/>
            </a:prstGeom>
            <a:solidFill>
              <a:srgbClr val="A8CF38"/>
            </a:solidFill>
            <a:ln>
              <a:solidFill>
                <a:srgbClr val="679C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7027" y="3496694"/>
              <a:ext cx="5585383" cy="81181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ươm</a:t>
              </a:r>
              <a:endPara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591702" y="2421709"/>
            <a:ext cx="12511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uân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1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94591" y="193856"/>
            <a:ext cx="8120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2.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Xếp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nhóm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(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ngửi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8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28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)</a:t>
            </a:r>
            <a:endParaRPr lang="zh-CN" altLang="en-US" sz="2800" i="1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34" y="2831690"/>
            <a:ext cx="1355115" cy="13863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21" y="2713702"/>
            <a:ext cx="1355115" cy="13863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08" y="2625213"/>
            <a:ext cx="1355115" cy="1386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06" y="1042646"/>
            <a:ext cx="1355115" cy="1386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021" y="1068992"/>
            <a:ext cx="1355115" cy="13863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336" y="1006601"/>
            <a:ext cx="1355115" cy="1386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479" y="990021"/>
            <a:ext cx="1355115" cy="1386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283" y="910737"/>
            <a:ext cx="1355115" cy="13863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176" y="2713702"/>
            <a:ext cx="1355115" cy="13863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42" y="2713702"/>
            <a:ext cx="1355115" cy="1386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val 4"/>
          <p:cNvSpPr/>
          <p:nvPr/>
        </p:nvSpPr>
        <p:spPr>
          <a:xfrm>
            <a:off x="973394" y="1254014"/>
            <a:ext cx="112087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48408" y="2417862"/>
            <a:ext cx="247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1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92021" y="1147963"/>
            <a:ext cx="1355115" cy="122840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523707" y="1228206"/>
            <a:ext cx="123799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391836" y="1223691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11709" y="1075426"/>
            <a:ext cx="100664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879705" y="3004582"/>
            <a:ext cx="121456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2913822" y="2949676"/>
            <a:ext cx="914400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24693" y="2831690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355395" y="2973001"/>
            <a:ext cx="10581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837176" y="2949676"/>
            <a:ext cx="1306824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ngát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98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40" y="21244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 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66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-4.32099E-6 L 2.5E-6 -0.07222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809136" y="1199022"/>
            <a:ext cx="2920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</a:t>
            </a:r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41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25564" y="532659"/>
            <a:ext cx="80983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5.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Viết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1 – 2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câu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cảnh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xung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quanh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endParaRPr lang="zh-CN" altLang="en-US" sz="3200" dirty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9" t="16604" r="10375" b="24906"/>
          <a:stretch/>
        </p:blipFill>
        <p:spPr>
          <a:xfrm>
            <a:off x="350196" y="2936036"/>
            <a:ext cx="1542167" cy="123532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17905" y="2637612"/>
            <a:ext cx="4212078" cy="1739836"/>
            <a:chOff x="2217905" y="2637612"/>
            <a:chExt cx="4212078" cy="1739836"/>
          </a:xfrm>
        </p:grpSpPr>
        <p:sp>
          <p:nvSpPr>
            <p:cNvPr id="12" name="Oval Callout 11"/>
            <p:cNvSpPr/>
            <p:nvPr/>
          </p:nvSpPr>
          <p:spPr>
            <a:xfrm>
              <a:off x="2217905" y="2637612"/>
              <a:ext cx="4212078" cy="1739836"/>
            </a:xfrm>
            <a:prstGeom prst="wedgeEllipseCallout">
              <a:avLst>
                <a:gd name="adj1" fmla="val -56547"/>
                <a:gd name="adj2" fmla="val 11824"/>
              </a:avLst>
            </a:prstGeom>
            <a:solidFill>
              <a:srgbClr val="B8E67A"/>
            </a:solidFill>
            <a:ln w="38100">
              <a:solidFill>
                <a:srgbClr val="57A23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90156" y="2936036"/>
              <a:ext cx="33994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81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523171" y="389484"/>
            <a:ext cx="790310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4.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Vẽ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bức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về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cảnh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vật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xung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quanh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đặt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tên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cho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bức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tranh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em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vẽ</a:t>
            </a:r>
            <a:r>
              <a:rPr lang="en-US" altLang="zh-CN" sz="3200" dirty="0" smtClean="0">
                <a:solidFill>
                  <a:srgbClr val="4CA420"/>
                </a:solidFill>
                <a:latin typeface="Arial" panose="020B0604020202020204" pitchFamily="34" charset="0"/>
                <a:ea typeface="Arial-Rounded" panose="020B0500000000000000" pitchFamily="34" charset="-93"/>
                <a:cs typeface="Arial" panose="020B0604020202020204" pitchFamily="34" charset="0"/>
                <a:sym typeface="+mn-lt"/>
              </a:rPr>
              <a:t>.</a:t>
            </a:r>
            <a:endParaRPr lang="en-US" altLang="zh-CN" sz="3200" dirty="0" smtClean="0">
              <a:solidFill>
                <a:srgbClr val="4CA420"/>
              </a:solidFill>
              <a:latin typeface="Arial" panose="020B0604020202020204" pitchFamily="34" charset="0"/>
              <a:ea typeface="Arial-Rounded" panose="020B0500000000000000" pitchFamily="34" charset="-93"/>
              <a:cs typeface="Arial" panose="020B0604020202020204" pitchFamily="34" charset="0"/>
              <a:sym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599" y="1816024"/>
            <a:ext cx="6206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2" l="10000" r="90000">
                        <a14:foregroundMark x1="39111" y1="61827" x2="60444" y2="66346"/>
                        <a14:foregroundMark x1="44333" y1="11538" x2="62000" y2="29519"/>
                        <a14:foregroundMark x1="53889" y1="7404" x2="39333" y2="306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2" y="2277689"/>
            <a:ext cx="1875357" cy="216707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982362" y="2680292"/>
            <a:ext cx="6536987" cy="1361872"/>
            <a:chOff x="2110902" y="2680292"/>
            <a:chExt cx="6536987" cy="1361872"/>
          </a:xfrm>
        </p:grpSpPr>
        <p:sp>
          <p:nvSpPr>
            <p:cNvPr id="6" name="Snip Diagonal Corner Rectangle 5"/>
            <p:cNvSpPr/>
            <p:nvPr/>
          </p:nvSpPr>
          <p:spPr>
            <a:xfrm>
              <a:off x="2110902" y="2680292"/>
              <a:ext cx="6536987" cy="1361872"/>
            </a:xfrm>
            <a:prstGeom prst="snip2DiagRect">
              <a:avLst/>
            </a:prstGeom>
            <a:solidFill>
              <a:srgbClr val="B8E67A"/>
            </a:solidFill>
            <a:ln w="28575">
              <a:solidFill>
                <a:srgbClr val="57A2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62780" y="2761063"/>
              <a:ext cx="60332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chủ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356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639" y="1199022"/>
            <a:ext cx="1906820" cy="22729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4" b="987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00" y="726620"/>
            <a:ext cx="5721483" cy="2791464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2681480" y="119902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109"/>
          <p:cNvSpPr txBox="1"/>
          <p:nvPr/>
        </p:nvSpPr>
        <p:spPr>
          <a:xfrm>
            <a:off x="1392739" y="2122352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 mở rộng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5220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5E-6 4.32099E-6 L 2.5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6" grpId="0"/>
      <p:bldP spid="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2954521b-b4ab-4ce3-8aa8-8bfa99a4c36e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266</Words>
  <Application>Microsoft Office PowerPoint</Application>
  <PresentationFormat>On-screen Show (16:9)</PresentationFormat>
  <Paragraphs>48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微软雅黑</vt:lpstr>
      <vt:lpstr>Arial-Rounded</vt:lpstr>
      <vt:lpstr>Times New Roman</vt:lpstr>
      <vt:lpstr>Arial</vt:lpstr>
      <vt:lpstr>宋体</vt:lpstr>
      <vt:lpstr>DFPOP1-W9</vt:lpstr>
      <vt:lpstr>华康少女文字W5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H231020</cp:lastModifiedBy>
  <cp:revision>143</cp:revision>
  <dcterms:created xsi:type="dcterms:W3CDTF">2020-08-13T09:19:08Z</dcterms:created>
  <dcterms:modified xsi:type="dcterms:W3CDTF">2021-02-22T14:55:24Z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