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8" r:id="rId5"/>
    <p:sldId id="343" r:id="rId6"/>
    <p:sldId id="346" r:id="rId7"/>
    <p:sldId id="256" r:id="rId8"/>
    <p:sldId id="288" r:id="rId9"/>
    <p:sldId id="326" r:id="rId10"/>
    <p:sldId id="342" r:id="rId11"/>
    <p:sldId id="316" r:id="rId12"/>
    <p:sldId id="330" r:id="rId13"/>
    <p:sldId id="344" r:id="rId14"/>
    <p:sldId id="345" r:id="rId15"/>
    <p:sldId id="341"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微软雅黑" panose="020B0503020204020204" pitchFamily="34" charset="-122"/>
      <p:regular r:id="rId22"/>
      <p:bold r:id="rId23"/>
    </p:embeddedFont>
    <p:embeddedFont>
      <p:font typeface="DFPOP1-W9" panose="020B0604020202020204" charset="-128"/>
      <p:regular r:id="rId24"/>
    </p:embeddedFont>
    <p:embeddedFont>
      <p:font typeface="Arial-Rounded" panose="020B0500000000000000" charset="0"/>
      <p:regular r:id="rId25"/>
    </p:embeddedFont>
    <p:embeddedFont>
      <p:font typeface="宋体" panose="02010600030101010101" pitchFamily="2" charset="-122"/>
      <p:regular r:id="rId26"/>
    </p:embeddedFont>
  </p:embeddedFontLst>
  <p:custDataLst>
    <p:tags r:id="rId2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ection>
        <p14:section name="Tiết 1" id="{694160BE-F2C5-4F1F-9227-A8A060926D5B}">
          <p14:sldIdLst>
            <p14:sldId id="258"/>
            <p14:sldId id="343"/>
            <p14:sldId id="346"/>
            <p14:sldId id="256"/>
            <p14:sldId id="288"/>
            <p14:sldId id="326"/>
            <p14:sldId id="342"/>
            <p14:sldId id="316"/>
            <p14:sldId id="330"/>
            <p14:sldId id="344"/>
            <p14:sldId id="345"/>
            <p14:sldId id="34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67A"/>
    <a:srgbClr val="EF2A19"/>
    <a:srgbClr val="F02EB9"/>
    <a:srgbClr val="E638B4"/>
    <a:srgbClr val="F14420"/>
    <a:srgbClr val="FF6600"/>
    <a:srgbClr val="4CA420"/>
    <a:srgbClr val="679C31"/>
    <a:srgbClr val="920000"/>
    <a:srgbClr val="F56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6" autoAdjust="0"/>
    <p:restoredTop sz="94660"/>
  </p:normalViewPr>
  <p:slideViewPr>
    <p:cSldViewPr snapToGrid="0">
      <p:cViewPr varScale="1">
        <p:scale>
          <a:sx n="97" d="100"/>
          <a:sy n="97" d="100"/>
        </p:scale>
        <p:origin x="780"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ags" Target="tags/tag1.xml"/><Relationship Id="rId30" Type="http://schemas.openxmlformats.org/officeDocument/2006/relationships/theme" Target="theme/theme1.xml"/><Relationship Id="rId56"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1311334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8</a:t>
            </a:fld>
            <a:endParaRPr lang="zh-CN" altLang="en-US"/>
          </a:p>
        </p:txBody>
      </p:sp>
    </p:spTree>
    <p:extLst>
      <p:ext uri="{BB962C8B-B14F-4D97-AF65-F5344CB8AC3E}">
        <p14:creationId xmlns:p14="http://schemas.microsoft.com/office/powerpoint/2010/main" val="191785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10</a:t>
            </a:fld>
            <a:endParaRPr lang="zh-CN" altLang="en-US"/>
          </a:p>
        </p:txBody>
      </p:sp>
    </p:spTree>
    <p:extLst>
      <p:ext uri="{BB962C8B-B14F-4D97-AF65-F5344CB8AC3E}">
        <p14:creationId xmlns:p14="http://schemas.microsoft.com/office/powerpoint/2010/main" val="66513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12</a:t>
            </a:fld>
            <a:endParaRPr lang="zh-CN" altLang="en-US"/>
          </a:p>
        </p:txBody>
      </p:sp>
    </p:spTree>
    <p:extLst>
      <p:ext uri="{BB962C8B-B14F-4D97-AF65-F5344CB8AC3E}">
        <p14:creationId xmlns:p14="http://schemas.microsoft.com/office/powerpoint/2010/main" val="77149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2021/2/22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2021/2/22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8279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0" name="文本框 109"/>
          <p:cNvSpPr txBox="1"/>
          <p:nvPr/>
        </p:nvSpPr>
        <p:spPr>
          <a:xfrm>
            <a:off x="1421785" y="2223652"/>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p:tgtEl>
                                          <p:spTgt spid="110"/>
                                        </p:tgtEl>
                                        <p:attrNameLst>
                                          <p:attrName>ppt_y</p:attrName>
                                        </p:attrNameLst>
                                      </p:cBhvr>
                                      <p:tavLst>
                                        <p:tav tm="0">
                                          <p:val>
                                            <p:strVal val="#ppt_y-#ppt_h*1.125000"/>
                                          </p:val>
                                        </p:tav>
                                        <p:tav tm="100000">
                                          <p:val>
                                            <p:strVal val="#ppt_y"/>
                                          </p:val>
                                        </p:tav>
                                      </p:tavLst>
                                    </p:anim>
                                    <p:animEffect transition="in" filter="wipe(down)">
                                      <p:cBhvr>
                                        <p:cTn id="14" dur="500"/>
                                        <p:tgtEl>
                                          <p:spTgt spid="110"/>
                                        </p:tgtEl>
                                      </p:cBhvr>
                                    </p:animEffect>
                                  </p:childTnLst>
                                </p:cTn>
                              </p:par>
                              <p:par>
                                <p:cTn id="15" presetID="34" presetClass="emph" presetSubtype="0" fill="hold" grpId="1" nodeType="withEffect">
                                  <p:stCondLst>
                                    <p:cond delay="1750"/>
                                  </p:stCondLst>
                                  <p:childTnLst>
                                    <p:animMotion origin="layout" path="M 3.88889E-6 1.23457E-6 L 3.88889E-6 -0.07222 " pathEditMode="relative" rAng="0" ptsTypes="AA">
                                      <p:cBhvr>
                                        <p:cTn id="16" dur="250" accel="50000" decel="50000" autoRev="1" fill="hold">
                                          <p:stCondLst>
                                            <p:cond delay="0"/>
                                          </p:stCondLst>
                                        </p:cTn>
                                        <p:tgtEl>
                                          <p:spTgt spid="110"/>
                                        </p:tgtEl>
                                        <p:attrNameLst>
                                          <p:attrName>ppt_x</p:attrName>
                                          <p:attrName>ppt_y</p:attrName>
                                        </p:attrNameLst>
                                      </p:cBhvr>
                                      <p:rCtr x="0" y="-3611"/>
                                    </p:animMotion>
                                    <p:animRot by="1500000">
                                      <p:cBhvr>
                                        <p:cTn id="17" dur="125" fill="hold">
                                          <p:stCondLst>
                                            <p:cond delay="0"/>
                                          </p:stCondLst>
                                        </p:cTn>
                                        <p:tgtEl>
                                          <p:spTgt spid="110"/>
                                        </p:tgtEl>
                                        <p:attrNameLst>
                                          <p:attrName>r</p:attrName>
                                        </p:attrNameLst>
                                      </p:cBhvr>
                                    </p:animRot>
                                    <p:animRot by="-1500000">
                                      <p:cBhvr>
                                        <p:cTn id="18" dur="125" fill="hold">
                                          <p:stCondLst>
                                            <p:cond delay="125"/>
                                          </p:stCondLst>
                                        </p:cTn>
                                        <p:tgtEl>
                                          <p:spTgt spid="110"/>
                                        </p:tgtEl>
                                        <p:attrNameLst>
                                          <p:attrName>r</p:attrName>
                                        </p:attrNameLst>
                                      </p:cBhvr>
                                    </p:animRot>
                                    <p:animRot by="-1500000">
                                      <p:cBhvr>
                                        <p:cTn id="19" dur="125" fill="hold">
                                          <p:stCondLst>
                                            <p:cond delay="250"/>
                                          </p:stCondLst>
                                        </p:cTn>
                                        <p:tgtEl>
                                          <p:spTgt spid="110"/>
                                        </p:tgtEl>
                                        <p:attrNameLst>
                                          <p:attrName>r</p:attrName>
                                        </p:attrNameLst>
                                      </p:cBhvr>
                                    </p:animRot>
                                    <p:animRot by="1500000">
                                      <p:cBhvr>
                                        <p:cTn id="20" dur="125" fill="hold">
                                          <p:stCondLst>
                                            <p:cond delay="375"/>
                                          </p:stCondLst>
                                        </p:cTn>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0" grpId="0"/>
      <p:bldP spid="110"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768" y="985859"/>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804439" cy="2003880"/>
          </a:xfrm>
          <a:prstGeom prst="rect">
            <a:avLst/>
          </a:prstGeom>
        </p:spPr>
      </p:pic>
      <p:sp>
        <p:nvSpPr>
          <p:cNvPr id="6" name="文本框 109"/>
          <p:cNvSpPr txBox="1"/>
          <p:nvPr/>
        </p:nvSpPr>
        <p:spPr>
          <a:xfrm>
            <a:off x="1392739" y="1352911"/>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 mở rộng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97320488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7900" y="889000"/>
            <a:ext cx="5676900"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a) Tìm đọc một tập truyện.</a:t>
            </a:r>
            <a:endParaRPr lang="en-US" sz="2800">
              <a:latin typeface="Arial" panose="020B0604020202020204" pitchFamily="34" charset="0"/>
              <a:cs typeface="Arial" panose="020B0604020202020204" pitchFamily="34" charset="0"/>
            </a:endParaRPr>
          </a:p>
        </p:txBody>
      </p:sp>
      <p:sp>
        <p:nvSpPr>
          <p:cNvPr id="3" name="TextBox 2"/>
          <p:cNvSpPr txBox="1"/>
          <p:nvPr/>
        </p:nvSpPr>
        <p:spPr>
          <a:xfrm>
            <a:off x="977900" y="1828800"/>
            <a:ext cx="6883400" cy="954107"/>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b) Nói với bạn về một câu chuyện trong tập truyện đó.</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59501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文本框 109"/>
          <p:cNvSpPr txBox="1"/>
          <p:nvPr/>
        </p:nvSpPr>
        <p:spPr>
          <a:xfrm>
            <a:off x="624243" y="2122352"/>
            <a:ext cx="5125395"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Củng cố</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6990787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down)">
                                      <p:cBhvr>
                                        <p:cTn id="14" dur="500"/>
                                        <p:tgtEl>
                                          <p:spTgt spid="7"/>
                                        </p:tgtEl>
                                      </p:cBhvr>
                                    </p:animEffect>
                                  </p:childTnLst>
                                </p:cTn>
                              </p:par>
                              <p:par>
                                <p:cTn id="15" presetID="34" presetClass="emph" presetSubtype="0" fill="hold" grpId="1" nodeType="withEffect">
                                  <p:stCondLst>
                                    <p:cond delay="1750"/>
                                  </p:stCondLst>
                                  <p:childTnLst>
                                    <p:animMotion origin="layout" path="M 2.5E-6 4.32099E-6 L 2.5E-6 -0.07223 " pathEditMode="relative" rAng="0" ptsTypes="AA">
                                      <p:cBhvr>
                                        <p:cTn id="16" dur="250" accel="50000" decel="50000" autoRev="1" fill="hold">
                                          <p:stCondLst>
                                            <p:cond delay="0"/>
                                          </p:stCondLst>
                                        </p:cTn>
                                        <p:tgtEl>
                                          <p:spTgt spid="7"/>
                                        </p:tgtEl>
                                        <p:attrNameLst>
                                          <p:attrName>ppt_x</p:attrName>
                                          <p:attrName>ppt_y</p:attrName>
                                        </p:attrNameLst>
                                      </p:cBhvr>
                                      <p:rCtr x="0" y="-3611"/>
                                    </p:animMotion>
                                    <p:animRot by="1500000">
                                      <p:cBhvr>
                                        <p:cTn id="17" dur="125" fill="hold">
                                          <p:stCondLst>
                                            <p:cond delay="0"/>
                                          </p:stCondLst>
                                        </p:cTn>
                                        <p:tgtEl>
                                          <p:spTgt spid="7"/>
                                        </p:tgtEl>
                                        <p:attrNameLst>
                                          <p:attrName>r</p:attrName>
                                        </p:attrNameLst>
                                      </p:cBhvr>
                                    </p:animRot>
                                    <p:animRot by="-1500000">
                                      <p:cBhvr>
                                        <p:cTn id="18" dur="125" fill="hold">
                                          <p:stCondLst>
                                            <p:cond delay="125"/>
                                          </p:stCondLst>
                                        </p:cTn>
                                        <p:tgtEl>
                                          <p:spTgt spid="7"/>
                                        </p:tgtEl>
                                        <p:attrNameLst>
                                          <p:attrName>r</p:attrName>
                                        </p:attrNameLst>
                                      </p:cBhvr>
                                    </p:animRot>
                                    <p:animRot by="-1500000">
                                      <p:cBhvr>
                                        <p:cTn id="19" dur="125" fill="hold">
                                          <p:stCondLst>
                                            <p:cond delay="250"/>
                                          </p:stCondLst>
                                        </p:cTn>
                                        <p:tgtEl>
                                          <p:spTgt spid="7"/>
                                        </p:tgtEl>
                                        <p:attrNameLst>
                                          <p:attrName>r</p:attrName>
                                        </p:attrNameLst>
                                      </p:cBhvr>
                                    </p:animRot>
                                    <p:animRot by="1500000">
                                      <p:cBhvr>
                                        <p:cTn id="2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6863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639" y="1199022"/>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827920"/>
            <a:ext cx="5721483" cy="2791464"/>
          </a:xfrm>
          <a:prstGeom prst="rect">
            <a:avLst/>
          </a:prstGeom>
        </p:spPr>
      </p:pic>
      <p:sp>
        <p:nvSpPr>
          <p:cNvPr id="42" name="文本框 41"/>
          <p:cNvSpPr txBox="1"/>
          <p:nvPr/>
        </p:nvSpPr>
        <p:spPr>
          <a:xfrm>
            <a:off x="2681480" y="1199022"/>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smtClean="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0" name="文本框 109"/>
          <p:cNvSpPr txBox="1"/>
          <p:nvPr/>
        </p:nvSpPr>
        <p:spPr>
          <a:xfrm>
            <a:off x="1421785" y="2223652"/>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 mới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87644268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360"/>
                                          </p:val>
                                        </p:tav>
                                        <p:tav tm="100000">
                                          <p:val>
                                            <p:fltVal val="0"/>
                                          </p:val>
                                        </p:tav>
                                      </p:tavLst>
                                    </p:anim>
                                    <p:animEffect transition="in" filter="fade">
                                      <p:cBhvr>
                                        <p:cTn id="10" dur="500"/>
                                        <p:tgtEl>
                                          <p:spTgt spid="42"/>
                                        </p:tgtEl>
                                      </p:cBhvr>
                                    </p:animEffect>
                                  </p:childTnLst>
                                </p:cTn>
                              </p:par>
                              <p:par>
                                <p:cTn id="11" presetID="12" presetClass="entr" presetSubtype="1" fill="hold" grpId="0" nodeType="withEffect">
                                  <p:stCondLst>
                                    <p:cond delay="125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500"/>
                                        <p:tgtEl>
                                          <p:spTgt spid="110"/>
                                        </p:tgtEl>
                                        <p:attrNameLst>
                                          <p:attrName>ppt_y</p:attrName>
                                        </p:attrNameLst>
                                      </p:cBhvr>
                                      <p:tavLst>
                                        <p:tav tm="0">
                                          <p:val>
                                            <p:strVal val="#ppt_y-#ppt_h*1.125000"/>
                                          </p:val>
                                        </p:tav>
                                        <p:tav tm="100000">
                                          <p:val>
                                            <p:strVal val="#ppt_y"/>
                                          </p:val>
                                        </p:tav>
                                      </p:tavLst>
                                    </p:anim>
                                    <p:animEffect transition="in" filter="wipe(down)">
                                      <p:cBhvr>
                                        <p:cTn id="14" dur="500"/>
                                        <p:tgtEl>
                                          <p:spTgt spid="110"/>
                                        </p:tgtEl>
                                      </p:cBhvr>
                                    </p:animEffect>
                                  </p:childTnLst>
                                </p:cTn>
                              </p:par>
                              <p:par>
                                <p:cTn id="15" presetID="34" presetClass="emph" presetSubtype="0" fill="hold" grpId="1" nodeType="withEffect">
                                  <p:stCondLst>
                                    <p:cond delay="1750"/>
                                  </p:stCondLst>
                                  <p:childTnLst>
                                    <p:animMotion origin="layout" path="M 3.88889E-6 1.23457E-6 L 3.88889E-6 -0.07222 " pathEditMode="relative" rAng="0" ptsTypes="AA">
                                      <p:cBhvr>
                                        <p:cTn id="16" dur="250" accel="50000" decel="50000" autoRev="1" fill="hold">
                                          <p:stCondLst>
                                            <p:cond delay="0"/>
                                          </p:stCondLst>
                                        </p:cTn>
                                        <p:tgtEl>
                                          <p:spTgt spid="110"/>
                                        </p:tgtEl>
                                        <p:attrNameLst>
                                          <p:attrName>ppt_x</p:attrName>
                                          <p:attrName>ppt_y</p:attrName>
                                        </p:attrNameLst>
                                      </p:cBhvr>
                                      <p:rCtr x="0" y="-3611"/>
                                    </p:animMotion>
                                    <p:animRot by="1500000">
                                      <p:cBhvr>
                                        <p:cTn id="17" dur="125" fill="hold">
                                          <p:stCondLst>
                                            <p:cond delay="0"/>
                                          </p:stCondLst>
                                        </p:cTn>
                                        <p:tgtEl>
                                          <p:spTgt spid="110"/>
                                        </p:tgtEl>
                                        <p:attrNameLst>
                                          <p:attrName>r</p:attrName>
                                        </p:attrNameLst>
                                      </p:cBhvr>
                                    </p:animRot>
                                    <p:animRot by="-1500000">
                                      <p:cBhvr>
                                        <p:cTn id="18" dur="125" fill="hold">
                                          <p:stCondLst>
                                            <p:cond delay="125"/>
                                          </p:stCondLst>
                                        </p:cTn>
                                        <p:tgtEl>
                                          <p:spTgt spid="110"/>
                                        </p:tgtEl>
                                        <p:attrNameLst>
                                          <p:attrName>r</p:attrName>
                                        </p:attrNameLst>
                                      </p:cBhvr>
                                    </p:animRot>
                                    <p:animRot by="-1500000">
                                      <p:cBhvr>
                                        <p:cTn id="19" dur="125" fill="hold">
                                          <p:stCondLst>
                                            <p:cond delay="250"/>
                                          </p:stCondLst>
                                        </p:cTn>
                                        <p:tgtEl>
                                          <p:spTgt spid="110"/>
                                        </p:tgtEl>
                                        <p:attrNameLst>
                                          <p:attrName>r</p:attrName>
                                        </p:attrNameLst>
                                      </p:cBhvr>
                                    </p:animRot>
                                    <p:animRot by="1500000">
                                      <p:cBhvr>
                                        <p:cTn id="20" dur="125" fill="hold">
                                          <p:stCondLst>
                                            <p:cond delay="375"/>
                                          </p:stCondLst>
                                        </p:cTn>
                                        <p:tgtEl>
                                          <p:spTgt spid="1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0" grpId="0"/>
      <p:bldP spid="110"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81" name="图片 80"/>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5" t="36971" r="-1"/>
          <a:stretch>
            <a:fillRect/>
          </a:stretch>
        </p:blipFill>
        <p:spPr>
          <a:xfrm>
            <a:off x="-133350" y="1742371"/>
            <a:ext cx="9512298" cy="3004238"/>
          </a:xfrm>
          <a:prstGeom prst="rect">
            <a:avLst/>
          </a:prstGeom>
        </p:spPr>
      </p:pic>
      <p:grpSp>
        <p:nvGrpSpPr>
          <p:cNvPr id="99" name="组合 98"/>
          <p:cNvGrpSpPr/>
          <p:nvPr/>
        </p:nvGrpSpPr>
        <p:grpSpPr>
          <a:xfrm>
            <a:off x="3766730" y="1867041"/>
            <a:ext cx="1814920" cy="942187"/>
            <a:chOff x="3287443" y="1796208"/>
            <a:chExt cx="1814920" cy="942187"/>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87443" y="1814207"/>
              <a:ext cx="1814920" cy="923330"/>
            </a:xfrm>
            <a:prstGeom prst="rect">
              <a:avLst/>
            </a:prstGeom>
          </p:spPr>
          <p:txBody>
            <a:bodyPr wrap="square">
              <a:spAutoFit/>
            </a:bodyPr>
            <a:lstStyle/>
            <a:p>
              <a:r>
                <a:rPr lang="en-US" altLang="zh-CN" sz="5400" b="1"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287443" y="1796208"/>
              <a:ext cx="1620957" cy="923330"/>
            </a:xfrm>
            <a:prstGeom prst="rect">
              <a:avLst/>
            </a:prstGeom>
          </p:spPr>
          <p:txBody>
            <a:bodyPr wrap="none">
              <a:spAutoFit/>
            </a:bodyPr>
            <a:lstStyle/>
            <a:p>
              <a:pPr algn="l"/>
              <a:r>
                <a:rPr lang="en-US" altLang="zh-CN" sz="5400" b="1"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smtClean="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sp>
        <p:nvSpPr>
          <p:cNvPr id="4" name="矩形 3"/>
          <p:cNvSpPr/>
          <p:nvPr/>
        </p:nvSpPr>
        <p:spPr>
          <a:xfrm>
            <a:off x="2973148" y="2928552"/>
            <a:ext cx="3299301" cy="417422"/>
          </a:xfrm>
          <a:prstGeom prst="rect">
            <a:avLst/>
          </a:prstGeom>
        </p:spPr>
        <p:txBody>
          <a:bodyPr wrap="none">
            <a:spAutoFit/>
          </a:bodyPr>
          <a:lstStyle/>
          <a:p>
            <a:pPr>
              <a:lnSpc>
                <a:spcPct val="150000"/>
              </a:lnSpc>
            </a:pP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Giáo</a:t>
            </a:r>
            <a:r>
              <a:rPr lang="en-US" altLang="zh-CN" sz="1600" b="1"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dirty="0" err="1">
                <a:latin typeface="Times New Roman" panose="02020603050405020304" pitchFamily="18" charset="0"/>
                <a:ea typeface="微软雅黑" panose="020B0503020204020204" pitchFamily="34" charset="-122"/>
                <a:cs typeface="Times New Roman" panose="02020603050405020304" pitchFamily="18" charset="0"/>
              </a:rPr>
              <a:t>viên</a:t>
            </a:r>
            <a:r>
              <a:rPr lang="en-US" altLang="zh-CN" sz="1600" b="1" ker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b="1" kern="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990" y="0"/>
            <a:ext cx="1235398" cy="12736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85" y="-248743"/>
            <a:ext cx="1726039" cy="1726039"/>
          </a:xfrm>
          <a:prstGeom prst="rect">
            <a:avLst/>
          </a:prstGeom>
        </p:spPr>
      </p:pic>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94021" flipH="1">
            <a:off x="5118464" y="-273742"/>
            <a:ext cx="1198712" cy="1198712"/>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tretch>
            <a:fillRect/>
          </a:stretch>
        </p:blipFill>
        <p:spPr>
          <a:xfrm>
            <a:off x="-133350" y="3646701"/>
            <a:ext cx="5402883" cy="1650881"/>
          </a:xfrm>
          <a:prstGeom prst="rect">
            <a:avLst/>
          </a:prstGeom>
        </p:spPr>
      </p:pic>
      <p:pic>
        <p:nvPicPr>
          <p:cNvPr id="37" name="Picture 36"/>
          <p:cNvPicPr>
            <a:picLocks noChangeAspect="1"/>
          </p:cNvPicPr>
          <p:nvPr/>
        </p:nvPicPr>
        <p:blipFill rotWithShape="1">
          <a:blip r:embed="rId7">
            <a:extLst>
              <a:ext uri="{BEBA8EAE-BF5A-486C-A8C5-ECC9F3942E4B}">
                <a14:imgProps xmlns:a14="http://schemas.microsoft.com/office/drawing/2010/main">
                  <a14:imgLayer r:embed="rId8">
                    <a14:imgEffect>
                      <a14:backgroundRemoval t="364" b="100000" l="0" r="100000">
                        <a14:backgroundMark x1="7889" y1="39273" x2="7889" y2="39273"/>
                        <a14:backgroundMark x1="11444" y1="48727" x2="11444" y2="48727"/>
                        <a14:backgroundMark x1="13889" y1="32727" x2="13889" y2="32727"/>
                        <a14:backgroundMark x1="25111" y1="57455" x2="25111" y2="57455"/>
                        <a14:backgroundMark x1="27889" y1="65455" x2="27889" y2="65455"/>
                        <a14:backgroundMark x1="38444" y1="45455" x2="38444" y2="45455"/>
                        <a14:backgroundMark x1="74889" y1="30909" x2="74889" y2="30909"/>
                        <a14:backgroundMark x1="8556" y1="74909" x2="8556" y2="74909"/>
                        <a14:backgroundMark x1="25889" y1="69091" x2="25889" y2="69091"/>
                        <a14:backgroundMark x1="53111" y1="78545" x2="53111" y2="78545"/>
                      </a14:backgroundRemoval>
                    </a14:imgEffect>
                  </a14:imgLayer>
                </a14:imgProps>
              </a:ext>
              <a:ext uri="{28A0092B-C50C-407E-A947-70E740481C1C}">
                <a14:useLocalDpi xmlns:a14="http://schemas.microsoft.com/office/drawing/2010/main" val="0"/>
              </a:ext>
            </a:extLst>
          </a:blip>
          <a:srcRect l="15890"/>
          <a:stretch/>
        </p:blipFill>
        <p:spPr>
          <a:xfrm flipH="1">
            <a:off x="4921984" y="3640064"/>
            <a:ext cx="4522843" cy="1643063"/>
          </a:xfrm>
          <a:prstGeom prst="rect">
            <a:avLst/>
          </a:prstGeom>
        </p:spPr>
      </p:pic>
      <p:sp>
        <p:nvSpPr>
          <p:cNvPr id="15" name="Rectangle 14"/>
          <p:cNvSpPr/>
          <p:nvPr/>
        </p:nvSpPr>
        <p:spPr>
          <a:xfrm>
            <a:off x="1347762" y="1048510"/>
            <a:ext cx="6741268" cy="830997"/>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ltLang="zh-CN" sz="4800" b="1"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Arial-Rounded" panose="020B0500000000000000" pitchFamily="34" charset="-93"/>
                <a:cs typeface="Arial" panose="020B0604020202020204" pitchFamily="34" charset="0"/>
                <a:sym typeface="+mn-lt"/>
              </a:rPr>
              <a:t>ÔN TẬP VÀ ĐÁNH GIÁ</a:t>
            </a:r>
            <a:endParaRPr lang="zh-CN" altLang="en-US" sz="48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5150" t="23408" r="10055" b="68235"/>
          <a:stretch/>
        </p:blipFill>
        <p:spPr>
          <a:xfrm>
            <a:off x="1073276" y="520270"/>
            <a:ext cx="7058025" cy="971550"/>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2359" t="33333" r="7340" b="32424"/>
          <a:stretch/>
        </p:blipFill>
        <p:spPr>
          <a:xfrm>
            <a:off x="1204910" y="1558495"/>
            <a:ext cx="6824242" cy="3585005"/>
          </a:xfrm>
          <a:prstGeom prst="rect">
            <a:avLst/>
          </a:prstGeom>
        </p:spPr>
      </p:pic>
      <p:sp>
        <p:nvSpPr>
          <p:cNvPr id="4" name="矩形 8">
            <a:extLst>
              <a:ext uri="{FF2B5EF4-FFF2-40B4-BE49-F238E27FC236}">
                <a16:creationId xmlns:a16="http://schemas.microsoft.com/office/drawing/2014/main" id="{DAECB3AA-DE44-4B2E-8E42-EC1E254E3EC5}"/>
              </a:ext>
            </a:extLst>
          </p:cNvPr>
          <p:cNvSpPr/>
          <p:nvPr/>
        </p:nvSpPr>
        <p:spPr>
          <a:xfrm>
            <a:off x="444716" y="82775"/>
            <a:ext cx="8505646" cy="523220"/>
          </a:xfrm>
          <a:prstGeom prst="rect">
            <a:avLst/>
          </a:prstGeom>
        </p:spPr>
        <p:txBody>
          <a:bodyPr wrap="square">
            <a:spAutoFit/>
          </a:bodyPr>
          <a:lstStyle/>
          <a:p>
            <a:r>
              <a:rPr lang="en-US" altLang="zh-CN" sz="2800" dirty="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1</a:t>
            </a:r>
            <a:r>
              <a:rPr lang="en-US" altLang="zh-CN" sz="2800" smtClean="0">
                <a:solidFill>
                  <a:srgbClr val="4CA420"/>
                </a:solidFill>
                <a:latin typeface="Arial" panose="020B0604020202020204" pitchFamily="34" charset="0"/>
                <a:ea typeface="Arial-Rounded" panose="020B0500000000000000" pitchFamily="34" charset="-93"/>
                <a:cs typeface="Arial" panose="020B0604020202020204" pitchFamily="34" charset="0"/>
                <a:sym typeface="+mn-lt"/>
              </a:rPr>
              <a:t>. Chọn từ ngữ trong khung thay cho ô vuông</a:t>
            </a:r>
            <a:endParaRPr lang="zh-CN" altLang="en-US" sz="2800" dirty="0">
              <a:solidFill>
                <a:srgbClr val="4CA420"/>
              </a:solidFill>
              <a:latin typeface="Arial" panose="020B0604020202020204" pitchFamily="34" charset="0"/>
              <a:ea typeface="Arial-Rounded" panose="020B0500000000000000" pitchFamily="34" charset="-93"/>
              <a:cs typeface="Arial" panose="020B0604020202020204" pitchFamily="34" charset="0"/>
              <a:sym typeface="+mn-lt"/>
            </a:endParaRPr>
          </a:p>
        </p:txBody>
      </p:sp>
    </p:spTree>
    <p:extLst>
      <p:ext uri="{BB962C8B-B14F-4D97-AF65-F5344CB8AC3E}">
        <p14:creationId xmlns:p14="http://schemas.microsoft.com/office/powerpoint/2010/main" val="330112258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819" y="148111"/>
            <a:ext cx="8782050" cy="4478149"/>
          </a:xfrm>
          <a:prstGeom prst="rect">
            <a:avLst/>
          </a:prstGeom>
          <a:solidFill>
            <a:schemeClr val="accent3">
              <a:lumMod val="20000"/>
              <a:lumOff val="80000"/>
            </a:schemeClr>
          </a:solidFill>
        </p:spPr>
        <p:txBody>
          <a:bodyPr wrap="square" rtlCol="0">
            <a:spAutoFit/>
          </a:bodyPr>
          <a:lstStyle/>
          <a:p>
            <a:pPr algn="just">
              <a:lnSpc>
                <a:spcPct val="150000"/>
              </a:lnSpc>
            </a:pPr>
            <a:r>
              <a:rPr lang="en-US" sz="1900" smtClean="0">
                <a:latin typeface="Arial" panose="020B0604020202020204" pitchFamily="34" charset="0"/>
                <a:cs typeface="Arial" panose="020B0604020202020204" pitchFamily="34" charset="0"/>
              </a:rPr>
              <a:t>	Một tuần nữa là 		  kết thúc. Thời gian 	       thật nhanh. Tôi lại nhớ lại những chuyện đã qua. Từ tháng chín		          đến nay, tôi đã tiến bộ không ngừng nhờ sự		của nhiều người. Tôi muốn cảm ơn tất cả.</a:t>
            </a:r>
          </a:p>
          <a:p>
            <a:pPr algn="just">
              <a:lnSpc>
                <a:spcPct val="150000"/>
              </a:lnSpc>
            </a:pPr>
            <a:r>
              <a:rPr lang="en-US" sz="1900">
                <a:latin typeface="Arial" panose="020B0604020202020204" pitchFamily="34" charset="0"/>
                <a:cs typeface="Arial" panose="020B0604020202020204" pitchFamily="34" charset="0"/>
              </a:rPr>
              <a:t>	</a:t>
            </a:r>
            <a:r>
              <a:rPr lang="en-US" sz="1900" smtClean="0">
                <a:latin typeface="Arial" panose="020B0604020202020204" pitchFamily="34" charset="0"/>
                <a:cs typeface="Arial" panose="020B0604020202020204" pitchFamily="34" charset="0"/>
              </a:rPr>
              <a:t>Tôi muốn		cô giáo. Nhờ sự tận tâm dạy dỗ của cô, tôi đã hiểu được nhiều điều thú vị. Tôi muốn cảm ơn các bạn. Các bạn đã cùng tôi học nhóm. Các bạn cũng giúp tôi học được cách cư xử 	          với mọi người. Đặc biệt tôi muốn cảm ơn bố mẹ tôi. Bố mẹ đã dành cho tôi tình yêu thương và luôn chăm chú 	             những câu chuyện ở trường của tôi.</a:t>
            </a:r>
          </a:p>
          <a:p>
            <a:pPr algn="just">
              <a:lnSpc>
                <a:spcPct val="150000"/>
              </a:lnSpc>
            </a:pPr>
            <a:r>
              <a:rPr lang="en-US" sz="1900">
                <a:latin typeface="Arial" panose="020B0604020202020204" pitchFamily="34" charset="0"/>
                <a:cs typeface="Arial" panose="020B0604020202020204" pitchFamily="34" charset="0"/>
              </a:rPr>
              <a:t>	</a:t>
            </a:r>
            <a:r>
              <a:rPr lang="en-US" sz="1900" smtClean="0">
                <a:latin typeface="Arial" panose="020B0604020202020204" pitchFamily="34" charset="0"/>
                <a:cs typeface="Arial" panose="020B0604020202020204" pitchFamily="34" charset="0"/>
              </a:rPr>
              <a:t>Năm học vừa qua quả là tuyệt vời đối với tôi.</a:t>
            </a:r>
          </a:p>
          <a:p>
            <a:pPr algn="just">
              <a:lnSpc>
                <a:spcPct val="150000"/>
              </a:lnSpc>
            </a:pPr>
            <a:r>
              <a:rPr lang="en-US" sz="1900">
                <a:latin typeface="Arial" panose="020B0604020202020204" pitchFamily="34" charset="0"/>
                <a:cs typeface="Arial" panose="020B0604020202020204" pitchFamily="34" charset="0"/>
              </a:rPr>
              <a:t>	</a:t>
            </a:r>
            <a:r>
              <a:rPr lang="en-US" sz="1900" smtClean="0">
                <a:latin typeface="Arial" panose="020B0604020202020204" pitchFamily="34" charset="0"/>
                <a:cs typeface="Arial" panose="020B0604020202020204" pitchFamily="34" charset="0"/>
              </a:rPr>
              <a:t>								</a:t>
            </a:r>
            <a:r>
              <a:rPr lang="en-US" sz="1900" i="1" smtClean="0">
                <a:latin typeface="Arial" panose="020B0604020202020204" pitchFamily="34" charset="0"/>
                <a:cs typeface="Arial" panose="020B0604020202020204" pitchFamily="34" charset="0"/>
              </a:rPr>
              <a:t>(Theo A-mi-xi)</a:t>
            </a:r>
            <a:endParaRPr lang="en-US" sz="1900" i="1">
              <a:latin typeface="Arial" panose="020B0604020202020204" pitchFamily="34" charset="0"/>
              <a:cs typeface="Arial" panose="020B0604020202020204" pitchFamily="34" charset="0"/>
            </a:endParaRPr>
          </a:p>
        </p:txBody>
      </p:sp>
      <p:sp>
        <p:nvSpPr>
          <p:cNvPr id="2" name="Rectangle 1"/>
          <p:cNvSpPr/>
          <p:nvPr/>
        </p:nvSpPr>
        <p:spPr>
          <a:xfrm>
            <a:off x="2929724" y="304799"/>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1</a:t>
            </a:r>
            <a:endParaRPr lang="en-US" sz="1600" b="1">
              <a:latin typeface="Arial" panose="020B0604020202020204" pitchFamily="34" charset="0"/>
              <a:cs typeface="Arial" panose="020B0604020202020204" pitchFamily="34" charset="0"/>
            </a:endParaRPr>
          </a:p>
        </p:txBody>
      </p:sp>
      <p:sp>
        <p:nvSpPr>
          <p:cNvPr id="4" name="Rectangle 3"/>
          <p:cNvSpPr/>
          <p:nvPr/>
        </p:nvSpPr>
        <p:spPr>
          <a:xfrm>
            <a:off x="6160729" y="302027"/>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2</a:t>
            </a:r>
            <a:endParaRPr lang="en-US" sz="1600" b="1">
              <a:latin typeface="Arial" panose="020B0604020202020204" pitchFamily="34" charset="0"/>
              <a:cs typeface="Arial" panose="020B0604020202020204" pitchFamily="34" charset="0"/>
            </a:endParaRPr>
          </a:p>
        </p:txBody>
      </p:sp>
      <p:sp>
        <p:nvSpPr>
          <p:cNvPr id="5" name="Rectangle 4"/>
          <p:cNvSpPr/>
          <p:nvPr/>
        </p:nvSpPr>
        <p:spPr>
          <a:xfrm>
            <a:off x="5458832" y="703448"/>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3</a:t>
            </a:r>
            <a:endParaRPr lang="en-US" sz="1600" b="1">
              <a:latin typeface="Arial" panose="020B0604020202020204" pitchFamily="34" charset="0"/>
              <a:cs typeface="Arial" panose="020B0604020202020204" pitchFamily="34" charset="0"/>
            </a:endParaRPr>
          </a:p>
        </p:txBody>
      </p:sp>
      <p:sp>
        <p:nvSpPr>
          <p:cNvPr id="6" name="Rectangle 5"/>
          <p:cNvSpPr/>
          <p:nvPr/>
        </p:nvSpPr>
        <p:spPr>
          <a:xfrm>
            <a:off x="2879994" y="1153654"/>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4</a:t>
            </a:r>
            <a:endParaRPr lang="en-US" sz="1600" b="1">
              <a:latin typeface="Arial" panose="020B0604020202020204" pitchFamily="34" charset="0"/>
              <a:cs typeface="Arial" panose="020B0604020202020204" pitchFamily="34" charset="0"/>
            </a:endParaRPr>
          </a:p>
        </p:txBody>
      </p:sp>
      <p:sp>
        <p:nvSpPr>
          <p:cNvPr id="7" name="Rectangle 6"/>
          <p:cNvSpPr/>
          <p:nvPr/>
        </p:nvSpPr>
        <p:spPr>
          <a:xfrm>
            <a:off x="2239681" y="1588167"/>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5</a:t>
            </a:r>
            <a:endParaRPr lang="en-US" sz="1600" b="1">
              <a:latin typeface="Arial" panose="020B0604020202020204" pitchFamily="34" charset="0"/>
              <a:cs typeface="Arial" panose="020B0604020202020204" pitchFamily="34" charset="0"/>
            </a:endParaRPr>
          </a:p>
        </p:txBody>
      </p:sp>
      <p:sp>
        <p:nvSpPr>
          <p:cNvPr id="8" name="Rectangle 7"/>
          <p:cNvSpPr/>
          <p:nvPr/>
        </p:nvSpPr>
        <p:spPr>
          <a:xfrm>
            <a:off x="6210711" y="2473768"/>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6</a:t>
            </a:r>
            <a:endParaRPr lang="en-US" sz="1600" b="1">
              <a:latin typeface="Arial" panose="020B0604020202020204" pitchFamily="34" charset="0"/>
              <a:cs typeface="Arial" panose="020B0604020202020204" pitchFamily="34" charset="0"/>
            </a:endParaRPr>
          </a:p>
        </p:txBody>
      </p:sp>
      <p:sp>
        <p:nvSpPr>
          <p:cNvPr id="9" name="Rectangle 8"/>
          <p:cNvSpPr/>
          <p:nvPr/>
        </p:nvSpPr>
        <p:spPr>
          <a:xfrm>
            <a:off x="2371477" y="3341599"/>
            <a:ext cx="353962" cy="285136"/>
          </a:xfrm>
          <a:prstGeom prst="rect">
            <a:avLst/>
          </a:prstGeom>
          <a:solidFill>
            <a:schemeClr val="accent1">
              <a:lumMod val="75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latin typeface="Arial" panose="020B0604020202020204" pitchFamily="34" charset="0"/>
                <a:cs typeface="Arial" panose="020B0604020202020204" pitchFamily="34" charset="0"/>
              </a:rPr>
              <a:t>7</a:t>
            </a:r>
            <a:endParaRPr lang="en-US" sz="1600" b="1">
              <a:latin typeface="Arial" panose="020B0604020202020204" pitchFamily="34" charset="0"/>
              <a:cs typeface="Arial" panose="020B0604020202020204" pitchFamily="34" charset="0"/>
            </a:endParaRPr>
          </a:p>
        </p:txBody>
      </p:sp>
      <p:sp>
        <p:nvSpPr>
          <p:cNvPr id="10" name="TextBox 9"/>
          <p:cNvSpPr txBox="1"/>
          <p:nvPr/>
        </p:nvSpPr>
        <p:spPr>
          <a:xfrm>
            <a:off x="2630129" y="252233"/>
            <a:ext cx="1205271" cy="384721"/>
          </a:xfrm>
          <a:prstGeom prst="rect">
            <a:avLst/>
          </a:prstGeom>
          <a:noFill/>
        </p:spPr>
        <p:txBody>
          <a:bodyPr wrap="square" rtlCol="0">
            <a:spAutoFit/>
          </a:bodyPr>
          <a:lstStyle/>
          <a:p>
            <a:r>
              <a:rPr lang="en-US" sz="1900" b="1">
                <a:latin typeface="Arial" panose="020B0604020202020204" pitchFamily="34" charset="0"/>
                <a:cs typeface="Arial" panose="020B0604020202020204" pitchFamily="34" charset="0"/>
              </a:rPr>
              <a:t>n</a:t>
            </a:r>
            <a:r>
              <a:rPr lang="en-US" sz="1900" b="1" smtClean="0">
                <a:latin typeface="Arial" panose="020B0604020202020204" pitchFamily="34" charset="0"/>
                <a:cs typeface="Arial" panose="020B0604020202020204" pitchFamily="34" charset="0"/>
              </a:rPr>
              <a:t>ăm học</a:t>
            </a:r>
            <a:endParaRPr lang="en-US" sz="1900" b="1">
              <a:latin typeface="Arial" panose="020B0604020202020204" pitchFamily="34" charset="0"/>
              <a:cs typeface="Arial" panose="020B0604020202020204" pitchFamily="34" charset="0"/>
            </a:endParaRPr>
          </a:p>
        </p:txBody>
      </p:sp>
      <p:sp>
        <p:nvSpPr>
          <p:cNvPr id="11" name="TextBox 10"/>
          <p:cNvSpPr txBox="1"/>
          <p:nvPr/>
        </p:nvSpPr>
        <p:spPr>
          <a:xfrm>
            <a:off x="5836025" y="252233"/>
            <a:ext cx="1949824" cy="384721"/>
          </a:xfrm>
          <a:prstGeom prst="rect">
            <a:avLst/>
          </a:prstGeom>
          <a:noFill/>
        </p:spPr>
        <p:txBody>
          <a:bodyPr wrap="square" rtlCol="0">
            <a:spAutoFit/>
          </a:bodyPr>
          <a:lstStyle/>
          <a:p>
            <a:r>
              <a:rPr lang="en-US" sz="1900" b="1" smtClean="0">
                <a:latin typeface="Arial" panose="020B0604020202020204" pitchFamily="34" charset="0"/>
                <a:cs typeface="Arial" panose="020B0604020202020204" pitchFamily="34" charset="0"/>
              </a:rPr>
              <a:t>trôi qua</a:t>
            </a:r>
            <a:endParaRPr lang="en-US" sz="1900" b="1">
              <a:latin typeface="Arial" panose="020B0604020202020204" pitchFamily="34" charset="0"/>
              <a:cs typeface="Arial" panose="020B0604020202020204" pitchFamily="34" charset="0"/>
            </a:endParaRPr>
          </a:p>
        </p:txBody>
      </p:sp>
      <p:sp>
        <p:nvSpPr>
          <p:cNvPr id="13" name="TextBox 12"/>
          <p:cNvSpPr txBox="1"/>
          <p:nvPr/>
        </p:nvSpPr>
        <p:spPr>
          <a:xfrm>
            <a:off x="5005109" y="684028"/>
            <a:ext cx="1545592" cy="384721"/>
          </a:xfrm>
          <a:prstGeom prst="rect">
            <a:avLst/>
          </a:prstGeom>
          <a:noFill/>
        </p:spPr>
        <p:txBody>
          <a:bodyPr wrap="square" rtlCol="0">
            <a:spAutoFit/>
          </a:bodyPr>
          <a:lstStyle/>
          <a:p>
            <a:r>
              <a:rPr lang="en-US" sz="1900" b="1">
                <a:latin typeface="Arial" panose="020B0604020202020204" pitchFamily="34" charset="0"/>
                <a:cs typeface="Arial" panose="020B0604020202020204" pitchFamily="34" charset="0"/>
              </a:rPr>
              <a:t>n</a:t>
            </a:r>
            <a:r>
              <a:rPr lang="en-US" sz="1900" b="1" smtClean="0">
                <a:latin typeface="Arial" panose="020B0604020202020204" pitchFamily="34" charset="0"/>
                <a:cs typeface="Arial" panose="020B0604020202020204" pitchFamily="34" charset="0"/>
              </a:rPr>
              <a:t>ăm ngoái</a:t>
            </a:r>
            <a:endParaRPr lang="en-US" sz="1900" b="1">
              <a:latin typeface="Arial" panose="020B0604020202020204" pitchFamily="34" charset="0"/>
              <a:cs typeface="Arial" panose="020B0604020202020204" pitchFamily="34" charset="0"/>
            </a:endParaRPr>
          </a:p>
        </p:txBody>
      </p:sp>
      <p:sp>
        <p:nvSpPr>
          <p:cNvPr id="15" name="TextBox 14"/>
          <p:cNvSpPr txBox="1"/>
          <p:nvPr/>
        </p:nvSpPr>
        <p:spPr>
          <a:xfrm>
            <a:off x="2548458" y="1104869"/>
            <a:ext cx="1368611" cy="384721"/>
          </a:xfrm>
          <a:prstGeom prst="rect">
            <a:avLst/>
          </a:prstGeom>
          <a:noFill/>
        </p:spPr>
        <p:txBody>
          <a:bodyPr wrap="square" rtlCol="0">
            <a:spAutoFit/>
          </a:bodyPr>
          <a:lstStyle/>
          <a:p>
            <a:r>
              <a:rPr lang="en-US" sz="1900" b="1" smtClean="0">
                <a:latin typeface="Arial" panose="020B0604020202020204" pitchFamily="34" charset="0"/>
                <a:cs typeface="Arial" panose="020B0604020202020204" pitchFamily="34" charset="0"/>
              </a:rPr>
              <a:t>giúp đỡ</a:t>
            </a:r>
            <a:endParaRPr lang="en-US" sz="1900" b="1">
              <a:latin typeface="Arial" panose="020B0604020202020204" pitchFamily="34" charset="0"/>
              <a:cs typeface="Arial" panose="020B0604020202020204" pitchFamily="34" charset="0"/>
            </a:endParaRPr>
          </a:p>
        </p:txBody>
      </p:sp>
      <p:sp>
        <p:nvSpPr>
          <p:cNvPr id="16" name="TextBox 15"/>
          <p:cNvSpPr txBox="1"/>
          <p:nvPr/>
        </p:nvSpPr>
        <p:spPr>
          <a:xfrm>
            <a:off x="1915075" y="1538375"/>
            <a:ext cx="1368611" cy="384721"/>
          </a:xfrm>
          <a:prstGeom prst="rect">
            <a:avLst/>
          </a:prstGeom>
          <a:noFill/>
        </p:spPr>
        <p:txBody>
          <a:bodyPr wrap="square" rtlCol="0">
            <a:spAutoFit/>
          </a:bodyPr>
          <a:lstStyle/>
          <a:p>
            <a:r>
              <a:rPr lang="en-US" sz="1900" b="1">
                <a:latin typeface="Arial" panose="020B0604020202020204" pitchFamily="34" charset="0"/>
                <a:cs typeface="Arial" panose="020B0604020202020204" pitchFamily="34" charset="0"/>
              </a:rPr>
              <a:t>c</a:t>
            </a:r>
            <a:r>
              <a:rPr lang="en-US" sz="1900" b="1" smtClean="0">
                <a:latin typeface="Arial" panose="020B0604020202020204" pitchFamily="34" charset="0"/>
                <a:cs typeface="Arial" panose="020B0604020202020204" pitchFamily="34" charset="0"/>
              </a:rPr>
              <a:t>ảm ơn</a:t>
            </a:r>
            <a:endParaRPr lang="en-US" sz="1900" b="1">
              <a:latin typeface="Arial" panose="020B0604020202020204" pitchFamily="34" charset="0"/>
              <a:cs typeface="Arial" panose="020B0604020202020204" pitchFamily="34" charset="0"/>
            </a:endParaRPr>
          </a:p>
        </p:txBody>
      </p:sp>
      <p:sp>
        <p:nvSpPr>
          <p:cNvPr id="17" name="TextBox 16"/>
          <p:cNvSpPr txBox="1"/>
          <p:nvPr/>
        </p:nvSpPr>
        <p:spPr>
          <a:xfrm>
            <a:off x="5703386" y="2436675"/>
            <a:ext cx="1584246" cy="384721"/>
          </a:xfrm>
          <a:prstGeom prst="rect">
            <a:avLst/>
          </a:prstGeom>
          <a:noFill/>
        </p:spPr>
        <p:txBody>
          <a:bodyPr wrap="square" rtlCol="0">
            <a:spAutoFit/>
          </a:bodyPr>
          <a:lstStyle/>
          <a:p>
            <a:r>
              <a:rPr lang="en-US" sz="1900" b="1" smtClean="0">
                <a:latin typeface="Arial" panose="020B0604020202020204" pitchFamily="34" charset="0"/>
                <a:cs typeface="Arial" panose="020B0604020202020204" pitchFamily="34" charset="0"/>
              </a:rPr>
              <a:t>thân thiện</a:t>
            </a:r>
            <a:endParaRPr lang="en-US" sz="1900" b="1">
              <a:latin typeface="Arial" panose="020B0604020202020204" pitchFamily="34" charset="0"/>
              <a:cs typeface="Arial" panose="020B0604020202020204" pitchFamily="34" charset="0"/>
            </a:endParaRPr>
          </a:p>
        </p:txBody>
      </p:sp>
      <p:sp>
        <p:nvSpPr>
          <p:cNvPr id="18" name="TextBox 17"/>
          <p:cNvSpPr txBox="1"/>
          <p:nvPr/>
        </p:nvSpPr>
        <p:spPr>
          <a:xfrm>
            <a:off x="1819835" y="3279106"/>
            <a:ext cx="1584246" cy="384721"/>
          </a:xfrm>
          <a:prstGeom prst="rect">
            <a:avLst/>
          </a:prstGeom>
          <a:noFill/>
        </p:spPr>
        <p:txBody>
          <a:bodyPr wrap="square" rtlCol="0">
            <a:spAutoFit/>
          </a:bodyPr>
          <a:lstStyle/>
          <a:p>
            <a:r>
              <a:rPr lang="en-US" sz="1900" b="1">
                <a:latin typeface="Arial" panose="020B0604020202020204" pitchFamily="34" charset="0"/>
                <a:cs typeface="Arial" panose="020B0604020202020204" pitchFamily="34" charset="0"/>
              </a:rPr>
              <a:t>l</a:t>
            </a:r>
            <a:r>
              <a:rPr lang="en-US" sz="1900" b="1" smtClean="0">
                <a:latin typeface="Arial" panose="020B0604020202020204" pitchFamily="34" charset="0"/>
                <a:cs typeface="Arial" panose="020B0604020202020204" pitchFamily="34" charset="0"/>
              </a:rPr>
              <a:t>ắng nghe</a:t>
            </a:r>
            <a:endParaRPr lang="en-US" sz="19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95251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 presetClass="exit" presetSubtype="0" fill="hold" grpId="1" nodeType="withEffect">
                                  <p:stCondLst>
                                    <p:cond delay="0"/>
                                  </p:stCondLst>
                                  <p:childTnLst>
                                    <p:set>
                                      <p:cBhvr>
                                        <p:cTn id="39" dur="1" fill="hold">
                                          <p:stCondLst>
                                            <p:cond delay="0"/>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par>
                                <p:cTn id="45" presetID="1" presetClass="exit" presetSubtype="0" fill="hold" grpId="1" nodeType="withEffect">
                                  <p:stCondLst>
                                    <p:cond delay="0"/>
                                  </p:stCondLst>
                                  <p:childTnLst>
                                    <p:set>
                                      <p:cBhvr>
                                        <p:cTn id="46" dur="1" fill="hold">
                                          <p:stCondLst>
                                            <p:cond delay="0"/>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par>
                                <p:cTn id="52" presetID="1" presetClass="exit" presetSubtype="0" fill="hold" grpId="1" nodeType="withEffect">
                                  <p:stCondLst>
                                    <p:cond delay="0"/>
                                  </p:stCondLst>
                                  <p:childTnLst>
                                    <p:set>
                                      <p:cBhvr>
                                        <p:cTn id="53" dur="1" fill="hold">
                                          <p:stCondLst>
                                            <p:cond delay="0"/>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arn(inVertical)">
                                      <p:cBhvr>
                                        <p:cTn id="58" dur="500"/>
                                        <p:tgtEl>
                                          <p:spTgt spid="17"/>
                                        </p:tgtEl>
                                      </p:cBhvr>
                                    </p:animEffect>
                                  </p:childTnLst>
                                </p:cTn>
                              </p:par>
                              <p:par>
                                <p:cTn id="59" presetID="1" presetClass="exit" presetSubtype="0" fill="hold" grpId="1" nodeType="withEffect">
                                  <p:stCondLst>
                                    <p:cond delay="0"/>
                                  </p:stCondLst>
                                  <p:childTnLst>
                                    <p:set>
                                      <p:cBhvr>
                                        <p:cTn id="60" dur="1" fill="hold">
                                          <p:stCondLst>
                                            <p:cond delay="0"/>
                                          </p:stCondLst>
                                        </p:cTn>
                                        <p:tgtEl>
                                          <p:spTgt spid="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barn(inVertical)">
                                      <p:cBhvr>
                                        <p:cTn id="65" dur="500"/>
                                        <p:tgtEl>
                                          <p:spTgt spid="18"/>
                                        </p:tgtEl>
                                      </p:cBhvr>
                                    </p:animEffect>
                                  </p:childTnLst>
                                </p:cTn>
                              </p:par>
                              <p:par>
                                <p:cTn id="66" presetID="1" presetClass="exit" presetSubtype="0" fill="hold" grpId="1" nodeType="withEffect">
                                  <p:stCondLst>
                                    <p:cond delay="0"/>
                                  </p:stCondLst>
                                  <p:childTnLst>
                                    <p:set>
                                      <p:cBhvr>
                                        <p:cTn id="6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p:bldP spid="11" grpId="0"/>
      <p:bldP spid="13"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711200"/>
            <a:ext cx="8305800" cy="2893100"/>
          </a:xfrm>
          <a:prstGeom prst="rect">
            <a:avLst/>
          </a:prstGeom>
          <a:noFill/>
        </p:spPr>
        <p:txBody>
          <a:bodyPr wrap="square" rtlCol="0">
            <a:spAutoFit/>
          </a:bodyPr>
          <a:lstStyle/>
          <a:p>
            <a:pPr>
              <a:spcBef>
                <a:spcPts val="1800"/>
              </a:spcBef>
              <a:spcAft>
                <a:spcPts val="1200"/>
              </a:spcAft>
            </a:pPr>
            <a:r>
              <a:rPr lang="en-US" sz="3200"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 Trả lời câu hỏi:</a:t>
            </a:r>
          </a:p>
          <a:p>
            <a:pPr marL="342900" indent="-342900" algn="just">
              <a:buAutoNum type="alphaLcParenR"/>
            </a:pPr>
            <a:r>
              <a:rPr lang="en-US" sz="2800" smtClean="0">
                <a:latin typeface="Arial" panose="020B0604020202020204" pitchFamily="34" charset="0"/>
                <a:cs typeface="Arial" panose="020B0604020202020204" pitchFamily="34" charset="0"/>
              </a:rPr>
              <a:t> Bạn nhỏ muốn cảm ơn những ai?</a:t>
            </a:r>
          </a:p>
          <a:p>
            <a:pPr marL="342900" indent="-342900" algn="just">
              <a:buAutoNum type="alphaLcParenR"/>
            </a:pPr>
            <a:r>
              <a:rPr lang="en-US" sz="2800" smtClean="0">
                <a:latin typeface="Arial" panose="020B0604020202020204" pitchFamily="34" charset="0"/>
                <a:cs typeface="Arial" panose="020B0604020202020204" pitchFamily="34" charset="0"/>
              </a:rPr>
              <a:t> Nhờ đâu mà bạn nhỏ đã tiến bộ không ngừng trong năm học qua?</a:t>
            </a:r>
          </a:p>
          <a:p>
            <a:pPr marL="342900" indent="-342900" algn="just">
              <a:buAutoNum type="alphaLcParenR"/>
            </a:pPr>
            <a:r>
              <a:rPr lang="en-US" sz="2800" smtClean="0">
                <a:latin typeface="Arial" panose="020B0604020202020204" pitchFamily="34" charset="0"/>
                <a:cs typeface="Arial" panose="020B0604020202020204" pitchFamily="34" charset="0"/>
              </a:rPr>
              <a:t> Còn em, sau một năm học, em muốn cảm ơn những ai? Vì sao?</a:t>
            </a:r>
          </a:p>
        </p:txBody>
      </p:sp>
    </p:spTree>
    <p:extLst>
      <p:ext uri="{BB962C8B-B14F-4D97-AF65-F5344CB8AC3E}">
        <p14:creationId xmlns:p14="http://schemas.microsoft.com/office/powerpoint/2010/main" val="25628535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768" y="985859"/>
            <a:ext cx="1906820" cy="2272986"/>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4904" b="98774" l="0" r="100000"/>
                    </a14:imgEffect>
                  </a14:imgLayer>
                </a14:imgProps>
              </a:ext>
              <a:ext uri="{28A0092B-C50C-407E-A947-70E740481C1C}">
                <a14:useLocalDpi xmlns:a14="http://schemas.microsoft.com/office/drawing/2010/main" val="0"/>
              </a:ext>
            </a:extLst>
          </a:blip>
          <a:stretch>
            <a:fillRect/>
          </a:stretch>
        </p:blipFill>
        <p:spPr>
          <a:xfrm>
            <a:off x="326200" y="726620"/>
            <a:ext cx="5804439" cy="2003880"/>
          </a:xfrm>
          <a:prstGeom prst="rect">
            <a:avLst/>
          </a:prstGeom>
        </p:spPr>
      </p:pic>
      <p:sp>
        <p:nvSpPr>
          <p:cNvPr id="6" name="文本框 109"/>
          <p:cNvSpPr txBox="1"/>
          <p:nvPr/>
        </p:nvSpPr>
        <p:spPr>
          <a:xfrm>
            <a:off x="1392739" y="1352911"/>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Nghe – viết </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5042839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14704" t="12531" r="13946" b="69877"/>
          <a:stretch/>
        </p:blipFill>
        <p:spPr>
          <a:xfrm>
            <a:off x="142875" y="561974"/>
            <a:ext cx="8846610" cy="2676525"/>
          </a:xfrm>
          <a:prstGeom prst="rect">
            <a:avLst/>
          </a:prstGeom>
        </p:spPr>
      </p:pic>
    </p:spTree>
    <p:extLst>
      <p:ext uri="{BB962C8B-B14F-4D97-AF65-F5344CB8AC3E}">
        <p14:creationId xmlns:p14="http://schemas.microsoft.com/office/powerpoint/2010/main" val="2913255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FB348E-5AF4-49FB-8FE5-650F6DA25C7C}">
  <ds:schemaRefs>
    <ds:schemaRef ds:uri="http://schemas.microsoft.com/sharepoint/v3/contenttype/forms"/>
  </ds:schemaRefs>
</ds:datastoreItem>
</file>

<file path=customXml/itemProps2.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0BBF27-AEA7-4E39-9873-833F6E66B524}">
  <ds:schemaRefs>
    <ds:schemaRef ds:uri="http://purl.org/dc/term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elements/1.1/"/>
    <ds:schemaRef ds:uri="http://purl.org/dc/dcmitype/"/>
    <ds:schemaRef ds:uri="2954521b-b4ab-4ce3-8aa8-8bfa99a4c36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1812</TotalTime>
  <Words>173</Words>
  <Application>Microsoft Office PowerPoint</Application>
  <PresentationFormat>On-screen Show (16:9)</PresentationFormat>
  <Paragraphs>45</Paragraphs>
  <Slides>12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Calibri</vt:lpstr>
      <vt:lpstr>微软雅黑</vt:lpstr>
      <vt:lpstr>DFPOP1-W9</vt:lpstr>
      <vt:lpstr>Times New Roman</vt:lpstr>
      <vt:lpstr>Arial</vt:lpstr>
      <vt:lpstr>Arial-Rounded</vt:lpstr>
      <vt:lpstr>宋体</vt:lpstr>
      <vt:lpstr>华康少女文字W5</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H231020</cp:lastModifiedBy>
  <cp:revision>149</cp:revision>
  <dcterms:created xsi:type="dcterms:W3CDTF">2020-08-13T09:19:08Z</dcterms:created>
  <dcterms:modified xsi:type="dcterms:W3CDTF">2021-02-22T13:53:10Z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