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8"/>
  </p:notesMasterIdLst>
  <p:sldIdLst>
    <p:sldId id="256" r:id="rId5"/>
    <p:sldId id="258" r:id="rId6"/>
    <p:sldId id="288" r:id="rId7"/>
    <p:sldId id="316" r:id="rId8"/>
    <p:sldId id="290" r:id="rId9"/>
    <p:sldId id="326" r:id="rId10"/>
    <p:sldId id="309" r:id="rId11"/>
    <p:sldId id="327" r:id="rId12"/>
    <p:sldId id="311" r:id="rId13"/>
    <p:sldId id="325" r:id="rId14"/>
    <p:sldId id="329" r:id="rId15"/>
    <p:sldId id="330" r:id="rId16"/>
    <p:sldId id="317" r:id="rId17"/>
    <p:sldId id="279" r:id="rId18"/>
    <p:sldId id="298" r:id="rId19"/>
    <p:sldId id="299" r:id="rId20"/>
    <p:sldId id="300" r:id="rId21"/>
    <p:sldId id="318" r:id="rId22"/>
    <p:sldId id="315" r:id="rId23"/>
    <p:sldId id="319" r:id="rId24"/>
    <p:sldId id="282" r:id="rId25"/>
    <p:sldId id="320" r:id="rId26"/>
    <p:sldId id="283" r:id="rId27"/>
    <p:sldId id="331" r:id="rId28"/>
    <p:sldId id="321" r:id="rId29"/>
    <p:sldId id="284" r:id="rId30"/>
    <p:sldId id="285" r:id="rId31"/>
    <p:sldId id="322" r:id="rId32"/>
    <p:sldId id="286" r:id="rId33"/>
    <p:sldId id="332" r:id="rId34"/>
    <p:sldId id="324" r:id="rId35"/>
    <p:sldId id="333" r:id="rId36"/>
    <p:sldId id="323"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微软雅黑" panose="020B0503020204020204" pitchFamily="34" charset="-122"/>
      <p:regular r:id="rId43"/>
      <p:bold r:id="rId44"/>
    </p:embeddedFont>
    <p:embeddedFont>
      <p:font typeface="HL Hoctro" panose="020B0604020202020204" charset="0"/>
      <p:regular r:id="rId45"/>
    </p:embeddedFont>
    <p:embeddedFont>
      <p:font typeface="Arial-Rounded" panose="020B0500000000000000" charset="0"/>
      <p:regular r:id="rId46"/>
    </p:embeddedFont>
    <p:embeddedFont>
      <p:font typeface=".VnAvant" panose="020B7200000000000000" pitchFamily="34" charset="0"/>
      <p:regular r:id="rId47"/>
      <p:bold r:id="rId48"/>
      <p:italic r:id="rId49"/>
      <p:boldItalic r:id="rId50"/>
    </p:embeddedFont>
    <p:embeddedFont>
      <p:font typeface="宋体" panose="02010600030101010101" pitchFamily="2" charset="-122"/>
      <p:regular r:id="rId51"/>
    </p:embeddedFont>
    <p:embeddedFont>
      <p:font typeface="DFPOP1-W9" panose="020B0604020202020204" charset="-128"/>
      <p:regular r:id="rId52"/>
    </p:embeddedFont>
  </p:embeddedFontLst>
  <p:custDataLst>
    <p:tags r:id="rId5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56"/>
          </p14:sldIdLst>
        </p14:section>
        <p14:section name="Tiết 1" id="{694160BE-F2C5-4F1F-9227-A8A060926D5B}">
          <p14:sldIdLst>
            <p14:sldId id="258"/>
            <p14:sldId id="288"/>
            <p14:sldId id="316"/>
            <p14:sldId id="290"/>
            <p14:sldId id="326"/>
            <p14:sldId id="309"/>
            <p14:sldId id="327"/>
            <p14:sldId id="311"/>
            <p14:sldId id="325"/>
            <p14:sldId id="329"/>
            <p14:sldId id="330"/>
          </p14:sldIdLst>
        </p14:section>
        <p14:section name="Tiết 2" id="{47239A1A-9B72-4DA5-96A7-F8786F163078}">
          <p14:sldIdLst>
            <p14:sldId id="317"/>
            <p14:sldId id="279"/>
            <p14:sldId id="298"/>
            <p14:sldId id="299"/>
            <p14:sldId id="300"/>
            <p14:sldId id="318"/>
            <p14:sldId id="315"/>
          </p14:sldIdLst>
        </p14:section>
        <p14:section name="Tiết 3" id="{8DB3B22B-32B6-4C3F-838D-DF98A9DBE4B7}">
          <p14:sldIdLst>
            <p14:sldId id="319"/>
            <p14:sldId id="282"/>
            <p14:sldId id="320"/>
            <p14:sldId id="283"/>
            <p14:sldId id="331"/>
          </p14:sldIdLst>
        </p14:section>
        <p14:section name="Tiết 4" id="{30D029CA-39C5-4833-936C-43C5EF842993}">
          <p14:sldIdLst>
            <p14:sldId id="321"/>
            <p14:sldId id="284"/>
            <p14:sldId id="285"/>
            <p14:sldId id="322"/>
            <p14:sldId id="286"/>
            <p14:sldId id="332"/>
            <p14:sldId id="324"/>
            <p14:sldId id="333"/>
            <p14:sldId id="32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A330"/>
    <a:srgbClr val="8CB823"/>
    <a:srgbClr val="C4D836"/>
    <a:srgbClr val="EF2A19"/>
    <a:srgbClr val="F02EB9"/>
    <a:srgbClr val="E638B4"/>
    <a:srgbClr val="B8E67A"/>
    <a:srgbClr val="F14420"/>
    <a:srgbClr val="FF6600"/>
    <a:srgbClr val="4CA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12" autoAdjust="0"/>
    <p:restoredTop sz="94660"/>
  </p:normalViewPr>
  <p:slideViewPr>
    <p:cSldViewPr snapToGrid="0">
      <p:cViewPr varScale="1">
        <p:scale>
          <a:sx n="97" d="100"/>
          <a:sy n="97" d="100"/>
        </p:scale>
        <p:origin x="732"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gs" Target="tags/tag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31</a:t>
            </a:fld>
            <a:endParaRPr lang="zh-CN" altLang="en-US"/>
          </a:p>
        </p:txBody>
      </p:sp>
    </p:spTree>
    <p:extLst>
      <p:ext uri="{BB962C8B-B14F-4D97-AF65-F5344CB8AC3E}">
        <p14:creationId xmlns:p14="http://schemas.microsoft.com/office/powerpoint/2010/main" val="2034942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33</a:t>
            </a:fld>
            <a:endParaRPr lang="zh-CN" altLang="en-US"/>
          </a:p>
        </p:txBody>
      </p:sp>
    </p:spTree>
    <p:extLst>
      <p:ext uri="{BB962C8B-B14F-4D97-AF65-F5344CB8AC3E}">
        <p14:creationId xmlns:p14="http://schemas.microsoft.com/office/powerpoint/2010/main" val="127676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1917853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13</a:t>
            </a:fld>
            <a:endParaRPr lang="zh-CN" altLang="en-US"/>
          </a:p>
        </p:txBody>
      </p:sp>
    </p:spTree>
    <p:extLst>
      <p:ext uri="{BB962C8B-B14F-4D97-AF65-F5344CB8AC3E}">
        <p14:creationId xmlns:p14="http://schemas.microsoft.com/office/powerpoint/2010/main" val="242221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18</a:t>
            </a:fld>
            <a:endParaRPr lang="zh-CN" altLang="en-US"/>
          </a:p>
        </p:txBody>
      </p:sp>
    </p:spTree>
    <p:extLst>
      <p:ext uri="{BB962C8B-B14F-4D97-AF65-F5344CB8AC3E}">
        <p14:creationId xmlns:p14="http://schemas.microsoft.com/office/powerpoint/2010/main" val="3403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20</a:t>
            </a:fld>
            <a:endParaRPr lang="zh-CN" altLang="en-US"/>
          </a:p>
        </p:txBody>
      </p:sp>
    </p:spTree>
    <p:extLst>
      <p:ext uri="{BB962C8B-B14F-4D97-AF65-F5344CB8AC3E}">
        <p14:creationId xmlns:p14="http://schemas.microsoft.com/office/powerpoint/2010/main" val="419812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22</a:t>
            </a:fld>
            <a:endParaRPr lang="zh-CN" altLang="en-US"/>
          </a:p>
        </p:txBody>
      </p:sp>
    </p:spTree>
    <p:extLst>
      <p:ext uri="{BB962C8B-B14F-4D97-AF65-F5344CB8AC3E}">
        <p14:creationId xmlns:p14="http://schemas.microsoft.com/office/powerpoint/2010/main" val="188052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25</a:t>
            </a:fld>
            <a:endParaRPr lang="zh-CN" altLang="en-US"/>
          </a:p>
        </p:txBody>
      </p:sp>
    </p:spTree>
    <p:extLst>
      <p:ext uri="{BB962C8B-B14F-4D97-AF65-F5344CB8AC3E}">
        <p14:creationId xmlns:p14="http://schemas.microsoft.com/office/powerpoint/2010/main" val="266680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28</a:t>
            </a:fld>
            <a:endParaRPr lang="zh-CN" altLang="en-US"/>
          </a:p>
        </p:txBody>
      </p:sp>
    </p:spTree>
    <p:extLst>
      <p:ext uri="{BB962C8B-B14F-4D97-AF65-F5344CB8AC3E}">
        <p14:creationId xmlns:p14="http://schemas.microsoft.com/office/powerpoint/2010/main" val="2909248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11.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81" name="图片 80"/>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5" t="36971" r="-1"/>
          <a:stretch>
            <a:fillRect/>
          </a:stretch>
        </p:blipFill>
        <p:spPr>
          <a:xfrm>
            <a:off x="12702" y="2237327"/>
            <a:ext cx="9512298" cy="3004238"/>
          </a:xfrm>
          <a:prstGeom prst="rect">
            <a:avLst/>
          </a:prstGeom>
        </p:spPr>
      </p:pic>
      <p:grpSp>
        <p:nvGrpSpPr>
          <p:cNvPr id="99" name="组合 98"/>
          <p:cNvGrpSpPr/>
          <p:nvPr/>
        </p:nvGrpSpPr>
        <p:grpSpPr>
          <a:xfrm>
            <a:off x="3742064" y="1294660"/>
            <a:ext cx="1640413" cy="947958"/>
            <a:chOff x="3276470" y="1815065"/>
            <a:chExt cx="1640413" cy="947958"/>
          </a:xfrm>
        </p:grpSpPr>
        <p:sp>
          <p:nvSpPr>
            <p:cNvPr id="94" name="矩形 93"/>
            <p:cNvSpPr/>
            <p:nvPr/>
          </p:nvSpPr>
          <p:spPr>
            <a:xfrm>
              <a:off x="3295926" y="1815065"/>
              <a:ext cx="1620957" cy="923330"/>
            </a:xfrm>
            <a:prstGeom prst="rect">
              <a:avLst/>
            </a:prstGeom>
          </p:spPr>
          <p:txBody>
            <a:bodyPr wrap="none">
              <a:spAutoFit/>
            </a:bodyPr>
            <a:lstStyle/>
            <a:p>
              <a:r>
                <a:rPr lang="en-US" altLang="zh-CN" sz="5400" b="1" err="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7" name="矩形 96"/>
            <p:cNvSpPr/>
            <p:nvPr/>
          </p:nvSpPr>
          <p:spPr>
            <a:xfrm>
              <a:off x="3295926" y="1826338"/>
              <a:ext cx="1620957" cy="923330"/>
            </a:xfrm>
            <a:prstGeom prst="rect">
              <a:avLst/>
            </a:prstGeom>
          </p:spPr>
          <p:txBody>
            <a:bodyPr wrap="none">
              <a:spAutoFit/>
            </a:bodyPr>
            <a:lstStyle/>
            <a:p>
              <a:r>
                <a:rPr lang="en-US" altLang="zh-CN" sz="5400" b="1" err="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276470" y="1839693"/>
              <a:ext cx="1620957" cy="923330"/>
            </a:xfrm>
            <a:prstGeom prst="rect">
              <a:avLst/>
            </a:prstGeom>
          </p:spPr>
          <p:txBody>
            <a:bodyPr wrap="none">
              <a:spAutoFit/>
            </a:bodyPr>
            <a:lstStyle/>
            <a:p>
              <a:pPr algn="l"/>
              <a:r>
                <a:rPr lang="en-US" altLang="zh-CN" sz="5400" b="1" err="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
        <p:nvSpPr>
          <p:cNvPr id="4" name="矩形 3"/>
          <p:cNvSpPr/>
          <p:nvPr/>
        </p:nvSpPr>
        <p:spPr>
          <a:xfrm>
            <a:off x="3068746" y="3241979"/>
            <a:ext cx="3299301" cy="417422"/>
          </a:xfrm>
          <a:prstGeom prst="rect">
            <a:avLst/>
          </a:prstGeom>
        </p:spPr>
        <p:txBody>
          <a:bodyPr wrap="none">
            <a:spAutoFit/>
          </a:bodyPr>
          <a:lstStyle/>
          <a:p>
            <a:pPr>
              <a:lnSpc>
                <a:spcPct val="150000"/>
              </a:lnSpc>
            </a:pPr>
            <a:r>
              <a:rPr lang="en-US" altLang="zh-CN" sz="1600" b="1" kern="0" dirty="0" err="1">
                <a:latin typeface="Times New Roman" panose="02020603050405020304" pitchFamily="18" charset="0"/>
                <a:ea typeface="微软雅黑" panose="020B0503020204020204" pitchFamily="34" charset="-122"/>
                <a:cs typeface="Times New Roman" panose="02020603050405020304" pitchFamily="18" charset="0"/>
              </a:rPr>
              <a:t>Giáo</a:t>
            </a:r>
            <a:r>
              <a:rPr lang="en-US" altLang="zh-CN" sz="1600" b="1" kern="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kern="0" dirty="0" err="1">
                <a:latin typeface="Times New Roman" panose="02020603050405020304" pitchFamily="18" charset="0"/>
                <a:ea typeface="微软雅黑" panose="020B0503020204020204" pitchFamily="34" charset="-122"/>
                <a:cs typeface="Times New Roman" panose="02020603050405020304" pitchFamily="18" charset="0"/>
              </a:rPr>
              <a:t>viên</a:t>
            </a:r>
            <a:r>
              <a:rPr lang="en-US" altLang="zh-CN" sz="1600" b="1" ker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kern="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矩形 97"/>
          <p:cNvSpPr/>
          <p:nvPr/>
        </p:nvSpPr>
        <p:spPr>
          <a:xfrm>
            <a:off x="1009163" y="1069255"/>
            <a:ext cx="7125670" cy="707886"/>
          </a:xfrm>
          <a:prstGeom prst="rect">
            <a:avLst/>
          </a:prstGeom>
        </p:spPr>
        <p:txBody>
          <a:bodyPr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altLang="zh-CN"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Chủ</a:t>
            </a:r>
            <a:r>
              <a:rPr lang="en-GB" altLang="zh-CN"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000" b="1"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đề</a:t>
            </a:r>
            <a:r>
              <a:rPr lang="en-GB" altLang="zh-CN"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8: Đất nước và con người</a:t>
            </a:r>
            <a:endParaRPr lang="zh-CN" alt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Rectangle 4"/>
          <p:cNvSpPr/>
          <p:nvPr/>
        </p:nvSpPr>
        <p:spPr>
          <a:xfrm>
            <a:off x="760759" y="2057900"/>
            <a:ext cx="7915274" cy="1377259"/>
          </a:xfrm>
          <a:prstGeom prst="rect">
            <a:avLst/>
          </a:prstGeom>
        </p:spPr>
        <p:txBody>
          <a:bodyPr wrap="square">
            <a:prstTxWarp prst="textWave1">
              <a:avLst/>
            </a:prstTxWarp>
            <a:spAutoFit/>
          </a:bodyPr>
          <a:lstStyle/>
          <a:p>
            <a:r>
              <a:rPr lang="en-GB" altLang="zh-CN" sz="1600" b="1" smtClean="0">
                <a:ln w="6600">
                  <a:solidFill>
                    <a:schemeClr val="accent2"/>
                  </a:solidFill>
                  <a:prstDash val="solid"/>
                </a:ln>
                <a:solidFill>
                  <a:srgbClr val="FFFFFF"/>
                </a:solidFill>
                <a:effectLst>
                  <a:outerShdw dist="38100" dir="2700000" algn="tl" rotWithShape="0">
                    <a:schemeClr val="accent2"/>
                  </a:outerShdw>
                </a:effectLst>
                <a:latin typeface="Arial-Rounded" panose="020B0500000000000000" pitchFamily="34" charset="-93"/>
                <a:ea typeface="Arial-Rounded" panose="020B0500000000000000" pitchFamily="34" charset="-93"/>
                <a:cs typeface="Arial-Rounded" panose="020B0500000000000000" pitchFamily="34" charset="-93"/>
                <a:sym typeface="+mn-lt"/>
              </a:rPr>
              <a:t>Du lịch biển Việt Nam</a:t>
            </a:r>
            <a:endParaRPr lang="zh-CN" altLang="en-US" sz="1600" b="1" dirty="0">
              <a:ln w="6600">
                <a:solidFill>
                  <a:schemeClr val="accent2"/>
                </a:solidFill>
                <a:prstDash val="solid"/>
              </a:ln>
              <a:solidFill>
                <a:srgbClr val="FFFFFF"/>
              </a:solidFill>
              <a:effectLst>
                <a:outerShdw dist="38100" dir="2700000" algn="tl" rotWithShape="0">
                  <a:schemeClr val="accent2"/>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8990" y="0"/>
            <a:ext cx="1235398" cy="127360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85" y="-248743"/>
            <a:ext cx="1726039" cy="1726039"/>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94021" flipH="1">
            <a:off x="5118464" y="-273742"/>
            <a:ext cx="1198712" cy="1198712"/>
          </a:xfrm>
          <a:prstGeom prst="rect">
            <a:avLst/>
          </a:prstGeom>
        </p:spPr>
      </p:pic>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tretch>
            <a:fillRect/>
          </a:stretch>
        </p:blipFill>
        <p:spPr>
          <a:xfrm>
            <a:off x="-133350" y="3646701"/>
            <a:ext cx="5402883" cy="1650881"/>
          </a:xfrm>
          <a:prstGeom prst="rect">
            <a:avLst/>
          </a:prstGeom>
        </p:spPr>
      </p:pic>
      <p:pic>
        <p:nvPicPr>
          <p:cNvPr id="37" name="Picture 36"/>
          <p:cNvPicPr>
            <a:picLocks noChangeAspect="1"/>
          </p:cNvPicPr>
          <p:nvPr/>
        </p:nvPicPr>
        <p:blipFill rotWithShape="1">
          <a:blip r:embed="rId7">
            <a:extLst>
              <a:ext uri="{BEBA8EAE-BF5A-486C-A8C5-ECC9F3942E4B}">
                <a14:imgProps xmlns:a14="http://schemas.microsoft.com/office/drawing/2010/main">
                  <a14:imgLayer r:embed="rId8">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rcRect l="15890"/>
          <a:stretch/>
        </p:blipFill>
        <p:spPr>
          <a:xfrm flipH="1">
            <a:off x="4921984" y="3640064"/>
            <a:ext cx="4522843" cy="16430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9"/>
                                        </p:tgtEl>
                                        <p:attrNameLst>
                                          <p:attrName>style.visibility</p:attrName>
                                        </p:attrNameLst>
                                      </p:cBhvr>
                                      <p:to>
                                        <p:strVal val="visible"/>
                                      </p:to>
                                    </p:se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433568" y="0"/>
            <a:ext cx="4495718" cy="584775"/>
          </a:xfrm>
          <a:prstGeom prst="rect">
            <a:avLst/>
          </a:prstGeom>
        </p:spPr>
        <p:txBody>
          <a:bodyPr wrap="none">
            <a:spAutoFit/>
          </a:bodyPr>
          <a:lstStyle/>
          <a:p>
            <a:pPr lvl="0" algn="ctr"/>
            <a:r>
              <a:rPr lang="en-US" altLang="zh-CN" sz="3200" b="1" smtClean="0">
                <a:solidFill>
                  <a:srgbClr val="FF0000"/>
                </a:solidFill>
                <a:latin typeface=".VnAvant" panose="020B7200000000000000" pitchFamily="34" charset="0"/>
                <a:ea typeface="Arial-Rounded" pitchFamily="34" charset="0"/>
                <a:cs typeface="Arial" panose="020B0604020202020204" pitchFamily="34" charset="0"/>
                <a:sym typeface="+mn-lt"/>
              </a:rPr>
              <a:t>Du lÞch biÓn ViÖt Nam</a:t>
            </a:r>
            <a:endParaRPr lang="en-US" altLang="zh-CN" sz="3200" b="1" dirty="0">
              <a:solidFill>
                <a:srgbClr val="FF0000"/>
              </a:solidFill>
              <a:latin typeface=".VnAvant" panose="020B7200000000000000" pitchFamily="34" charset="0"/>
              <a:ea typeface="Arial-Rounded" pitchFamily="34" charset="0"/>
              <a:cs typeface="Arial" panose="020B0604020202020204" pitchFamily="34" charset="0"/>
              <a:sym typeface="+mn-lt"/>
            </a:endParaRPr>
          </a:p>
        </p:txBody>
      </p:sp>
      <p:sp>
        <p:nvSpPr>
          <p:cNvPr id="2" name="TextBox 1"/>
          <p:cNvSpPr txBox="1"/>
          <p:nvPr/>
        </p:nvSpPr>
        <p:spPr>
          <a:xfrm>
            <a:off x="321013" y="584775"/>
            <a:ext cx="8531157" cy="4154984"/>
          </a:xfrm>
          <a:prstGeom prst="rect">
            <a:avLst/>
          </a:prstGeom>
          <a:noFill/>
        </p:spPr>
        <p:txBody>
          <a:bodyPr wrap="square" rtlCol="0">
            <a:spAutoFit/>
          </a:bodyPr>
          <a:lstStyle/>
          <a:p>
            <a:pPr algn="just"/>
            <a:r>
              <a:rPr lang="en-US" smtClean="0">
                <a:latin typeface=".VnAvant" panose="020B7200000000000000" pitchFamily="34" charset="0"/>
              </a:rPr>
              <a:t>	</a:t>
            </a:r>
            <a:r>
              <a:rPr lang="en-US" sz="2400" smtClean="0">
                <a:latin typeface="Arial" panose="020B0604020202020204" pitchFamily="34" charset="0"/>
                <a:cs typeface="Arial" panose="020B0604020202020204" pitchFamily="34" charset="0"/>
              </a:rPr>
              <a:t>Biển nước ta nơi đâu cũng đẹp. Thanh Hóa, Đà Nẵng, Khánh Hòa,… có những bãi biển nổi tiếng, được du khách yêu thích. Nhưng suốt chiều dài đất nước cũng có nhiều bãi biển còn hoang sơ.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Đi 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Biển là món quà kì diệu mà thiên nhiên đã ban tặng cho nước ta.</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								</a:t>
            </a:r>
            <a:r>
              <a:rPr lang="en-US" sz="1800" smtClean="0">
                <a:latin typeface="Arial" panose="020B0604020202020204" pitchFamily="34" charset="0"/>
                <a:cs typeface="Arial" panose="020B0604020202020204" pitchFamily="34" charset="0"/>
              </a:rPr>
              <a:t>(Cẩm Anh)</a:t>
            </a:r>
            <a:endParaRPr lang="en-US" sz="1400">
              <a:latin typeface="Arial" panose="020B0604020202020204" pitchFamily="34" charset="0"/>
              <a:cs typeface="Arial" panose="020B0604020202020204" pitchFamily="34" charset="0"/>
            </a:endParaRPr>
          </a:p>
        </p:txBody>
      </p:sp>
      <p:sp>
        <p:nvSpPr>
          <p:cNvPr id="3" name="TextBox 2"/>
          <p:cNvSpPr txBox="1"/>
          <p:nvPr/>
        </p:nvSpPr>
        <p:spPr>
          <a:xfrm>
            <a:off x="712866" y="4600173"/>
            <a:ext cx="398834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hoang sơ, kì diệu</a:t>
            </a:r>
            <a:endParaRPr lang="en-US" sz="2000" i="1">
              <a:solidFill>
                <a:srgbClr val="FF0000"/>
              </a:solidFill>
              <a:latin typeface="Arial" panose="020B0604020202020204" pitchFamily="34" charset="0"/>
              <a:cs typeface="Arial" panose="020B0604020202020204" pitchFamily="34" charset="0"/>
            </a:endParaRPr>
          </a:p>
        </p:txBody>
      </p:sp>
      <p:sp>
        <p:nvSpPr>
          <p:cNvPr id="5" name="Lưu đồ: Đường kết nối 8">
            <a:extLst>
              <a:ext uri="{FF2B5EF4-FFF2-40B4-BE49-F238E27FC236}">
                <a16:creationId xmlns:a16="http://schemas.microsoft.com/office/drawing/2014/main" id="{A3F0B0FD-818E-4BBD-B401-3895387E3487}"/>
              </a:ext>
            </a:extLst>
          </p:cNvPr>
          <p:cNvSpPr/>
          <p:nvPr/>
        </p:nvSpPr>
        <p:spPr>
          <a:xfrm>
            <a:off x="778536" y="584775"/>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6" name="Lưu đồ: Đường kết nối 8">
            <a:extLst>
              <a:ext uri="{FF2B5EF4-FFF2-40B4-BE49-F238E27FC236}">
                <a16:creationId xmlns:a16="http://schemas.microsoft.com/office/drawing/2014/main" id="{A3F0B0FD-818E-4BBD-B401-3895387E3487}"/>
              </a:ext>
            </a:extLst>
          </p:cNvPr>
          <p:cNvSpPr/>
          <p:nvPr/>
        </p:nvSpPr>
        <p:spPr>
          <a:xfrm>
            <a:off x="778536" y="2053892"/>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2</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8" name="Lưu đồ: Đường kết nối 8">
            <a:extLst>
              <a:ext uri="{FF2B5EF4-FFF2-40B4-BE49-F238E27FC236}">
                <a16:creationId xmlns:a16="http://schemas.microsoft.com/office/drawing/2014/main" id="{A3F0B0FD-818E-4BBD-B401-3895387E3487}"/>
              </a:ext>
            </a:extLst>
          </p:cNvPr>
          <p:cNvSpPr/>
          <p:nvPr/>
        </p:nvSpPr>
        <p:spPr>
          <a:xfrm>
            <a:off x="778536" y="3532737"/>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a:solidFill>
                  <a:schemeClr val="tx1"/>
                </a:solidFill>
                <a:latin typeface="Times New Roman" panose="02020603050405020304" pitchFamily="18" charset="0"/>
                <a:cs typeface="Times New Roman" panose="02020603050405020304" pitchFamily="18" charset="0"/>
              </a:rPr>
              <a:t>3</a:t>
            </a:r>
            <a:endParaRPr lang="vi-VN"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62010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351" y="723482"/>
            <a:ext cx="7224766" cy="954107"/>
          </a:xfrm>
          <a:prstGeom prst="rect">
            <a:avLst/>
          </a:prstGeom>
          <a:noFill/>
        </p:spPr>
        <p:txBody>
          <a:bodyPr wrap="square" rtlCol="0">
            <a:spAutoFit/>
          </a:bodyPr>
          <a:lstStyle/>
          <a:p>
            <a:pPr algn="just"/>
            <a:r>
              <a:rPr lang="en-US" sz="2800" smtClean="0">
                <a:latin typeface="Arial" panose="020B0604020202020204" pitchFamily="34" charset="0"/>
                <a:cs typeface="Arial" panose="020B0604020202020204" pitchFamily="34" charset="0"/>
              </a:rPr>
              <a:t>- Hoang sơ: hoàn toàn tự nhiên, chưa có tác động của con người.</a:t>
            </a:r>
            <a:endParaRPr lang="en-US" sz="2800">
              <a:latin typeface="Arial" panose="020B0604020202020204" pitchFamily="34" charset="0"/>
              <a:cs typeface="Arial" panose="020B0604020202020204" pitchFamily="34" charset="0"/>
            </a:endParaRPr>
          </a:p>
        </p:txBody>
      </p:sp>
      <p:sp>
        <p:nvSpPr>
          <p:cNvPr id="3" name="TextBox 2"/>
          <p:cNvSpPr txBox="1"/>
          <p:nvPr/>
        </p:nvSpPr>
        <p:spPr>
          <a:xfrm>
            <a:off x="904351" y="1798169"/>
            <a:ext cx="7224766" cy="954107"/>
          </a:xfrm>
          <a:prstGeom prst="rect">
            <a:avLst/>
          </a:prstGeom>
          <a:noFill/>
        </p:spPr>
        <p:txBody>
          <a:bodyPr wrap="square" rtlCol="0">
            <a:spAutoFit/>
          </a:bodyPr>
          <a:lstStyle/>
          <a:p>
            <a:pPr algn="just"/>
            <a:r>
              <a:rPr lang="en-US" sz="2800" smtClean="0">
                <a:latin typeface="Arial" panose="020B0604020202020204" pitchFamily="34" charset="0"/>
                <a:cs typeface="Arial" panose="020B0604020202020204" pitchFamily="34" charset="0"/>
              </a:rPr>
              <a:t>- Kì diệu: có gì đó rất lạ lùng, làm cho người ta phải ca ngợi, khâm phục.</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513812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433568" y="0"/>
            <a:ext cx="4495718" cy="584775"/>
          </a:xfrm>
          <a:prstGeom prst="rect">
            <a:avLst/>
          </a:prstGeom>
        </p:spPr>
        <p:txBody>
          <a:bodyPr wrap="none">
            <a:spAutoFit/>
          </a:bodyPr>
          <a:lstStyle/>
          <a:p>
            <a:pPr lvl="0" algn="ctr"/>
            <a:r>
              <a:rPr lang="en-US" altLang="zh-CN" sz="3200" b="1" smtClean="0">
                <a:solidFill>
                  <a:srgbClr val="FF0000"/>
                </a:solidFill>
                <a:latin typeface=".VnAvant" panose="020B7200000000000000" pitchFamily="34" charset="0"/>
                <a:ea typeface="Arial-Rounded" pitchFamily="34" charset="0"/>
                <a:cs typeface="Arial" panose="020B0604020202020204" pitchFamily="34" charset="0"/>
                <a:sym typeface="+mn-lt"/>
              </a:rPr>
              <a:t>Du lÞch biÓn ViÖt Nam</a:t>
            </a:r>
            <a:endParaRPr lang="en-US" altLang="zh-CN" sz="3200" b="1" dirty="0">
              <a:solidFill>
                <a:srgbClr val="FF0000"/>
              </a:solidFill>
              <a:latin typeface=".VnAvant" panose="020B7200000000000000" pitchFamily="34" charset="0"/>
              <a:ea typeface="Arial-Rounded" pitchFamily="34" charset="0"/>
              <a:cs typeface="Arial" panose="020B0604020202020204" pitchFamily="34" charset="0"/>
              <a:sym typeface="+mn-lt"/>
            </a:endParaRPr>
          </a:p>
        </p:txBody>
      </p:sp>
      <p:sp>
        <p:nvSpPr>
          <p:cNvPr id="2" name="TextBox 1"/>
          <p:cNvSpPr txBox="1"/>
          <p:nvPr/>
        </p:nvSpPr>
        <p:spPr>
          <a:xfrm>
            <a:off x="321013" y="584775"/>
            <a:ext cx="8531157" cy="4154984"/>
          </a:xfrm>
          <a:prstGeom prst="rect">
            <a:avLst/>
          </a:prstGeom>
          <a:noFill/>
        </p:spPr>
        <p:txBody>
          <a:bodyPr wrap="square" rtlCol="0">
            <a:spAutoFit/>
          </a:bodyPr>
          <a:lstStyle/>
          <a:p>
            <a:pPr algn="just"/>
            <a:r>
              <a:rPr lang="en-US" smtClean="0">
                <a:latin typeface=".VnAvant" panose="020B7200000000000000" pitchFamily="34" charset="0"/>
              </a:rPr>
              <a:t>	</a:t>
            </a:r>
            <a:r>
              <a:rPr lang="en-US" sz="2400" smtClean="0">
                <a:latin typeface="Arial" panose="020B0604020202020204" pitchFamily="34" charset="0"/>
                <a:cs typeface="Arial" panose="020B0604020202020204" pitchFamily="34" charset="0"/>
              </a:rPr>
              <a:t>Biển nước ta nơi đâu cũng đẹp. Thanh Hóa, Đà Nẵng, Khánh Hòa,… có những bãi biển nổi tiếng, được du khách yêu thích. Nhưng suốt chiều dài đất nước cũng có nhiều bãi biển còn hoang sơ.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Đi 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Biển là món quà kì diệu mà thiên nhiên đã ban tặng cho nước ta.</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								</a:t>
            </a:r>
            <a:r>
              <a:rPr lang="en-US" sz="1800" smtClean="0">
                <a:latin typeface="Arial" panose="020B0604020202020204" pitchFamily="34" charset="0"/>
                <a:cs typeface="Arial" panose="020B0604020202020204" pitchFamily="34" charset="0"/>
              </a:rPr>
              <a:t>(Cẩm Anh)</a:t>
            </a:r>
            <a:endParaRPr lang="en-US" sz="1400">
              <a:latin typeface="Arial" panose="020B0604020202020204" pitchFamily="34" charset="0"/>
              <a:cs typeface="Arial" panose="020B0604020202020204" pitchFamily="34" charset="0"/>
            </a:endParaRPr>
          </a:p>
        </p:txBody>
      </p:sp>
      <p:sp>
        <p:nvSpPr>
          <p:cNvPr id="3" name="TextBox 2"/>
          <p:cNvSpPr txBox="1"/>
          <p:nvPr/>
        </p:nvSpPr>
        <p:spPr>
          <a:xfrm>
            <a:off x="1091151" y="4539704"/>
            <a:ext cx="398834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hoang sơ, kì diệu</a:t>
            </a:r>
            <a:endParaRPr lang="en-US" sz="2000" i="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7130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624243" y="2122352"/>
            <a:ext cx="5125395"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94100826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8400" b="16581"/>
          <a:stretch/>
        </p:blipFill>
        <p:spPr>
          <a:xfrm>
            <a:off x="1924247" y="0"/>
            <a:ext cx="5587633" cy="5143500"/>
          </a:xfrm>
          <a:prstGeom prst="rect">
            <a:avLst/>
          </a:prstGeom>
        </p:spPr>
      </p:pic>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id="{DAECB3AA-DE44-4B2E-8E42-EC1E254E3EC5}"/>
              </a:ext>
            </a:extLst>
          </p:cNvPr>
          <p:cNvSpPr/>
          <p:nvPr/>
        </p:nvSpPr>
        <p:spPr>
          <a:xfrm>
            <a:off x="811019" y="1355438"/>
            <a:ext cx="7669789" cy="1569660"/>
          </a:xfrm>
          <a:prstGeom prst="rect">
            <a:avLst/>
          </a:prstGeom>
        </p:spPr>
        <p:txBody>
          <a:bodyPr wrap="square">
            <a:spAutoFit/>
          </a:bodyPr>
          <a:lstStyle/>
          <a:p>
            <a:pPr algn="just"/>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	Những bãi biển nổi tiếng ở nước ta có ở các nơi như Thanh Hóa, Đà Nẵng, Khánh Hòa,…</a:t>
            </a:r>
            <a:endParaRPr lang="zh-CN" altLang="en-US" sz="3200" dirty="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3" name="矩形 8">
            <a:extLst>
              <a:ext uri="{FF2B5EF4-FFF2-40B4-BE49-F238E27FC236}">
                <a16:creationId xmlns:a16="http://schemas.microsoft.com/office/drawing/2014/main" id="{DAECB3AA-DE44-4B2E-8E42-EC1E254E3EC5}"/>
              </a:ext>
            </a:extLst>
          </p:cNvPr>
          <p:cNvSpPr/>
          <p:nvPr/>
        </p:nvSpPr>
        <p:spPr>
          <a:xfrm>
            <a:off x="589956" y="278220"/>
            <a:ext cx="8505646" cy="1077218"/>
          </a:xfrm>
          <a:prstGeom prst="rect">
            <a:avLst/>
          </a:prstGeom>
        </p:spPr>
        <p:txBody>
          <a:bodyPr wrap="square">
            <a:spAutoFit/>
          </a:bodyPr>
          <a:lstStyle/>
          <a:p>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a</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Trong bài đọc, những bãi biển nổi tiếng của nước ta ở đâu?</a:t>
            </a:r>
            <a:endParaRPr lang="zh-CN" altLang="en-US"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1026" name="Picture 2" descr="Khánh Hòa đảm bảo cơ sở vật chất phục vụ khách du lịch dịp Festival Biển  2019 - Tổng cục Du lịch"/>
          <p:cNvPicPr>
            <a:picLocks noChangeAspect="1" noChangeArrowheads="1"/>
          </p:cNvPicPr>
          <p:nvPr/>
        </p:nvPicPr>
        <p:blipFill rotWithShape="1">
          <a:blip r:embed="rId2">
            <a:extLst>
              <a:ext uri="{28A0092B-C50C-407E-A947-70E740481C1C}">
                <a14:useLocalDpi xmlns:a14="http://schemas.microsoft.com/office/drawing/2010/main" val="0"/>
              </a:ext>
            </a:extLst>
          </a:blip>
          <a:srcRect l="16735" r="3558"/>
          <a:stretch/>
        </p:blipFill>
        <p:spPr bwMode="auto">
          <a:xfrm>
            <a:off x="5971402" y="2923673"/>
            <a:ext cx="3124200" cy="20165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7 bãi biển đẹp và hoang sơ ở Thanh Hóa bạn phải check-in hè này - iVIVU.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7" y="2925098"/>
            <a:ext cx="2654056" cy="20151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6 Bãi biển Đà Nẵng đẹp mê hồn nhất định phải ghé qu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6316" y="2923673"/>
            <a:ext cx="3032633" cy="201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81155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974" y="161842"/>
            <a:ext cx="8745167" cy="584775"/>
          </a:xfrm>
          <a:prstGeom prst="rect">
            <a:avLst/>
          </a:prstGeom>
        </p:spPr>
        <p:txBody>
          <a:bodyPr wrap="square">
            <a:spAutoFit/>
          </a:bodyPr>
          <a:lstStyle/>
          <a:p>
            <a:pPr lvl="0"/>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b</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Chúng ta có thể làm gì khi đi biển?</a:t>
            </a:r>
            <a:endParaRPr lang="zh-CN" altLang="en-US"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 name="Rectangle 3"/>
          <p:cNvSpPr/>
          <p:nvPr/>
        </p:nvSpPr>
        <p:spPr>
          <a:xfrm>
            <a:off x="481135" y="741672"/>
            <a:ext cx="8904026" cy="1077218"/>
          </a:xfrm>
          <a:prstGeom prst="rect">
            <a:avLst/>
          </a:prstGeom>
        </p:spPr>
        <p:txBody>
          <a:bodyPr wrap="square">
            <a:spAutoFit/>
          </a:bodyPr>
          <a:lstStyle/>
          <a:p>
            <a:r>
              <a:rPr lang="en-US" altLang="zh-CN" sz="32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Chúng ta có thể </a:t>
            </a:r>
            <a:r>
              <a:rPr lang="en-US" sz="320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rPr>
              <a:t>bơi lội, nô đùa trên sóng, nhặt vỏ sò, xây lâu đài </a:t>
            </a:r>
            <a:r>
              <a:rPr lang="en-US"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rPr>
              <a:t>cát.</a:t>
            </a:r>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 </a:t>
            </a:r>
            <a:endParaRPr lang="zh-CN" altLang="en-US" sz="3200" dirty="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2050" name="Picture 2" descr="Is it safe to let my children swim in the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974" y="2006610"/>
            <a:ext cx="4341761" cy="27162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át mang niềm vui đến | Web Sống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238" y="2006609"/>
            <a:ext cx="4066317" cy="271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6734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id="{BEF69370-038A-4CCC-B259-2DF7CD5468DF}"/>
              </a:ext>
            </a:extLst>
          </p:cNvPr>
          <p:cNvSpPr/>
          <p:nvPr/>
        </p:nvSpPr>
        <p:spPr>
          <a:xfrm>
            <a:off x="494041" y="265217"/>
            <a:ext cx="8136040" cy="1077218"/>
          </a:xfrm>
          <a:prstGeom prst="rect">
            <a:avLst/>
          </a:prstGeom>
        </p:spPr>
        <p:txBody>
          <a:bodyPr wrap="square">
            <a:spAutoFit/>
          </a:bodyPr>
          <a:lstStyle/>
          <a:p>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Vì sao hình dạng của những đồi cát luôn thay đổi?</a:t>
            </a:r>
            <a:endParaRPr lang="zh-CN" altLang="en-US"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3" name="矩形 8">
            <a:extLst>
              <a:ext uri="{FF2B5EF4-FFF2-40B4-BE49-F238E27FC236}">
                <a16:creationId xmlns:a16="http://schemas.microsoft.com/office/drawing/2014/main" id="{BEF69370-038A-4CCC-B259-2DF7CD5468DF}"/>
              </a:ext>
            </a:extLst>
          </p:cNvPr>
          <p:cNvSpPr/>
          <p:nvPr/>
        </p:nvSpPr>
        <p:spPr>
          <a:xfrm>
            <a:off x="656388" y="1228901"/>
            <a:ext cx="8487612" cy="1077218"/>
          </a:xfrm>
          <a:prstGeom prst="rect">
            <a:avLst/>
          </a:prstGeom>
        </p:spPr>
        <p:txBody>
          <a:bodyPr wrap="square">
            <a:spAutoFit/>
          </a:bodyPr>
          <a:lstStyle/>
          <a:p>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	Hình </a:t>
            </a:r>
            <a:r>
              <a:rPr lang="en-US" altLang="zh-CN" sz="320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dạng của những đồi cát luôn thay đổi vì cát </a:t>
            </a:r>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bay. </a:t>
            </a:r>
            <a:endParaRPr lang="zh-CN" altLang="en-US" sz="3200" dirty="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3074" name="Picture 2" descr="ĐỒI CÁT ĐỎ MŨI NÉ- ĐỒI CÁT BAY- ĐỒI CÁT HỒNG - DU LỊCH PHAN TH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423" y="2306119"/>
            <a:ext cx="5169924" cy="25706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06698" y="3141750"/>
            <a:ext cx="2114550" cy="1077218"/>
          </a:xfrm>
          <a:prstGeom prst="rect">
            <a:avLst/>
          </a:prstGeom>
          <a:noFill/>
        </p:spPr>
        <p:txBody>
          <a:bodyPr wrap="square" rtlCol="0">
            <a:spAutoFit/>
          </a:bodyPr>
          <a:lstStyle/>
          <a:p>
            <a:r>
              <a:rPr lang="en-US" sz="3200" b="1" smtClean="0">
                <a:solidFill>
                  <a:srgbClr val="59A33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Đồi cát ở Mũi Né</a:t>
            </a:r>
            <a:endParaRPr lang="en-US" sz="3200" b="1">
              <a:solidFill>
                <a:srgbClr val="59A33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2507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109"/>
          <p:cNvSpPr txBox="1"/>
          <p:nvPr/>
        </p:nvSpPr>
        <p:spPr>
          <a:xfrm>
            <a:off x="1392739" y="2122352"/>
            <a:ext cx="3588404" cy="769441"/>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 vào 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55220174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6"/>
                                        </p:tgtEl>
                                        <p:attrNameLst>
                                          <p:attrName>ppt_x</p:attrName>
                                          <p:attrName>ppt_y</p:attrName>
                                        </p:attrNameLst>
                                      </p:cBhvr>
                                      <p:rCtr x="0" y="-3611"/>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id="{DAECB3AA-DE44-4B2E-8E42-EC1E254E3EC5}"/>
              </a:ext>
            </a:extLst>
          </p:cNvPr>
          <p:cNvSpPr/>
          <p:nvPr/>
        </p:nvSpPr>
        <p:spPr>
          <a:xfrm>
            <a:off x="381837" y="65768"/>
            <a:ext cx="2767846" cy="584775"/>
          </a:xfrm>
          <a:prstGeom prst="rect">
            <a:avLst/>
          </a:prstGeom>
        </p:spPr>
        <p:txBody>
          <a:bodyPr wrap="square">
            <a:spAutoFit/>
          </a:bodyPr>
          <a:lstStyle/>
          <a:p>
            <a:r>
              <a:rPr lang="en-US" altLang="zh-CN" sz="3200" u="sng"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3200" b="1" u="sng" dirty="0">
              <a:solidFill>
                <a:srgbClr val="4CA42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6" name="Rectangle 5"/>
          <p:cNvSpPr/>
          <p:nvPr/>
        </p:nvSpPr>
        <p:spPr>
          <a:xfrm>
            <a:off x="672053" y="537347"/>
            <a:ext cx="8745167" cy="584775"/>
          </a:xfrm>
          <a:prstGeom prst="rect">
            <a:avLst/>
          </a:prstGeom>
        </p:spPr>
        <p:txBody>
          <a:bodyPr wrap="square">
            <a:spAutoFit/>
          </a:bodyPr>
          <a:lstStyle/>
          <a:p>
            <a:pPr lvl="0"/>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b</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Chúng ta có thể làm gì khi đi biển?</a:t>
            </a:r>
            <a:endParaRPr lang="zh-CN" altLang="en-US"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7" name="Rectangle 6"/>
          <p:cNvSpPr/>
          <p:nvPr/>
        </p:nvSpPr>
        <p:spPr>
          <a:xfrm>
            <a:off x="672053" y="1000306"/>
            <a:ext cx="8381512" cy="1077218"/>
          </a:xfrm>
          <a:prstGeom prst="rect">
            <a:avLst/>
          </a:prstGeom>
        </p:spPr>
        <p:txBody>
          <a:bodyPr wrap="square">
            <a:spAutoFit/>
          </a:bodyPr>
          <a:lstStyle/>
          <a:p>
            <a:r>
              <a:rPr lang="en-US" altLang="zh-CN" sz="320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Chúng ta có thể </a:t>
            </a:r>
            <a:r>
              <a:rPr lang="en-US" sz="320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rPr>
              <a:t>bơi lội, nô đùa trên sóng, nhặt vỏ sò, xây lâu đài </a:t>
            </a:r>
            <a:r>
              <a:rPr lang="en-US"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rPr>
              <a:t>cát.</a:t>
            </a:r>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 </a:t>
            </a:r>
            <a:endParaRPr lang="zh-CN" altLang="en-US" sz="3200" dirty="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8" name="矩形 8">
            <a:extLst>
              <a:ext uri="{FF2B5EF4-FFF2-40B4-BE49-F238E27FC236}">
                <a16:creationId xmlns:a16="http://schemas.microsoft.com/office/drawing/2014/main" id="{BEF69370-038A-4CCC-B259-2DF7CD5468DF}"/>
              </a:ext>
            </a:extLst>
          </p:cNvPr>
          <p:cNvSpPr/>
          <p:nvPr/>
        </p:nvSpPr>
        <p:spPr>
          <a:xfrm>
            <a:off x="672053" y="1935316"/>
            <a:ext cx="8136040" cy="1077218"/>
          </a:xfrm>
          <a:prstGeom prst="rect">
            <a:avLst/>
          </a:prstGeom>
        </p:spPr>
        <p:txBody>
          <a:bodyPr wrap="square">
            <a:spAutoFit/>
          </a:bodyPr>
          <a:lstStyle/>
          <a:p>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Vì sao hình dạng của những đồi cát luôn thay đổi?</a:t>
            </a:r>
            <a:endParaRPr lang="zh-CN" altLang="en-US"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9" name="矩形 8">
            <a:extLst>
              <a:ext uri="{FF2B5EF4-FFF2-40B4-BE49-F238E27FC236}">
                <a16:creationId xmlns:a16="http://schemas.microsoft.com/office/drawing/2014/main" id="{BEF69370-038A-4CCC-B259-2DF7CD5468DF}"/>
              </a:ext>
            </a:extLst>
          </p:cNvPr>
          <p:cNvSpPr/>
          <p:nvPr/>
        </p:nvSpPr>
        <p:spPr>
          <a:xfrm>
            <a:off x="672053" y="2880670"/>
            <a:ext cx="8487612" cy="1077218"/>
          </a:xfrm>
          <a:prstGeom prst="rect">
            <a:avLst/>
          </a:prstGeom>
        </p:spPr>
        <p:txBody>
          <a:bodyPr wrap="square">
            <a:spAutoFit/>
          </a:bodyPr>
          <a:lstStyle/>
          <a:p>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 Hình </a:t>
            </a:r>
            <a:r>
              <a:rPr lang="en-US" altLang="zh-CN" sz="320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dạng của những đồi cát luôn thay đổi vì cát </a:t>
            </a:r>
            <a:r>
              <a:rPr lang="en-US" altLang="zh-CN" sz="3200" smtClean="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rPr>
              <a:t>bay. </a:t>
            </a:r>
            <a:endParaRPr lang="zh-CN" altLang="en-US" sz="3200" dirty="0">
              <a:solidFill>
                <a:schemeClr val="accent5">
                  <a:lumMod val="50000"/>
                </a:schemeClr>
              </a:solidFill>
              <a:latin typeface="Arial" panose="020B0604020202020204" pitchFamily="34" charset="0"/>
              <a:ea typeface="Arial-Rounded" panose="020B0500000000000000" pitchFamily="34" charset="-93"/>
              <a:cs typeface="Arial" panose="020B0604020202020204" pitchFamily="34" charset="0"/>
              <a:sym typeface="+mn-lt"/>
            </a:endParaRPr>
          </a:p>
        </p:txBody>
      </p:sp>
    </p:spTree>
    <p:extLst>
      <p:ext uri="{BB962C8B-B14F-4D97-AF65-F5344CB8AC3E}">
        <p14:creationId xmlns:p14="http://schemas.microsoft.com/office/powerpoint/2010/main" val="119792812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8279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0" name="文本框 109"/>
          <p:cNvSpPr txBox="1"/>
          <p:nvPr/>
        </p:nvSpPr>
        <p:spPr>
          <a:xfrm>
            <a:off x="1421785" y="2223652"/>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p:tgtEl>
                                          <p:spTgt spid="110"/>
                                        </p:tgtEl>
                                        <p:attrNameLst>
                                          <p:attrName>ppt_y</p:attrName>
                                        </p:attrNameLst>
                                      </p:cBhvr>
                                      <p:tavLst>
                                        <p:tav tm="0">
                                          <p:val>
                                            <p:strVal val="#ppt_y-#ppt_h*1.125000"/>
                                          </p:val>
                                        </p:tav>
                                        <p:tav tm="100000">
                                          <p:val>
                                            <p:strVal val="#ppt_y"/>
                                          </p:val>
                                        </p:tav>
                                      </p:tavLst>
                                    </p:anim>
                                    <p:animEffect transition="in" filter="wipe(down)">
                                      <p:cBhvr>
                                        <p:cTn id="14" dur="500"/>
                                        <p:tgtEl>
                                          <p:spTgt spid="110"/>
                                        </p:tgtEl>
                                      </p:cBhvr>
                                    </p:animEffect>
                                  </p:childTnLst>
                                </p:cTn>
                              </p:par>
                              <p:par>
                                <p:cTn id="15" presetID="34" presetClass="emph" presetSubtype="0" fill="hold" grpId="1" nodeType="withEffect">
                                  <p:stCondLst>
                                    <p:cond delay="1750"/>
                                  </p:stCondLst>
                                  <p:childTnLst>
                                    <p:animMotion origin="layout" path="M 3.88889E-6 1.23457E-6 L 3.88889E-6 -0.07222 " pathEditMode="relative" rAng="0" ptsTypes="AA">
                                      <p:cBhvr>
                                        <p:cTn id="16" dur="250" accel="50000" decel="50000" autoRev="1" fill="hold">
                                          <p:stCondLst>
                                            <p:cond delay="0"/>
                                          </p:stCondLst>
                                        </p:cTn>
                                        <p:tgtEl>
                                          <p:spTgt spid="110"/>
                                        </p:tgtEl>
                                        <p:attrNameLst>
                                          <p:attrName>ppt_x</p:attrName>
                                          <p:attrName>ppt_y</p:attrName>
                                        </p:attrNameLst>
                                      </p:cBhvr>
                                      <p:rCtr x="0" y="-3611"/>
                                    </p:animMotion>
                                    <p:animRot by="1500000">
                                      <p:cBhvr>
                                        <p:cTn id="17" dur="125" fill="hold">
                                          <p:stCondLst>
                                            <p:cond delay="0"/>
                                          </p:stCondLst>
                                        </p:cTn>
                                        <p:tgtEl>
                                          <p:spTgt spid="110"/>
                                        </p:tgtEl>
                                        <p:attrNameLst>
                                          <p:attrName>r</p:attrName>
                                        </p:attrNameLst>
                                      </p:cBhvr>
                                    </p:animRot>
                                    <p:animRot by="-1500000">
                                      <p:cBhvr>
                                        <p:cTn id="18" dur="125" fill="hold">
                                          <p:stCondLst>
                                            <p:cond delay="125"/>
                                          </p:stCondLst>
                                        </p:cTn>
                                        <p:tgtEl>
                                          <p:spTgt spid="110"/>
                                        </p:tgtEl>
                                        <p:attrNameLst>
                                          <p:attrName>r</p:attrName>
                                        </p:attrNameLst>
                                      </p:cBhvr>
                                    </p:animRot>
                                    <p:animRot by="-1500000">
                                      <p:cBhvr>
                                        <p:cTn id="19" dur="125" fill="hold">
                                          <p:stCondLst>
                                            <p:cond delay="250"/>
                                          </p:stCondLst>
                                        </p:cTn>
                                        <p:tgtEl>
                                          <p:spTgt spid="110"/>
                                        </p:tgtEl>
                                        <p:attrNameLst>
                                          <p:attrName>r</p:attrName>
                                        </p:attrNameLst>
                                      </p:cBhvr>
                                    </p:animRot>
                                    <p:animRot by="1500000">
                                      <p:cBhvr>
                                        <p:cTn id="20" dur="125" fill="hold">
                                          <p:stCondLst>
                                            <p:cond delay="375"/>
                                          </p:stCondLst>
                                        </p:cTn>
                                        <p:tgtEl>
                                          <p:spTgt spid="1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0" grpId="0"/>
      <p:bldP spid="110"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2122352"/>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ngữ</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2219145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319177" y="207704"/>
            <a:ext cx="8505646"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hoàn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thiện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513623" y="2359046"/>
            <a:ext cx="8998085" cy="523220"/>
          </a:xfrm>
          <a:prstGeom prst="rect">
            <a:avLst/>
          </a:prstGeom>
        </p:spPr>
        <p:txBody>
          <a:bodyPr wrap="square">
            <a:spAutoFit/>
          </a:bodyPr>
          <a:lstStyle/>
          <a:p>
            <a:r>
              <a:rPr lang="en-US" altLang="zh-CN" sz="2800" smtClean="0">
                <a:latin typeface="Arial" panose="020B0604020202020204" pitchFamily="34" charset="0"/>
                <a:ea typeface="Arial-Rounded" panose="020B0500000000000000" pitchFamily="34" charset="-93"/>
                <a:cs typeface="Arial" panose="020B0604020202020204" pitchFamily="34" charset="0"/>
                <a:sym typeface="+mn-lt"/>
              </a:rPr>
              <a:t>a. Dọc bờ biển nước ta có nhiều khi du lịch đẹp</a:t>
            </a:r>
            <a:endParaRPr lang="zh-CN" altLang="en-US" sz="2800" dirty="0">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10" name="矩形 8">
            <a:extLst>
              <a:ext uri="{FF2B5EF4-FFF2-40B4-BE49-F238E27FC236}">
                <a16:creationId xmlns:a16="http://schemas.microsoft.com/office/drawing/2014/main" id="{A2F459A0-6A26-4DA5-B309-4C38E867922B}"/>
              </a:ext>
            </a:extLst>
          </p:cNvPr>
          <p:cNvSpPr/>
          <p:nvPr/>
        </p:nvSpPr>
        <p:spPr>
          <a:xfrm>
            <a:off x="615291" y="2745166"/>
            <a:ext cx="1379794" cy="584775"/>
          </a:xfrm>
          <a:prstGeom prst="rect">
            <a:avLst/>
          </a:prstGeom>
        </p:spPr>
        <p:txBody>
          <a:bodyPr wrap="square">
            <a:spAutoFit/>
          </a:bodyPr>
          <a:lstStyle/>
          <a:p>
            <a:r>
              <a:rPr lang="en-US" altLang="zh-CN" sz="3200" dirty="0" smtClean="0">
                <a:solidFill>
                  <a:schemeClr val="accent5">
                    <a:lumMod val="7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3" name="Rectangle 2"/>
          <p:cNvSpPr/>
          <p:nvPr/>
        </p:nvSpPr>
        <p:spPr>
          <a:xfrm>
            <a:off x="2085251" y="2776810"/>
            <a:ext cx="284052" cy="584775"/>
          </a:xfrm>
          <a:prstGeom prst="rect">
            <a:avLst/>
          </a:prstGeom>
        </p:spPr>
        <p:txBody>
          <a:bodyPr wrap="none">
            <a:spAutoFit/>
          </a:bodyPr>
          <a:lstStyle/>
          <a:p>
            <a:r>
              <a:rPr lang="en-US"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Rectangle 6"/>
          <p:cNvSpPr/>
          <p:nvPr/>
        </p:nvSpPr>
        <p:spPr>
          <a:xfrm>
            <a:off x="759853" y="835842"/>
            <a:ext cx="7730731" cy="147098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92220" y="937302"/>
            <a:ext cx="2315183" cy="584775"/>
          </a:xfrm>
          <a:prstGeom prst="rect">
            <a:avLst/>
          </a:prstGeom>
          <a:noFill/>
        </p:spPr>
        <p:txBody>
          <a:bodyPr wrap="square" rtlCol="0">
            <a:spAutoFit/>
          </a:bodyPr>
          <a:lstStyle/>
          <a:p>
            <a:r>
              <a:rPr lang="en-US" sz="3200" smtClean="0">
                <a:solidFill>
                  <a:srgbClr val="0070C0"/>
                </a:solidFill>
                <a:latin typeface="Arial" panose="020B0604020202020204" pitchFamily="34" charset="0"/>
                <a:cs typeface="Arial" panose="020B0604020202020204" pitchFamily="34" charset="0"/>
              </a:rPr>
              <a:t>nổi tiếng</a:t>
            </a:r>
            <a:endParaRPr lang="en-US" sz="3200">
              <a:solidFill>
                <a:srgbClr val="0070C0"/>
              </a:solidFill>
              <a:latin typeface="Arial" panose="020B0604020202020204" pitchFamily="34" charset="0"/>
              <a:cs typeface="Arial" panose="020B0604020202020204" pitchFamily="34" charset="0"/>
            </a:endParaRPr>
          </a:p>
        </p:txBody>
      </p:sp>
      <p:sp>
        <p:nvSpPr>
          <p:cNvPr id="12" name="TextBox 11"/>
          <p:cNvSpPr txBox="1"/>
          <p:nvPr/>
        </p:nvSpPr>
        <p:spPr>
          <a:xfrm>
            <a:off x="3583810" y="937300"/>
            <a:ext cx="2315183" cy="584775"/>
          </a:xfrm>
          <a:prstGeom prst="rect">
            <a:avLst/>
          </a:prstGeom>
          <a:noFill/>
        </p:spPr>
        <p:txBody>
          <a:bodyPr wrap="square" rtlCol="0">
            <a:spAutoFit/>
          </a:bodyPr>
          <a:lstStyle/>
          <a:p>
            <a:r>
              <a:rPr lang="en-US" sz="3200" smtClean="0">
                <a:solidFill>
                  <a:srgbClr val="0070C0"/>
                </a:solidFill>
                <a:latin typeface="Arial" panose="020B0604020202020204" pitchFamily="34" charset="0"/>
                <a:cs typeface="Arial" panose="020B0604020202020204" pitchFamily="34" charset="0"/>
              </a:rPr>
              <a:t>thay đổi</a:t>
            </a:r>
            <a:endParaRPr lang="en-US" sz="3200">
              <a:solidFill>
                <a:srgbClr val="0070C0"/>
              </a:solidFill>
              <a:latin typeface="Arial" panose="020B0604020202020204" pitchFamily="34" charset="0"/>
              <a:cs typeface="Arial" panose="020B0604020202020204" pitchFamily="34" charset="0"/>
            </a:endParaRPr>
          </a:p>
        </p:txBody>
      </p:sp>
      <p:sp>
        <p:nvSpPr>
          <p:cNvPr id="13" name="TextBox 12"/>
          <p:cNvSpPr txBox="1"/>
          <p:nvPr/>
        </p:nvSpPr>
        <p:spPr>
          <a:xfrm>
            <a:off x="6031146" y="937301"/>
            <a:ext cx="2459438" cy="584775"/>
          </a:xfrm>
          <a:prstGeom prst="rect">
            <a:avLst/>
          </a:prstGeom>
          <a:noFill/>
        </p:spPr>
        <p:txBody>
          <a:bodyPr wrap="square" rtlCol="0">
            <a:spAutoFit/>
          </a:bodyPr>
          <a:lstStyle/>
          <a:p>
            <a:r>
              <a:rPr lang="en-US" sz="3200" smtClean="0">
                <a:solidFill>
                  <a:srgbClr val="0070C0"/>
                </a:solidFill>
                <a:latin typeface="Arial" panose="020B0604020202020204" pitchFamily="34" charset="0"/>
                <a:cs typeface="Arial" panose="020B0604020202020204" pitchFamily="34" charset="0"/>
              </a:rPr>
              <a:t>mênh mông</a:t>
            </a:r>
            <a:endParaRPr lang="en-US" sz="3200">
              <a:solidFill>
                <a:srgbClr val="0070C0"/>
              </a:solidFill>
              <a:latin typeface="Arial" panose="020B0604020202020204" pitchFamily="34" charset="0"/>
              <a:cs typeface="Arial" panose="020B0604020202020204" pitchFamily="34" charset="0"/>
            </a:endParaRPr>
          </a:p>
        </p:txBody>
      </p:sp>
      <p:sp>
        <p:nvSpPr>
          <p:cNvPr id="14" name="TextBox 13"/>
          <p:cNvSpPr txBox="1"/>
          <p:nvPr/>
        </p:nvSpPr>
        <p:spPr>
          <a:xfrm>
            <a:off x="2256817" y="1612827"/>
            <a:ext cx="2315183" cy="584775"/>
          </a:xfrm>
          <a:prstGeom prst="rect">
            <a:avLst/>
          </a:prstGeom>
          <a:noFill/>
        </p:spPr>
        <p:txBody>
          <a:bodyPr wrap="square" rtlCol="0">
            <a:spAutoFit/>
          </a:bodyPr>
          <a:lstStyle/>
          <a:p>
            <a:r>
              <a:rPr lang="en-US" sz="3200">
                <a:solidFill>
                  <a:srgbClr val="0070C0"/>
                </a:solidFill>
                <a:latin typeface="Arial" panose="020B0604020202020204" pitchFamily="34" charset="0"/>
                <a:cs typeface="Arial" panose="020B0604020202020204" pitchFamily="34" charset="0"/>
              </a:rPr>
              <a:t>đ</a:t>
            </a:r>
            <a:r>
              <a:rPr lang="en-US" sz="3200" smtClean="0">
                <a:solidFill>
                  <a:srgbClr val="0070C0"/>
                </a:solidFill>
                <a:latin typeface="Arial" panose="020B0604020202020204" pitchFamily="34" charset="0"/>
                <a:cs typeface="Arial" panose="020B0604020202020204" pitchFamily="34" charset="0"/>
              </a:rPr>
              <a:t>ồi cát</a:t>
            </a:r>
            <a:endParaRPr lang="en-US" sz="3200">
              <a:solidFill>
                <a:srgbClr val="0070C0"/>
              </a:solidFill>
              <a:latin typeface="Arial" panose="020B0604020202020204" pitchFamily="34" charset="0"/>
              <a:cs typeface="Arial" panose="020B0604020202020204" pitchFamily="34" charset="0"/>
            </a:endParaRPr>
          </a:p>
        </p:txBody>
      </p:sp>
      <p:sp>
        <p:nvSpPr>
          <p:cNvPr id="15" name="TextBox 14"/>
          <p:cNvSpPr txBox="1"/>
          <p:nvPr/>
        </p:nvSpPr>
        <p:spPr>
          <a:xfrm>
            <a:off x="4873553" y="1612827"/>
            <a:ext cx="2315183" cy="584775"/>
          </a:xfrm>
          <a:prstGeom prst="rect">
            <a:avLst/>
          </a:prstGeom>
          <a:noFill/>
        </p:spPr>
        <p:txBody>
          <a:bodyPr wrap="square" rtlCol="0">
            <a:spAutoFit/>
          </a:bodyPr>
          <a:lstStyle/>
          <a:p>
            <a:r>
              <a:rPr lang="en-US" sz="3200" smtClean="0">
                <a:solidFill>
                  <a:srgbClr val="0070C0"/>
                </a:solidFill>
                <a:latin typeface="Arial" panose="020B0604020202020204" pitchFamily="34" charset="0"/>
                <a:cs typeface="Arial" panose="020B0604020202020204" pitchFamily="34" charset="0"/>
              </a:rPr>
              <a:t>chiều dài</a:t>
            </a:r>
            <a:endParaRPr lang="en-US" sz="3200">
              <a:solidFill>
                <a:srgbClr val="0070C0"/>
              </a:solidFill>
              <a:latin typeface="Arial" panose="020B0604020202020204" pitchFamily="34" charset="0"/>
              <a:cs typeface="Arial" panose="020B0604020202020204" pitchFamily="34" charset="0"/>
            </a:endParaRPr>
          </a:p>
        </p:txBody>
      </p:sp>
      <p:sp>
        <p:nvSpPr>
          <p:cNvPr id="16" name="矩形 8">
            <a:extLst>
              <a:ext uri="{FF2B5EF4-FFF2-40B4-BE49-F238E27FC236}">
                <a16:creationId xmlns:a16="http://schemas.microsoft.com/office/drawing/2014/main" id="{BEF69370-038A-4CCC-B259-2DF7CD5468DF}"/>
              </a:ext>
            </a:extLst>
          </p:cNvPr>
          <p:cNvSpPr/>
          <p:nvPr/>
        </p:nvSpPr>
        <p:spPr>
          <a:xfrm>
            <a:off x="513622" y="3271013"/>
            <a:ext cx="8998085" cy="523220"/>
          </a:xfrm>
          <a:prstGeom prst="rect">
            <a:avLst/>
          </a:prstGeom>
        </p:spPr>
        <p:txBody>
          <a:bodyPr wrap="square">
            <a:spAutoFit/>
          </a:bodyPr>
          <a:lstStyle/>
          <a:p>
            <a:r>
              <a:rPr lang="en-US" altLang="zh-CN" sz="2800" smtClean="0">
                <a:latin typeface="Arial" panose="020B0604020202020204" pitchFamily="34" charset="0"/>
                <a:ea typeface="Arial-Rounded" panose="020B0500000000000000" pitchFamily="34" charset="-93"/>
                <a:cs typeface="Arial" panose="020B0604020202020204" pitchFamily="34" charset="0"/>
                <a:sym typeface="+mn-lt"/>
              </a:rPr>
              <a:t>b. Miền Nam nước ta có những cánh đồng lúa rộng</a:t>
            </a:r>
            <a:endParaRPr lang="zh-CN" altLang="en-US" sz="2800" dirty="0">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17" name="矩形 8">
            <a:extLst>
              <a:ext uri="{FF2B5EF4-FFF2-40B4-BE49-F238E27FC236}">
                <a16:creationId xmlns:a16="http://schemas.microsoft.com/office/drawing/2014/main" id="{A2F459A0-6A26-4DA5-B309-4C38E867922B}"/>
              </a:ext>
            </a:extLst>
          </p:cNvPr>
          <p:cNvSpPr/>
          <p:nvPr/>
        </p:nvSpPr>
        <p:spPr>
          <a:xfrm>
            <a:off x="615291" y="3703426"/>
            <a:ext cx="1379794" cy="584775"/>
          </a:xfrm>
          <a:prstGeom prst="rect">
            <a:avLst/>
          </a:prstGeom>
        </p:spPr>
        <p:txBody>
          <a:bodyPr wrap="square">
            <a:spAutoFit/>
          </a:bodyPr>
          <a:lstStyle/>
          <a:p>
            <a:r>
              <a:rPr lang="en-US" altLang="zh-CN" sz="3200" dirty="0" smtClean="0">
                <a:solidFill>
                  <a:schemeClr val="accent5">
                    <a:lumMod val="7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8" name="Rectangle 17"/>
          <p:cNvSpPr/>
          <p:nvPr/>
        </p:nvSpPr>
        <p:spPr>
          <a:xfrm>
            <a:off x="2608509" y="3719236"/>
            <a:ext cx="284052" cy="584775"/>
          </a:xfrm>
          <a:prstGeom prst="rect">
            <a:avLst/>
          </a:prstGeom>
        </p:spPr>
        <p:txBody>
          <a:bodyPr wrap="none">
            <a:spAutoFit/>
          </a:bodyPr>
          <a:lstStyle/>
          <a:p>
            <a:r>
              <a:rPr lang="en-US" altLang="zh-CN" sz="32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9883049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0.00035 1.11111E-6 L -0.00035 1.11111E-6 C 0.00104 0.01636 0.00208 0.02191 -0.00035 0.03951 C -0.00087 0.04197 -0.00226 0.04321 -0.00313 0.04506 C -0.00608 0.07099 -0.00208 0.04383 -0.00851 0.06759 C -0.01302 0.08364 -0.00972 0.07778 -0.0125 0.09197 C -0.01319 0.09506 -0.01667 0.10741 -0.01806 0.11111 C -0.01875 0.11327 -0.01979 0.11451 -0.02049 0.11636 C -0.02379 0.1321 -0.02222 0.12592 -0.02465 0.13549 C -0.02813 0.16512 -0.02361 0.13488 -0.02882 0.15463 C -0.02969 0.15741 -0.02969 0.16049 -0.03021 0.16358 C -0.03038 0.16512 -0.03108 0.16697 -0.0316 0.16852 C -0.03212 0.175 -0.03264 0.18148 -0.0342 0.18796 C -0.03542 0.19259 -0.03698 0.19691 -0.03837 0.20185 C -0.03941 0.20648 -0.03993 0.2108 -0.04097 0.21574 C -0.04132 0.2179 -0.04184 0.22037 -0.04236 0.22253 C -0.04271 0.22469 -0.04323 0.22623 -0.04375 0.22778 C -0.04427 0.23086 -0.04462 0.23364 -0.04497 0.23642 C -0.04531 0.23827 -0.04601 0.24012 -0.04635 0.24197 C -0.04688 0.24475 -0.0474 0.24784 -0.04774 0.25062 C -0.04809 0.25309 -0.04844 0.25494 -0.04896 0.25771 C -0.05104 0.27037 -0.04948 0.26204 -0.05174 0.2713 C -0.05208 0.27654 -0.0526 0.2821 -0.05313 0.28734 C -0.05399 0.29413 -0.05573 0.30833 -0.05573 0.30864 C -0.05747 0.33858 -0.05712 0.32284 -0.05712 0.35555 " pathEditMode="relative" rAng="0" ptsTypes="AAAAAAAAAAAAAAAAAAAAAAAAA">
                                      <p:cBhvr>
                                        <p:cTn id="24" dur="2000" fill="hold"/>
                                        <p:tgtEl>
                                          <p:spTgt spid="11"/>
                                        </p:tgtEl>
                                        <p:attrNameLst>
                                          <p:attrName>ppt_x</p:attrName>
                                          <p:attrName>ppt_y</p:attrName>
                                        </p:attrNameLst>
                                      </p:cBhvr>
                                      <p:rCtr x="-2778" y="17778"/>
                                    </p:animMotion>
                                  </p:childTnLst>
                                </p:cTn>
                              </p:par>
                              <p:par>
                                <p:cTn id="25" presetID="10" presetClass="exit" presetSubtype="0" fill="hold" grpId="1"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0" presetClass="path" presetSubtype="0" accel="50000" decel="50000" fill="hold" grpId="0" nodeType="withEffect">
                                  <p:stCondLst>
                                    <p:cond delay="0"/>
                                  </p:stCondLst>
                                  <p:childTnLst>
                                    <p:animMotion origin="layout" path="M -3.61111E-6 1.11111E-6 L -3.61111E-6 0.00031 C 0.00035 0.00617 0.00122 0.01265 0.00122 0.01944 C 0.00122 0.02592 -0.00086 0.03148 -0.00208 0.03704 C -0.00816 0.06574 0.00035 0.02963 -0.00729 0.05895 C -0.0085 0.06327 -0.00937 0.0679 -0.01059 0.07222 C -0.01163 0.07623 -0.01336 0.07963 -0.01475 0.08333 C -0.01788 0.10278 -0.01302 0.07685 -0.01909 0.09444 C -0.01996 0.09753 -0.01996 0.10185 -0.021 0.10494 C -0.02187 0.10741 -0.02326 0.10741 -0.02413 0.10957 C -0.02708 0.11574 -0.02882 0.12346 -0.03159 0.12932 C -0.03264 0.13148 -0.03385 0.13364 -0.03489 0.13611 C -0.03593 0.13951 -0.03628 0.14444 -0.03802 0.14722 C -0.04097 0.15278 -0.04843 0.16018 -0.04843 0.16049 C -0.04913 0.16234 -0.04965 0.16481 -0.05069 0.16697 C -0.05295 0.1716 -0.05486 0.1716 -0.05798 0.17346 C -0.05902 0.17623 -0.05989 0.17963 -0.06111 0.1821 C -0.06302 0.18549 -0.06545 0.18765 -0.06753 0.19074 C -0.06875 0.19321 -0.07031 0.19537 -0.0717 0.19753 C -0.07378 0.20062 -0.07621 0.20278 -0.07795 0.20648 C -0.07899 0.20864 -0.08003 0.21142 -0.08107 0.21296 C -0.08211 0.2142 -0.08333 0.2142 -0.08437 0.21512 C -0.08611 0.21697 -0.08802 0.21944 -0.08958 0.2216 C -0.09149 0.22438 -0.09288 0.22809 -0.09479 0.23055 C -0.09652 0.23241 -0.09843 0.23333 -0.10017 0.23488 C -0.10833 0.24259 -0.10069 0.23611 -0.10746 0.24352 C -0.10954 0.24599 -0.11163 0.24815 -0.11371 0.25031 C -0.11475 0.25123 -0.11597 0.25154 -0.11701 0.25278 C -0.11875 0.25432 -0.12031 0.25741 -0.12222 0.25926 C -0.1243 0.26049 -0.12639 0.26049 -0.12864 0.26142 C -0.13993 0.26543 -0.12708 0.26142 -0.14132 0.26574 C -0.1434 0.26728 -0.14548 0.26883 -0.14757 0.27006 C -0.15225 0.27284 -0.15781 0.27346 -0.16215 0.27438 C -0.16336 0.27531 -0.16441 0.27623 -0.16545 0.27654 C -0.17031 0.27839 -0.1802 0.28117 -0.1802 0.28148 C -0.1901 0.28765 -0.17291 0.27654 -0.19704 0.28518 C -0.19861 0.28611 -0.19982 0.28889 -0.20139 0.28981 C -0.20295 0.29105 -0.20486 0.29167 -0.20659 0.29197 C -0.25937 0.30432 -0.20729 0.29105 -0.2434 0.29846 C -0.246 0.29907 -0.24826 0.30031 -0.25086 0.30092 C -0.25434 0.30154 -0.25781 0.30216 -0.26128 0.30309 C -0.28229 0.30679 -0.26788 0.30339 -0.2835 0.30741 C -0.29288 0.3142 -0.28264 0.30741 -0.30451 0.31173 C -0.30607 0.31204 -0.30746 0.31389 -0.30868 0.3142 C -0.31319 0.31512 -0.31788 0.31543 -0.32239 0.31605 C -0.3243 0.31697 -0.32604 0.31759 -0.32777 0.31821 C -0.32899 0.31883 -0.32968 0.32037 -0.3309 0.32068 C -0.33507 0.3216 -0.33941 0.32253 -0.34357 0.32284 L -0.38159 0.32716 C -0.40989 0.33395 -0.36215 0.32315 -0.41093 0.33148 C -0.41701 0.33241 -0.42291 0.33488 -0.42899 0.33611 C -0.43454 0.33704 -0.4401 0.33734 -0.44583 0.33796 C -0.45139 0.33981 -0.45694 0.34167 -0.46267 0.34259 C -0.50086 0.34876 -0.46458 0.34167 -0.49114 0.34722 L -0.50052 0.35123 C -0.50243 0.35216 -0.50416 0.35339 -0.5059 0.3537 C -0.51111 0.35463 -0.51649 0.35494 -0.5217 0.35586 C -0.52725 0.35957 -0.52864 0.36049 -0.53645 0.36451 C -0.53854 0.36543 -0.54079 0.36574 -0.5427 0.36697 C -0.54427 0.36728 -0.54548 0.36821 -0.54687 0.36883 C -0.54913 0.37037 -0.55312 0.37346 -0.55312 0.37376 C -0.55885 0.38488 -0.55364 0.37654 -0.56163 0.3821 C -0.56319 0.38333 -0.56458 0.38518 -0.56579 0.38673 C -0.56701 0.38734 -0.56805 0.38796 -0.56909 0.38889 C -0.57014 0.39167 -0.571 0.39475 -0.57222 0.39753 C -0.57413 0.40216 -0.57691 0.40586 -0.57847 0.41049 C -0.58264 0.42222 -0.58055 0.41697 -0.58489 0.42623 C -0.58524 0.42839 -0.58541 0.43086 -0.58593 0.43271 C -0.58784 0.43765 -0.59045 0.44074 -0.59236 0.44599 L -0.59548 0.45463 C -0.59809 0.4713 -0.59444 0.45092 -0.59861 0.4679 C -0.59913 0.47006 -0.59913 0.47253 -0.59965 0.47438 C -0.60364 0.49167 -0.60017 0.47099 -0.60277 0.48765 C -0.60312 0.49506 -0.60329 0.50216 -0.60382 0.50957 C -0.60399 0.51265 -0.60451 0.51543 -0.60503 0.51852 C -0.6052 0.52068 -0.6059 0.52284 -0.60607 0.52531 C -0.60607 0.52932 -0.60607 0.53395 -0.60607 0.53858 " pathEditMode="relative" rAng="0" ptsTypes="AAAAAAAAAAAAAAAAAAAAAAAAAAAAAAAAAAAAAAAAAAAAAAAAAAAAAAAAAAAAAAAAAAAAAAAAAAAAA">
                                      <p:cBhvr>
                                        <p:cTn id="34" dur="2000" fill="hold"/>
                                        <p:tgtEl>
                                          <p:spTgt spid="13"/>
                                        </p:tgtEl>
                                        <p:attrNameLst>
                                          <p:attrName>ppt_x</p:attrName>
                                          <p:attrName>ppt_y</p:attrName>
                                        </p:attrNameLst>
                                      </p:cBhvr>
                                      <p:rCtr x="-30243" y="269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0" grpId="1"/>
      <p:bldP spid="3" grpId="0"/>
      <p:bldP spid="11" grpId="0"/>
      <p:bldP spid="13" grpId="0"/>
      <p:bldP spid="16" grpId="0"/>
      <p:bldP spid="17" grpId="0"/>
      <p:bldP spid="17" grpId="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109"/>
          <p:cNvSpPr txBox="1"/>
          <p:nvPr/>
        </p:nvSpPr>
        <p:spPr>
          <a:xfrm>
            <a:off x="610495" y="2050776"/>
            <a:ext cx="5152892" cy="769441"/>
          </a:xfrm>
          <a:prstGeom prst="rect">
            <a:avLst/>
          </a:prstGeom>
          <a:noFill/>
        </p:spPr>
        <p:txBody>
          <a:bodyPr wrap="square" rtlCol="0">
            <a:spAutoFit/>
          </a:bodyPr>
          <a:lstStyle/>
          <a:p>
            <a:pPr algn="ctr"/>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9973915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par>
                                <p:cTn id="15" presetID="34" presetClass="emph" presetSubtype="0" fill="hold" grpId="1" nodeType="withEffect">
                                  <p:stCondLst>
                                    <p:cond delay="1750"/>
                                  </p:stCondLst>
                                  <p:childTnLst>
                                    <p:animMotion origin="layout" path="M 2.5E-6 3.20988E-6 L 2.5E-6 -0.07223 " pathEditMode="relative" rAng="0" ptsTypes="AA">
                                      <p:cBhvr>
                                        <p:cTn id="16" dur="250" accel="50000" decel="50000" autoRev="1" fill="hold">
                                          <p:stCondLst>
                                            <p:cond delay="0"/>
                                          </p:stCondLst>
                                        </p:cTn>
                                        <p:tgtEl>
                                          <p:spTgt spid="6"/>
                                        </p:tgtEl>
                                        <p:attrNameLst>
                                          <p:attrName>ppt_x</p:attrName>
                                          <p:attrName>ppt_y</p:attrName>
                                        </p:attrNameLst>
                                      </p:cBhvr>
                                      <p:rCtr x="0" y="-3611"/>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259948" y="0"/>
            <a:ext cx="9024729" cy="553998"/>
          </a:xfrm>
          <a:prstGeom prst="rect">
            <a:avLst/>
          </a:prstGeom>
          <a:solidFill>
            <a:schemeClr val="bg1"/>
          </a:solidFill>
        </p:spPr>
        <p:txBody>
          <a:bodyPr wrap="square">
            <a:spAutoFit/>
          </a:bodyPr>
          <a:lstStyle/>
          <a:p>
            <a:r>
              <a:rPr lang="en-US" altLang="zh-CN" sz="30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 sát tranh và nói những điều em thích khi đi biển</a:t>
            </a:r>
            <a:endParaRPr lang="zh-CN" altLang="en-US" sz="30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2049" t="36337" r="8207" b="11697"/>
          <a:stretch/>
        </p:blipFill>
        <p:spPr>
          <a:xfrm>
            <a:off x="1536088" y="553998"/>
            <a:ext cx="6571622" cy="4589502"/>
          </a:xfrm>
          <a:prstGeom prst="rect">
            <a:avLst/>
          </a:prstGeom>
        </p:spPr>
      </p:pic>
    </p:spTree>
    <p:extLst>
      <p:ext uri="{BB962C8B-B14F-4D97-AF65-F5344CB8AC3E}">
        <p14:creationId xmlns:p14="http://schemas.microsoft.com/office/powerpoint/2010/main" val="28372964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259948" y="0"/>
            <a:ext cx="9024729" cy="553998"/>
          </a:xfrm>
          <a:prstGeom prst="rect">
            <a:avLst/>
          </a:prstGeom>
          <a:solidFill>
            <a:schemeClr val="bg1"/>
          </a:solidFill>
        </p:spPr>
        <p:txBody>
          <a:bodyPr wrap="square">
            <a:spAutoFit/>
          </a:bodyPr>
          <a:lstStyle/>
          <a:p>
            <a:r>
              <a:rPr lang="en-US" altLang="zh-CN" sz="30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 sát tranh và nói những điều em thích khi đi biển</a:t>
            </a:r>
            <a:endParaRPr lang="zh-CN" altLang="en-US" sz="30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77753507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7</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2050776"/>
            <a:ext cx="3588404" cy="769441"/>
          </a:xfrm>
          <a:prstGeom prst="rect">
            <a:avLst/>
          </a:prstGeom>
          <a:noFill/>
        </p:spPr>
        <p:txBody>
          <a:bodyPr wrap="square" rtlCol="0">
            <a:spAutoFit/>
          </a:bodyPr>
          <a:lstStyle/>
          <a:p>
            <a:pPr algn="ct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01277780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3.20988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29945" r="9245" b="55897"/>
          <a:stretch/>
        </p:blipFill>
        <p:spPr>
          <a:xfrm>
            <a:off x="37639" y="908034"/>
            <a:ext cx="9207961" cy="3294297"/>
          </a:xfrm>
          <a:prstGeom prst="rect">
            <a:avLst/>
          </a:prstGeom>
        </p:spPr>
      </p:pic>
      <p:sp>
        <p:nvSpPr>
          <p:cNvPr id="4" name="矩形 8">
            <a:extLst>
              <a:ext uri="{FF2B5EF4-FFF2-40B4-BE49-F238E27FC236}">
                <a16:creationId xmlns:a16="http://schemas.microsoft.com/office/drawing/2014/main" id="{DAECB3AA-DE44-4B2E-8E42-EC1E254E3EC5}"/>
              </a:ext>
            </a:extLst>
          </p:cNvPr>
          <p:cNvSpPr/>
          <p:nvPr/>
        </p:nvSpPr>
        <p:spPr>
          <a:xfrm>
            <a:off x="721253" y="261703"/>
            <a:ext cx="2906202" cy="646331"/>
          </a:xfrm>
          <a:prstGeom prst="rect">
            <a:avLst/>
          </a:prstGeom>
        </p:spPr>
        <p:txBody>
          <a:bodyPr wrap="square">
            <a:spAutoFit/>
          </a:bodyPr>
          <a:lstStyle/>
          <a:p>
            <a:r>
              <a:rPr lang="en-US" altLang="zh-CN" sz="36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36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36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7B87E5EA-B738-483C-BD90-0802211D530F}"/>
              </a:ext>
            </a:extLst>
          </p:cNvPr>
          <p:cNvSpPr/>
          <p:nvPr/>
        </p:nvSpPr>
        <p:spPr>
          <a:xfrm>
            <a:off x="385530" y="1311177"/>
            <a:ext cx="6512877" cy="3170099"/>
          </a:xfrm>
          <a:prstGeom prst="rect">
            <a:avLst/>
          </a:prstGeom>
        </p:spPr>
        <p:txBody>
          <a:bodyPr wrap="square">
            <a:spAutoFit/>
          </a:bodyPr>
          <a:lstStyle/>
          <a:p>
            <a:pPr algn="just"/>
            <a:r>
              <a:rPr lang="en-US" altLang="zh-CN" sz="3600" b="1">
                <a:effectLst>
                  <a:outerShdw blurRad="50800" dist="38100" dir="2700000" algn="tl" rotWithShape="0">
                    <a:prstClr val="black">
                      <a:alpha val="40000"/>
                    </a:prstClr>
                  </a:outerShdw>
                </a:effectLst>
                <a:latin typeface="Arial-Rounded" pitchFamily="34" charset="0"/>
                <a:ea typeface="Arial-Rounded" pitchFamily="34" charset="0"/>
                <a:cs typeface="Arial-Rounded" pitchFamily="34" charset="0"/>
                <a:sym typeface="+mn-lt"/>
              </a:rPr>
              <a:t>	</a:t>
            </a:r>
            <a:r>
              <a:rPr lang="en-US" sz="3200">
                <a:latin typeface="Arial" panose="020B0604020202020204" pitchFamily="34" charset="0"/>
                <a:cs typeface="Arial" panose="020B0604020202020204" pitchFamily="34" charset="0"/>
              </a:rPr>
              <a:t>Đi biển, bạn sẽ được thỏa sức bơi lội, nô đùa trên sóng, nhặt vỏ sò, xây lâu đài </a:t>
            </a:r>
            <a:r>
              <a:rPr lang="en-US" sz="3200" smtClean="0">
                <a:latin typeface="Arial" panose="020B0604020202020204" pitchFamily="34" charset="0"/>
                <a:cs typeface="Arial" panose="020B0604020202020204" pitchFamily="34" charset="0"/>
              </a:rPr>
              <a:t>cát. Biển </a:t>
            </a:r>
            <a:r>
              <a:rPr lang="en-US" sz="3200">
                <a:latin typeface="Arial" panose="020B0604020202020204" pitchFamily="34" charset="0"/>
                <a:cs typeface="Arial" panose="020B0604020202020204" pitchFamily="34" charset="0"/>
              </a:rPr>
              <a:t>là món quà kì diệu mà thiên nhiên đã ban tặng cho nước ta.</a:t>
            </a:r>
          </a:p>
          <a:p>
            <a:pPr algn="just"/>
            <a:endParaRPr lang="zh-CN" altLang="en-US" sz="3600" b="1" dirty="0">
              <a:effectLst>
                <a:outerShdw blurRad="50800" dist="38100" dir="2700000" algn="tl" rotWithShape="0">
                  <a:prstClr val="black">
                    <a:alpha val="40000"/>
                  </a:prstClr>
                </a:outerShdw>
              </a:effectLst>
              <a:latin typeface="Arial-Rounded" pitchFamily="34" charset="0"/>
              <a:ea typeface="Arial-Rounded" pitchFamily="34" charset="0"/>
              <a:cs typeface="Arial-Rounded" pitchFamily="34" charset="0"/>
              <a:sym typeface="+mn-lt"/>
            </a:endParaRPr>
          </a:p>
        </p:txBody>
      </p:sp>
      <p:cxnSp>
        <p:nvCxnSpPr>
          <p:cNvPr id="5" name="Straight Connector 4"/>
          <p:cNvCxnSpPr/>
          <p:nvPr/>
        </p:nvCxnSpPr>
        <p:spPr>
          <a:xfrm>
            <a:off x="1873957" y="2372834"/>
            <a:ext cx="13627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47451" y="3339961"/>
            <a:ext cx="12530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887311"/>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7C78D3E-DE5B-4098-A02B-EF0192F8D4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59539" y="596371"/>
            <a:ext cx="4045018" cy="4051242"/>
          </a:xfrm>
          <a:prstGeom prst="rect">
            <a:avLst/>
          </a:prstGeom>
          <a:ln>
            <a:noFill/>
          </a:ln>
          <a:effectLst>
            <a:softEdge rad="112500"/>
          </a:effectLst>
        </p:spPr>
      </p:pic>
    </p:spTree>
    <p:extLst>
      <p:ext uri="{BB962C8B-B14F-4D97-AF65-F5344CB8AC3E}">
        <p14:creationId xmlns:p14="http://schemas.microsoft.com/office/powerpoint/2010/main" val="31124880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78926"/>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8</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109"/>
          <p:cNvSpPr txBox="1"/>
          <p:nvPr/>
        </p:nvSpPr>
        <p:spPr>
          <a:xfrm>
            <a:off x="545181" y="2141208"/>
            <a:ext cx="5283520" cy="707886"/>
          </a:xfrm>
          <a:prstGeom prst="rect">
            <a:avLst/>
          </a:prstGeom>
          <a:noFill/>
        </p:spPr>
        <p:txBody>
          <a:bodyPr wrap="square" rtlCol="0">
            <a:spAutoFit/>
          </a:bodyPr>
          <a:lstStyle/>
          <a:p>
            <a:pPr algn="ctr"/>
            <a:r>
              <a:rPr lang="en-US" altLang="zh-CN" sz="40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Tìm từ</a:t>
            </a:r>
            <a:endParaRPr lang="zh-CN" altLang="en-US" sz="40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7241153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par>
                                <p:cTn id="15" presetID="34" presetClass="emph" presetSubtype="0" fill="hold" grpId="1" nodeType="withEffect">
                                  <p:stCondLst>
                                    <p:cond delay="1750"/>
                                  </p:stCondLst>
                                  <p:childTnLst>
                                    <p:animMotion origin="layout" path="M 2.5E-6 4.81481E-6 L 2.5E-6 -0.07223 " pathEditMode="relative" rAng="0" ptsTypes="AA">
                                      <p:cBhvr>
                                        <p:cTn id="16" dur="250" accel="50000" decel="50000" autoRev="1" fill="hold">
                                          <p:stCondLst>
                                            <p:cond delay="0"/>
                                          </p:stCondLst>
                                        </p:cTn>
                                        <p:tgtEl>
                                          <p:spTgt spid="6"/>
                                        </p:tgtEl>
                                        <p:attrNameLst>
                                          <p:attrName>ppt_x</p:attrName>
                                          <p:attrName>ppt_y</p:attrName>
                                        </p:attrNameLst>
                                      </p:cBhvr>
                                      <p:rCtr x="0" y="-3611"/>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p:bldP spid="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8">
            <a:extLst>
              <a:ext uri="{FF2B5EF4-FFF2-40B4-BE49-F238E27FC236}">
                <a16:creationId xmlns:a16="http://schemas.microsoft.com/office/drawing/2014/main" id="{DAECB3AA-DE44-4B2E-8E42-EC1E254E3EC5}"/>
              </a:ext>
            </a:extLst>
          </p:cNvPr>
          <p:cNvSpPr/>
          <p:nvPr/>
        </p:nvSpPr>
        <p:spPr>
          <a:xfrm>
            <a:off x="520590" y="300369"/>
            <a:ext cx="8263191" cy="1569660"/>
          </a:xfrm>
          <a:prstGeom prst="rect">
            <a:avLst/>
          </a:prstGeom>
        </p:spPr>
        <p:txBody>
          <a:bodyPr wrap="square">
            <a:spAutoFit/>
          </a:bodyPr>
          <a:lstStyle/>
          <a:p>
            <a:r>
              <a:rPr lang="en-US" altLang="zh-CN" sz="3200" dirty="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8</a:t>
            </a:r>
            <a:r>
              <a:rPr lang="en-US" altLang="zh-CN" sz="320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 Tìm trong hoặc ngoài bài đọc </a:t>
            </a:r>
            <a:r>
              <a:rPr lang="en-US" altLang="zh-CN" sz="3200" b="1" i="1"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Du lịch biển Việt Nam </a:t>
            </a:r>
            <a:r>
              <a:rPr lang="en-US" altLang="zh-CN" sz="320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từ ngữ có tiếng chứa vần </a:t>
            </a:r>
            <a:r>
              <a:rPr lang="en-US" altLang="zh-CN" sz="3200" i="1"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anh, ach, ươt, ươp</a:t>
            </a:r>
            <a:endParaRPr lang="zh-CN" altLang="en-US" sz="3200" i="1" dirty="0">
              <a:solidFill>
                <a:srgbClr val="4CA420"/>
              </a:solidFill>
              <a:latin typeface="Arial" panose="020B0604020202020204" pitchFamily="34" charset="0"/>
              <a:ea typeface="Arial-Rounded" panose="020B0500000000000000" pitchFamily="34" charset="-93"/>
              <a:cs typeface="Arial" panose="020B0604020202020204" pitchFamily="34" charset="0"/>
              <a:sym typeface="+mn-lt"/>
            </a:endParaRPr>
          </a:p>
        </p:txBody>
      </p:sp>
    </p:spTree>
    <p:extLst>
      <p:ext uri="{BB962C8B-B14F-4D97-AF65-F5344CB8AC3E}">
        <p14:creationId xmlns:p14="http://schemas.microsoft.com/office/powerpoint/2010/main" val="232309673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1561" b="34562"/>
          <a:stretch/>
        </p:blipFill>
        <p:spPr>
          <a:xfrm>
            <a:off x="1183318" y="906706"/>
            <a:ext cx="6871184" cy="3735824"/>
          </a:xfrm>
          <a:prstGeom prst="rect">
            <a:avLst/>
          </a:prstGeom>
        </p:spPr>
      </p:pic>
      <p:sp>
        <p:nvSpPr>
          <p:cNvPr id="4" name="矩形 8">
            <a:extLst>
              <a:ext uri="{FF2B5EF4-FFF2-40B4-BE49-F238E27FC236}">
                <a16:creationId xmlns:a16="http://schemas.microsoft.com/office/drawing/2014/main" id="{DAECB3AA-DE44-4B2E-8E42-EC1E254E3EC5}"/>
              </a:ext>
            </a:extLst>
          </p:cNvPr>
          <p:cNvSpPr/>
          <p:nvPr/>
        </p:nvSpPr>
        <p:spPr>
          <a:xfrm>
            <a:off x="1030403" y="224974"/>
            <a:ext cx="7315929" cy="954107"/>
          </a:xfrm>
          <a:prstGeom prst="rect">
            <a:avLst/>
          </a:prstGeom>
        </p:spPr>
        <p:txBody>
          <a:bodyPr wrap="square">
            <a:spAutoFit/>
          </a:bodyPr>
          <a:lstStyle/>
          <a:p>
            <a:r>
              <a:rPr lang="en-US" altLang="zh-CN" sz="28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 </a:t>
            </a:r>
            <a:r>
              <a:rPr lang="en-US" altLang="zh-CN" sz="28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a:t>
            </a:r>
            <a:r>
              <a:rPr lang="en-US" altLang="zh-CN" sz="28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28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tranh</a:t>
            </a:r>
            <a:r>
              <a:rPr lang="en-US" altLang="zh-CN" sz="28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 cho biết em thấy những gì trong tranh?</a:t>
            </a:r>
            <a:endParaRPr lang="zh-CN" altLang="en-US" sz="28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0112258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 presetClass="exit"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433568" y="0"/>
            <a:ext cx="4495718" cy="584775"/>
          </a:xfrm>
          <a:prstGeom prst="rect">
            <a:avLst/>
          </a:prstGeom>
        </p:spPr>
        <p:txBody>
          <a:bodyPr wrap="none">
            <a:spAutoFit/>
          </a:bodyPr>
          <a:lstStyle/>
          <a:p>
            <a:pPr lvl="0" algn="ctr"/>
            <a:r>
              <a:rPr lang="en-US" altLang="zh-CN" sz="3200" b="1" smtClean="0">
                <a:solidFill>
                  <a:srgbClr val="FF0000"/>
                </a:solidFill>
                <a:latin typeface=".VnAvant" panose="020B7200000000000000" pitchFamily="34" charset="0"/>
                <a:ea typeface="Arial-Rounded" pitchFamily="34" charset="0"/>
                <a:cs typeface="Arial" panose="020B0604020202020204" pitchFamily="34" charset="0"/>
                <a:sym typeface="+mn-lt"/>
              </a:rPr>
              <a:t>Du lÞch biÓn ViÖt Nam</a:t>
            </a:r>
            <a:endParaRPr lang="en-US" altLang="zh-CN" sz="3200" b="1" dirty="0">
              <a:solidFill>
                <a:srgbClr val="FF0000"/>
              </a:solidFill>
              <a:latin typeface=".VnAvant" panose="020B7200000000000000" pitchFamily="34" charset="0"/>
              <a:ea typeface="Arial-Rounded" pitchFamily="34" charset="0"/>
              <a:cs typeface="Arial" panose="020B0604020202020204" pitchFamily="34" charset="0"/>
              <a:sym typeface="+mn-lt"/>
            </a:endParaRPr>
          </a:p>
        </p:txBody>
      </p:sp>
      <p:sp>
        <p:nvSpPr>
          <p:cNvPr id="2" name="TextBox 1"/>
          <p:cNvSpPr txBox="1"/>
          <p:nvPr/>
        </p:nvSpPr>
        <p:spPr>
          <a:xfrm>
            <a:off x="321013" y="584775"/>
            <a:ext cx="8531157" cy="4154984"/>
          </a:xfrm>
          <a:prstGeom prst="rect">
            <a:avLst/>
          </a:prstGeom>
          <a:noFill/>
        </p:spPr>
        <p:txBody>
          <a:bodyPr wrap="square" rtlCol="0">
            <a:spAutoFit/>
          </a:bodyPr>
          <a:lstStyle/>
          <a:p>
            <a:pPr algn="just"/>
            <a:r>
              <a:rPr lang="en-US" smtClean="0">
                <a:latin typeface=".VnAvant" panose="020B7200000000000000" pitchFamily="34" charset="0"/>
              </a:rPr>
              <a:t>	</a:t>
            </a:r>
            <a:r>
              <a:rPr lang="en-US" sz="2400" smtClean="0">
                <a:latin typeface="Arial" panose="020B0604020202020204" pitchFamily="34" charset="0"/>
                <a:cs typeface="Arial" panose="020B0604020202020204" pitchFamily="34" charset="0"/>
              </a:rPr>
              <a:t>Biển nước ta nơi đâu cũng đẹp. Thanh Hóa, Đà Nẵng, Khánh Hòa,… có những bãi biển nổi tiếng, được du khách yêu thích. Nhưng suốt chiều dài đất nước cũng có nhiều bãi biển còn hoang sơ.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Đi 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Biển là món quà kì diệu mà thiên nhiên đã ban tặng cho nước ta.</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								</a:t>
            </a:r>
            <a:r>
              <a:rPr lang="en-US" sz="1800" smtClean="0">
                <a:latin typeface="Arial" panose="020B0604020202020204" pitchFamily="34" charset="0"/>
                <a:cs typeface="Arial" panose="020B0604020202020204" pitchFamily="34" charset="0"/>
              </a:rPr>
              <a:t>(Cẩm Anh)</a:t>
            </a:r>
            <a:endParaRPr lang="en-US" sz="1400">
              <a:latin typeface="Arial" panose="020B0604020202020204" pitchFamily="34" charset="0"/>
              <a:cs typeface="Arial" panose="020B0604020202020204" pitchFamily="34" charset="0"/>
            </a:endParaRPr>
          </a:p>
        </p:txBody>
      </p:sp>
      <p:sp>
        <p:nvSpPr>
          <p:cNvPr id="3" name="TextBox 2"/>
          <p:cNvSpPr txBox="1"/>
          <p:nvPr/>
        </p:nvSpPr>
        <p:spPr>
          <a:xfrm>
            <a:off x="1091151" y="4539704"/>
            <a:ext cx="398834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hoang sơ, kì diệu</a:t>
            </a:r>
            <a:endParaRPr lang="en-US" sz="2000" i="1">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5612858" y="575047"/>
            <a:ext cx="1167319" cy="461665"/>
          </a:xfrm>
          <a:prstGeom prst="rect">
            <a:avLst/>
          </a:prstGeom>
          <a:noFill/>
        </p:spPr>
        <p:txBody>
          <a:bodyPr wrap="square" rtlCol="0">
            <a:spAutoFit/>
          </a:bodyPr>
          <a:lstStyle/>
          <a:p>
            <a:r>
              <a:rPr lang="en-US" sz="2400">
                <a:solidFill>
                  <a:srgbClr val="FF0000"/>
                </a:solidFill>
                <a:latin typeface="Arial" panose="020B0604020202020204" pitchFamily="34" charset="0"/>
                <a:cs typeface="Arial" panose="020B0604020202020204" pitchFamily="34" charset="0"/>
              </a:rPr>
              <a:t>Thanh</a:t>
            </a:r>
            <a:endParaRPr lang="en-US" sz="2000">
              <a:solidFill>
                <a:srgbClr val="FF0000"/>
              </a:solidFill>
            </a:endParaRPr>
          </a:p>
        </p:txBody>
      </p:sp>
      <p:sp>
        <p:nvSpPr>
          <p:cNvPr id="6" name="TextBox 5"/>
          <p:cNvSpPr txBox="1"/>
          <p:nvPr/>
        </p:nvSpPr>
        <p:spPr>
          <a:xfrm>
            <a:off x="321013" y="951183"/>
            <a:ext cx="1167319" cy="461665"/>
          </a:xfrm>
          <a:prstGeom prst="rect">
            <a:avLst/>
          </a:prstGeom>
          <a:noFill/>
        </p:spPr>
        <p:txBody>
          <a:bodyPr wrap="square" rtlCol="0">
            <a:spAutoFit/>
          </a:bodyPr>
          <a:lstStyle/>
          <a:p>
            <a:r>
              <a:rPr lang="en-US" sz="2400" smtClean="0">
                <a:solidFill>
                  <a:srgbClr val="FF0000"/>
                </a:solidFill>
                <a:latin typeface="Arial" panose="020B0604020202020204" pitchFamily="34" charset="0"/>
                <a:cs typeface="Arial" panose="020B0604020202020204" pitchFamily="34" charset="0"/>
              </a:rPr>
              <a:t>Khánh</a:t>
            </a:r>
            <a:endParaRPr lang="en-US" sz="2000">
              <a:solidFill>
                <a:srgbClr val="FF0000"/>
              </a:solidFill>
            </a:endParaRPr>
          </a:p>
        </p:txBody>
      </p:sp>
      <p:sp>
        <p:nvSpPr>
          <p:cNvPr id="8" name="TextBox 7"/>
          <p:cNvSpPr txBox="1"/>
          <p:nvPr/>
        </p:nvSpPr>
        <p:spPr>
          <a:xfrm>
            <a:off x="7849837" y="951182"/>
            <a:ext cx="1167319" cy="461665"/>
          </a:xfrm>
          <a:prstGeom prst="rect">
            <a:avLst/>
          </a:prstGeom>
          <a:noFill/>
        </p:spPr>
        <p:txBody>
          <a:bodyPr wrap="square" rtlCol="0">
            <a:spAutoFit/>
          </a:bodyPr>
          <a:lstStyle/>
          <a:p>
            <a:r>
              <a:rPr lang="en-US" sz="2400" smtClean="0">
                <a:solidFill>
                  <a:srgbClr val="FF0000"/>
                </a:solidFill>
                <a:latin typeface="Arial" panose="020B0604020202020204" pitchFamily="34" charset="0"/>
                <a:cs typeface="Arial" panose="020B0604020202020204" pitchFamily="34" charset="0"/>
              </a:rPr>
              <a:t>khách</a:t>
            </a:r>
            <a:endParaRPr lang="en-US" sz="2000">
              <a:solidFill>
                <a:srgbClr val="FF0000"/>
              </a:solidFill>
            </a:endParaRPr>
          </a:p>
        </p:txBody>
      </p:sp>
      <p:sp>
        <p:nvSpPr>
          <p:cNvPr id="9" name="TextBox 8"/>
          <p:cNvSpPr txBox="1"/>
          <p:nvPr/>
        </p:nvSpPr>
        <p:spPr>
          <a:xfrm>
            <a:off x="4525655" y="3148778"/>
            <a:ext cx="1167319" cy="461665"/>
          </a:xfrm>
          <a:prstGeom prst="rect">
            <a:avLst/>
          </a:prstGeom>
          <a:noFill/>
        </p:spPr>
        <p:txBody>
          <a:bodyPr wrap="square" rtlCol="0">
            <a:spAutoFit/>
          </a:bodyPr>
          <a:lstStyle/>
          <a:p>
            <a:r>
              <a:rPr lang="en-US" sz="2400" smtClean="0">
                <a:solidFill>
                  <a:srgbClr val="FF0000"/>
                </a:solidFill>
                <a:latin typeface="Arial" panose="020B0604020202020204" pitchFamily="34" charset="0"/>
                <a:cs typeface="Arial" panose="020B0604020202020204" pitchFamily="34" charset="0"/>
              </a:rPr>
              <a:t>Trượt</a:t>
            </a:r>
            <a:endParaRPr lang="en-US" sz="2000">
              <a:solidFill>
                <a:srgbClr val="FF0000"/>
              </a:solidFill>
            </a:endParaRPr>
          </a:p>
        </p:txBody>
      </p:sp>
    </p:spTree>
    <p:extLst>
      <p:ext uri="{BB962C8B-B14F-4D97-AF65-F5344CB8AC3E}">
        <p14:creationId xmlns:p14="http://schemas.microsoft.com/office/powerpoint/2010/main" val="34424512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78" y="947814"/>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9</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1678990"/>
            <a:ext cx="3588404" cy="1569660"/>
          </a:xfrm>
          <a:prstGeom prst="rect">
            <a:avLst/>
          </a:prstGeom>
          <a:noFill/>
        </p:spPr>
        <p:txBody>
          <a:bodyPr wrap="square" rtlCol="0">
            <a:spAutoFit/>
          </a:bodyPr>
          <a:lstStyle/>
          <a:p>
            <a:pPr algn="ctr"/>
            <a:r>
              <a:rPr lang="en-GB" altLang="zh-CN" sz="48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Đặt tên cho bức tranh</a:t>
            </a:r>
            <a:endParaRPr lang="zh-CN" altLang="en-US" sz="48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83532595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2.34568E-6 L 2.5E-6 -0.07222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54115" b="7985"/>
          <a:stretch/>
        </p:blipFill>
        <p:spPr>
          <a:xfrm>
            <a:off x="394285" y="381837"/>
            <a:ext cx="8286055" cy="4270550"/>
          </a:xfrm>
          <a:prstGeom prst="rect">
            <a:avLst/>
          </a:prstGeom>
        </p:spPr>
      </p:pic>
    </p:spTree>
    <p:extLst>
      <p:ext uri="{BB962C8B-B14F-4D97-AF65-F5344CB8AC3E}">
        <p14:creationId xmlns:p14="http://schemas.microsoft.com/office/powerpoint/2010/main" val="256656027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78926"/>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10</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2060824"/>
            <a:ext cx="3588404" cy="830997"/>
          </a:xfrm>
          <a:prstGeom prst="rect">
            <a:avLst/>
          </a:prstGeom>
          <a:noFill/>
        </p:spPr>
        <p:txBody>
          <a:bodyPr wrap="square" rtlCol="0">
            <a:spAutoFit/>
          </a:bodyPr>
          <a:lstStyle/>
          <a:p>
            <a:pPr algn="ctr"/>
            <a:r>
              <a:rPr lang="en-US" altLang="zh-CN" sz="48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Củng</a:t>
            </a:r>
            <a:r>
              <a:rPr lang="en-US" altLang="zh-CN" sz="48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cố</a:t>
            </a:r>
            <a:endParaRPr lang="zh-CN" altLang="en-US" sz="48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9788009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1.48148E-6 L 2.5E-6 -0.07222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109"/>
          <p:cNvSpPr txBox="1"/>
          <p:nvPr/>
        </p:nvSpPr>
        <p:spPr>
          <a:xfrm>
            <a:off x="1392740" y="2124414"/>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504283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par>
                                <p:cTn id="15" presetID="34" presetClass="emph" presetSubtype="0" fill="hold" grpId="1" nodeType="withEffect">
                                  <p:stCondLst>
                                    <p:cond delay="1750"/>
                                  </p:stCondLst>
                                  <p:childTnLst>
                                    <p:animMotion origin="layout" path="M 2.5E-6 -4.32099E-6 L 2.5E-6 -0.07222 " pathEditMode="relative" rAng="0" ptsTypes="AA">
                                      <p:cBhvr>
                                        <p:cTn id="16" dur="250" accel="50000" decel="50000" autoRev="1" fill="hold">
                                          <p:stCondLst>
                                            <p:cond delay="0"/>
                                          </p:stCondLst>
                                        </p:cTn>
                                        <p:tgtEl>
                                          <p:spTgt spid="6"/>
                                        </p:tgtEl>
                                        <p:attrNameLst>
                                          <p:attrName>ppt_x</p:attrName>
                                          <p:attrName>ppt_y</p:attrName>
                                        </p:attrNameLst>
                                      </p:cBhvr>
                                      <p:rCtr x="0" y="-3611"/>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433568" y="0"/>
            <a:ext cx="4495718" cy="584775"/>
          </a:xfrm>
          <a:prstGeom prst="rect">
            <a:avLst/>
          </a:prstGeom>
        </p:spPr>
        <p:txBody>
          <a:bodyPr wrap="none">
            <a:spAutoFit/>
          </a:bodyPr>
          <a:lstStyle/>
          <a:p>
            <a:pPr lvl="0" algn="ctr"/>
            <a:r>
              <a:rPr lang="en-US" altLang="zh-CN" sz="3200" b="1" smtClean="0">
                <a:solidFill>
                  <a:srgbClr val="FF0000"/>
                </a:solidFill>
                <a:latin typeface=".VnAvant" panose="020B7200000000000000" pitchFamily="34" charset="0"/>
                <a:ea typeface="Arial-Rounded" pitchFamily="34" charset="0"/>
                <a:cs typeface="Arial" panose="020B0604020202020204" pitchFamily="34" charset="0"/>
                <a:sym typeface="+mn-lt"/>
              </a:rPr>
              <a:t>Du lÞch biÓn ViÖt Nam</a:t>
            </a:r>
            <a:endParaRPr lang="en-US" altLang="zh-CN" sz="3200" b="1" dirty="0">
              <a:solidFill>
                <a:srgbClr val="FF0000"/>
              </a:solidFill>
              <a:latin typeface=".VnAvant" panose="020B7200000000000000" pitchFamily="34" charset="0"/>
              <a:ea typeface="Arial-Rounded" pitchFamily="34" charset="0"/>
              <a:cs typeface="Arial" panose="020B0604020202020204" pitchFamily="34" charset="0"/>
              <a:sym typeface="+mn-lt"/>
            </a:endParaRPr>
          </a:p>
        </p:txBody>
      </p:sp>
      <p:sp>
        <p:nvSpPr>
          <p:cNvPr id="2" name="TextBox 1"/>
          <p:cNvSpPr txBox="1"/>
          <p:nvPr/>
        </p:nvSpPr>
        <p:spPr>
          <a:xfrm>
            <a:off x="321013" y="584775"/>
            <a:ext cx="8531157" cy="4154984"/>
          </a:xfrm>
          <a:prstGeom prst="rect">
            <a:avLst/>
          </a:prstGeom>
          <a:noFill/>
        </p:spPr>
        <p:txBody>
          <a:bodyPr wrap="square" rtlCol="0">
            <a:spAutoFit/>
          </a:bodyPr>
          <a:lstStyle/>
          <a:p>
            <a:pPr algn="just"/>
            <a:r>
              <a:rPr lang="en-US" smtClean="0">
                <a:latin typeface=".VnAvant" panose="020B7200000000000000" pitchFamily="34" charset="0"/>
              </a:rPr>
              <a:t>	</a:t>
            </a:r>
            <a:r>
              <a:rPr lang="en-US" sz="2400" smtClean="0">
                <a:latin typeface="Arial" panose="020B0604020202020204" pitchFamily="34" charset="0"/>
                <a:cs typeface="Arial" panose="020B0604020202020204" pitchFamily="34" charset="0"/>
              </a:rPr>
              <a:t>Biển nước ta nơi đâu cũng đẹp. Thanh Hóa, Đà Nẵng, Khánh Hòa,… có những bãi biển nổi tiếng, được du khách yêu thích. Nhưng suốt chiều dài đất nước cũng có nhiều bãi biển còn hoang sơ.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Đi 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 </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Biển là món quà kì diệu mà thiên nhiên đã ban tặng cho nước ta.</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								</a:t>
            </a:r>
            <a:r>
              <a:rPr lang="en-US" sz="1800" smtClean="0">
                <a:latin typeface="Arial" panose="020B0604020202020204" pitchFamily="34" charset="0"/>
                <a:cs typeface="Arial" panose="020B0604020202020204" pitchFamily="34" charset="0"/>
              </a:rPr>
              <a:t>(Cẩm Anh)</a:t>
            </a:r>
            <a:endParaRPr lang="en-US" sz="1400">
              <a:latin typeface="Arial" panose="020B0604020202020204" pitchFamily="34" charset="0"/>
              <a:cs typeface="Arial" panose="020B0604020202020204" pitchFamily="34" charset="0"/>
            </a:endParaRPr>
          </a:p>
        </p:txBody>
      </p:sp>
      <p:sp>
        <p:nvSpPr>
          <p:cNvPr id="3" name="TextBox 2"/>
          <p:cNvSpPr txBox="1"/>
          <p:nvPr/>
        </p:nvSpPr>
        <p:spPr>
          <a:xfrm>
            <a:off x="1091151" y="4539704"/>
            <a:ext cx="398834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hoang sơ, kì diệu</a:t>
            </a:r>
            <a:endParaRPr lang="en-US" sz="2000" i="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80528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433568" y="0"/>
            <a:ext cx="4495718" cy="584775"/>
          </a:xfrm>
          <a:prstGeom prst="rect">
            <a:avLst/>
          </a:prstGeom>
        </p:spPr>
        <p:txBody>
          <a:bodyPr wrap="none">
            <a:spAutoFit/>
          </a:bodyPr>
          <a:lstStyle/>
          <a:p>
            <a:pPr lvl="0" algn="ctr"/>
            <a:r>
              <a:rPr lang="en-US" altLang="zh-CN" sz="3200" b="1" smtClean="0">
                <a:solidFill>
                  <a:srgbClr val="FF0000"/>
                </a:solidFill>
                <a:latin typeface=".VnAvant" panose="020B7200000000000000" pitchFamily="34" charset="0"/>
                <a:ea typeface="Arial-Rounded" pitchFamily="34" charset="0"/>
                <a:cs typeface="Arial" panose="020B0604020202020204" pitchFamily="34" charset="0"/>
                <a:sym typeface="+mn-lt"/>
              </a:rPr>
              <a:t>Du lÞch biÓn ViÖt Nam</a:t>
            </a:r>
            <a:endParaRPr lang="en-US" altLang="zh-CN" sz="3200" b="1" dirty="0">
              <a:solidFill>
                <a:srgbClr val="FF0000"/>
              </a:solidFill>
              <a:latin typeface=".VnAvant" panose="020B7200000000000000" pitchFamily="34" charset="0"/>
              <a:ea typeface="Arial-Rounded" pitchFamily="34" charset="0"/>
              <a:cs typeface="Arial" panose="020B0604020202020204" pitchFamily="34" charset="0"/>
              <a:sym typeface="+mn-lt"/>
            </a:endParaRPr>
          </a:p>
        </p:txBody>
      </p:sp>
      <p:sp>
        <p:nvSpPr>
          <p:cNvPr id="2" name="TextBox 1"/>
          <p:cNvSpPr txBox="1"/>
          <p:nvPr/>
        </p:nvSpPr>
        <p:spPr>
          <a:xfrm>
            <a:off x="321013" y="584775"/>
            <a:ext cx="8531157" cy="4385816"/>
          </a:xfrm>
          <a:prstGeom prst="rect">
            <a:avLst/>
          </a:prstGeom>
          <a:noFill/>
        </p:spPr>
        <p:txBody>
          <a:bodyPr wrap="square" rtlCol="0">
            <a:spAutoFit/>
          </a:bodyPr>
          <a:lstStyle/>
          <a:p>
            <a:pPr algn="just">
              <a:spcAft>
                <a:spcPts val="600"/>
              </a:spcAft>
            </a:pPr>
            <a:r>
              <a:rPr lang="en-US" smtClean="0">
                <a:latin typeface=".VnAvant" panose="020B7200000000000000" pitchFamily="34" charset="0"/>
              </a:rPr>
              <a:t>	</a:t>
            </a:r>
            <a:r>
              <a:rPr lang="en-US" sz="2400" smtClean="0">
                <a:latin typeface="Arial" panose="020B0604020202020204" pitchFamily="34" charset="0"/>
                <a:cs typeface="Arial" panose="020B0604020202020204" pitchFamily="34" charset="0"/>
              </a:rPr>
              <a:t>Biển nước ta nơi đâu cũng đẹp. Thanh Hóa, Đà Nẵng, Khánh Hòa,… có những bãi biển nổi tiếng, được du khách yêu thích.  Nhưng suốt chiều dài đất nước cũng có nhiều bãi biển còn hoang sơ. </a:t>
            </a:r>
          </a:p>
          <a:p>
            <a:pPr algn="just">
              <a:spcAft>
                <a:spcPts val="600"/>
              </a:spcAft>
            </a:pP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Đi 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 </a:t>
            </a:r>
          </a:p>
          <a:p>
            <a:pPr algn="just">
              <a:spcAft>
                <a:spcPts val="600"/>
              </a:spcAft>
            </a:pP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Biển là món quà kì diệu mà thiên nhiên đã ban tặng cho nước ta.</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								</a:t>
            </a:r>
            <a:r>
              <a:rPr lang="en-US" sz="1800" smtClean="0">
                <a:latin typeface="Arial" panose="020B0604020202020204" pitchFamily="34" charset="0"/>
                <a:cs typeface="Arial" panose="020B0604020202020204" pitchFamily="34" charset="0"/>
              </a:rPr>
              <a:t>(Cẩm Anh)</a:t>
            </a:r>
            <a:endParaRPr lang="en-US" sz="1400">
              <a:latin typeface="Arial" panose="020B0604020202020204" pitchFamily="34" charset="0"/>
              <a:cs typeface="Arial" panose="020B0604020202020204" pitchFamily="34" charset="0"/>
            </a:endParaRPr>
          </a:p>
        </p:txBody>
      </p:sp>
      <p:sp>
        <p:nvSpPr>
          <p:cNvPr id="3" name="TextBox 2"/>
          <p:cNvSpPr txBox="1"/>
          <p:nvPr/>
        </p:nvSpPr>
        <p:spPr>
          <a:xfrm>
            <a:off x="714475" y="4619121"/>
            <a:ext cx="398834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hoang sơ, kì diệu</a:t>
            </a:r>
            <a:endParaRPr lang="en-US" sz="2000" i="1">
              <a:solidFill>
                <a:srgbClr val="FF0000"/>
              </a:solidFill>
              <a:latin typeface="Arial" panose="020B0604020202020204" pitchFamily="34" charset="0"/>
              <a:cs typeface="Arial" panose="020B0604020202020204" pitchFamily="34" charset="0"/>
            </a:endParaRPr>
          </a:p>
        </p:txBody>
      </p:sp>
      <p:sp>
        <p:nvSpPr>
          <p:cNvPr id="5" name="Lưu đồ: Đường kết nối 8">
            <a:extLst>
              <a:ext uri="{FF2B5EF4-FFF2-40B4-BE49-F238E27FC236}">
                <a16:creationId xmlns:a16="http://schemas.microsoft.com/office/drawing/2014/main" id="{A3F0B0FD-818E-4BBD-B401-3895387E3487}"/>
              </a:ext>
            </a:extLst>
          </p:cNvPr>
          <p:cNvSpPr/>
          <p:nvPr/>
        </p:nvSpPr>
        <p:spPr>
          <a:xfrm>
            <a:off x="778536" y="536135"/>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6" name="Lưu đồ: Đường kết nối 8">
            <a:extLst>
              <a:ext uri="{FF2B5EF4-FFF2-40B4-BE49-F238E27FC236}">
                <a16:creationId xmlns:a16="http://schemas.microsoft.com/office/drawing/2014/main" id="{A3F0B0FD-818E-4BBD-B401-3895387E3487}"/>
              </a:ext>
            </a:extLst>
          </p:cNvPr>
          <p:cNvSpPr/>
          <p:nvPr/>
        </p:nvSpPr>
        <p:spPr>
          <a:xfrm>
            <a:off x="5438084" y="551040"/>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2</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8" name="Lưu đồ: Đường kết nối 8">
            <a:extLst>
              <a:ext uri="{FF2B5EF4-FFF2-40B4-BE49-F238E27FC236}">
                <a16:creationId xmlns:a16="http://schemas.microsoft.com/office/drawing/2014/main" id="{A3F0B0FD-818E-4BBD-B401-3895387E3487}"/>
              </a:ext>
            </a:extLst>
          </p:cNvPr>
          <p:cNvSpPr/>
          <p:nvPr/>
        </p:nvSpPr>
        <p:spPr>
          <a:xfrm>
            <a:off x="1654026" y="1314832"/>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a:solidFill>
                  <a:schemeClr val="tx1"/>
                </a:solidFill>
                <a:latin typeface="Times New Roman" panose="02020603050405020304" pitchFamily="18" charset="0"/>
                <a:cs typeface="Times New Roman" panose="02020603050405020304" pitchFamily="18" charset="0"/>
              </a:rPr>
              <a:t>3</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778536" y="2099530"/>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4</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0" name="Lưu đồ: Đường kết nối 8">
            <a:extLst>
              <a:ext uri="{FF2B5EF4-FFF2-40B4-BE49-F238E27FC236}">
                <a16:creationId xmlns:a16="http://schemas.microsoft.com/office/drawing/2014/main" id="{A3F0B0FD-818E-4BBD-B401-3895387E3487}"/>
              </a:ext>
            </a:extLst>
          </p:cNvPr>
          <p:cNvSpPr/>
          <p:nvPr/>
        </p:nvSpPr>
        <p:spPr>
          <a:xfrm>
            <a:off x="4177589" y="247236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5</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id="{A3F0B0FD-818E-4BBD-B401-3895387E3487}"/>
              </a:ext>
            </a:extLst>
          </p:cNvPr>
          <p:cNvSpPr/>
          <p:nvPr/>
        </p:nvSpPr>
        <p:spPr>
          <a:xfrm>
            <a:off x="5571822" y="2819375"/>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6</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A3F0B0FD-818E-4BBD-B401-3895387E3487}"/>
              </a:ext>
            </a:extLst>
          </p:cNvPr>
          <p:cNvSpPr/>
          <p:nvPr/>
        </p:nvSpPr>
        <p:spPr>
          <a:xfrm>
            <a:off x="4435338" y="3197221"/>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7</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A3F0B0FD-818E-4BBD-B401-3895387E3487}"/>
              </a:ext>
            </a:extLst>
          </p:cNvPr>
          <p:cNvSpPr/>
          <p:nvPr/>
        </p:nvSpPr>
        <p:spPr>
          <a:xfrm>
            <a:off x="778536" y="3630681"/>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8</a:t>
            </a:r>
            <a:endParaRPr lang="vi-VN" sz="1600" b="1" dirty="0">
              <a:solidFill>
                <a:schemeClr val="tx1"/>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5186157" y="1353523"/>
            <a:ext cx="124599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7509001" y="1372290"/>
            <a:ext cx="124599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1654026" y="2099530"/>
            <a:ext cx="124599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409272" y="4078302"/>
            <a:ext cx="93161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0794668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4976" y="548182"/>
            <a:ext cx="3192388" cy="646331"/>
          </a:xfrm>
          <a:prstGeom prst="rect">
            <a:avLst/>
          </a:prstGeom>
          <a:solidFill>
            <a:srgbClr val="B8E67A"/>
          </a:solidFill>
        </p:spPr>
        <p:txBody>
          <a:bodyPr wrap="square" rtlCol="0">
            <a:spAutoFit/>
          </a:bodyPr>
          <a:lstStyle/>
          <a:p>
            <a:pPr algn="ctr"/>
            <a:r>
              <a:rPr lang="en-US" altLang="zh-CN" sz="3600" b="1" smtClean="0">
                <a:solidFill>
                  <a:prstClr val="black"/>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93"/>
                <a:cs typeface="Arial" panose="020B0604020202020204" pitchFamily="34" charset="0"/>
                <a:sym typeface="+mn-lt"/>
              </a:rPr>
              <a:t>nổi tiếng</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3064976" y="1462581"/>
            <a:ext cx="3192388" cy="646331"/>
          </a:xfrm>
          <a:prstGeom prst="rect">
            <a:avLst/>
          </a:prstGeom>
          <a:solidFill>
            <a:srgbClr val="B8E67A"/>
          </a:solidFill>
        </p:spPr>
        <p:txBody>
          <a:bodyPr wrap="square" rtlCol="0">
            <a:spAutoFit/>
          </a:bodyPr>
          <a:lstStyle/>
          <a:p>
            <a:pPr algn="ctr"/>
            <a:r>
              <a:rPr lang="en-US" sz="3600" b="1" smtClean="0">
                <a:solidFill>
                  <a:prstClr val="black"/>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du khách</a:t>
            </a:r>
            <a:endParaRPr lang="en-US" sz="36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 name="TextBox 3"/>
          <p:cNvSpPr txBox="1"/>
          <p:nvPr/>
        </p:nvSpPr>
        <p:spPr>
          <a:xfrm>
            <a:off x="3064976" y="2355657"/>
            <a:ext cx="3192388" cy="646331"/>
          </a:xfrm>
          <a:prstGeom prst="rect">
            <a:avLst/>
          </a:prstGeom>
          <a:solidFill>
            <a:srgbClr val="B8E67A"/>
          </a:solidFill>
        </p:spPr>
        <p:txBody>
          <a:bodyPr wrap="square" rtlCol="0">
            <a:spAutoFit/>
          </a:bodyPr>
          <a:lstStyle/>
          <a:p>
            <a:pPr algn="ctr"/>
            <a:r>
              <a:rPr lang="en-US" altLang="zh-CN" sz="3600" b="1" smtClean="0">
                <a:solidFill>
                  <a:prstClr val="black"/>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hoang sơ</a:t>
            </a:r>
            <a:endParaRPr lang="en-US" sz="36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5" name="TextBox 4"/>
          <p:cNvSpPr txBox="1"/>
          <p:nvPr/>
        </p:nvSpPr>
        <p:spPr>
          <a:xfrm>
            <a:off x="3064975" y="3264487"/>
            <a:ext cx="3192389" cy="646331"/>
          </a:xfrm>
          <a:prstGeom prst="rect">
            <a:avLst/>
          </a:prstGeom>
          <a:solidFill>
            <a:srgbClr val="B8E67A"/>
          </a:solidFill>
        </p:spPr>
        <p:txBody>
          <a:bodyPr wrap="square" rtlCol="0">
            <a:spAutoFit/>
          </a:bodyPr>
          <a:lstStyle/>
          <a:p>
            <a:pPr algn="ctr"/>
            <a:r>
              <a:rPr lang="en-US" altLang="zh-CN" sz="3600" b="1" smtClean="0">
                <a:solidFill>
                  <a:prstClr val="black"/>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kì diệu</a:t>
            </a:r>
            <a:endParaRPr lang="en-US" sz="36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78550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433568" y="0"/>
            <a:ext cx="4495718" cy="584775"/>
          </a:xfrm>
          <a:prstGeom prst="rect">
            <a:avLst/>
          </a:prstGeom>
        </p:spPr>
        <p:txBody>
          <a:bodyPr wrap="none">
            <a:spAutoFit/>
          </a:bodyPr>
          <a:lstStyle/>
          <a:p>
            <a:pPr lvl="0" algn="ctr"/>
            <a:r>
              <a:rPr lang="en-US" altLang="zh-CN" sz="3200" b="1" smtClean="0">
                <a:solidFill>
                  <a:srgbClr val="FF0000"/>
                </a:solidFill>
                <a:latin typeface=".VnAvant" panose="020B7200000000000000" pitchFamily="34" charset="0"/>
                <a:ea typeface="Arial-Rounded" pitchFamily="34" charset="0"/>
                <a:cs typeface="Arial" panose="020B0604020202020204" pitchFamily="34" charset="0"/>
                <a:sym typeface="+mn-lt"/>
              </a:rPr>
              <a:t>Du lÞch biÓn ViÖt Nam</a:t>
            </a:r>
            <a:endParaRPr lang="en-US" altLang="zh-CN" sz="3200" b="1" dirty="0">
              <a:solidFill>
                <a:srgbClr val="FF0000"/>
              </a:solidFill>
              <a:latin typeface=".VnAvant" panose="020B7200000000000000" pitchFamily="34" charset="0"/>
              <a:ea typeface="Arial-Rounded" pitchFamily="34" charset="0"/>
              <a:cs typeface="Arial" panose="020B0604020202020204" pitchFamily="34" charset="0"/>
              <a:sym typeface="+mn-lt"/>
            </a:endParaRPr>
          </a:p>
        </p:txBody>
      </p:sp>
      <p:sp>
        <p:nvSpPr>
          <p:cNvPr id="2" name="TextBox 1"/>
          <p:cNvSpPr txBox="1"/>
          <p:nvPr/>
        </p:nvSpPr>
        <p:spPr>
          <a:xfrm>
            <a:off x="321013" y="584775"/>
            <a:ext cx="8531157" cy="4385816"/>
          </a:xfrm>
          <a:prstGeom prst="rect">
            <a:avLst/>
          </a:prstGeom>
          <a:noFill/>
        </p:spPr>
        <p:txBody>
          <a:bodyPr wrap="square" rtlCol="0">
            <a:spAutoFit/>
          </a:bodyPr>
          <a:lstStyle/>
          <a:p>
            <a:pPr algn="just">
              <a:spcAft>
                <a:spcPts val="600"/>
              </a:spcAft>
            </a:pPr>
            <a:r>
              <a:rPr lang="en-US" smtClean="0">
                <a:latin typeface=".VnAvant" panose="020B7200000000000000" pitchFamily="34" charset="0"/>
              </a:rPr>
              <a:t>	</a:t>
            </a:r>
            <a:r>
              <a:rPr lang="en-US" sz="2400" smtClean="0">
                <a:latin typeface="Arial" panose="020B0604020202020204" pitchFamily="34" charset="0"/>
                <a:cs typeface="Arial" panose="020B0604020202020204" pitchFamily="34" charset="0"/>
              </a:rPr>
              <a:t>Biển nước ta nơi đâu cũng đẹp. Thanh Hóa, Đà Nẵng, Khánh Hòa,… có những bãi biển nổi tiếng, được du khách yêu thích.  Nhưng suốt chiều dài đất nước cũng có nhiều bãi biển còn hoang sơ. </a:t>
            </a:r>
          </a:p>
          <a:p>
            <a:pPr algn="just">
              <a:spcAft>
                <a:spcPts val="600"/>
              </a:spcAft>
            </a:pP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Đi biển, bạn sẽ được thỏa sức bơi lội, nô đùa trên sóng, nhặt vỏ sò, xây lâu đài cát.  Nếu đến Mũi Né, bạn sẽ được ngắm nhìn những đồi cát mênh mông. Cát bay làm cho hình dạng các đồi cát luôn thay đổi.  Trượt cát ở đây rất thú vị. </a:t>
            </a:r>
          </a:p>
          <a:p>
            <a:pPr algn="just">
              <a:spcAft>
                <a:spcPts val="600"/>
              </a:spcAft>
            </a:pP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Biển là món quà kì diệu mà thiên nhiên đã ban tặng cho nước ta.</a:t>
            </a:r>
          </a:p>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								</a:t>
            </a:r>
            <a:r>
              <a:rPr lang="en-US" sz="1800" smtClean="0">
                <a:latin typeface="Arial" panose="020B0604020202020204" pitchFamily="34" charset="0"/>
                <a:cs typeface="Arial" panose="020B0604020202020204" pitchFamily="34" charset="0"/>
              </a:rPr>
              <a:t>(Cẩm Anh)</a:t>
            </a:r>
            <a:endParaRPr lang="en-US" sz="1400">
              <a:latin typeface="Arial" panose="020B0604020202020204" pitchFamily="34" charset="0"/>
              <a:cs typeface="Arial" panose="020B0604020202020204" pitchFamily="34" charset="0"/>
            </a:endParaRPr>
          </a:p>
        </p:txBody>
      </p:sp>
      <p:sp>
        <p:nvSpPr>
          <p:cNvPr id="3" name="TextBox 2"/>
          <p:cNvSpPr txBox="1"/>
          <p:nvPr/>
        </p:nvSpPr>
        <p:spPr>
          <a:xfrm>
            <a:off x="714475" y="4619121"/>
            <a:ext cx="398834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hoang sơ, kì diệu</a:t>
            </a:r>
            <a:endParaRPr lang="en-US" sz="2000" i="1">
              <a:solidFill>
                <a:srgbClr val="FF0000"/>
              </a:solidFill>
              <a:latin typeface="Arial" panose="020B0604020202020204" pitchFamily="34" charset="0"/>
              <a:cs typeface="Arial" panose="020B0604020202020204" pitchFamily="34" charset="0"/>
            </a:endParaRPr>
          </a:p>
        </p:txBody>
      </p:sp>
      <p:sp>
        <p:nvSpPr>
          <p:cNvPr id="5" name="Lưu đồ: Đường kết nối 8">
            <a:extLst>
              <a:ext uri="{FF2B5EF4-FFF2-40B4-BE49-F238E27FC236}">
                <a16:creationId xmlns:a16="http://schemas.microsoft.com/office/drawing/2014/main" id="{A3F0B0FD-818E-4BBD-B401-3895387E3487}"/>
              </a:ext>
            </a:extLst>
          </p:cNvPr>
          <p:cNvSpPr/>
          <p:nvPr/>
        </p:nvSpPr>
        <p:spPr>
          <a:xfrm>
            <a:off x="778536" y="536135"/>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6" name="Lưu đồ: Đường kết nối 8">
            <a:extLst>
              <a:ext uri="{FF2B5EF4-FFF2-40B4-BE49-F238E27FC236}">
                <a16:creationId xmlns:a16="http://schemas.microsoft.com/office/drawing/2014/main" id="{A3F0B0FD-818E-4BBD-B401-3895387E3487}"/>
              </a:ext>
            </a:extLst>
          </p:cNvPr>
          <p:cNvSpPr/>
          <p:nvPr/>
        </p:nvSpPr>
        <p:spPr>
          <a:xfrm>
            <a:off x="5438084" y="551040"/>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2</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8" name="Lưu đồ: Đường kết nối 8">
            <a:extLst>
              <a:ext uri="{FF2B5EF4-FFF2-40B4-BE49-F238E27FC236}">
                <a16:creationId xmlns:a16="http://schemas.microsoft.com/office/drawing/2014/main" id="{A3F0B0FD-818E-4BBD-B401-3895387E3487}"/>
              </a:ext>
            </a:extLst>
          </p:cNvPr>
          <p:cNvSpPr/>
          <p:nvPr/>
        </p:nvSpPr>
        <p:spPr>
          <a:xfrm>
            <a:off x="1654026" y="1314832"/>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a:solidFill>
                  <a:schemeClr val="tx1"/>
                </a:solidFill>
                <a:latin typeface="Times New Roman" panose="02020603050405020304" pitchFamily="18" charset="0"/>
                <a:cs typeface="Times New Roman" panose="02020603050405020304" pitchFamily="18" charset="0"/>
              </a:rPr>
              <a:t>3</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778536" y="2099530"/>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4</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0" name="Lưu đồ: Đường kết nối 8">
            <a:extLst>
              <a:ext uri="{FF2B5EF4-FFF2-40B4-BE49-F238E27FC236}">
                <a16:creationId xmlns:a16="http://schemas.microsoft.com/office/drawing/2014/main" id="{A3F0B0FD-818E-4BBD-B401-3895387E3487}"/>
              </a:ext>
            </a:extLst>
          </p:cNvPr>
          <p:cNvSpPr/>
          <p:nvPr/>
        </p:nvSpPr>
        <p:spPr>
          <a:xfrm>
            <a:off x="4177589" y="247236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5</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id="{A3F0B0FD-818E-4BBD-B401-3895387E3487}"/>
              </a:ext>
            </a:extLst>
          </p:cNvPr>
          <p:cNvSpPr/>
          <p:nvPr/>
        </p:nvSpPr>
        <p:spPr>
          <a:xfrm>
            <a:off x="5571822" y="2819375"/>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6</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A3F0B0FD-818E-4BBD-B401-3895387E3487}"/>
              </a:ext>
            </a:extLst>
          </p:cNvPr>
          <p:cNvSpPr/>
          <p:nvPr/>
        </p:nvSpPr>
        <p:spPr>
          <a:xfrm>
            <a:off x="4435338" y="3197221"/>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7</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A3F0B0FD-818E-4BBD-B401-3895387E3487}"/>
              </a:ext>
            </a:extLst>
          </p:cNvPr>
          <p:cNvSpPr/>
          <p:nvPr/>
        </p:nvSpPr>
        <p:spPr>
          <a:xfrm>
            <a:off x="778536" y="3630681"/>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8</a:t>
            </a:r>
            <a:endParaRPr lang="vi-VN" sz="1600" b="1" dirty="0">
              <a:solidFill>
                <a:schemeClr val="tx1"/>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5186157" y="1353523"/>
            <a:ext cx="124599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7509001" y="1372290"/>
            <a:ext cx="124599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1654026" y="2099530"/>
            <a:ext cx="124599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409272" y="4078302"/>
            <a:ext cx="93161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0277133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216" y="787812"/>
            <a:ext cx="8150088" cy="2062103"/>
          </a:xfrm>
          <a:prstGeom prst="rect">
            <a:avLst/>
          </a:prstGeom>
        </p:spPr>
        <p:txBody>
          <a:bodyPr wrap="square">
            <a:spAutoFit/>
          </a:bodyPr>
          <a:lstStyle/>
          <a:p>
            <a:pPr algn="just">
              <a:spcAft>
                <a:spcPts val="600"/>
              </a:spcAft>
            </a:pPr>
            <a:r>
              <a:rPr lang="en-US" sz="4000" baseline="-25000" smtClean="0">
                <a:solidFill>
                  <a:schemeClr val="accent5">
                    <a:lumMod val="75000"/>
                  </a:schemeClr>
                </a:solidFill>
                <a:latin typeface="Arial-Rounded" pitchFamily="34" charset="0"/>
                <a:ea typeface="Arial-Rounded" pitchFamily="34" charset="0"/>
                <a:cs typeface="Arial-Rounded" pitchFamily="34" charset="0"/>
              </a:rPr>
              <a:t>	</a:t>
            </a:r>
            <a:r>
              <a:rPr lang="en-US" sz="3200">
                <a:latin typeface="Arial" panose="020B0604020202020204" pitchFamily="34" charset="0"/>
                <a:cs typeface="Arial" panose="020B0604020202020204" pitchFamily="34" charset="0"/>
              </a:rPr>
              <a:t>Thanh Hóa, Đà Nẵng, Khánh Hòa,… có những bãi biển nổi tiếng, được du khách yêu thích. </a:t>
            </a:r>
            <a:r>
              <a:rPr lang="en-US" sz="3200" smtClean="0">
                <a:latin typeface="Arial" panose="020B0604020202020204" pitchFamily="34" charset="0"/>
                <a:cs typeface="Arial" panose="020B0604020202020204" pitchFamily="34" charset="0"/>
              </a:rPr>
              <a:t>Nhưng </a:t>
            </a:r>
            <a:r>
              <a:rPr lang="en-US" sz="3200">
                <a:latin typeface="Arial" panose="020B0604020202020204" pitchFamily="34" charset="0"/>
                <a:cs typeface="Arial" panose="020B0604020202020204" pitchFamily="34" charset="0"/>
              </a:rPr>
              <a:t>suốt chiều dài đất nước cũng có nhiều bãi biển còn hoang sơ. </a:t>
            </a:r>
          </a:p>
        </p:txBody>
      </p:sp>
      <p:cxnSp>
        <p:nvCxnSpPr>
          <p:cNvPr id="4" name="Straight Connector 3"/>
          <p:cNvCxnSpPr/>
          <p:nvPr/>
        </p:nvCxnSpPr>
        <p:spPr>
          <a:xfrm flipH="1">
            <a:off x="7964134" y="717474"/>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5394051" y="1246655"/>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426537" y="1750135"/>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8606304" y="1818863"/>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63134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0BBF27-AEA7-4E39-9873-833F6E66B524}">
  <ds:schemaRefs>
    <ds:schemaRef ds:uri="http://schemas.microsoft.com/office/2006/documentManagement/types"/>
    <ds:schemaRef ds:uri="http://schemas.microsoft.com/office/2006/metadata/properties"/>
    <ds:schemaRef ds:uri="http://schemas.openxmlformats.org/package/2006/metadata/core-properties"/>
    <ds:schemaRef ds:uri="2954521b-b4ab-4ce3-8aa8-8bfa99a4c36e"/>
    <ds:schemaRef ds:uri="http://www.w3.org/XML/1998/namespace"/>
    <ds:schemaRef ds:uri="http://purl.org/dc/dcmitype/"/>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FB348E-5AF4-49FB-8FE5-650F6DA25C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1788</TotalTime>
  <Words>486</Words>
  <Application>Microsoft Office PowerPoint</Application>
  <PresentationFormat>On-screen Show (16:9)</PresentationFormat>
  <Paragraphs>134</Paragraphs>
  <Slides>33</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Calibri</vt:lpstr>
      <vt:lpstr>微软雅黑</vt:lpstr>
      <vt:lpstr>HL Hoctro</vt:lpstr>
      <vt:lpstr>Times New Roman</vt:lpstr>
      <vt:lpstr>Arial</vt:lpstr>
      <vt:lpstr>Arial-Rounded</vt:lpstr>
      <vt:lpstr>华康少女文字W5</vt:lpstr>
      <vt:lpstr>.VnAvant</vt:lpstr>
      <vt:lpstr>宋体</vt:lpstr>
      <vt:lpstr>DFPOP1-W9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H231020</cp:lastModifiedBy>
  <cp:revision>151</cp:revision>
  <dcterms:created xsi:type="dcterms:W3CDTF">2020-08-13T09:19:08Z</dcterms:created>
  <dcterms:modified xsi:type="dcterms:W3CDTF">2021-02-22T13:51:16Z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