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8"/>
  </p:notesMasterIdLst>
  <p:sldIdLst>
    <p:sldId id="340" r:id="rId2"/>
    <p:sldId id="404" r:id="rId3"/>
    <p:sldId id="342" r:id="rId4"/>
    <p:sldId id="371" r:id="rId5"/>
    <p:sldId id="390" r:id="rId6"/>
    <p:sldId id="402" r:id="rId7"/>
    <p:sldId id="346" r:id="rId8"/>
    <p:sldId id="359" r:id="rId9"/>
    <p:sldId id="389" r:id="rId10"/>
    <p:sldId id="362" r:id="rId11"/>
    <p:sldId id="391" r:id="rId12"/>
    <p:sldId id="392" r:id="rId13"/>
    <p:sldId id="388" r:id="rId14"/>
    <p:sldId id="385" r:id="rId15"/>
    <p:sldId id="364" r:id="rId16"/>
    <p:sldId id="403" r:id="rId17"/>
    <p:sldId id="426" r:id="rId18"/>
    <p:sldId id="377" r:id="rId19"/>
    <p:sldId id="380" r:id="rId20"/>
    <p:sldId id="382" r:id="rId21"/>
    <p:sldId id="407" r:id="rId22"/>
    <p:sldId id="394" r:id="rId23"/>
    <p:sldId id="395" r:id="rId24"/>
    <p:sldId id="408" r:id="rId25"/>
    <p:sldId id="405" r:id="rId26"/>
    <p:sldId id="374" r:id="rId27"/>
    <p:sldId id="423" r:id="rId28"/>
    <p:sldId id="424" r:id="rId29"/>
    <p:sldId id="401" r:id="rId30"/>
    <p:sldId id="366" r:id="rId31"/>
    <p:sldId id="365" r:id="rId32"/>
    <p:sldId id="367" r:id="rId33"/>
    <p:sldId id="398" r:id="rId34"/>
    <p:sldId id="369" r:id="rId35"/>
    <p:sldId id="370" r:id="rId36"/>
    <p:sldId id="368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FFFF"/>
    <a:srgbClr val="FF99CC"/>
    <a:srgbClr val="0000CC"/>
    <a:srgbClr val="660033"/>
    <a:srgbClr val="FFCCCC"/>
    <a:srgbClr val="000066"/>
    <a:srgbClr val="003399"/>
    <a:srgbClr val="FFFFC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E5A720D-178F-4880-BFF4-68C03B17C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350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6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3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2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36340-CD10-434A-AD8A-A36531D595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87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6EACB-9893-46C3-A996-4767F4393C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41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2B3FE-8C9B-4A29-842F-4D798D8C9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16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DB6FC-8B5A-49E2-BB71-B165F1F8ED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5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E830-E516-4A42-B078-2187DAF768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24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BBACD2-43A0-429D-8F9E-73619BEC42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4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97154-3812-44BC-947E-341FA29205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0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CFEA0-B269-4F90-9BE8-A22FC82A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3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D20ED-B10B-40D0-B3E0-E4A117FDA8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A59279-A010-47EC-B208-17A0C2B167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19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0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12" Type="http://schemas.openxmlformats.org/officeDocument/2006/relationships/image" Target="../media/image2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gif"/><Relationship Id="rId11" Type="http://schemas.openxmlformats.org/officeDocument/2006/relationships/image" Target="../media/image26.gif"/><Relationship Id="rId5" Type="http://schemas.openxmlformats.org/officeDocument/2006/relationships/image" Target="../media/image20.gif"/><Relationship Id="rId10" Type="http://schemas.openxmlformats.org/officeDocument/2006/relationships/image" Target="../media/image25.gif"/><Relationship Id="rId4" Type="http://schemas.openxmlformats.org/officeDocument/2006/relationships/audio" Target="../media/audio1.wav"/><Relationship Id="rId9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1.png"/><Relationship Id="rId4" Type="http://schemas.openxmlformats.org/officeDocument/2006/relationships/image" Target="../media/image2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2.png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3.png"/><Relationship Id="rId4" Type="http://schemas.openxmlformats.org/officeDocument/2006/relationships/image" Target="../media/image2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38.jpeg"/><Relationship Id="rId5" Type="http://schemas.openxmlformats.org/officeDocument/2006/relationships/image" Target="../media/image37.wmf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12" Type="http://schemas.openxmlformats.org/officeDocument/2006/relationships/image" Target="../media/image27.gif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gif"/><Relationship Id="rId11" Type="http://schemas.openxmlformats.org/officeDocument/2006/relationships/image" Target="../media/image26.gif"/><Relationship Id="rId5" Type="http://schemas.openxmlformats.org/officeDocument/2006/relationships/image" Target="../media/image20.gif"/><Relationship Id="rId10" Type="http://schemas.openxmlformats.org/officeDocument/2006/relationships/image" Target="../media/image25.gif"/><Relationship Id="rId4" Type="http://schemas.openxmlformats.org/officeDocument/2006/relationships/audio" Target="../media/audio1.wav"/><Relationship Id="rId9" Type="http://schemas.openxmlformats.org/officeDocument/2006/relationships/image" Target="../media/image2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2.png"/><Relationship Id="rId5" Type="http://schemas.openxmlformats.org/officeDocument/2006/relationships/image" Target="../media/image24.gif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48.gif"/><Relationship Id="rId7" Type="http://schemas.openxmlformats.org/officeDocument/2006/relationships/image" Target="../media/image4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6.gif"/><Relationship Id="rId10" Type="http://schemas.openxmlformats.org/officeDocument/2006/relationships/image" Target="../media/image24.gif"/><Relationship Id="rId4" Type="http://schemas.openxmlformats.org/officeDocument/2006/relationships/image" Target="../media/image45.gif"/><Relationship Id="rId9" Type="http://schemas.openxmlformats.org/officeDocument/2006/relationships/image" Target="../media/image27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51.jpeg"/><Relationship Id="rId4" Type="http://schemas.openxmlformats.org/officeDocument/2006/relationships/image" Target="../media/image50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00" y="4344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100" y="2286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91786" y="1452603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0220" y="2023656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9"/>
          <p:cNvSpPr>
            <a:spLocks noChangeArrowheads="1" noChangeShapeType="1" noTextEdit="1"/>
          </p:cNvSpPr>
          <p:nvPr/>
        </p:nvSpPr>
        <p:spPr bwMode="auto">
          <a:xfrm>
            <a:off x="1509879" y="956444"/>
            <a:ext cx="6033920" cy="423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BỒ ĐỀ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1416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33: en ên in un 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923213" y="504597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1656484" y="3214165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670797" y="1769958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984957" y="290125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042" y="35805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286000" y="4712079"/>
            <a:ext cx="40386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gọn nến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6"/>
          <a:stretch/>
        </p:blipFill>
        <p:spPr bwMode="auto">
          <a:xfrm>
            <a:off x="1219200" y="340892"/>
            <a:ext cx="6553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5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50841" y="51054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đèn pin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2" descr="C:\Users\Admin\Desktop\BÀI 33- TUAN 7- TV\ảnh bài 33\đèn p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762000"/>
            <a:ext cx="6553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32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41075" y="48768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ún con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2" descr="C:\Users\Admin\Desktop\BÀI 33- TUAN 7- TV\ảnh bài 33\cún c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175" y="1066800"/>
            <a:ext cx="5851525" cy="329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7138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18342" y="376587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ún con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95413" y="373561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gọn nến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56022" y="373561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đèn pin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Picture 2" descr="C:\Users\Admin\Desktop\BÀI 33- TUAN 7- TV\ảnh bài 33\cún c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463" y="1156855"/>
            <a:ext cx="2721224" cy="22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BÀI 33- TUAN 7- TV\ảnh bài 33\đèn p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156855"/>
            <a:ext cx="2438400" cy="227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88" y="1129302"/>
            <a:ext cx="2959512" cy="229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7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125521" y="52819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76200"/>
            <a:ext cx="5943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en    ên   in   un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31972" y="3053636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cún</a:t>
            </a:r>
            <a:endParaRPr lang="en-US" sz="44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vun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5392" y="560465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ún con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76200" y="560192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gọn nến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2752" y="5598466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đèn pin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1" y="914400"/>
            <a:ext cx="1524000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1019" y="914400"/>
            <a:ext cx="1420139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19084" y="2209800"/>
            <a:ext cx="2054791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mèn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2116" y="3054164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khèn   </a:t>
            </a:r>
            <a:endParaRPr lang="en-US" sz="44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38559" y="3073185"/>
            <a:ext cx="251568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ến</a:t>
            </a:r>
            <a:endParaRPr lang="en-US" sz="44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ghển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53588" y="2993859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chín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mịn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35" y="4988679"/>
            <a:ext cx="2395747" cy="115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 descr="C:\Users\Admin\Desktop\BÀI 33- TUAN 7- TV\ảnh bài 33\đèn pi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988679"/>
            <a:ext cx="2187357" cy="113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BÀI 33- TUAN 7- TV\ảnh bài 33\cún c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865" y="4988678"/>
            <a:ext cx="2036771" cy="115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28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 Ngon Nen Lung Linh - Phuong Thao_ Ng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010400" y="6167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7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1066800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219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7" r="12359"/>
          <a:stretch/>
        </p:blipFill>
        <p:spPr bwMode="auto">
          <a:xfrm>
            <a:off x="89645" y="0"/>
            <a:ext cx="97394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23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5" name="Picture 42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3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4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5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Bài 47 E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304800"/>
            <a:ext cx="85344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8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4" name="Picture 42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3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4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5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Bài 47 Ê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556" y="621437"/>
            <a:ext cx="862888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3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1656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505200" y="4953000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943489" y="5249911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28452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4" name="Picture 42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3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4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5" descr="Animat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Bài 48 I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599" y="609600"/>
            <a:ext cx="8131377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2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48 U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199" y="609600"/>
            <a:ext cx="837027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5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4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0101494"/>
              </p:ext>
            </p:extLst>
          </p:nvPr>
        </p:nvGraphicFramePr>
        <p:xfrm>
          <a:off x="762000" y="1752600"/>
          <a:ext cx="777240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Document" r:id="rId4" imgW="5842742" imgH="2141965" progId="Word.Document.8">
                  <p:embed/>
                </p:oleObj>
              </mc:Choice>
              <mc:Fallback>
                <p:oleObj name="Document" r:id="rId4" imgW="5842742" imgH="2141965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752600"/>
                        <a:ext cx="777240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369320" y="2317797"/>
            <a:ext cx="510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/>
              <a:t>  </a:t>
            </a:r>
            <a:r>
              <a:rPr lang="el-GR" sz="9600">
                <a:solidFill>
                  <a:srgbClr val="FFFFFF"/>
                </a:solidFill>
                <a:latin typeface="HP001" pitchFamily="34" charset="0"/>
                <a:ea typeface="HP001" pitchFamily="34" charset="0"/>
              </a:rPr>
              <a:t>Α</a:t>
            </a:r>
            <a:r>
              <a:rPr lang="en-US" sz="9600">
                <a:solidFill>
                  <a:srgbClr val="FFFFFF"/>
                </a:solidFill>
                <a:latin typeface="HP001" pitchFamily="34" charset="0"/>
                <a:ea typeface="HP001" pitchFamily="34" charset="0"/>
              </a:rPr>
              <a:t>èn ↨ɪȰ </a:t>
            </a:r>
            <a:endParaRPr lang="en-US" sz="9600" b="1">
              <a:solidFill>
                <a:srgbClr val="FFFFFF"/>
              </a:solidFill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03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4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1733996"/>
              </p:ext>
            </p:extLst>
          </p:nvPr>
        </p:nvGraphicFramePr>
        <p:xfrm>
          <a:off x="762000" y="1752600"/>
          <a:ext cx="777240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Document" r:id="rId4" imgW="5842742" imgH="2141965" progId="Word.Document.8">
                  <p:embed/>
                </p:oleObj>
              </mc:Choice>
              <mc:Fallback>
                <p:oleObj name="Document" r:id="rId4" imgW="5842742" imgH="2141965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752600"/>
                        <a:ext cx="777240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430863" y="2327196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9600" b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 </a:t>
            </a:r>
            <a:r>
              <a:rPr lang="el-GR" sz="960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Ζ</a:t>
            </a:r>
            <a:r>
              <a:rPr lang="en-US" sz="960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ến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51397" y="2252548"/>
            <a:ext cx="297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chemeClr val="bg1"/>
                </a:solidFill>
              </a:rPr>
              <a:t> </a:t>
            </a:r>
            <a:r>
              <a:rPr lang="en-US" sz="960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cɷȰ</a:t>
            </a:r>
            <a:r>
              <a:rPr lang="en-US" sz="9600" b="1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045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15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1656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505200" y="4953000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943489" y="5249911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BST] Ảnh động Powerpoint xin chào, mở đầu cho Slide đẹ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28452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9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5" y="457200"/>
            <a:ext cx="5749925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LuyÖn viÕt vë</a:t>
            </a: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1312" y="341312"/>
            <a:ext cx="2732088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273208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1913" y="0"/>
            <a:ext cx="273208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753225" y="4467226"/>
            <a:ext cx="2732087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630488" y="2170113"/>
            <a:ext cx="4227512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24120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7" r="12359"/>
          <a:stretch/>
        </p:blipFill>
        <p:spPr bwMode="auto">
          <a:xfrm>
            <a:off x="89645" y="0"/>
            <a:ext cx="97394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83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/>
          <p:cNvSpPr/>
          <p:nvPr/>
        </p:nvSpPr>
        <p:spPr>
          <a:xfrm>
            <a:off x="266698" y="45765"/>
            <a:ext cx="1143000" cy="507670"/>
          </a:xfrm>
          <a:prstGeom prst="flowChartTermina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6326" y="45765"/>
            <a:ext cx="533400" cy="5076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</a:rPr>
              <a:t>3</a:t>
            </a:r>
            <a:endParaRPr lang="en-US" sz="2600" b="1" dirty="0">
              <a:solidFill>
                <a:schemeClr val="tx1"/>
              </a:solidFill>
            </a:endParaRPr>
          </a:p>
        </p:txBody>
      </p: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0" y="-38100"/>
            <a:ext cx="9144000" cy="6829021"/>
            <a:chOff x="0" y="-10"/>
            <a:chExt cx="5760" cy="4330"/>
          </a:xfrm>
        </p:grpSpPr>
        <p:pic>
          <p:nvPicPr>
            <p:cNvPr id="10" name="Picture 42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3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4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5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2" y="97827"/>
            <a:ext cx="8759033" cy="62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150" y="64491"/>
            <a:ext cx="1126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/>
              <a:t> </a:t>
            </a:r>
            <a:r>
              <a:rPr lang="el-GR" sz="5400">
                <a:latin typeface="HP001" pitchFamily="34" charset="0"/>
                <a:ea typeface="HP001" pitchFamily="34" charset="0"/>
              </a:rPr>
              <a:t>΄</a:t>
            </a:r>
            <a:r>
              <a:rPr lang="en-US" sz="5400">
                <a:latin typeface="HP001" pitchFamily="34" charset="0"/>
                <a:ea typeface="HP001" pitchFamily="34" charset="0"/>
              </a:rPr>
              <a:t>n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194800" y="1066146"/>
            <a:ext cx="1569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/>
              <a:t> </a:t>
            </a:r>
            <a:r>
              <a:rPr lang="en-US" sz="4800" b="1"/>
              <a:t> </a:t>
            </a:r>
            <a:r>
              <a:rPr lang="en-US" sz="5400">
                <a:latin typeface="HP001" pitchFamily="34" charset="0"/>
                <a:ea typeface="HP001" pitchFamily="34" charset="0"/>
              </a:rPr>
              <a:t>łn</a:t>
            </a:r>
            <a:r>
              <a:rPr lang="en-US" sz="4800" b="1"/>
              <a:t>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884" y="2111923"/>
            <a:ext cx="1127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 </a:t>
            </a:r>
            <a:r>
              <a:rPr lang="en-US" sz="5400">
                <a:latin typeface="HP001" pitchFamily="34" charset="0"/>
                <a:ea typeface="HP001" pitchFamily="34" charset="0"/>
              </a:rPr>
              <a:t>ʒȰ </a:t>
            </a:r>
            <a:r>
              <a:rPr lang="en-US" sz="4800" b="1" smtClean="0">
                <a:latin typeface="HP001" pitchFamily="34" charset="0"/>
                <a:ea typeface="HP001" pitchFamily="34" charset="0"/>
              </a:rPr>
              <a:t> </a:t>
            </a:r>
            <a:endParaRPr lang="en-US" sz="4800" b="1">
              <a:latin typeface="HP001" pitchFamily="34" charset="0"/>
              <a:ea typeface="HP00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4983" y="4182672"/>
            <a:ext cx="2779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>
                <a:latin typeface="HP001" pitchFamily="34" charset="0"/>
                <a:ea typeface="HP001" pitchFamily="34" charset="0"/>
              </a:rPr>
              <a:t> Α</a:t>
            </a:r>
            <a:r>
              <a:rPr lang="en-US" sz="5400">
                <a:latin typeface="HP001" pitchFamily="34" charset="0"/>
                <a:ea typeface="HP001" pitchFamily="34" charset="0"/>
              </a:rPr>
              <a:t>èn ↨ɪȰ </a:t>
            </a:r>
            <a:endParaRPr lang="en-US" sz="5400" b="1">
              <a:latin typeface="HP001" pitchFamily="34" charset="0"/>
              <a:ea typeface="HP001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65527" y="5190564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HP001" pitchFamily="34" charset="0"/>
                <a:ea typeface="HP001" pitchFamily="34" charset="0"/>
              </a:rPr>
              <a:t> </a:t>
            </a:r>
            <a:r>
              <a:rPr lang="el-GR" sz="4800" b="1">
                <a:latin typeface="HP001" pitchFamily="34" charset="0"/>
                <a:ea typeface="HP001" pitchFamily="34" charset="0"/>
              </a:rPr>
              <a:t> </a:t>
            </a:r>
            <a:r>
              <a:rPr lang="el-GR" sz="5400">
                <a:latin typeface="HP001" pitchFamily="34" charset="0"/>
                <a:ea typeface="HP001" pitchFamily="34" charset="0"/>
              </a:rPr>
              <a:t>Ζ</a:t>
            </a:r>
            <a:r>
              <a:rPr lang="en-US" sz="5400">
                <a:latin typeface="HP001" pitchFamily="34" charset="0"/>
                <a:ea typeface="HP001" pitchFamily="34" charset="0"/>
              </a:rPr>
              <a:t>ến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67000" y="6080936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.</a:t>
            </a:r>
            <a:endParaRPr lang="en-US" sz="2800"/>
          </a:p>
        </p:txBody>
      </p:sp>
      <p:sp>
        <p:nvSpPr>
          <p:cNvPr id="34" name="TextBox 33"/>
          <p:cNvSpPr txBox="1"/>
          <p:nvPr/>
        </p:nvSpPr>
        <p:spPr>
          <a:xfrm>
            <a:off x="57541" y="3131830"/>
            <a:ext cx="1134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</a:t>
            </a:r>
            <a:r>
              <a:rPr lang="en-US" sz="5400">
                <a:latin typeface="HP001" pitchFamily="34" charset="0"/>
                <a:ea typeface="HP001" pitchFamily="34" charset="0"/>
              </a:rPr>
              <a:t>ʘȰ</a:t>
            </a:r>
            <a:r>
              <a:rPr lang="en-US"/>
              <a:t> </a:t>
            </a:r>
            <a:endParaRPr lang="en-US" sz="4800" b="1">
              <a:latin typeface="HP001" pitchFamily="34" charset="0"/>
              <a:ea typeface="HP001" pitchFamily="34" charset="0"/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95"/>
          <a:stretch/>
        </p:blipFill>
        <p:spPr bwMode="auto">
          <a:xfrm>
            <a:off x="138393" y="6284182"/>
            <a:ext cx="8759032" cy="50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-63001" y="6210969"/>
            <a:ext cx="1472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" pitchFamily="34" charset="0"/>
                <a:ea typeface="HP001" pitchFamily="34" charset="0"/>
              </a:rPr>
              <a:t> cɷȰ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07832" y="57902"/>
            <a:ext cx="1126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/>
              <a:t> </a:t>
            </a:r>
            <a:r>
              <a:rPr lang="el-GR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΄</a:t>
            </a:r>
            <a:r>
              <a:rPr lang="en-US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n</a:t>
            </a:r>
            <a:r>
              <a:rPr lang="en-US" sz="5400">
                <a:latin typeface="HP001" pitchFamily="34" charset="0"/>
                <a:ea typeface="HP001" pitchFamily="34" charset="0"/>
              </a:rPr>
              <a:t>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891686" y="73201"/>
            <a:ext cx="1126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/>
              <a:t> </a:t>
            </a:r>
            <a:r>
              <a:rPr lang="el-GR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΄</a:t>
            </a:r>
            <a:r>
              <a:rPr lang="en-US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n</a:t>
            </a:r>
            <a:r>
              <a:rPr lang="en-US" sz="5400">
                <a:latin typeface="HP001" pitchFamily="34" charset="0"/>
                <a:ea typeface="HP001" pitchFamily="34" charset="0"/>
              </a:rPr>
              <a:t>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756008" y="64827"/>
            <a:ext cx="1126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/>
              <a:t> </a:t>
            </a:r>
            <a:r>
              <a:rPr lang="el-GR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΄</a:t>
            </a:r>
            <a:r>
              <a:rPr lang="en-US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n</a:t>
            </a:r>
            <a:r>
              <a:rPr lang="en-US" sz="5400">
                <a:latin typeface="HP001" pitchFamily="34" charset="0"/>
                <a:ea typeface="HP001" pitchFamily="34" charset="0"/>
              </a:rPr>
              <a:t>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608697" y="67736"/>
            <a:ext cx="1126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/>
              <a:t> </a:t>
            </a:r>
            <a:r>
              <a:rPr lang="el-GR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΄</a:t>
            </a:r>
            <a:r>
              <a:rPr lang="en-US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n</a:t>
            </a:r>
            <a:r>
              <a:rPr lang="en-US" sz="5400">
                <a:latin typeface="HP001" pitchFamily="34" charset="0"/>
                <a:ea typeface="HP001" pitchFamily="34" charset="0"/>
              </a:rPr>
              <a:t>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56624" y="1073959"/>
            <a:ext cx="1569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/>
              <a:t> </a:t>
            </a:r>
            <a:r>
              <a:rPr lang="en-US" sz="4800" b="1"/>
              <a:t> </a:t>
            </a:r>
            <a:r>
              <a:rPr lang="en-US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łn</a:t>
            </a:r>
            <a:r>
              <a:rPr lang="en-US" sz="4800" b="1"/>
              <a:t>  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600390" y="1061588"/>
            <a:ext cx="1569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/>
              <a:t> </a:t>
            </a:r>
            <a:r>
              <a:rPr lang="en-US" sz="4800" b="1"/>
              <a:t> </a:t>
            </a:r>
            <a:r>
              <a:rPr lang="en-US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łn</a:t>
            </a:r>
            <a:r>
              <a:rPr lang="en-US" sz="4800" b="1"/>
              <a:t>  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484406" y="1064360"/>
            <a:ext cx="1569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/>
              <a:t> </a:t>
            </a:r>
            <a:r>
              <a:rPr lang="en-US" sz="4800" b="1"/>
              <a:t> </a:t>
            </a:r>
            <a:r>
              <a:rPr lang="en-US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łn</a:t>
            </a:r>
            <a:r>
              <a:rPr lang="en-US" sz="4800" b="1"/>
              <a:t>  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325249" y="1051715"/>
            <a:ext cx="1569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/>
              <a:t> </a:t>
            </a:r>
            <a:r>
              <a:rPr lang="en-US" sz="4800" b="1"/>
              <a:t> </a:t>
            </a:r>
            <a:r>
              <a:rPr lang="en-US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łn</a:t>
            </a:r>
            <a:r>
              <a:rPr lang="en-US" sz="4800" b="1"/>
              <a:t>  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884918" y="2124294"/>
            <a:ext cx="1127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 </a:t>
            </a:r>
            <a:r>
              <a:rPr lang="en-US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ʒȰ</a:t>
            </a:r>
            <a:r>
              <a:rPr lang="en-US" sz="5400">
                <a:latin typeface="HP001" pitchFamily="34" charset="0"/>
                <a:ea typeface="HP001" pitchFamily="34" charset="0"/>
              </a:rPr>
              <a:t> </a:t>
            </a:r>
            <a:r>
              <a:rPr lang="en-US" sz="4800" b="1" smtClean="0">
                <a:latin typeface="HP001" pitchFamily="34" charset="0"/>
                <a:ea typeface="HP001" pitchFamily="34" charset="0"/>
              </a:rPr>
              <a:t> </a:t>
            </a:r>
            <a:endParaRPr lang="en-US" sz="4800" b="1">
              <a:latin typeface="HP001" pitchFamily="34" charset="0"/>
              <a:ea typeface="HP001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752798" y="2112689"/>
            <a:ext cx="1127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 </a:t>
            </a:r>
            <a:r>
              <a:rPr lang="en-US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ʒȰ</a:t>
            </a:r>
            <a:r>
              <a:rPr lang="en-US" sz="5400">
                <a:latin typeface="HP001" pitchFamily="34" charset="0"/>
                <a:ea typeface="HP001" pitchFamily="34" charset="0"/>
              </a:rPr>
              <a:t> </a:t>
            </a:r>
            <a:r>
              <a:rPr lang="en-US" sz="4800" b="1" smtClean="0">
                <a:latin typeface="HP001" pitchFamily="34" charset="0"/>
                <a:ea typeface="HP001" pitchFamily="34" charset="0"/>
              </a:rPr>
              <a:t> </a:t>
            </a:r>
            <a:endParaRPr lang="en-US" sz="4800" b="1">
              <a:latin typeface="HP001" pitchFamily="34" charset="0"/>
              <a:ea typeface="HP001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606991" y="2112689"/>
            <a:ext cx="1127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 </a:t>
            </a:r>
            <a:r>
              <a:rPr lang="en-US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ʒȰ</a:t>
            </a:r>
            <a:r>
              <a:rPr lang="en-US" sz="5400">
                <a:latin typeface="HP001" pitchFamily="34" charset="0"/>
                <a:ea typeface="HP001" pitchFamily="34" charset="0"/>
              </a:rPr>
              <a:t> </a:t>
            </a:r>
            <a:r>
              <a:rPr lang="en-US" sz="4800" b="1" smtClean="0">
                <a:latin typeface="HP001" pitchFamily="34" charset="0"/>
                <a:ea typeface="HP001" pitchFamily="34" charset="0"/>
              </a:rPr>
              <a:t> </a:t>
            </a:r>
            <a:endParaRPr lang="en-US" sz="4800" b="1">
              <a:latin typeface="HP001" pitchFamily="34" charset="0"/>
              <a:ea typeface="HP001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487220" y="2124784"/>
            <a:ext cx="1127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 </a:t>
            </a:r>
            <a:r>
              <a:rPr lang="en-US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ʒȰ</a:t>
            </a:r>
            <a:r>
              <a:rPr lang="en-US" sz="5400">
                <a:latin typeface="HP001" pitchFamily="34" charset="0"/>
                <a:ea typeface="HP001" pitchFamily="34" charset="0"/>
              </a:rPr>
              <a:t> </a:t>
            </a:r>
            <a:r>
              <a:rPr lang="en-US" sz="4800" b="1" smtClean="0">
                <a:latin typeface="HP001" pitchFamily="34" charset="0"/>
                <a:ea typeface="HP001" pitchFamily="34" charset="0"/>
              </a:rPr>
              <a:t> </a:t>
            </a:r>
            <a:endParaRPr lang="en-US" sz="4800" b="1">
              <a:latin typeface="HP001" pitchFamily="34" charset="0"/>
              <a:ea typeface="HP001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954081" y="3157231"/>
            <a:ext cx="1134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</a:t>
            </a:r>
            <a:r>
              <a:rPr lang="en-US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ʘȰ</a:t>
            </a:r>
            <a:r>
              <a:rPr lang="en-US"/>
              <a:t> </a:t>
            </a:r>
            <a:endParaRPr lang="en-US" sz="4800" b="1">
              <a:latin typeface="HP001" pitchFamily="34" charset="0"/>
              <a:ea typeface="HP001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808582" y="3157349"/>
            <a:ext cx="1134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</a:t>
            </a:r>
            <a:r>
              <a:rPr lang="en-US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ʘȰ</a:t>
            </a:r>
            <a:r>
              <a:rPr lang="en-US"/>
              <a:t> </a:t>
            </a:r>
            <a:endParaRPr lang="en-US" sz="4800" b="1">
              <a:latin typeface="HP001" pitchFamily="34" charset="0"/>
              <a:ea typeface="HP001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685237" y="3148764"/>
            <a:ext cx="1134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</a:t>
            </a:r>
            <a:r>
              <a:rPr lang="en-US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ʘȰ</a:t>
            </a:r>
            <a:r>
              <a:rPr lang="en-US"/>
              <a:t> </a:t>
            </a:r>
            <a:endParaRPr lang="en-US" sz="4800" b="1">
              <a:latin typeface="HP001" pitchFamily="34" charset="0"/>
              <a:ea typeface="HP001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553858" y="3140484"/>
            <a:ext cx="1134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</a:t>
            </a:r>
            <a:r>
              <a:rPr lang="en-US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ʘȰ</a:t>
            </a:r>
            <a:r>
              <a:rPr lang="en-US"/>
              <a:t> </a:t>
            </a:r>
            <a:endParaRPr lang="en-US" sz="4800" b="1">
              <a:latin typeface="HP001" pitchFamily="34" charset="0"/>
              <a:ea typeface="HP001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094186" y="4182352"/>
            <a:ext cx="2779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 Α</a:t>
            </a:r>
            <a:r>
              <a:rPr lang="en-US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èn ↨ɪȰ </a:t>
            </a:r>
            <a:endParaRPr lang="en-US" sz="5400" b="1">
              <a:solidFill>
                <a:srgbClr val="FF33CC"/>
              </a:solidFill>
              <a:latin typeface="HP001" pitchFamily="34" charset="0"/>
              <a:ea typeface="HP001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080975" y="5207286"/>
            <a:ext cx="1881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HP001" pitchFamily="34" charset="0"/>
                <a:ea typeface="HP001" pitchFamily="34" charset="0"/>
              </a:rPr>
              <a:t> </a:t>
            </a:r>
            <a:r>
              <a:rPr lang="el-GR" sz="4800" b="1">
                <a:latin typeface="HP001" pitchFamily="34" charset="0"/>
                <a:ea typeface="HP001" pitchFamily="34" charset="0"/>
              </a:rPr>
              <a:t> </a:t>
            </a:r>
            <a:r>
              <a:rPr lang="el-GR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Ζ</a:t>
            </a:r>
            <a:r>
              <a:rPr lang="en-US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ến  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106333" y="5190672"/>
            <a:ext cx="1881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HP001" pitchFamily="34" charset="0"/>
                <a:ea typeface="HP001" pitchFamily="34" charset="0"/>
              </a:rPr>
              <a:t> </a:t>
            </a:r>
            <a:r>
              <a:rPr lang="el-GR" sz="4800" b="1">
                <a:latin typeface="HP001" pitchFamily="34" charset="0"/>
                <a:ea typeface="HP001" pitchFamily="34" charset="0"/>
              </a:rPr>
              <a:t> </a:t>
            </a:r>
            <a:r>
              <a:rPr lang="el-GR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Ζ</a:t>
            </a:r>
            <a:r>
              <a:rPr lang="en-US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ến 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961186" y="5198534"/>
            <a:ext cx="1881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HP001" pitchFamily="34" charset="0"/>
                <a:ea typeface="HP001" pitchFamily="34" charset="0"/>
              </a:rPr>
              <a:t> </a:t>
            </a:r>
            <a:r>
              <a:rPr lang="el-GR" sz="4800" b="1">
                <a:latin typeface="HP001" pitchFamily="34" charset="0"/>
                <a:ea typeface="HP001" pitchFamily="34" charset="0"/>
              </a:rPr>
              <a:t> </a:t>
            </a:r>
            <a:r>
              <a:rPr lang="el-GR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Ζ</a:t>
            </a:r>
            <a:r>
              <a:rPr lang="en-US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ến 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780743" y="6211941"/>
            <a:ext cx="1472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" pitchFamily="34" charset="0"/>
                <a:ea typeface="HP001" pitchFamily="34" charset="0"/>
              </a:rPr>
              <a:t> </a:t>
            </a:r>
            <a:r>
              <a:rPr lang="en-US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cɷȰ</a:t>
            </a:r>
            <a:r>
              <a:rPr lang="en-US" sz="5400">
                <a:latin typeface="HP001" pitchFamily="34" charset="0"/>
                <a:ea typeface="HP001" pitchFamily="34" charset="0"/>
              </a:rPr>
              <a:t>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655214" y="6229417"/>
            <a:ext cx="1472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" pitchFamily="34" charset="0"/>
                <a:ea typeface="HP001" pitchFamily="34" charset="0"/>
              </a:rPr>
              <a:t> </a:t>
            </a:r>
            <a:r>
              <a:rPr lang="en-US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cɷȰ</a:t>
            </a:r>
            <a:r>
              <a:rPr lang="en-US" sz="5400">
                <a:latin typeface="HP001" pitchFamily="34" charset="0"/>
                <a:ea typeface="HP001" pitchFamily="34" charset="0"/>
              </a:rPr>
              <a:t>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134757" y="6228701"/>
            <a:ext cx="1472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HP001" pitchFamily="34" charset="0"/>
                <a:ea typeface="HP001" pitchFamily="34" charset="0"/>
              </a:rPr>
              <a:t> </a:t>
            </a:r>
            <a:r>
              <a:rPr lang="en-US" sz="5400">
                <a:solidFill>
                  <a:srgbClr val="FF33CC"/>
                </a:solidFill>
                <a:latin typeface="HP001" pitchFamily="34" charset="0"/>
                <a:ea typeface="HP001" pitchFamily="34" charset="0"/>
              </a:rPr>
              <a:t>cɷȰ</a:t>
            </a:r>
            <a:r>
              <a:rPr lang="en-US" sz="5400">
                <a:latin typeface="HP001" pitchFamily="34" charset="0"/>
                <a:ea typeface="HP001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585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38800" y="5977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4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0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3"/>
            <a:ext cx="9221788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200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3886200"/>
            <a:ext cx="80772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Con gì tên rõ là  “cha”</a:t>
            </a:r>
          </a:p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Có chứa chữ số nhìn qua ngỡ rùa?</a:t>
            </a:r>
          </a:p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Con gì quen vẻ già nua</a:t>
            </a:r>
          </a:p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Bốn chân ngắn ngủn, thỏ thua chả ngờ?</a:t>
            </a: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02151"/>
            <a:ext cx="2057400" cy="736049"/>
          </a:xfrm>
          <a:prstGeom prst="rect">
            <a:avLst/>
          </a:prstGeom>
        </p:spPr>
      </p:pic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8" name="Picture 42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3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4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5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 descr="C:\Users\Admin\Desktop\2020-2021\TV1.1 bai 31-40 (FB Chip Fangora) ẢNH\TV 33 - 2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269" r="-3465" b="72025"/>
          <a:stretch/>
        </p:blipFill>
        <p:spPr bwMode="auto">
          <a:xfrm>
            <a:off x="60325" y="990601"/>
            <a:ext cx="8465837" cy="2895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Con gì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2400" y="6050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7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2000" y="1447800"/>
            <a:ext cx="80772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</a:t>
            </a: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6200"/>
            <a:ext cx="2286001" cy="8178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3735" y="1576040"/>
            <a:ext cx="8077200" cy="220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Con gì tên rõ là  “cha”</a:t>
            </a:r>
          </a:p>
          <a:p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Có chứa chữ số nhìn qua ngỡ rùa?</a:t>
            </a:r>
          </a:p>
          <a:p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Con gì quen vẻ già nua</a:t>
            </a:r>
          </a:p>
          <a:p>
            <a:r>
              <a:rPr lang="en-US" sz="28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Bốn chân ngắn ngủn, thỏ thua chả ngờ?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76832" y="1435037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14021" y="1921679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1072559" y="2302679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14979" y="2683679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  <p:grpSp>
        <p:nvGrpSpPr>
          <p:cNvPr id="13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4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2606205" y="1464829"/>
            <a:ext cx="896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tên</a:t>
            </a:r>
            <a:endParaRPr lang="en-US" sz="2800"/>
          </a:p>
        </p:txBody>
      </p:sp>
      <p:sp>
        <p:nvSpPr>
          <p:cNvPr id="11" name="TextBox 10"/>
          <p:cNvSpPr txBox="1"/>
          <p:nvPr/>
        </p:nvSpPr>
        <p:spPr>
          <a:xfrm>
            <a:off x="3658588" y="1892847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nhìn</a:t>
            </a:r>
            <a:endParaRPr lang="en-US" sz="2800"/>
          </a:p>
        </p:txBody>
      </p:sp>
      <p:sp>
        <p:nvSpPr>
          <p:cNvPr id="12" name="TextBox 11"/>
          <p:cNvSpPr txBox="1"/>
          <p:nvPr/>
        </p:nvSpPr>
        <p:spPr>
          <a:xfrm>
            <a:off x="3547375" y="2753641"/>
            <a:ext cx="1208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ngủn</a:t>
            </a:r>
            <a:endParaRPr lang="en-US" sz="2800"/>
          </a:p>
        </p:txBody>
      </p:sp>
      <p:sp>
        <p:nvSpPr>
          <p:cNvPr id="20" name="TextBox 19"/>
          <p:cNvSpPr txBox="1"/>
          <p:nvPr/>
        </p:nvSpPr>
        <p:spPr>
          <a:xfrm>
            <a:off x="2601099" y="2310917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quen</a:t>
            </a:r>
            <a:endParaRPr lang="en-US" sz="2800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5191246" y="1576040"/>
            <a:ext cx="228600" cy="2961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772400" y="2916608"/>
            <a:ext cx="228600" cy="2961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858000" y="1975154"/>
            <a:ext cx="228600" cy="2961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433350" y="2447490"/>
            <a:ext cx="228600" cy="2961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572000" y="2916608"/>
            <a:ext cx="228600" cy="2961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606983" y="1991625"/>
            <a:ext cx="228600" cy="2961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88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4" grpId="0"/>
      <p:bldP spid="11" grpId="0"/>
      <p:bldP spid="12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56F8F7-95BA-432B-874F-D81842FC2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9"/>
            <a:ext cx="3309257" cy="12627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22880" y="1143000"/>
            <a:ext cx="22860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Xin lỗi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algn="ctr"/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9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 descr="C:\Users\Admin\Desktop\2020-2021\TV1.1 bai 31-40 (FB Chip Fangora) ẢNH\TV 33 - 2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354" r="-1603"/>
          <a:stretch/>
        </p:blipFill>
        <p:spPr bwMode="auto">
          <a:xfrm>
            <a:off x="60325" y="2133600"/>
            <a:ext cx="9236075" cy="46573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531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76200"/>
            <a:ext cx="5943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   ên   in   un</a:t>
            </a:r>
            <a:endParaRPr lang="en-US" sz="4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222" y="2133600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khèn   </a:t>
            </a:r>
            <a:endParaRPr lang="en-US" sz="4400" b="1" dirty="0" smtClean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sen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90800" y="2133600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ến</a:t>
            </a:r>
            <a:endParaRPr lang="en-US" sz="4400" b="1" dirty="0" smtClean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ghển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20488" y="2150915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chín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ịn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31972" y="2150915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cún</a:t>
            </a:r>
            <a:endParaRPr lang="en-US" sz="4400" b="1" dirty="0" smtClean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vun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05392" y="3595137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ún con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76200" y="3676302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gọn nến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2752" y="3611054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đèn pin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1" y="914400"/>
            <a:ext cx="1524000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rgbClr val="0000CC"/>
                </a:solidFill>
              </a:rPr>
              <a:t>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1019" y="914400"/>
            <a:ext cx="1420139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smtClean="0">
                <a:solidFill>
                  <a:srgbClr val="FF0000"/>
                </a:solidFill>
              </a:rPr>
              <a:t>en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07809" y="1752600"/>
            <a:ext cx="2054791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smtClean="0">
                <a:solidFill>
                  <a:srgbClr val="FF0000"/>
                </a:solidFill>
              </a:rPr>
              <a:t>mèn</a:t>
            </a:r>
            <a:endParaRPr lang="en-US" sz="7000" dirty="0">
              <a:solidFill>
                <a:srgbClr val="FF0000"/>
              </a:solidFill>
            </a:endParaRPr>
          </a:p>
        </p:txBody>
      </p:sp>
      <p:grpSp>
        <p:nvGrpSpPr>
          <p:cNvPr id="16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7" name="Picture 42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3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4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5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828800" y="4501983"/>
            <a:ext cx="80772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Con gì tên rõ là  “cha”</a:t>
            </a:r>
          </a:p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Có chứa chữ số nhìn qua ngỡ rùa?</a:t>
            </a:r>
          </a:p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Con gì quen vẻ già nua</a:t>
            </a:r>
          </a:p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Bốn chân ngắn ngủn, thỏ thua chả ngờ?</a:t>
            </a: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84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192088" y="1601788"/>
            <a:ext cx="855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1800" b="0">
              <a:latin typeface="Arial" panose="020B0604020202020204" pitchFamily="34" charset="0"/>
            </a:endParaRPr>
          </a:p>
        </p:txBody>
      </p:sp>
      <p:sp>
        <p:nvSpPr>
          <p:cNvPr id="25603" name="Text Box 46"/>
          <p:cNvSpPr txBox="1">
            <a:spLocks noChangeArrowheads="1"/>
          </p:cNvSpPr>
          <p:nvPr/>
        </p:nvSpPr>
        <p:spPr bwMode="auto">
          <a:xfrm>
            <a:off x="3038475" y="5581650"/>
            <a:ext cx="7318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4400" b="0">
              <a:solidFill>
                <a:srgbClr val="FF3300"/>
              </a:solidFill>
              <a:latin typeface="VNI-Vari" pitchFamily="2" charset="0"/>
            </a:endParaRPr>
          </a:p>
        </p:txBody>
      </p:sp>
      <p:sp>
        <p:nvSpPr>
          <p:cNvPr id="284778" name="WordArt 106"/>
          <p:cNvSpPr>
            <a:spLocks noChangeArrowheads="1" noChangeShapeType="1" noTextEdit="1"/>
          </p:cNvSpPr>
          <p:nvPr/>
        </p:nvSpPr>
        <p:spPr bwMode="auto">
          <a:xfrm>
            <a:off x="2581275" y="990600"/>
            <a:ext cx="4125913" cy="1346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vi-VN" sz="3600" kern="1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TRÒ CHƠI</a:t>
            </a:r>
            <a:endParaRPr lang="en-US" sz="3600" kern="10">
              <a:ln w="9525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5605" name="Picture 109" descr="!dk8_1l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757238"/>
            <a:ext cx="2014538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782" name="WordArt 110" descr="Horizontal brick"/>
          <p:cNvSpPr>
            <a:spLocks noChangeArrowheads="1" noChangeShapeType="1" noTextEdit="1"/>
          </p:cNvSpPr>
          <p:nvPr/>
        </p:nvSpPr>
        <p:spPr bwMode="auto">
          <a:xfrm>
            <a:off x="2660650" y="2713038"/>
            <a:ext cx="3657600" cy="1203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i="1" kern="10" dirty="0" smtClean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THỎ CON </a:t>
            </a:r>
            <a:r>
              <a:rPr lang="en-US" sz="3600" i="1" kern="10" dirty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TÌM </a:t>
            </a:r>
            <a:r>
              <a:rPr lang="en-US" sz="3600" i="1" kern="10" dirty="0" smtClean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MẸ!</a:t>
            </a:r>
            <a:endParaRPr lang="en-US" sz="3600" i="1" kern="10" dirty="0">
              <a:ln w="9525" cap="sq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  <a:pattFill prst="horzBrick">
                <a:fgClr>
                  <a:schemeClr val="accent1"/>
                </a:fgClr>
                <a:bgClr>
                  <a:srgbClr val="FFFFFF"/>
                </a:bgClr>
              </a:patt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VNI-Times"/>
            </a:endParaRPr>
          </a:p>
        </p:txBody>
      </p:sp>
      <p:pic>
        <p:nvPicPr>
          <p:cNvPr id="284783" name="Picture 111" descr="Bunny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3262313"/>
            <a:ext cx="31115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787" name="Picture 115" descr="bunny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1751013" y="4919663"/>
            <a:ext cx="1231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788" name="Picture 116" descr="roses_swaying_back_an_a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4305300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789" name="WordArt 117"/>
          <p:cNvSpPr>
            <a:spLocks noChangeArrowheads="1" noChangeShapeType="1" noTextEdit="1"/>
          </p:cNvSpPr>
          <p:nvPr/>
        </p:nvSpPr>
        <p:spPr bwMode="auto">
          <a:xfrm>
            <a:off x="2755900" y="1763713"/>
            <a:ext cx="36957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 cap="sq">
                  <a:solidFill>
                    <a:srgbClr val="3333CC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284790" name="Text Box 118"/>
          <p:cNvSpPr txBox="1">
            <a:spLocks noChangeArrowheads="1"/>
          </p:cNvSpPr>
          <p:nvPr/>
        </p:nvSpPr>
        <p:spPr bwMode="auto">
          <a:xfrm>
            <a:off x="6604000" y="3886200"/>
            <a:ext cx="20764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altLang="en-US" sz="8000" dirty="0">
              <a:solidFill>
                <a:srgbClr val="FF33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4791" name="Text Box 119"/>
          <p:cNvSpPr txBox="1">
            <a:spLocks noChangeArrowheads="1"/>
          </p:cNvSpPr>
          <p:nvPr/>
        </p:nvSpPr>
        <p:spPr bwMode="auto">
          <a:xfrm>
            <a:off x="1841500" y="5854700"/>
            <a:ext cx="1981200" cy="592138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0099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en-US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á sen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25613" name="Group 120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5614" name="Picture 12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122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6" name="Picture 123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7" name="Picture 124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32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4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4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84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84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8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84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25348 -2.96296E-6 C 0.36702 -2.96296E-6 0.50695 -0.00833 0.50695 -0.01481 L 0.50695 -0.02963 " pathEditMode="relative" rAng="0" ptsTypes="FfFF">
                                      <p:cBhvr>
                                        <p:cTn id="34" dur="2000" fill="hold"/>
                                        <p:tgtEl>
                                          <p:spTgt spid="2847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47" y="-14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40741E-7 L 0.24722 7.40741E-7 C 0.35799 7.40741E-7 0.49445 -0.00208 0.49445 -0.0037 L 0.49445 -0.00741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2847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2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790" grpId="0"/>
      <p:bldP spid="284791" grpId="0" animBg="1"/>
      <p:bldP spid="284791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4776788"/>
            <a:ext cx="1447800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Bunny3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5750" y="3386138"/>
            <a:ext cx="952500" cy="952500"/>
          </a:xfrm>
          <a:noFill/>
        </p:spPr>
      </p:pic>
      <p:pic>
        <p:nvPicPr>
          <p:cNvPr id="460806" name="Picture 6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H="1" flipV="1">
            <a:off x="2920649" y="4459473"/>
            <a:ext cx="1288671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717800"/>
            <a:ext cx="11049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2179638"/>
            <a:ext cx="12319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1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967288"/>
            <a:ext cx="165100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4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0"/>
            <a:ext cx="18256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5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1308100"/>
            <a:ext cx="1795462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6" descr="Bunny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430213"/>
            <a:ext cx="31115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8" name="Picture 18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3986213" y="2338388"/>
            <a:ext cx="1412875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9" name="Picture 19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531813" y="2811463"/>
            <a:ext cx="1231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0" name="Picture 20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9507" y="354025"/>
            <a:ext cx="876684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1" name="Picture 21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1462088"/>
            <a:ext cx="13716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22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953000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23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5003800"/>
            <a:ext cx="153352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Text Box 25" descr="Dashed vertical"/>
          <p:cNvSpPr txBox="1">
            <a:spLocks noChangeArrowheads="1"/>
          </p:cNvSpPr>
          <p:nvPr/>
        </p:nvSpPr>
        <p:spPr bwMode="auto">
          <a:xfrm>
            <a:off x="7683500" y="3594100"/>
            <a:ext cx="1308100" cy="1044575"/>
          </a:xfrm>
          <a:prstGeom prst="rect">
            <a:avLst/>
          </a:prstGeom>
          <a:pattFill prst="dashVert">
            <a:fgClr>
              <a:srgbClr val="008000"/>
            </a:fgClr>
            <a:bgClr>
              <a:schemeClr val="bg1"/>
            </a:bgClr>
          </a:pattFill>
          <a:ln w="38100" cap="sq">
            <a:pattFill prst="dkDnDiag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smtClean="0">
                <a:solidFill>
                  <a:srgbClr val="FF3300"/>
                </a:solidFill>
              </a:rPr>
              <a:t>ên</a:t>
            </a:r>
            <a:endParaRPr lang="en-US" altLang="en-US" sz="6000" dirty="0">
              <a:solidFill>
                <a:srgbClr val="FF3300"/>
              </a:solidFill>
            </a:endParaRPr>
          </a:p>
        </p:txBody>
      </p:sp>
      <p:sp>
        <p:nvSpPr>
          <p:cNvPr id="26642" name="Text Box 26" descr="Light downward diagonal"/>
          <p:cNvSpPr txBox="1">
            <a:spLocks noChangeArrowheads="1"/>
          </p:cNvSpPr>
          <p:nvPr/>
        </p:nvSpPr>
        <p:spPr bwMode="auto">
          <a:xfrm>
            <a:off x="1955800" y="1270000"/>
            <a:ext cx="1282700" cy="1044575"/>
          </a:xfrm>
          <a:prstGeom prst="rect">
            <a:avLst/>
          </a:prstGeom>
          <a:pattFill prst="ltDnDiag">
            <a:fgClr>
              <a:srgbClr val="008000"/>
            </a:fgClr>
            <a:bgClr>
              <a:schemeClr val="bg1"/>
            </a:bgClr>
          </a:pattFill>
          <a:ln w="38100" cap="sq">
            <a:pattFill prst="sphere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smtClean="0">
                <a:solidFill>
                  <a:srgbClr val="FF3300"/>
                </a:solidFill>
              </a:rPr>
              <a:t>in</a:t>
            </a:r>
            <a:endParaRPr lang="en-US" altLang="en-US" sz="6000" dirty="0">
              <a:solidFill>
                <a:srgbClr val="FF3300"/>
              </a:solidFill>
              <a:latin typeface="VNI-Times" pitchFamily="2" charset="0"/>
            </a:endParaRPr>
          </a:p>
        </p:txBody>
      </p:sp>
      <p:sp>
        <p:nvSpPr>
          <p:cNvPr id="460827" name="Text Box 27" descr="Solid diamond"/>
          <p:cNvSpPr txBox="1">
            <a:spLocks noChangeArrowheads="1"/>
          </p:cNvSpPr>
          <p:nvPr/>
        </p:nvSpPr>
        <p:spPr bwMode="auto">
          <a:xfrm>
            <a:off x="266700" y="3759200"/>
            <a:ext cx="1828800" cy="592138"/>
          </a:xfrm>
          <a:prstGeom prst="rect">
            <a:avLst/>
          </a:prstGeom>
          <a:pattFill prst="solidDmnd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3200" smtClean="0">
                <a:solidFill>
                  <a:srgbClr val="0000FF"/>
                </a:solidFill>
              </a:rPr>
              <a:t> </a:t>
            </a:r>
            <a:r>
              <a:rPr lang="vi-VN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nhà in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28" name="Text Box 28" descr="Large checker board"/>
          <p:cNvSpPr txBox="1">
            <a:spLocks noChangeArrowheads="1"/>
          </p:cNvSpPr>
          <p:nvPr/>
        </p:nvSpPr>
        <p:spPr bwMode="auto">
          <a:xfrm>
            <a:off x="3505200" y="3441700"/>
            <a:ext cx="1778000" cy="592138"/>
          </a:xfrm>
          <a:prstGeom prst="rect">
            <a:avLst/>
          </a:prstGeom>
          <a:pattFill prst="lgCheck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con sên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29" name="Text Box 29" descr="Small checker board"/>
          <p:cNvSpPr txBox="1">
            <a:spLocks noChangeArrowheads="1"/>
          </p:cNvSpPr>
          <p:nvPr/>
        </p:nvSpPr>
        <p:spPr bwMode="auto">
          <a:xfrm>
            <a:off x="6413500" y="2616200"/>
            <a:ext cx="1866900" cy="592138"/>
          </a:xfrm>
          <a:prstGeom prst="rect">
            <a:avLst/>
          </a:prstGeom>
          <a:pattFill prst="smCheck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vi-VN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ự tin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30" name="Text Box 30" descr="Large confetti"/>
          <p:cNvSpPr txBox="1">
            <a:spLocks noChangeArrowheads="1"/>
          </p:cNvSpPr>
          <p:nvPr/>
        </p:nvSpPr>
        <p:spPr bwMode="auto">
          <a:xfrm>
            <a:off x="1866900" y="5816600"/>
            <a:ext cx="1968500" cy="592138"/>
          </a:xfrm>
          <a:prstGeom prst="rect">
            <a:avLst/>
          </a:prstGeom>
          <a:pattFill prst="lgConfetti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vi-VN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hăn len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31" name="Text Box 31" descr="Sphere"/>
          <p:cNvSpPr txBox="1">
            <a:spLocks noChangeArrowheads="1"/>
          </p:cNvSpPr>
          <p:nvPr/>
        </p:nvSpPr>
        <p:spPr bwMode="auto">
          <a:xfrm>
            <a:off x="3567854" y="1295160"/>
            <a:ext cx="1803400" cy="592137"/>
          </a:xfrm>
          <a:prstGeom prst="rect">
            <a:avLst/>
          </a:prstGeom>
          <a:pattFill prst="sphere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vi-VN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hú lùn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32" name="Text Box 32" descr="Plaid"/>
          <p:cNvSpPr txBox="1">
            <a:spLocks noChangeArrowheads="1"/>
          </p:cNvSpPr>
          <p:nvPr/>
        </p:nvSpPr>
        <p:spPr bwMode="auto">
          <a:xfrm>
            <a:off x="4787900" y="5753100"/>
            <a:ext cx="2006600" cy="592138"/>
          </a:xfrm>
          <a:prstGeom prst="rect">
            <a:avLst/>
          </a:prstGeom>
          <a:pattFill prst="plaid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bến đò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6649" name="Picture 33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3730">
            <a:off x="723900" y="1016000"/>
            <a:ext cx="838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0" name="Picture 34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2197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1" name="Picture 35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9267">
            <a:off x="6997700" y="215900"/>
            <a:ext cx="838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2" name="Picture 36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24892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3" name="Picture 37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8133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4" name="Picture 38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826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0" name="Picture 40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4151313" y="4772025"/>
            <a:ext cx="15033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56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6657" name="Picture 42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8" name="Picture 43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9" name="Picture 44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0" name="Picture 45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Text Box 26" descr="Light downward diagonal"/>
          <p:cNvSpPr txBox="1">
            <a:spLocks noChangeArrowheads="1"/>
          </p:cNvSpPr>
          <p:nvPr/>
        </p:nvSpPr>
        <p:spPr bwMode="auto">
          <a:xfrm>
            <a:off x="406400" y="4605637"/>
            <a:ext cx="1282700" cy="1044575"/>
          </a:xfrm>
          <a:prstGeom prst="rect">
            <a:avLst/>
          </a:prstGeom>
          <a:pattFill prst="ltDnDiag">
            <a:fgClr>
              <a:srgbClr val="008000"/>
            </a:fgClr>
            <a:bgClr>
              <a:schemeClr val="bg1"/>
            </a:bgClr>
          </a:pattFill>
          <a:ln w="38100" cap="sq">
            <a:pattFill prst="sphere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smtClean="0">
                <a:solidFill>
                  <a:srgbClr val="FF3300"/>
                </a:solidFill>
              </a:rPr>
              <a:t>en</a:t>
            </a:r>
            <a:endParaRPr lang="en-US" altLang="en-US" sz="6000" dirty="0">
              <a:solidFill>
                <a:srgbClr val="FF3300"/>
              </a:solidFill>
              <a:latin typeface="VNI-Times" pitchFamily="2" charset="0"/>
            </a:endParaRPr>
          </a:p>
        </p:txBody>
      </p:sp>
      <p:sp>
        <p:nvSpPr>
          <p:cNvPr id="38" name="Text Box 26" descr="Light downward diagonal"/>
          <p:cNvSpPr txBox="1">
            <a:spLocks noChangeArrowheads="1"/>
          </p:cNvSpPr>
          <p:nvPr/>
        </p:nvSpPr>
        <p:spPr bwMode="auto">
          <a:xfrm>
            <a:off x="7253809" y="784225"/>
            <a:ext cx="1282700" cy="1044575"/>
          </a:xfrm>
          <a:prstGeom prst="rect">
            <a:avLst/>
          </a:prstGeom>
          <a:pattFill prst="ltDnDiag">
            <a:fgClr>
              <a:srgbClr val="008000"/>
            </a:fgClr>
            <a:bgClr>
              <a:schemeClr val="bg1"/>
            </a:bgClr>
          </a:pattFill>
          <a:ln w="38100" cap="sq">
            <a:pattFill prst="sphere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smtClean="0">
                <a:solidFill>
                  <a:srgbClr val="FF3300"/>
                </a:solidFill>
              </a:rPr>
              <a:t>u</a:t>
            </a:r>
            <a:r>
              <a:rPr lang="en-US" altLang="en-US" sz="6000" dirty="0">
                <a:solidFill>
                  <a:srgbClr val="FF3300"/>
                </a:solidFill>
              </a:rPr>
              <a:t>n</a:t>
            </a:r>
            <a:endParaRPr lang="en-US" altLang="en-US" sz="6000" dirty="0">
              <a:solidFill>
                <a:srgbClr val="FF3300"/>
              </a:solidFill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5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0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0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81481E-6 L 0.1816 0.0224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608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0" y="11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44444E-6 L 0.12847 -0.0226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08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52639 -3.7037E-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60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19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1898 L -0.45139 -0.0245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6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06336 -3.7037E-6 C 0.09166 -3.7037E-6 0.12691 -0.02824 0.12691 -0.05069 L 0.12691 -0.10092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37" y="-504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04653 4.44444E-6 C 0.06736 4.44444E-6 0.09306 -0.04098 0.09306 -0.07408 L 0.09306 -0.14815 " pathEditMode="relative" rAng="0" ptsTypes="FfFF">
                                      <p:cBhvr>
                                        <p:cTn id="46" dur="2000" fill="hold"/>
                                        <p:tgtEl>
                                          <p:spTgt spid="4608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4629 L 0.0823 -0.01019 C 0.09983 -0.02338 0.12587 -0.02755 0.15278 -0.02755 C 0.18386 -0.02755 0.20869 -0.02338 0.22605 -0.01019 L 0.30973 0.04629 " pathEditMode="relative" rAng="0" ptsTypes="FffFF">
                                      <p:cBhvr>
                                        <p:cTn id="50" dur="2000" fill="hold"/>
                                        <p:tgtEl>
                                          <p:spTgt spid="460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6" y="-370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07465 -0.04005 C 0.09062 -0.04907 0.11388 -0.05347 0.13854 -0.05347 C 0.16649 -0.05347 0.18888 -0.04907 0.20451 -0.04005 L 0.2802 -3.7037E-7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13577 -4.44444E-6 C 0.19636 -4.44444E-6 0.27153 -0.02569 0.27153 -0.04629 L 0.27153 -0.09259 " pathEditMode="relative" rAng="0" ptsTypes="AAAA">
                                      <p:cBhvr>
                                        <p:cTn id="56" dur="20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-463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0.1875 -1.11111E-6 C 0.27153 -1.11111E-6 0.375 -0.02569 0.375 -0.0463 L 0.375 -0.09259 " pathEditMode="relative" rAng="0" ptsTypes="FfFF">
                                      <p:cBhvr>
                                        <p:cTn id="58" dur="2000" fill="hold"/>
                                        <p:tgtEl>
                                          <p:spTgt spid="460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-0.01754 -3.7037E-6 C -0.02535 -3.7037E-6 -0.03473 -0.03634 -0.03473 -0.06574 L -0.03473 -0.13148 " pathEditMode="relative" rAng="0" ptsTypes="AAAA">
                                      <p:cBhvr>
                                        <p:cTn id="62" dur="20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" y="-657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-0.07413 -2.96296E-6 C -0.10746 -2.96296E-6 -0.14826 -0.02592 -0.14826 -0.04629 L -0.14826 -0.09213 " pathEditMode="relative" rAng="0" ptsTypes="AAAA">
                                      <p:cBhvr>
                                        <p:cTn id="64" dur="2000" fill="hold"/>
                                        <p:tgtEl>
                                          <p:spTgt spid="460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13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7" grpId="0" animBg="1"/>
      <p:bldP spid="460827" grpId="1" animBg="1"/>
      <p:bldP spid="460828" grpId="0" animBg="1"/>
      <p:bldP spid="460828" grpId="1" animBg="1"/>
      <p:bldP spid="460829" grpId="0" animBg="1"/>
      <p:bldP spid="460829" grpId="1" animBg="1"/>
      <p:bldP spid="460830" grpId="0" animBg="1"/>
      <p:bldP spid="460830" grpId="1" animBg="1"/>
      <p:bldP spid="460831" grpId="0" animBg="1"/>
      <p:bldP spid="460831" grpId="1" animBg="1"/>
      <p:bldP spid="460832" grpId="0" animBg="1"/>
      <p:bldP spid="46083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2286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26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28600" y="1219200"/>
            <a:ext cx="8610600" cy="32766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1152395"/>
            <a:ext cx="42755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smtClean="0"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4400" kern="0"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kern="0" smtClean="0">
                <a:latin typeface="Arial-SGK-TV" pitchFamily="2" charset="0"/>
                <a:cs typeface="Arial-SGK-TV" pitchFamily="2" charset="0"/>
              </a:rPr>
              <a:t>      ôn    ơn    </a:t>
            </a:r>
            <a:endParaRPr lang="en-US" sz="4400" kern="0" dirty="0" smtClean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0874" y="2155655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ốn  gợn  giòn  lớn  ngon  nhộn 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556" y="3307139"/>
            <a:ext cx="8042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sơn ca      con chồn</a:t>
            </a:r>
            <a:r>
              <a:rPr lang="en-US" sz="440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    nón lá</a:t>
            </a:r>
            <a:endParaRPr lang="en-US" sz="4400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2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5240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" y="152400"/>
            <a:ext cx="8686800" cy="7575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endParaRPr lang="en-US" sz="3600" b="1" smtClean="0">
              <a:solidFill>
                <a:schemeClr val="bg1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Bốn chú lợn con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Ve vẻ vè ve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Vè bốn chú lợn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Nhởn nhơ nô giỡn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Ăn ngủ vô tư.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Hẳn họ nhà “Trư”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Là to tròn thế.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Ve vè nghe kể</a:t>
            </a:r>
          </a:p>
          <a:p>
            <a:pPr marL="406400" marR="939800" indent="254000">
              <a:lnSpc>
                <a:spcPct val="50000"/>
              </a:lnSpc>
              <a:spcAft>
                <a:spcPts val="3200"/>
              </a:spcAft>
            </a:pPr>
            <a:r>
              <a:rPr lang="en-US" sz="36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Bốn chú lợn con.</a:t>
            </a:r>
            <a:endParaRPr lang="en-US" sz="3600" b="1" smtClean="0">
              <a:solidFill>
                <a:schemeClr val="bg1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marL="406400" marR="939800" indent="254000">
              <a:lnSpc>
                <a:spcPct val="110000"/>
              </a:lnSpc>
              <a:spcAft>
                <a:spcPts val="3200"/>
              </a:spcAft>
            </a:pPr>
            <a:endParaRPr lang="en-US" sz="3600" b="1" dirty="0">
              <a:solidFill>
                <a:schemeClr val="bg1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1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6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33600" y="4608359"/>
            <a:ext cx="1847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5829547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Cún con nhìn thấy dế mèn trên tàu lá.</a:t>
            </a:r>
            <a:endParaRPr lang="vi-VN" sz="32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900854" y="5939054"/>
            <a:ext cx="76200" cy="365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10200" y="5939054"/>
            <a:ext cx="76200" cy="365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286500" y="5939054"/>
            <a:ext cx="76200" cy="365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543800" y="5980298"/>
            <a:ext cx="76200" cy="365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977740" y="5939054"/>
            <a:ext cx="76200" cy="365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28600" y="5823898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ún</a:t>
            </a:r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con nh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ìn</a:t>
            </a:r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thấy dế m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èn</a:t>
            </a:r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tr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ên</a:t>
            </a:r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tàu lá.</a:t>
            </a:r>
            <a:endParaRPr lang="vi-VN" sz="32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6" name="Picture 25" descr="C:\Users\Admin\Desktop\2020-2021\TV1.1 bai 31-40 (FB Chip Fangora) ẢNH\TV 33 - 1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333" b="69057"/>
          <a:stretch/>
        </p:blipFill>
        <p:spPr bwMode="auto">
          <a:xfrm>
            <a:off x="76200" y="76200"/>
            <a:ext cx="9753600" cy="50092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Oval 26"/>
          <p:cNvSpPr/>
          <p:nvPr/>
        </p:nvSpPr>
        <p:spPr>
          <a:xfrm>
            <a:off x="1447800" y="-597872"/>
            <a:ext cx="6400800" cy="2438400"/>
          </a:xfrm>
          <a:prstGeom prst="ellipse">
            <a:avLst/>
          </a:prstGeom>
          <a:solidFill>
            <a:srgbClr val="49B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-105507" y="-433750"/>
            <a:ext cx="2362200" cy="2133600"/>
          </a:xfrm>
          <a:prstGeom prst="ellipse">
            <a:avLst/>
          </a:prstGeom>
          <a:solidFill>
            <a:srgbClr val="49B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13210" y="-285208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en    ên   in   un</a:t>
            </a:r>
            <a:endParaRPr lang="en-US" sz="7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15890" y="-293075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</a:t>
            </a:r>
            <a:r>
              <a:rPr lang="en-US" sz="70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ê</a:t>
            </a:r>
            <a:r>
              <a:rPr lang="en-US" sz="7000" b="1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i</a:t>
            </a:r>
            <a:r>
              <a:rPr lang="en-US" sz="7000" b="1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u</a:t>
            </a:r>
            <a:r>
              <a:rPr lang="en-US" sz="7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" y="0"/>
            <a:ext cx="1587137" cy="6163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48442" y="1513114"/>
            <a:ext cx="2447585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7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11111" y="1513114"/>
            <a:ext cx="2280781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e</a:t>
            </a:r>
            <a:r>
              <a:rPr lang="en-US" sz="7000" b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70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0076" y="2808514"/>
            <a:ext cx="3300049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mè</a:t>
            </a:r>
            <a:r>
              <a:rPr lang="en-US" sz="7000" b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70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1" y="4402285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khèn   </a:t>
            </a:r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91861" y="4402285"/>
            <a:ext cx="251568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ến</a:t>
            </a:r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ghển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87631" y="44196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chín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mịn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44678" y="44196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cún</a:t>
            </a:r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vun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9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3446" y="38100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139784" y="3196944"/>
            <a:ext cx="3912847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ún con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1678" y="1617522"/>
            <a:ext cx="3803397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gọn nến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1600" y="1617522"/>
            <a:ext cx="37303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đèn pin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67407" y="3194540"/>
            <a:ext cx="36576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ún</a:t>
            </a:r>
            <a:r>
              <a:rPr lang="en-US" sz="60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con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478" y="1619930"/>
            <a:ext cx="443865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gọn n</a:t>
            </a:r>
            <a:r>
              <a:rPr lang="en-US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ến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81600" y="1613675"/>
            <a:ext cx="37303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èn</a:t>
            </a:r>
            <a:r>
              <a:rPr lang="en-US" sz="60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p</a:t>
            </a:r>
            <a:r>
              <a:rPr lang="en-US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in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07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1468</TotalTime>
  <Words>467</Words>
  <Application>Microsoft Office PowerPoint</Application>
  <PresentationFormat>On-screen Show (4:3)</PresentationFormat>
  <Paragraphs>164</Paragraphs>
  <Slides>36</Slides>
  <Notes>2</Notes>
  <HiddenSlides>0</HiddenSlides>
  <MMClips>8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.VnCooperH</vt:lpstr>
      <vt:lpstr>Arial</vt:lpstr>
      <vt:lpstr>Arial-SGK-TV</vt:lpstr>
      <vt:lpstr>Ariston</vt:lpstr>
      <vt:lpstr>Calibri</vt:lpstr>
      <vt:lpstr>Calibri Light</vt:lpstr>
      <vt:lpstr>HP001</vt:lpstr>
      <vt:lpstr>Times New Roman</vt:lpstr>
      <vt:lpstr>VnBangkok</vt:lpstr>
      <vt:lpstr>VNbritannic</vt:lpstr>
      <vt:lpstr>VNI-Times</vt:lpstr>
      <vt:lpstr>VNI-Vari</vt:lpstr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 LỚP 4 MỞ RỘNG VỐN TỪ:  NHÂN HẬU – ĐOÀN KẾT</dc:title>
  <dc:creator>Admin</dc:creator>
  <cp:lastModifiedBy>Admin</cp:lastModifiedBy>
  <cp:revision>186</cp:revision>
  <dcterms:created xsi:type="dcterms:W3CDTF">2015-08-18T18:26:56Z</dcterms:created>
  <dcterms:modified xsi:type="dcterms:W3CDTF">2020-08-26T05:43:04Z</dcterms:modified>
</cp:coreProperties>
</file>