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5" r:id="rId3"/>
    <p:sldId id="300" r:id="rId5"/>
    <p:sldId id="302" r:id="rId6"/>
    <p:sldId id="326" r:id="rId7"/>
    <p:sldId id="260" r:id="rId8"/>
    <p:sldId id="261" r:id="rId9"/>
    <p:sldId id="262" r:id="rId10"/>
    <p:sldId id="263" r:id="rId11"/>
    <p:sldId id="265" r:id="rId12"/>
    <p:sldId id="268" r:id="rId13"/>
    <p:sldId id="269" r:id="rId14"/>
    <p:sldId id="273" r:id="rId15"/>
    <p:sldId id="274" r:id="rId16"/>
    <p:sldId id="275" r:id="rId17"/>
    <p:sldId id="289" r:id="rId18"/>
    <p:sldId id="277" r:id="rId19"/>
    <p:sldId id="278" r:id="rId20"/>
    <p:sldId id="281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C9C47"/>
    <a:srgbClr val="0FB913"/>
    <a:srgbClr val="12B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B9A3-E45F-492E-9071-4A6CCA11D3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C0DE-4839-4248-AB5C-33CC85B527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8" name="Chỗ dành sẵn cho Ghi chú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4099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vi-VN" altLang="vi-VN" sz="1200" b="1" dirty="0">
                <a:solidFill>
                  <a:schemeClr val="tx2"/>
                </a:solidFill>
                <a:latin typeface=".VnTime" pitchFamily="34" charset="0"/>
              </a:rPr>
            </a:fld>
            <a:endParaRPr lang="vi-VN" altLang="vi-VN" sz="1200" b="1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36866" name="Rectangle 2"/>
          <p:cNvSpPr>
            <a:spLocks noRot="1" noTextEdit="1"/>
          </p:cNvSpPr>
          <p:nvPr>
            <p:ph type="sldImg"/>
          </p:nvPr>
        </p:nvSpPr>
        <p:spPr>
          <a:xfrm>
            <a:off x="1106488" y="666750"/>
            <a:ext cx="4645025" cy="3484563"/>
          </a:xfrm>
        </p:spPr>
      </p:sp>
      <p:sp>
        <p:nvSpPr>
          <p:cNvPr id="36867" name="Rectangle 3"/>
          <p:cNvSpPr>
            <a:spLocks noGrp="1"/>
          </p:cNvSpPr>
          <p:nvPr>
            <p:ph type="body"/>
          </p:nvPr>
        </p:nvSpPr>
        <p:spPr>
          <a:xfrm>
            <a:off x="904875" y="4373563"/>
            <a:ext cx="5048250" cy="4078287"/>
          </a:xfrm>
        </p:spPr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>
                <a:sym typeface="Symbol" panose="05050102010706020507" pitchFamily="18" charset="2"/>
              </a:rPr>
              <a:t></a:t>
            </a:r>
            <a:endParaRPr lang="en-US" altLang="zh-CN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3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41FE-87D3-4347-B592-A0F7C7CD0B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0EA9-8B3A-4F36-AD23-990AAAD55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microsoft.com/office/2007/relationships/media" Target="file:///H:\Copy%20of%20Mai%20truong%20men%20yeu.wav" TargetMode="External"/><Relationship Id="rId7" Type="http://schemas.openxmlformats.org/officeDocument/2006/relationships/audio" Target="file:///H:\Copy%20of%20Mai%20truong%20men%20yeu.wav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6.jpeg"/><Relationship Id="rId10" Type="http://schemas.openxmlformats.org/officeDocument/2006/relationships/image" Target="../media/image25.GIF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3"/>
          <p:cNvPicPr>
            <a:picLocks noChangeAspect="1"/>
          </p:cNvPicPr>
          <p:nvPr/>
        </p:nvPicPr>
        <p:blipFill>
          <a:blip r:embed="rId1"/>
          <a:srcRect b="9402"/>
          <a:stretch>
            <a:fillRect/>
          </a:stretch>
        </p:blipFill>
        <p:spPr>
          <a:xfrm>
            <a:off x="0" y="28575"/>
            <a:ext cx="12386310" cy="682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616130" y="2177967"/>
            <a:ext cx="4940197" cy="3984328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CHÀO MỪNG QUÝ THẦY CÔ VÀ </a:t>
            </a:r>
            <a:endParaRPr kumimoji="0" lang="en-US" sz="45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EEB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 EM HỌC SINH LỚP 4A</a:t>
            </a:r>
            <a:r>
              <a:rPr kumimoji="0" lang="vi-VN" sz="45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5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EEB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500" y="3631522"/>
            <a:ext cx="7411981" cy="553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 VỚI GIỜ HỌC MÔN LỊCH SỬ</a:t>
            </a:r>
            <a:endParaRPr kumimoji="0" lang="en-US" sz="3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Âm thanh 10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5651500"/>
            <a:ext cx="508000" cy="50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656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4016375" y="609600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>
              <a:latin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114800" y="304801"/>
            <a:ext cx="3170238" cy="77152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Vua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916363" y="2514601"/>
            <a:ext cx="3763962" cy="771525"/>
          </a:xfrm>
          <a:prstGeom prst="rect">
            <a:avLst/>
          </a:prstGeom>
          <a:solidFill>
            <a:srgbClr val="F8A6EE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Đạo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483476" y="1295401"/>
            <a:ext cx="3070225" cy="771525"/>
          </a:xfrm>
          <a:prstGeom prst="rect">
            <a:avLst/>
          </a:prstGeom>
          <a:solidFill>
            <a:srgbClr val="B0FBA3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 viện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439864" y="1219201"/>
            <a:ext cx="2674937" cy="771525"/>
          </a:xfrm>
          <a:prstGeom prst="rect">
            <a:avLst/>
          </a:prstGeom>
          <a:solidFill>
            <a:srgbClr val="B0FBA3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 bộ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916363" y="3733801"/>
            <a:ext cx="3763962" cy="771525"/>
          </a:xfrm>
          <a:prstGeom prst="rect">
            <a:avLst/>
          </a:prstGeom>
          <a:solidFill>
            <a:srgbClr val="F2FAA4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Phủ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916364" y="4876801"/>
            <a:ext cx="3665537" cy="771525"/>
          </a:xfrm>
          <a:prstGeom prst="rect">
            <a:avLst/>
          </a:prstGeom>
          <a:solidFill>
            <a:srgbClr val="ADA0FE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Huyện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916363" y="6019801"/>
            <a:ext cx="3763962" cy="771525"/>
          </a:xfrm>
          <a:prstGeom prst="rect">
            <a:avLst/>
          </a:prstGeom>
          <a:solidFill>
            <a:schemeClr val="hlink"/>
          </a:solidFill>
          <a:ln w="9525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Xã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4016375" y="1143000"/>
            <a:ext cx="16827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897563" y="1143000"/>
            <a:ext cx="158591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7483475" y="2133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1148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799138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799138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799138" y="563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9" grpId="0" animBg="1"/>
      <p:bldP spid="24590" grpId="0" animBg="1"/>
      <p:bldP spid="24591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09650" y="-10609"/>
            <a:ext cx="1188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   </a:t>
            </a:r>
            <a:r>
              <a:rPr lang="en-US" sz="3200" b="1" u="sng">
                <a:solidFill>
                  <a:srgbClr val="000099"/>
                </a:solidFill>
                <a:latin typeface="Times New Roman" panose="02020603050405020304" pitchFamily="18" charset="0"/>
              </a:rPr>
              <a:t>Sơ đồ bộ máy nhà nước từ trung ương đến địa phương</a:t>
            </a:r>
            <a:endParaRPr lang="en-US" sz="3200" b="1" u="sng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7701" y="1277143"/>
            <a:ext cx="277336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Vua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7701" y="2267743"/>
            <a:ext cx="277336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7701" y="3334543"/>
            <a:ext cx="277336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Phủ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47701" y="4325144"/>
            <a:ext cx="2773363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Châu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Huyện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47701" y="5387182"/>
            <a:ext cx="2773363" cy="528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035175" y="18057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035175" y="27963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035175" y="38631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035175" y="49299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846139" y="568322"/>
            <a:ext cx="3170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Thời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Trần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769100" y="1039019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z="2800" b="1">
              <a:latin typeface="Times New Roman" panose="02020603050405020304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689725" y="1200943"/>
            <a:ext cx="3170238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Vua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Thiên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789739" y="30345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Đạo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572501" y="2039143"/>
            <a:ext cx="3070225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 viện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402264" y="2039143"/>
            <a:ext cx="2674937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 bộ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789739" y="39489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Phủ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789739" y="48633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Huyện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789739" y="5701507"/>
            <a:ext cx="2871787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Xã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7086600" y="1729581"/>
            <a:ext cx="1189038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8374063" y="1729581"/>
            <a:ext cx="990600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9266239" y="2572543"/>
            <a:ext cx="15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7483475" y="2572543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8275639" y="3567906"/>
            <a:ext cx="15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8275639" y="4477543"/>
            <a:ext cx="15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8275638" y="5391944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5303836" y="503100"/>
            <a:ext cx="9527" cy="556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7362826" y="596897"/>
            <a:ext cx="244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Thời Hậu Lê</a:t>
            </a:r>
            <a:endParaRPr 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83748" y="6232243"/>
            <a:ext cx="1188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52400" y="901897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166806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2400" y="3200400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Ban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2400" y="2434232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04800" y="185956"/>
            <a:ext cx="1188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LUẬT HỒNG ĐỨC.</a:t>
            </a:r>
            <a:endParaRPr lang="en-US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8" grpId="0"/>
      <p:bldP spid="21519" grpId="0"/>
      <p:bldP spid="215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04"/>
            <a:ext cx="12192000" cy="6337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9816" y="0"/>
            <a:ext cx="8548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 đồ kinh thành Thăng Long theo Hồng Đức.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3275" y="0"/>
            <a:ext cx="87852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52400" y="84256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1466948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2400" y="2708421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Ban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2400" y="2086317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04800" y="185956"/>
            <a:ext cx="1188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LUẬT HỒNG ĐỨC.</a:t>
            </a:r>
            <a:endParaRPr lang="en-US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333052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rgbClr val="2C9C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2C9C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2399" y="3760763"/>
            <a:ext cx="11887200" cy="311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57605" y="3293198"/>
            <a:ext cx="7032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2286001" y="894471"/>
            <a:ext cx="7032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04800" y="4546684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04800" y="5756358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" y="1427871"/>
            <a:ext cx="11887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04800" y="185956"/>
            <a:ext cx="1188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LUẬT HỒNG ĐỨC.</a:t>
            </a:r>
            <a:endParaRPr lang="en-US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/>
      <p:bldP spid="829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52400" y="124655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52400" y="2280481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52400" y="1213681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52400" y="3020696"/>
            <a:ext cx="11887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52400" y="4682809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52400" y="5760722"/>
            <a:ext cx="1188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/>
      <p:bldP spid="81930" grpId="0"/>
      <p:bldP spid="81931" grpId="0"/>
      <p:bldP spid="81932" grpId="0"/>
      <p:bldP spid="819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92429" y="2200466"/>
            <a:ext cx="1081825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4354512" y="794084"/>
            <a:ext cx="3341687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2"/>
          <p:cNvSpPr txBox="1"/>
          <p:nvPr/>
        </p:nvSpPr>
        <p:spPr>
          <a:xfrm>
            <a:off x="2133600" y="4267200"/>
            <a:ext cx="4511675" cy="36830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eaLnBrk="0" hangingPunct="0"/>
            <a:endParaRPr lang="en-US" altLang="zh-CN">
              <a:latin typeface=".VnTime" pitchFamily="34" charset="0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8001000" y="1830388"/>
            <a:ext cx="833438" cy="760412"/>
            <a:chOff x="624" y="1632"/>
            <a:chExt cx="525" cy="480"/>
          </a:xfrm>
        </p:grpSpPr>
        <p:sp>
          <p:nvSpPr>
            <p:cNvPr id="35843" name="Freeform 1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44" name="Freeform 1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45" name="Freeform 1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46" name="Freeform 1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9144000" y="1066800"/>
            <a:ext cx="833438" cy="763588"/>
            <a:chOff x="624" y="1632"/>
            <a:chExt cx="525" cy="480"/>
          </a:xfrm>
        </p:grpSpPr>
        <p:sp>
          <p:nvSpPr>
            <p:cNvPr id="35848" name="Freeform 3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49" name="Freeform 3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50" name="Freeform 3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51" name="Freeform 3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2667000" y="1143000"/>
            <a:ext cx="833438" cy="762000"/>
            <a:chOff x="624" y="1632"/>
            <a:chExt cx="525" cy="480"/>
          </a:xfrm>
        </p:grpSpPr>
        <p:sp>
          <p:nvSpPr>
            <p:cNvPr id="35853" name="Freeform 4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54" name="Freeform 4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55" name="Freeform 4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56" name="Freeform 4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4" name="Group 62"/>
          <p:cNvGrpSpPr/>
          <p:nvPr/>
        </p:nvGrpSpPr>
        <p:grpSpPr>
          <a:xfrm>
            <a:off x="8610600" y="4038600"/>
            <a:ext cx="833438" cy="762000"/>
            <a:chOff x="672" y="624"/>
            <a:chExt cx="525" cy="480"/>
          </a:xfrm>
        </p:grpSpPr>
        <p:sp>
          <p:nvSpPr>
            <p:cNvPr id="35858" name="Freeform 63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59" name="Freeform 64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60" name="Freeform 65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61" name="Freeform 66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2438400" y="2362200"/>
            <a:ext cx="833438" cy="762000"/>
            <a:chOff x="672" y="624"/>
            <a:chExt cx="525" cy="480"/>
          </a:xfrm>
        </p:grpSpPr>
        <p:sp>
          <p:nvSpPr>
            <p:cNvPr id="35863" name="Freeform 73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64" name="Freeform 74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65" name="Freeform 75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66" name="Freeform 76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1" name="Group 97"/>
          <p:cNvGrpSpPr/>
          <p:nvPr/>
        </p:nvGrpSpPr>
        <p:grpSpPr>
          <a:xfrm>
            <a:off x="3657600" y="1752600"/>
            <a:ext cx="833438" cy="762000"/>
            <a:chOff x="2400" y="1968"/>
            <a:chExt cx="525" cy="480"/>
          </a:xfrm>
        </p:grpSpPr>
        <p:sp>
          <p:nvSpPr>
            <p:cNvPr id="35868" name="Freeform 98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69" name="Freeform 99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70" name="Freeform 100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71" name="Freeform 101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5875" name="Group 172"/>
          <p:cNvGrpSpPr/>
          <p:nvPr/>
        </p:nvGrpSpPr>
        <p:grpSpPr>
          <a:xfrm>
            <a:off x="9220200" y="3430588"/>
            <a:ext cx="833438" cy="760412"/>
            <a:chOff x="2400" y="1968"/>
            <a:chExt cx="525" cy="480"/>
          </a:xfrm>
        </p:grpSpPr>
        <p:sp>
          <p:nvSpPr>
            <p:cNvPr id="35873" name="Freeform 173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74" name="Freeform 174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Freeform 175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76" name="Freeform 176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5" name="Group 67"/>
          <p:cNvGrpSpPr/>
          <p:nvPr/>
        </p:nvGrpSpPr>
        <p:grpSpPr>
          <a:xfrm>
            <a:off x="2362200" y="3810000"/>
            <a:ext cx="833438" cy="762000"/>
            <a:chOff x="672" y="624"/>
            <a:chExt cx="525" cy="480"/>
          </a:xfrm>
        </p:grpSpPr>
        <p:sp>
          <p:nvSpPr>
            <p:cNvPr id="35878" name="Freeform 68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79" name="Freeform 69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80" name="Freeform 70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81" name="Freeform 71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35882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6477000"/>
            <a:ext cx="70866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3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70866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4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0" y="990600"/>
            <a:ext cx="419100" cy="510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5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609600"/>
            <a:ext cx="4191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6" name="Picture 83" descr="c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59140" flipH="1">
            <a:off x="9358313" y="5548313"/>
            <a:ext cx="136525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7" name="Picture 85" descr="c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24000" y="5610225"/>
            <a:ext cx="12954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8" name="Picture 89" descr="(19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744559" flipH="1">
            <a:off x="7837488" y="1333500"/>
            <a:ext cx="1219200" cy="139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4" name="Picture 94" descr="(19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9023">
            <a:off x="3352800" y="1219200"/>
            <a:ext cx="1273175" cy="139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90" name="Picture 95" descr="xmascandl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200400"/>
            <a:ext cx="5410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7" name="Copy of Mai truong men yeu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0" name="Picture 100" descr="3d butterfl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3200400"/>
            <a:ext cx="946150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1" name="Picture 101" descr="3d butterfl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4038600"/>
            <a:ext cx="946150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2" name="Picture 102" descr="3d butterfl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3430588"/>
            <a:ext cx="946150" cy="56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3" name="Picture 103" descr="3d butterfl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5257800"/>
            <a:ext cx="946150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4" name="Picture 104" descr="3d butterfl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3800" y="5410200"/>
            <a:ext cx="946150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97" name="Picture 106" descr="c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87549" flipH="1">
            <a:off x="9302750" y="0"/>
            <a:ext cx="136525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98" name="Picture 107" descr="c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293299" flipH="1">
            <a:off x="1466850" y="57150"/>
            <a:ext cx="136525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99" name="Picture 2" descr="SLGG_20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0"/>
            <a:ext cx="9296400" cy="697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900" name="Rectangles 50238"/>
          <p:cNvSpPr/>
          <p:nvPr/>
        </p:nvSpPr>
        <p:spPr>
          <a:xfrm>
            <a:off x="2667000" y="1981200"/>
            <a:ext cx="73152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CHÀO CÁC EM !</a:t>
            </a:r>
            <a:endParaRPr 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4781" fill="hold"/>
                                        <p:tgtEl>
                                          <p:spTgt spid="820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8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8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7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8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8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2857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337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21972" y="1143000"/>
            <a:ext cx="11578107" cy="646331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ta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ải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Lăng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trận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địa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giặc</a:t>
            </a:r>
            <a:r>
              <a:rPr lang="en-US" sz="36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DC1C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625599" y="2514600"/>
            <a:ext cx="10338873" cy="1200329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hẹp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khe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um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tùm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923330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US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US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1625599" y="3840163"/>
            <a:ext cx="10132811" cy="646331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xiết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1625600" y="4921250"/>
            <a:ext cx="9527504" cy="646331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địa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phẳng</a:t>
            </a:r>
            <a:r>
              <a:rPr lang="en-US" sz="1800" dirty="0" smtClean="0">
                <a:latin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1625600" y="2514600"/>
            <a:ext cx="1036463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um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tùm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6075" name="Picture 11" descr="dongh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914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4470400" y="304801"/>
            <a:ext cx="25400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 hỏi 1:</a:t>
            </a:r>
            <a:endParaRPr lang="en-US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6087" name="Oval 23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Tahoma" panose="020B0604030504040204" pitchFamily="34" charset="0"/>
              </a:rPr>
              <a:t>A</a:t>
            </a:r>
            <a:endParaRPr lang="en-US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16088" name="Oval 24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Tahoma" panose="020B0604030504040204" pitchFamily="34" charset="0"/>
              </a:rPr>
              <a:t>C</a:t>
            </a:r>
            <a:endParaRPr lang="en-US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16089" name="Oval 25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Tahoma" panose="020B0604030504040204" pitchFamily="34" charset="0"/>
              </a:rPr>
              <a:t>B</a:t>
            </a:r>
            <a:endParaRPr lang="en-US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16090" name="Oval 26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</a:rPr>
              <a:t>A</a:t>
            </a:r>
            <a:endParaRPr lang="en-US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16091" name="AutoShape 27"/>
          <p:cNvSpPr>
            <a:spLocks noChangeArrowheads="1"/>
          </p:cNvSpPr>
          <p:nvPr/>
        </p:nvSpPr>
        <p:spPr bwMode="auto">
          <a:xfrm>
            <a:off x="8959402" y="5285705"/>
            <a:ext cx="2743200" cy="1143000"/>
          </a:xfrm>
          <a:prstGeom prst="cloudCallout">
            <a:avLst>
              <a:gd name="adj1" fmla="val 60495"/>
              <a:gd name="adj2" fmla="val 13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Hết giờ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16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1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16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16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16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16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16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 animBg="1"/>
      <p:bldP spid="216072" grpId="0" animBg="1"/>
      <p:bldP spid="216073" grpId="0" animBg="1"/>
      <p:bldP spid="216074" grpId="0"/>
      <p:bldP spid="216076" grpId="0" animBg="1"/>
      <p:bldP spid="216076" grpId="1" animBg="1"/>
      <p:bldP spid="216077" grpId="0" animBg="1"/>
      <p:bldP spid="216077" grpId="1" animBg="1"/>
      <p:bldP spid="216078" grpId="0" animBg="1"/>
      <p:bldP spid="216078" grpId="1" animBg="1"/>
      <p:bldP spid="216079" grpId="0" animBg="1"/>
      <p:bldP spid="216079" grpId="1" animBg="1"/>
      <p:bldP spid="216080" grpId="0" animBg="1"/>
      <p:bldP spid="216080" grpId="1" animBg="1"/>
      <p:bldP spid="216086" grpId="0" bldLvl="0" animBg="1"/>
      <p:bldP spid="216087" grpId="0" animBg="1"/>
      <p:bldP spid="216088" grpId="0" animBg="1"/>
      <p:bldP spid="216089" grpId="0" animBg="1"/>
      <p:bldP spid="216090" grpId="0" animBg="1"/>
      <p:bldP spid="216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43" name="Oval 27"/>
          <p:cNvSpPr>
            <a:spLocks noChangeArrowheads="1"/>
          </p:cNvSpPr>
          <p:nvPr/>
        </p:nvSpPr>
        <p:spPr bwMode="auto">
          <a:xfrm>
            <a:off x="572394" y="4892899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-2857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32337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87629" y="1118429"/>
            <a:ext cx="11176000" cy="1077218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2857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9875234" cy="584775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rút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923330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1702873" y="5025020"/>
            <a:ext cx="5264597" cy="579437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1586962" y="3514972"/>
            <a:ext cx="10313115" cy="1077218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4026" name="Picture 10" descr="dongh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914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9" name="Rectangle 13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30" name="Rectangle 14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31" name="Rectangle 15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4673600" y="304801"/>
            <a:ext cx="25400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hỏi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4038" name="Oval 22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39" name="Oval 23"/>
          <p:cNvSpPr>
            <a:spLocks noChangeArrowheads="1"/>
          </p:cNvSpPr>
          <p:nvPr/>
        </p:nvSpPr>
        <p:spPr bwMode="auto">
          <a:xfrm>
            <a:off x="546636" y="3574961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40" name="Oval 24"/>
          <p:cNvSpPr>
            <a:spLocks noChangeArrowheads="1"/>
          </p:cNvSpPr>
          <p:nvPr/>
        </p:nvSpPr>
        <p:spPr bwMode="auto">
          <a:xfrm>
            <a:off x="566671" y="488002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41" name="Oval 25"/>
          <p:cNvSpPr>
            <a:spLocks noChangeArrowheads="1"/>
          </p:cNvSpPr>
          <p:nvPr/>
        </p:nvSpPr>
        <p:spPr bwMode="auto">
          <a:xfrm>
            <a:off x="566670" y="486714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42" name="AutoShape 26"/>
          <p:cNvSpPr>
            <a:spLocks noChangeArrowheads="1"/>
          </p:cNvSpPr>
          <p:nvPr/>
        </p:nvSpPr>
        <p:spPr bwMode="auto">
          <a:xfrm>
            <a:off x="8637431" y="4628881"/>
            <a:ext cx="2743200" cy="1143000"/>
          </a:xfrm>
          <a:prstGeom prst="cloudCallout">
            <a:avLst>
              <a:gd name="adj1" fmla="val 60495"/>
              <a:gd name="adj2" fmla="val 13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4044" name="Text Box 28"/>
          <p:cNvSpPr txBox="1">
            <a:spLocks noChangeArrowheads="1"/>
          </p:cNvSpPr>
          <p:nvPr/>
        </p:nvSpPr>
        <p:spPr bwMode="auto">
          <a:xfrm>
            <a:off x="1728632" y="4994857"/>
            <a:ext cx="5264596" cy="584775"/>
          </a:xfrm>
          <a:prstGeom prst="rect">
            <a:avLst/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E9240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9240F"/>
                </a:solidFill>
                <a:latin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140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140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14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14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4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1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14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140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140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14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10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1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1000"/>
                                        <p:tgtEl>
                                          <p:spTgt spid="21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214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214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3" grpId="0" animBg="1"/>
      <p:bldP spid="214021" grpId="0" animBg="1"/>
      <p:bldP spid="214022" grpId="0" animBg="1"/>
      <p:bldP spid="214024" grpId="0" animBg="1"/>
      <p:bldP spid="214025" grpId="0" animBg="1"/>
      <p:bldP spid="214027" grpId="0" animBg="1"/>
      <p:bldP spid="214027" grpId="1" animBg="1"/>
      <p:bldP spid="214028" grpId="0" animBg="1"/>
      <p:bldP spid="214028" grpId="1" animBg="1"/>
      <p:bldP spid="214029" grpId="0" animBg="1"/>
      <p:bldP spid="214029" grpId="1" animBg="1"/>
      <p:bldP spid="214030" grpId="0" animBg="1"/>
      <p:bldP spid="214030" grpId="1" animBg="1"/>
      <p:bldP spid="214031" grpId="0" animBg="1"/>
      <p:bldP spid="214031" grpId="1" animBg="1"/>
      <p:bldP spid="214037" grpId="0" bldLvl="0" animBg="1"/>
      <p:bldP spid="214038" grpId="0" animBg="1"/>
      <p:bldP spid="214039" grpId="0" animBg="1"/>
      <p:bldP spid="214040" grpId="0" animBg="1"/>
      <p:bldP spid="214041" grpId="0" animBg="1"/>
      <p:bldP spid="214042" grpId="0" animBg="1"/>
      <p:bldP spid="2140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715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4"/>
          <p:cNvSpPr txBox="1"/>
          <p:nvPr/>
        </p:nvSpPr>
        <p:spPr>
          <a:xfrm>
            <a:off x="2363788" y="2476500"/>
            <a:ext cx="7953375" cy="234823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/>
            <a:r>
              <a:rPr lang="en-US" altLang="en-US" sz="4000" b="1" noProof="1" dirty="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rPr>
              <a:t>Bài </a:t>
            </a:r>
            <a:r>
              <a:rPr lang="en-US" altLang="vi-VN" sz="4000" b="1" noProof="1" dirty="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rPr>
              <a:t>4</a:t>
            </a:r>
            <a:r>
              <a:rPr lang="en-US" altLang="en-US" sz="4000" b="1" noProof="1" dirty="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rPr>
              <a:t>:</a:t>
            </a:r>
            <a:endParaRPr lang="en-US" altLang="en-US" sz="4000" b="1" noProof="1" dirty="0">
              <a:solidFill>
                <a:schemeClr val="tx1"/>
              </a:solidFill>
              <a:latin typeface="Calibri" panose="020F0502020204030204" charset="0"/>
            </a:endParaRPr>
          </a:p>
          <a:p>
            <a:pPr algn="ctr"/>
            <a:r>
              <a:rPr lang="vi-VN" sz="4000" b="1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 </a:t>
            </a:r>
            <a:r>
              <a:rPr lang="vi-VN" sz="4000" b="1" kern="10" dirty="0">
                <a:ln w="9525">
                  <a:solidFill>
                    <a:schemeClr val="tx1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HẬU LÊ VÀ VIỆC</a:t>
            </a:r>
            <a:endParaRPr lang="vi-VN" sz="4000" b="1" kern="10" dirty="0">
              <a:ln w="9525">
                <a:solidFill>
                  <a:schemeClr val="tx1"/>
                </a:solidFill>
                <a:rou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kern="10" dirty="0">
                <a:ln w="9525">
                  <a:solidFill>
                    <a:schemeClr val="tx1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 CHỨC QUẢN LÝ ĐẤT NƯỚC.</a:t>
            </a:r>
            <a:endParaRPr lang="vi-VN" altLang="en-US" sz="4000" b="1" noProof="1" dirty="0">
              <a:solidFill>
                <a:schemeClr val="tx1"/>
              </a:solidFill>
              <a:latin typeface="Calibri" panose="020F0502020204030204" charset="0"/>
            </a:endParaRPr>
          </a:p>
          <a:p>
            <a:pPr algn="ctr"/>
            <a:r>
              <a:rPr lang="vi-VN" altLang="en-US" sz="2665" b="1" noProof="1" dirty="0">
                <a:latin typeface="Calibri" panose="020F0502020204030204" charset="0"/>
                <a:ea typeface="Arial" panose="020B0604020202020204" pitchFamily="34" charset="0"/>
                <a:cs typeface="+mn-cs"/>
              </a:rPr>
              <a:t>(SGK – </a:t>
            </a:r>
            <a:r>
              <a:rPr lang="en-US" altLang="vi-VN" sz="2665" b="1" noProof="1" dirty="0">
                <a:latin typeface="Calibri" panose="020F0502020204030204" charset="0"/>
                <a:ea typeface="Arial" panose="020B0604020202020204" pitchFamily="34" charset="0"/>
                <a:cs typeface="+mn-cs"/>
              </a:rPr>
              <a:t>47</a:t>
            </a:r>
            <a:r>
              <a:rPr lang="vi-VN" altLang="en-US" sz="2665" b="1" noProof="1" dirty="0">
                <a:latin typeface="Calibri" panose="020F0502020204030204" charset="0"/>
                <a:ea typeface="Arial" panose="020B0604020202020204" pitchFamily="34" charset="0"/>
                <a:cs typeface="+mn-cs"/>
              </a:rPr>
              <a:t>)</a:t>
            </a:r>
            <a:endParaRPr lang="en-US" altLang="en-US" sz="2665" b="1" noProof="1" dirty="0">
              <a:latin typeface="Calibri" panose="020F0502020204030204" charset="0"/>
            </a:endParaRPr>
          </a:p>
        </p:txBody>
      </p:sp>
      <p:pic>
        <p:nvPicPr>
          <p:cNvPr id="2" name="Âm thanh 1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5651500"/>
            <a:ext cx="508000" cy="50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14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9" y="3429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76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304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3505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6172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381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11425238" y="7302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10668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1" y="381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4" y="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304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220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609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9" y="1447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2667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4" y="2057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426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5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6" y="1143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5181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648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4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426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4" y="1295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09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53340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8674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641985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601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5029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495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3048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6" y="4572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3352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304800" y="26192"/>
            <a:ext cx="1188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HOÀN CẢNH RA ĐỜI CỦA NHÀ HẬU LÊ.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>
            <a:off x="152400" y="656103"/>
            <a:ext cx="118872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Ai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152400" y="294374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152400" y="1666875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1428.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152400" y="2343150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152399" y="3536156"/>
            <a:ext cx="1188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103189" y="4679156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197016" y="5301543"/>
            <a:ext cx="1188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9" grpId="0"/>
      <p:bldP spid="66610" grpId="0"/>
      <p:bldP spid="66611" grpId="0"/>
      <p:bldP spid="666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8480" y="6105301"/>
            <a:ext cx="46021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89726" y="6121400"/>
            <a:ext cx="485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LỢI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045200"/>
          </a:xfrm>
          <a:prstGeom prst="rect">
            <a:avLst/>
          </a:prstGeom>
        </p:spPr>
      </p:pic>
      <p:pic>
        <p:nvPicPr>
          <p:cNvPr id="6" name="Picture 5" descr="Lê Lợi - eyhhgh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5049" y="-1"/>
            <a:ext cx="6246951" cy="60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9" y="3429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76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304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3505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6172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3810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1425238" y="730251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sz="3600">
              <a:solidFill>
                <a:srgbClr val="00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10668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1" y="381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4" y="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228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304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220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609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9" y="1447800"/>
            <a:ext cx="642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2667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4" y="2057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2133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426" y="2286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5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6" y="1143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5181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6482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4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4267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4" y="5715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4" y="12954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096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53340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867400"/>
            <a:ext cx="642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641985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6019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50292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76" y="4495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3048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6" y="45720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9" descr="star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3352800"/>
            <a:ext cx="64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1" name="Text Box 56"/>
          <p:cNvSpPr txBox="1">
            <a:spLocks noChangeArrowheads="1"/>
          </p:cNvSpPr>
          <p:nvPr/>
        </p:nvSpPr>
        <p:spPr bwMode="auto">
          <a:xfrm>
            <a:off x="185813" y="1163612"/>
            <a:ext cx="1188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1428.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92" name="Text Box 57"/>
          <p:cNvSpPr txBox="1">
            <a:spLocks noChangeArrowheads="1"/>
          </p:cNvSpPr>
          <p:nvPr/>
        </p:nvSpPr>
        <p:spPr bwMode="auto">
          <a:xfrm>
            <a:off x="152401" y="1957685"/>
            <a:ext cx="1188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93" name="Text Box 58"/>
          <p:cNvSpPr txBox="1">
            <a:spLocks noChangeArrowheads="1"/>
          </p:cNvSpPr>
          <p:nvPr/>
        </p:nvSpPr>
        <p:spPr bwMode="auto">
          <a:xfrm>
            <a:off x="152401" y="2738944"/>
            <a:ext cx="11887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176482" y="4267200"/>
            <a:ext cx="1188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200563" y="4350990"/>
            <a:ext cx="11887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152400" y="98560"/>
            <a:ext cx="1203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 HOÀN CẢNH RA ĐỜI CỦA NHÀ HẬU LÊ.</a:t>
            </a:r>
            <a:endParaRPr lang="en-US" sz="36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3" grpId="0"/>
      <p:bldP spid="59453" grpId="1"/>
      <p:bldP spid="594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207616" y="6164515"/>
            <a:ext cx="5693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1460 – 1497)</a:t>
            </a:r>
            <a:endParaRPr lang="en-US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0" y="6241789"/>
            <a:ext cx="6199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1442 – 1459)</a:t>
            </a:r>
            <a:endParaRPr lang="en-US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269133" y="2892381"/>
            <a:ext cx="5255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1428 – 1433)</a:t>
            </a:r>
            <a:endParaRPr lang="en-US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91" y="3494049"/>
            <a:ext cx="3784957" cy="2597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3416774"/>
            <a:ext cx="3704634" cy="2803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167428"/>
            <a:ext cx="3670479" cy="2653046"/>
          </a:xfrm>
          <a:prstGeom prst="rect">
            <a:avLst/>
          </a:prstGeom>
        </p:spPr>
      </p:pic>
      <p:pic>
        <p:nvPicPr>
          <p:cNvPr id="10" name="Picture 9" descr="Faceboo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7656" y="159026"/>
            <a:ext cx="3674840" cy="26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73650" y="2878256"/>
            <a:ext cx="5693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Long, 1433 –1442)</a:t>
            </a:r>
            <a:endParaRPr lang="en-US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166468" y="200026"/>
            <a:ext cx="1188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BỘ MÁY TỔ CHỨC </a:t>
            </a:r>
            <a:r>
              <a:rPr lang="en-US" sz="28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inh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8" y="723246"/>
            <a:ext cx="11887200" cy="55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0194" y="6338887"/>
            <a:ext cx="1079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* Em hãy cho biết bức tranh vẽ cảnh gì?</a:t>
            </a:r>
            <a:endParaRPr lang="en-US" sz="28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3841</Words>
  <Application>WPS Presentation</Application>
  <PresentationFormat>Custom</PresentationFormat>
  <Paragraphs>238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Times New Roman</vt:lpstr>
      <vt:lpstr>Tahoma</vt:lpstr>
      <vt:lpstr>Arial Black</vt:lpstr>
      <vt:lpstr>Microsoft YaHei</vt:lpstr>
      <vt:lpstr>Arial Unicode MS</vt:lpstr>
      <vt:lpstr>Calibri Light</vt:lpstr>
      <vt:lpstr>Calibri</vt:lpstr>
      <vt:lpstr>.VnTime</vt:lpstr>
      <vt:lpstr>Segoe Print</vt:lpstr>
      <vt:lpstr>Impact</vt:lpstr>
      <vt:lpstr>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thanhtam210198@gmail.com</dc:creator>
  <cp:lastModifiedBy>wizar</cp:lastModifiedBy>
  <cp:revision>44</cp:revision>
  <dcterms:created xsi:type="dcterms:W3CDTF">2020-04-05T12:16:00Z</dcterms:created>
  <dcterms:modified xsi:type="dcterms:W3CDTF">2021-03-01T08:40:40Z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