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omments/comment1.xml" ContentType="application/vnd.openxmlformats-officedocument.presentationml.comment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4" r:id="rId2"/>
    <p:sldId id="258" r:id="rId3"/>
    <p:sldId id="297" r:id="rId4"/>
    <p:sldId id="370" r:id="rId5"/>
    <p:sldId id="305" r:id="rId6"/>
    <p:sldId id="259" r:id="rId7"/>
    <p:sldId id="306" r:id="rId8"/>
    <p:sldId id="308" r:id="rId9"/>
    <p:sldId id="283" r:id="rId10"/>
    <p:sldId id="349" r:id="rId11"/>
    <p:sldId id="307" r:id="rId12"/>
    <p:sldId id="309" r:id="rId13"/>
    <p:sldId id="310" r:id="rId14"/>
    <p:sldId id="348" r:id="rId15"/>
    <p:sldId id="350" r:id="rId16"/>
    <p:sldId id="264" r:id="rId17"/>
    <p:sldId id="371" r:id="rId18"/>
    <p:sldId id="351" r:id="rId19"/>
    <p:sldId id="285" r:id="rId20"/>
    <p:sldId id="265" r:id="rId21"/>
    <p:sldId id="302" r:id="rId22"/>
    <p:sldId id="269" r:id="rId23"/>
    <p:sldId id="353" r:id="rId24"/>
    <p:sldId id="291" r:id="rId25"/>
    <p:sldId id="268" r:id="rId26"/>
    <p:sldId id="372" r:id="rId27"/>
    <p:sldId id="294" r:id="rId28"/>
    <p:sldId id="368" r:id="rId29"/>
    <p:sldId id="275" r:id="rId30"/>
    <p:sldId id="369" r:id="rId31"/>
    <p:sldId id="277" r:id="rId32"/>
    <p:sldId id="301" r:id="rId33"/>
    <p:sldId id="295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" initials="T" lastIdx="1" clrIdx="0">
    <p:extLst>
      <p:ext uri="{19B8F6BF-5375-455C-9EA6-DF929625EA0E}">
        <p15:presenceInfo xmlns:p15="http://schemas.microsoft.com/office/powerpoint/2012/main" userId="TH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08" autoAdjust="0"/>
    <p:restoredTop sz="94660"/>
  </p:normalViewPr>
  <p:slideViewPr>
    <p:cSldViewPr>
      <p:cViewPr>
        <p:scale>
          <a:sx n="70" d="100"/>
          <a:sy n="70" d="100"/>
        </p:scale>
        <p:origin x="8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30T12:43:43.522" idx="1">
    <p:pos x="2872" y="1269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AF824-55D0-4148-8DF3-F8ED0F04C11F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A0962-73F4-4F80-A3B2-C739BF1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D549-40EA-4C34-BA4E-A3A7E3A7ED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0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A0962-73F4-4F80-A3B2-C739BF15C5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0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D549-40EA-4C34-BA4E-A3A7E3A7ED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16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A0962-73F4-4F80-A3B2-C739BF15C5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9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DF8D4-CD77-441A-80A4-A3EB569F0BBC}" type="slidenum">
              <a:rPr lang="en-US"/>
              <a:pPr/>
              <a:t>21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545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A0962-73F4-4F80-A3B2-C739BF15C5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hoainguyen_53.violet.vn/entry/show/entry_id/4010481/cat_id/3625491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8.e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image" Target="../media/image11.png"/><Relationship Id="rId3" Type="http://schemas.openxmlformats.org/officeDocument/2006/relationships/tags" Target="../tags/tag45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image" Target="../media/image10.png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9.jpe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image" Target="../media/image1.jpeg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notesSlide" Target="../notesSlides/notesSlide3.xml"/><Relationship Id="rId27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2" Type="http://schemas.openxmlformats.org/officeDocument/2006/relationships/tags" Target="../tags/tag64.xml"/><Relationship Id="rId16" Type="http://schemas.openxmlformats.org/officeDocument/2006/relationships/image" Target="../media/image27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1.jpeg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5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hyperlink" Target="../VIDEO_TS.xspf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NHTHU\Desktop\lop%204\thi%20gv%20gioi\Nam%20Qu&#7889;c%20S&#417;n%20H&#224;%20-%20L&#253;%20Th&#432;&#7901;ng%20Ki&#7879;t_x264.avi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audio" Target="../media/media1.m4a"/><Relationship Id="rId18" Type="http://schemas.openxmlformats.org/officeDocument/2006/relationships/tags" Target="../tags/tag17.xml"/><Relationship Id="rId26" Type="http://schemas.openxmlformats.org/officeDocument/2006/relationships/image" Target="../media/image5.emf"/><Relationship Id="rId3" Type="http://schemas.openxmlformats.org/officeDocument/2006/relationships/tags" Target="../tags/tag4.xml"/><Relationship Id="rId21" Type="http://schemas.openxmlformats.org/officeDocument/2006/relationships/tags" Target="../tags/tag20.xml"/><Relationship Id="rId7" Type="http://schemas.openxmlformats.org/officeDocument/2006/relationships/tags" Target="../tags/tag8.xml"/><Relationship Id="rId12" Type="http://schemas.microsoft.com/office/2007/relationships/media" Target="../media/media1.m4a"/><Relationship Id="rId17" Type="http://schemas.openxmlformats.org/officeDocument/2006/relationships/tags" Target="../tags/tag16.xml"/><Relationship Id="rId25" Type="http://schemas.openxmlformats.org/officeDocument/2006/relationships/image" Target="../media/image4.emf"/><Relationship Id="rId2" Type="http://schemas.openxmlformats.org/officeDocument/2006/relationships/tags" Target="../tags/tag3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slide" Target="slide2.xml"/><Relationship Id="rId5" Type="http://schemas.openxmlformats.org/officeDocument/2006/relationships/tags" Target="../tags/tag6.xml"/><Relationship Id="rId15" Type="http://schemas.openxmlformats.org/officeDocument/2006/relationships/tags" Target="../tags/tag14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11.xml"/><Relationship Id="rId19" Type="http://schemas.openxmlformats.org/officeDocument/2006/relationships/tags" Target="../tags/tag18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image" Target="../media/image11.png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image" Target="../media/image10.png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image" Target="../media/image9.jpeg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image" Target="../media/image1.jpeg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OAN\Documents\hinh-nen-powerpoint-dep-17.jpg">
            <a:extLst>
              <a:ext uri="{FF2B5EF4-FFF2-40B4-BE49-F238E27FC236}">
                <a16:creationId xmlns:a16="http://schemas.microsoft.com/office/drawing/2014/main" id="{B55EC579-D8A3-4F0E-964F-12806A972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91252FDF-5C15-4ED8-BF42-92653D30C68E}"/>
              </a:ext>
            </a:extLst>
          </p:cNvPr>
          <p:cNvSpPr txBox="1">
            <a:spLocks/>
          </p:cNvSpPr>
          <p:nvPr/>
        </p:nvSpPr>
        <p:spPr>
          <a:xfrm>
            <a:off x="1015711" y="1676400"/>
            <a:ext cx="7112577" cy="610951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500" b="1" dirty="0"/>
              <a:t>TRƯỜNG TIỂU HỌC ĐOÀN KẾT</a:t>
            </a:r>
            <a:endParaRPr lang="en-US" sz="3500" b="1" dirty="0"/>
          </a:p>
        </p:txBody>
      </p:sp>
      <p:sp>
        <p:nvSpPr>
          <p:cNvPr id="6" name="Tiêu đề phụ 2">
            <a:extLst>
              <a:ext uri="{FF2B5EF4-FFF2-40B4-BE49-F238E27FC236}">
                <a16:creationId xmlns:a16="http://schemas.microsoft.com/office/drawing/2014/main" id="{66D43E51-A5D9-4FC8-881F-7EFFD6CEB4DC}"/>
              </a:ext>
            </a:extLst>
          </p:cNvPr>
          <p:cNvSpPr txBox="1">
            <a:spLocks/>
          </p:cNvSpPr>
          <p:nvPr/>
        </p:nvSpPr>
        <p:spPr>
          <a:xfrm>
            <a:off x="3645773" y="2209800"/>
            <a:ext cx="1852449" cy="512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LỚP 4A3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iêu đề phụ 2">
            <a:extLst>
              <a:ext uri="{FF2B5EF4-FFF2-40B4-BE49-F238E27FC236}">
                <a16:creationId xmlns:a16="http://schemas.microsoft.com/office/drawing/2014/main" id="{595824D6-F19A-40C7-A587-FBC75DDBC1F9}"/>
              </a:ext>
            </a:extLst>
          </p:cNvPr>
          <p:cNvSpPr txBox="1">
            <a:spLocks/>
          </p:cNvSpPr>
          <p:nvPr/>
        </p:nvSpPr>
        <p:spPr>
          <a:xfrm>
            <a:off x="2324097" y="2933822"/>
            <a:ext cx="4495800" cy="638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rgbClr val="C00000"/>
                </a:solidFill>
                <a:latin typeface="+mj-lt"/>
              </a:rPr>
              <a:t>CHUYÊN ĐỀ LỊCH SỬ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92AFF033-D308-43C7-9BB9-44472047A767}"/>
              </a:ext>
            </a:extLst>
          </p:cNvPr>
          <p:cNvSpPr txBox="1"/>
          <p:nvPr/>
        </p:nvSpPr>
        <p:spPr>
          <a:xfrm>
            <a:off x="457200" y="3717464"/>
            <a:ext cx="8229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GIÁO VỀ DỰ GIỜ  </a:t>
            </a:r>
          </a:p>
        </p:txBody>
      </p:sp>
    </p:spTree>
    <p:extLst>
      <p:ext uri="{BB962C8B-B14F-4D97-AF65-F5344CB8AC3E}">
        <p14:creationId xmlns:p14="http://schemas.microsoft.com/office/powerpoint/2010/main" val="41004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TU LIEU LICH SU E LEARNING\hinh anh\LTK.jpg">
            <a:hlinkClick r:id="rId2"/>
            <a:extLst>
              <a:ext uri="{FF2B5EF4-FFF2-40B4-BE49-F238E27FC236}">
                <a16:creationId xmlns:a16="http://schemas.microsoft.com/office/drawing/2014/main" id="{59557144-5C9E-4450-BBDA-B9B5410A3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1" y="800100"/>
            <a:ext cx="763179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C5DB337C-156F-47AC-AAC2-DBF75C5BA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81" y="1051107"/>
            <a:ext cx="8932985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4950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04A6DEB-349A-44B2-A4DA-C9893FD0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15" y="2923249"/>
            <a:ext cx="8932985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4C5DAB56-BC76-4797-BD4D-4C4AAF814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33" y="4746674"/>
            <a:ext cx="8932985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691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FC0EC8-7D4E-4614-9CB4-11E9AFB7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utruongcuaLTK">
            <a:hlinkClick r:id="" action="ppaction://media"/>
            <a:extLst>
              <a:ext uri="{FF2B5EF4-FFF2-40B4-BE49-F238E27FC236}">
                <a16:creationId xmlns:a16="http://schemas.microsoft.com/office/drawing/2014/main" id="{4C3BE9AA-87C3-44B2-ABE6-81F74C22F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0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C5DB337C-156F-47AC-AAC2-DBF75C5BA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80" y="1304241"/>
            <a:ext cx="8932985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4950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04A6DEB-349A-44B2-A4DA-C9893FD0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5" y="1340583"/>
            <a:ext cx="8932985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4C5DAB56-BC76-4797-BD4D-4C4AAF814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92" y="1380442"/>
            <a:ext cx="8932985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B4C1EBA-D06C-4316-8EE6-5F7458AD5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80" y="1509860"/>
            <a:ext cx="8932985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MỤC ĐÍCH: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công.</a:t>
            </a:r>
            <a:endParaRPr lang="en-US" alt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34950" algn="just">
              <a:spcBef>
                <a:spcPct val="50000"/>
              </a:spcBef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05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49207A12-CE55-4FA7-8552-255292BDD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81"/>
            <a:ext cx="8915400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AutoShape 8">
            <a:extLst>
              <a:ext uri="{FF2B5EF4-FFF2-40B4-BE49-F238E27FC236}">
                <a16:creationId xmlns:a16="http://schemas.microsoft.com/office/drawing/2014/main" id="{D4F9A86F-E273-4D75-AC1D-2027ECA70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1295400"/>
            <a:ext cx="609600" cy="6096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C4A91B44-08ED-47C0-BE60-1B7187084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2743200"/>
            <a:ext cx="609600" cy="6096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4" name="AutoShape 10">
            <a:extLst>
              <a:ext uri="{FF2B5EF4-FFF2-40B4-BE49-F238E27FC236}">
                <a16:creationId xmlns:a16="http://schemas.microsoft.com/office/drawing/2014/main" id="{E4D93106-A133-42C3-A600-876D234B1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0" y="3352800"/>
            <a:ext cx="609600" cy="6096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6" name="Text Box 11">
            <a:extLst>
              <a:ext uri="{FF2B5EF4-FFF2-40B4-BE49-F238E27FC236}">
                <a16:creationId xmlns:a16="http://schemas.microsoft.com/office/drawing/2014/main" id="{D158ECEE-4F6E-469A-811D-8E9B781EA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1547813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dirty="0">
                <a:latin typeface=".VnBlackH" pitchFamily="34" charset="0"/>
              </a:rPr>
              <a:t>UNG CHÂU</a:t>
            </a:r>
            <a:endParaRPr lang="en-US" altLang="en-US" dirty="0">
              <a:latin typeface=".VnBlackH" pitchFamily="34" charset="0"/>
            </a:endParaRPr>
          </a:p>
        </p:txBody>
      </p:sp>
      <p:sp>
        <p:nvSpPr>
          <p:cNvPr id="10247" name="Text Box 12">
            <a:extLst>
              <a:ext uri="{FF2B5EF4-FFF2-40B4-BE49-F238E27FC236}">
                <a16:creationId xmlns:a16="http://schemas.microsoft.com/office/drawing/2014/main" id="{BB5E581E-0EA7-445D-B422-AD53DE0DA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26670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dirty="0">
                <a:latin typeface=".VnBlackH" pitchFamily="34" charset="0"/>
              </a:rPr>
              <a:t>KHÂM CHÂU</a:t>
            </a:r>
            <a:endParaRPr lang="en-US" altLang="en-US" dirty="0">
              <a:latin typeface=".VnBlackH" pitchFamily="34" charset="0"/>
            </a:endParaRPr>
          </a:p>
        </p:txBody>
      </p:sp>
      <p:sp>
        <p:nvSpPr>
          <p:cNvPr id="10248" name="Text Box 13">
            <a:extLst>
              <a:ext uri="{FF2B5EF4-FFF2-40B4-BE49-F238E27FC236}">
                <a16:creationId xmlns:a16="http://schemas.microsoft.com/office/drawing/2014/main" id="{FF1B2880-0AF1-4A64-BF7C-714734AD4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3857625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dirty="0">
                <a:latin typeface=".VnBlackH" pitchFamily="34" charset="0"/>
              </a:rPr>
              <a:t>LIÊM CHÂU</a:t>
            </a:r>
            <a:endParaRPr lang="en-US" altLang="en-US" dirty="0">
              <a:latin typeface=".VnBlackH" pitchFamily="34" charset="0"/>
            </a:endParaRPr>
          </a:p>
        </p:txBody>
      </p:sp>
      <p:graphicFrame>
        <p:nvGraphicFramePr>
          <p:cNvPr id="10249" name="Object 2">
            <a:extLst>
              <a:ext uri="{FF2B5EF4-FFF2-40B4-BE49-F238E27FC236}">
                <a16:creationId xmlns:a16="http://schemas.microsoft.com/office/drawing/2014/main" id="{5FE641B3-B47A-4A61-807A-47B7DE9591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80846"/>
              </p:ext>
            </p:extLst>
          </p:nvPr>
        </p:nvGraphicFramePr>
        <p:xfrm>
          <a:off x="3929466" y="1141413"/>
          <a:ext cx="2209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orelDRAW" r:id="rId5" imgW="1103071" imgH="184099" progId="CorelDRAW.Graphic.12">
                  <p:embed/>
                </p:oleObj>
              </mc:Choice>
              <mc:Fallback>
                <p:oleObj name="CorelDRAW" r:id="rId5" imgW="1103071" imgH="184099" progId="CorelDRAW.Graphic.12">
                  <p:embed/>
                  <p:pic>
                    <p:nvPicPr>
                      <p:cNvPr id="10249" name="Object 2">
                        <a:extLst>
                          <a:ext uri="{FF2B5EF4-FFF2-40B4-BE49-F238E27FC236}">
                            <a16:creationId xmlns:a16="http://schemas.microsoft.com/office/drawing/2014/main" id="{5FE641B3-B47A-4A61-807A-47B7DE9591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466" y="1141413"/>
                        <a:ext cx="22098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0" name="Object 3">
            <a:extLst>
              <a:ext uri="{FF2B5EF4-FFF2-40B4-BE49-F238E27FC236}">
                <a16:creationId xmlns:a16="http://schemas.microsoft.com/office/drawing/2014/main" id="{31DF39BA-EFC9-41DA-A2E2-5C0BC49E1A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6550" y="1752600"/>
          <a:ext cx="4032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orelDRAW" r:id="rId7" imgW="211836" imgH="559613" progId="CorelDRAW.Graphic.12">
                  <p:embed/>
                </p:oleObj>
              </mc:Choice>
              <mc:Fallback>
                <p:oleObj name="CorelDRAW" r:id="rId7" imgW="211836" imgH="559613" progId="CorelDRAW.Graphic.12">
                  <p:embed/>
                  <p:pic>
                    <p:nvPicPr>
                      <p:cNvPr id="10250" name="Object 3">
                        <a:extLst>
                          <a:ext uri="{FF2B5EF4-FFF2-40B4-BE49-F238E27FC236}">
                            <a16:creationId xmlns:a16="http://schemas.microsoft.com/office/drawing/2014/main" id="{31DF39BA-EFC9-41DA-A2E2-5C0BC49E1A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752600"/>
                        <a:ext cx="4032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1" name="Object 4">
            <a:extLst>
              <a:ext uri="{FF2B5EF4-FFF2-40B4-BE49-F238E27FC236}">
                <a16:creationId xmlns:a16="http://schemas.microsoft.com/office/drawing/2014/main" id="{2D7881DC-F0D6-437B-B187-EB2F0D02A3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159673"/>
              </p:ext>
            </p:extLst>
          </p:nvPr>
        </p:nvGraphicFramePr>
        <p:xfrm>
          <a:off x="6043612" y="2823705"/>
          <a:ext cx="1254125" cy="143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orelDRAW" r:id="rId9" imgW="567538" imgH="648919" progId="CorelDRAW.Graphic.12">
                  <p:embed/>
                </p:oleObj>
              </mc:Choice>
              <mc:Fallback>
                <p:oleObj name="CorelDRAW" r:id="rId9" imgW="567538" imgH="648919" progId="CorelDRAW.Graphic.12">
                  <p:embed/>
                  <p:pic>
                    <p:nvPicPr>
                      <p:cNvPr id="10251" name="Object 4">
                        <a:extLst>
                          <a:ext uri="{FF2B5EF4-FFF2-40B4-BE49-F238E27FC236}">
                            <a16:creationId xmlns:a16="http://schemas.microsoft.com/office/drawing/2014/main" id="{2D7881DC-F0D6-437B-B187-EB2F0D02A3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3612" y="2823705"/>
                        <a:ext cx="1254125" cy="143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2" name="Object 5">
            <a:extLst>
              <a:ext uri="{FF2B5EF4-FFF2-40B4-BE49-F238E27FC236}">
                <a16:creationId xmlns:a16="http://schemas.microsoft.com/office/drawing/2014/main" id="{03A37C8E-C6D8-42FB-AC64-810E06295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373445"/>
              </p:ext>
            </p:extLst>
          </p:nvPr>
        </p:nvGraphicFramePr>
        <p:xfrm>
          <a:off x="7291388" y="2820835"/>
          <a:ext cx="7620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orelDRAW" r:id="rId11" imgW="407822" imgH="342900" progId="CorelDRAW.Graphic.12">
                  <p:embed/>
                </p:oleObj>
              </mc:Choice>
              <mc:Fallback>
                <p:oleObj name="CorelDRAW" r:id="rId11" imgW="407822" imgH="342900" progId="CorelDRAW.Graphic.12">
                  <p:embed/>
                  <p:pic>
                    <p:nvPicPr>
                      <p:cNvPr id="10252" name="Object 5">
                        <a:extLst>
                          <a:ext uri="{FF2B5EF4-FFF2-40B4-BE49-F238E27FC236}">
                            <a16:creationId xmlns:a16="http://schemas.microsoft.com/office/drawing/2014/main" id="{03A37C8E-C6D8-42FB-AC64-810E062959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1388" y="2820835"/>
                        <a:ext cx="762000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3" name="Object 6">
            <a:extLst>
              <a:ext uri="{FF2B5EF4-FFF2-40B4-BE49-F238E27FC236}">
                <a16:creationId xmlns:a16="http://schemas.microsoft.com/office/drawing/2014/main" id="{C25AD4AA-0380-4D6B-90C8-D259B439D4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1138" y="6051550"/>
          <a:ext cx="5683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orelDRAW" r:id="rId13" imgW="277978" imgH="409651" progId="CorelDRAW.Graphic.12">
                  <p:embed/>
                </p:oleObj>
              </mc:Choice>
              <mc:Fallback>
                <p:oleObj name="CorelDRAW" r:id="rId13" imgW="277978" imgH="409651" progId="CorelDRAW.Graphic.12">
                  <p:embed/>
                  <p:pic>
                    <p:nvPicPr>
                      <p:cNvPr id="10253" name="Object 6">
                        <a:extLst>
                          <a:ext uri="{FF2B5EF4-FFF2-40B4-BE49-F238E27FC236}">
                            <a16:creationId xmlns:a16="http://schemas.microsoft.com/office/drawing/2014/main" id="{C25AD4AA-0380-4D6B-90C8-D259B439D4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1138" y="6051550"/>
                        <a:ext cx="5683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  <p:bldP spid="6152" grpId="1" animBg="1"/>
      <p:bldP spid="6153" grpId="0" animBg="1"/>
      <p:bldP spid="6153" grpId="1" animBg="1"/>
      <p:bldP spid="6154" grpId="0" animBg="1"/>
      <p:bldP spid="615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OAN\Documents\hinh-nen-powerpoint-dep-17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1520" y="-614604"/>
            <a:ext cx="6779096" cy="421556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Diễn biến cuộc kháng chiến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280880" y="1700808"/>
            <a:ext cx="285907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GIAI ĐOẠN THỨ NHẤT </a:t>
            </a:r>
          </a:p>
          <a:p>
            <a:pPr marL="0" indent="0" algn="ctr">
              <a:buNone/>
            </a:pPr>
            <a:r>
              <a:rPr 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(Năm 1075)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228600" y="101266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CUỘC KHÁNG CHIẾN</a:t>
            </a:r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CHỐNG QUÂN TỐNG LẦN HAI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>
            <p:custDataLst>
              <p:tags r:id="rId5"/>
            </p:custDataLst>
          </p:nvPr>
        </p:nvGrpSpPr>
        <p:grpSpPr>
          <a:xfrm>
            <a:off x="920226" y="2636912"/>
            <a:ext cx="3651774" cy="2582892"/>
            <a:chOff x="-76200" y="799407"/>
            <a:chExt cx="9144000" cy="6002119"/>
          </a:xfrm>
        </p:grpSpPr>
        <p:pic>
          <p:nvPicPr>
            <p:cNvPr id="13" name="Picture 2" descr="Chongtong107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799407"/>
              <a:ext cx="9144000" cy="6002119"/>
            </a:xfrm>
            <a:prstGeom prst="rect">
              <a:avLst/>
            </a:prstGeom>
            <a:noFill/>
            <a:ln w="57150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371600"/>
              <a:ext cx="685800" cy="49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362200"/>
              <a:ext cx="3810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2667000"/>
              <a:ext cx="3810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AutoShape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8474645">
              <a:off x="4724400" y="25146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8474645">
              <a:off x="5105400" y="22098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8474645">
              <a:off x="5486400" y="19050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9646844">
              <a:off x="4419600" y="22098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10582696">
              <a:off x="4876800" y="20574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8474645">
              <a:off x="5791200" y="16002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10582696">
              <a:off x="5562600" y="29718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1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9149448">
              <a:off x="6019800" y="30480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1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5693526">
              <a:off x="6262688" y="2728912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1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12512752">
              <a:off x="6567488" y="2576513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5000108">
              <a:off x="6338888" y="2043112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867400" y="1219200"/>
              <a:ext cx="1295400" cy="914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66"/>
                </a:solidFill>
                <a:latin typeface="Arial" pitchFamily="34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962400" y="2057400"/>
              <a:ext cx="1981200" cy="1524000"/>
            </a:xfrm>
            <a:prstGeom prst="line">
              <a:avLst/>
            </a:prstGeom>
            <a:noFill/>
            <a:ln w="10477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741738" y="2789238"/>
              <a:ext cx="220662" cy="517525"/>
            </a:xfrm>
            <a:custGeom>
              <a:avLst/>
              <a:gdLst>
                <a:gd name="T0" fmla="*/ 5 w 139"/>
                <a:gd name="T1" fmla="*/ 0 h 326"/>
                <a:gd name="T2" fmla="*/ 62 w 139"/>
                <a:gd name="T3" fmla="*/ 125 h 326"/>
                <a:gd name="T4" fmla="*/ 129 w 139"/>
                <a:gd name="T5" fmla="*/ 297 h 326"/>
                <a:gd name="T6" fmla="*/ 139 w 139"/>
                <a:gd name="T7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326">
                  <a:moveTo>
                    <a:pt x="5" y="0"/>
                  </a:moveTo>
                  <a:cubicBezTo>
                    <a:pt x="18" y="125"/>
                    <a:pt x="0" y="59"/>
                    <a:pt x="62" y="125"/>
                  </a:cubicBezTo>
                  <a:cubicBezTo>
                    <a:pt x="69" y="201"/>
                    <a:pt x="50" y="272"/>
                    <a:pt x="129" y="297"/>
                  </a:cubicBezTo>
                  <a:cubicBezTo>
                    <a:pt x="132" y="307"/>
                    <a:pt x="139" y="326"/>
                    <a:pt x="139" y="326"/>
                  </a:cubicBezTo>
                </a:path>
              </a:pathLst>
            </a:custGeom>
            <a:noFill/>
            <a:ln w="762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1" name="Content Placeholder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953288" y="1700808"/>
            <a:ext cx="285907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GIAI ĐOẠN THỨ HAI </a:t>
            </a:r>
          </a:p>
          <a:p>
            <a:pPr marL="0" indent="0" algn="ctr">
              <a:buNone/>
            </a:pPr>
            <a:r>
              <a:rPr 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(Năm 1076-1077)</a:t>
            </a:r>
            <a:endParaRPr lang="en-US" sz="1800" b="1">
              <a:solidFill>
                <a:srgbClr val="FF0000"/>
              </a:solidFill>
            </a:endParaRPr>
          </a:p>
        </p:txBody>
      </p:sp>
      <p:pic>
        <p:nvPicPr>
          <p:cNvPr id="431" name="Picture 2" descr="Picture1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622194" y="2616102"/>
            <a:ext cx="3483784" cy="265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6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-0.25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1" grpId="0"/>
      <p:bldP spid="23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2819400" y="270037"/>
            <a:ext cx="3886199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HOẠT ĐỘNG 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7" name="Horizontal Scroll 16"/>
          <p:cNvSpPr/>
          <p:nvPr/>
        </p:nvSpPr>
        <p:spPr>
          <a:xfrm>
            <a:off x="507226" y="929099"/>
            <a:ext cx="8126618" cy="1077218"/>
          </a:xfrm>
          <a:prstGeom prst="horizontalScroll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34950"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AC3E131B-DC51-4219-9497-A392C2584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7180"/>
            <a:ext cx="66294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CÂU HỎI THẢO LUẬN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C7E0759D-CF81-4E63-9D3E-9FAD4F2C5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006043"/>
            <a:ext cx="1013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01AEB0B7-FEC8-4C9B-AD3B-BF5E3282B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897998"/>
            <a:ext cx="1013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2. Quân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sang xâm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gian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FA6DBE80-DDD4-4BD6-9032-F710DDDC2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781527"/>
            <a:ext cx="10134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quân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khi sang xâm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ta như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indent="234950" algn="just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Do ai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huy?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indent="234950" algn="just">
              <a:spcBef>
                <a:spcPct val="50000"/>
              </a:spcBef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91E570E9-6C54-446B-8D58-275D0793C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302" y="4072458"/>
            <a:ext cx="10134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ra ở đâu? Nêu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quân </a:t>
            </a:r>
          </a:p>
          <a:p>
            <a:pPr indent="234950" algn="just">
              <a:spcBef>
                <a:spcPct val="50000"/>
              </a:spcBef>
            </a:pP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quân ta trong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0" grpId="1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c giai doan 2 (1076-1077)">
            <a:hlinkClick r:id="" action="ppaction://media"/>
            <a:extLst>
              <a:ext uri="{FF2B5EF4-FFF2-40B4-BE49-F238E27FC236}">
                <a16:creationId xmlns:a16="http://schemas.microsoft.com/office/drawing/2014/main" id="{3B9C7481-6A74-4123-84FD-CC61BF2A4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28600"/>
            <a:ext cx="81343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8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5359E12-3A7E-4F41-861D-63F399F777F7}"/>
              </a:ext>
            </a:extLst>
          </p:cNvPr>
          <p:cNvSpPr/>
          <p:nvPr/>
        </p:nvSpPr>
        <p:spPr>
          <a:xfrm>
            <a:off x="76201" y="1344637"/>
            <a:ext cx="2666999" cy="30257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Lý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Thường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Kiệt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cho quân xây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dựng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phòng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tuyến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trên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phía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nam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sông Như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Nguyệt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9573A0E0-2FCB-4987-B3E6-6F3A2DB2C06A}"/>
              </a:ext>
            </a:extLst>
          </p:cNvPr>
          <p:cNvSpPr/>
          <p:nvPr/>
        </p:nvSpPr>
        <p:spPr>
          <a:xfrm>
            <a:off x="3276601" y="1352843"/>
            <a:ext cx="2666999" cy="2985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cuối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năm 1076, Quân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Tống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kéo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10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binh, 1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ngựa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, 20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dân phu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dưới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sự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lãnh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đạo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Quách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Quỳ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.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5C7D89A3-DC9A-4E1B-816F-A0B5125DCF66}"/>
              </a:ext>
            </a:extLst>
          </p:cNvPr>
          <p:cNvSpPr/>
          <p:nvPr/>
        </p:nvSpPr>
        <p:spPr>
          <a:xfrm>
            <a:off x="6477000" y="1312985"/>
            <a:ext cx="2666999" cy="30257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Trận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chiến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ra trên sông Như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Nguyệt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. Quân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giặc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ở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phía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bắc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, quân ta ở phai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nam.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Mũi tên: Phải 16">
            <a:extLst>
              <a:ext uri="{FF2B5EF4-FFF2-40B4-BE49-F238E27FC236}">
                <a16:creationId xmlns:a16="http://schemas.microsoft.com/office/drawing/2014/main" id="{5CFD0FF3-6ACF-4BED-A31C-F260C1831202}"/>
              </a:ext>
            </a:extLst>
          </p:cNvPr>
          <p:cNvSpPr/>
          <p:nvPr/>
        </p:nvSpPr>
        <p:spPr>
          <a:xfrm>
            <a:off x="2743200" y="2743200"/>
            <a:ext cx="53340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Mũi tên: Phải 17">
            <a:extLst>
              <a:ext uri="{FF2B5EF4-FFF2-40B4-BE49-F238E27FC236}">
                <a16:creationId xmlns:a16="http://schemas.microsoft.com/office/drawing/2014/main" id="{33AF38C6-26EB-4CC5-9FB9-FBB1E59421B6}"/>
              </a:ext>
            </a:extLst>
          </p:cNvPr>
          <p:cNvSpPr/>
          <p:nvPr/>
        </p:nvSpPr>
        <p:spPr>
          <a:xfrm>
            <a:off x="5943600" y="2716237"/>
            <a:ext cx="53340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hlinkClick r:id="rId3" action="ppaction://hlinksldjump"/>
            <a:extLst>
              <a:ext uri="{FF2B5EF4-FFF2-40B4-BE49-F238E27FC236}">
                <a16:creationId xmlns:a16="http://schemas.microsoft.com/office/drawing/2014/main" id="{190E25E3-B448-4F41-B9E7-8CA487A224A4}"/>
              </a:ext>
            </a:extLst>
          </p:cNvPr>
          <p:cNvSpPr/>
          <p:nvPr/>
        </p:nvSpPr>
        <p:spPr>
          <a:xfrm>
            <a:off x="76200" y="1352843"/>
            <a:ext cx="2666999" cy="30257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Lý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Thường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Kiệt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cho quân xây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dựng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phòng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tuyến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trên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phía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nam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sông Như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Nguyệt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Hình chữ nhật: Góc Tròn 8">
            <a:hlinkClick r:id="rId4" action="ppaction://hlinksldjump"/>
            <a:extLst>
              <a:ext uri="{FF2B5EF4-FFF2-40B4-BE49-F238E27FC236}">
                <a16:creationId xmlns:a16="http://schemas.microsoft.com/office/drawing/2014/main" id="{C3305630-E0F7-4306-85B1-140FA299CD20}"/>
              </a:ext>
            </a:extLst>
          </p:cNvPr>
          <p:cNvSpPr/>
          <p:nvPr/>
        </p:nvSpPr>
        <p:spPr>
          <a:xfrm>
            <a:off x="3276600" y="1344637"/>
            <a:ext cx="2666999" cy="298586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cuối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+mj-lt"/>
                <a:hlinkClick r:id="rId4" action="ppaction://hlinksldjump"/>
              </a:rPr>
              <a:t>năm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1076, Quân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Tống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kéo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10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binh, 1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ngựa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, 20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dân phu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dưới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sự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lãnh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đạo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Quách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Quỳ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.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1D7B3CA-C7E5-461D-8090-7056ADE0E080}"/>
              </a:ext>
            </a:extLst>
          </p:cNvPr>
          <p:cNvSpPr/>
          <p:nvPr/>
        </p:nvSpPr>
        <p:spPr>
          <a:xfrm>
            <a:off x="6477001" y="1312985"/>
            <a:ext cx="2666999" cy="30257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Trận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chiến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ra trên sông Như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Nguyệt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. Quân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giặc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ở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phía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bắc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, quân ta ở phai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nam.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38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7" grpId="0" animBg="1"/>
      <p:bldP spid="18" grpId="0" animBg="1"/>
      <p:bldP spid="8" grpId="0" animBg="1"/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phong tien song nhu nguy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0185" y="1981200"/>
            <a:ext cx="478301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-76200" y="228600"/>
            <a:ext cx="9220200" cy="6477000"/>
            <a:chOff x="-76200" y="228600"/>
            <a:chExt cx="9220200" cy="6477000"/>
          </a:xfrm>
        </p:grpSpPr>
        <p:pic>
          <p:nvPicPr>
            <p:cNvPr id="4" name="imgb" descr="nhu%20nguy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8600"/>
              <a:ext cx="9144000" cy="64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-76200" y="5943600"/>
              <a:ext cx="9144000" cy="762000"/>
            </a:xfrm>
            <a:prstGeom prst="rect">
              <a:avLst/>
            </a:prstGeom>
            <a:solidFill>
              <a:srgbClr val="F1FE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b="1" dirty="0" err="1">
                  <a:solidFill>
                    <a:srgbClr val="CC0000"/>
                  </a:solidFill>
                </a:rPr>
                <a:t>Sông</a:t>
              </a:r>
              <a:r>
                <a:rPr lang="en-US" b="1" dirty="0">
                  <a:solidFill>
                    <a:srgbClr val="CC0000"/>
                  </a:solidFill>
                </a:rPr>
                <a:t> </a:t>
              </a:r>
              <a:r>
                <a:rPr lang="en-US" b="1" dirty="0" err="1">
                  <a:solidFill>
                    <a:srgbClr val="CC0000"/>
                  </a:solidFill>
                </a:rPr>
                <a:t>Như</a:t>
              </a:r>
              <a:r>
                <a:rPr lang="en-US" b="1" dirty="0">
                  <a:solidFill>
                    <a:srgbClr val="CC0000"/>
                  </a:solidFill>
                </a:rPr>
                <a:t> </a:t>
              </a:r>
              <a:r>
                <a:rPr lang="en-US" b="1" dirty="0" err="1">
                  <a:solidFill>
                    <a:srgbClr val="CC0000"/>
                  </a:solidFill>
                </a:rPr>
                <a:t>Nguyệt</a:t>
              </a:r>
              <a:r>
                <a:rPr lang="en-US" b="1" dirty="0">
                  <a:solidFill>
                    <a:srgbClr val="CC0000"/>
                  </a:solidFill>
                </a:rPr>
                <a:t> (</a:t>
              </a:r>
              <a:r>
                <a:rPr lang="en-US" b="1" dirty="0" err="1">
                  <a:solidFill>
                    <a:srgbClr val="CC0000"/>
                  </a:solidFill>
                </a:rPr>
                <a:t>sông</a:t>
              </a:r>
              <a:r>
                <a:rPr lang="en-US" b="1" dirty="0">
                  <a:solidFill>
                    <a:srgbClr val="CC0000"/>
                  </a:solidFill>
                </a:rPr>
                <a:t> </a:t>
              </a:r>
              <a:r>
                <a:rPr lang="en-US" b="1" dirty="0" err="1">
                  <a:solidFill>
                    <a:srgbClr val="CC0000"/>
                  </a:solidFill>
                </a:rPr>
                <a:t>Cầu</a:t>
              </a:r>
              <a:r>
                <a:rPr lang="en-US" b="1" dirty="0">
                  <a:solidFill>
                    <a:srgbClr val="CC0000"/>
                  </a:solidFill>
                </a:rPr>
                <a:t>)</a:t>
              </a:r>
            </a:p>
          </p:txBody>
        </p:sp>
      </p:grp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8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2268"/>
            <a:ext cx="45466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BÀI CŨ:</a:t>
            </a:r>
            <a:endParaRPr lang="en-US" sz="3200" b="1" dirty="0"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382268"/>
            <a:ext cx="4546600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 THỜI LÝ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pic>
        <p:nvPicPr>
          <p:cNvPr id="17" name="Hình ảnh 16" descr="Ảnh có chứa ngoài trời, tòa nhà, ngôi nhà, lớn&#10;&#10;Mô tả được tạo tự động">
            <a:hlinkClick r:id="rId2" action="ppaction://hlinksldjump"/>
            <a:extLst>
              <a:ext uri="{FF2B5EF4-FFF2-40B4-BE49-F238E27FC236}">
                <a16:creationId xmlns:a16="http://schemas.microsoft.com/office/drawing/2014/main" id="{AF8A66AE-9232-4C28-B689-859548A9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8276"/>
            <a:ext cx="4224785" cy="3426124"/>
          </a:xfrm>
          <a:prstGeom prst="rect">
            <a:avLst/>
          </a:prstGeom>
        </p:spPr>
      </p:pic>
      <p:pic>
        <p:nvPicPr>
          <p:cNvPr id="19" name="Hình ảnh 18" descr="Ảnh có chứa ngoài trời, tòa nhà, đường phố, ngôi nhà&#10;&#10;Mô tả được tạo tự động">
            <a:hlinkClick r:id="rId4" action="ppaction://hlinksldjump"/>
            <a:extLst>
              <a:ext uri="{FF2B5EF4-FFF2-40B4-BE49-F238E27FC236}">
                <a16:creationId xmlns:a16="http://schemas.microsoft.com/office/drawing/2014/main" id="{251A82CB-945D-4428-8DB4-CBE699143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35" y="1298276"/>
            <a:ext cx="4421065" cy="342612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8E40836-E34C-4F8A-95FE-CEB23E2A7CA0}"/>
              </a:ext>
            </a:extLst>
          </p:cNvPr>
          <p:cNvSpPr txBox="1"/>
          <p:nvPr/>
        </p:nvSpPr>
        <p:spPr>
          <a:xfrm>
            <a:off x="228600" y="4957144"/>
            <a:ext cx="45466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CỘT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BBE343B-EC8F-4C6E-B745-629757C0BBBF}"/>
              </a:ext>
            </a:extLst>
          </p:cNvPr>
          <p:cNvSpPr txBox="1"/>
          <p:nvPr/>
        </p:nvSpPr>
        <p:spPr>
          <a:xfrm>
            <a:off x="4360594" y="4957144"/>
            <a:ext cx="45466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uoc do tra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158" y="0"/>
            <a:ext cx="8298473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195" name="Picture 3" descr="phong tien song nhu nguy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0185" y="1981200"/>
            <a:ext cx="478301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170" y="6096000"/>
            <a:ext cx="9032630" cy="762000"/>
          </a:xfrm>
          <a:prstGeom prst="rect">
            <a:avLst/>
          </a:prstGeom>
          <a:solidFill>
            <a:srgbClr val="F1FEA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err="1">
                <a:solidFill>
                  <a:srgbClr val="CC0000"/>
                </a:solidFill>
              </a:rPr>
              <a:t>Sông</a:t>
            </a:r>
            <a:r>
              <a:rPr lang="en-US" b="1" dirty="0">
                <a:solidFill>
                  <a:srgbClr val="CC0000"/>
                </a:solidFill>
              </a:rPr>
              <a:t> </a:t>
            </a:r>
            <a:r>
              <a:rPr lang="en-US" b="1" dirty="0" err="1">
                <a:solidFill>
                  <a:srgbClr val="CC0000"/>
                </a:solidFill>
              </a:rPr>
              <a:t>Như</a:t>
            </a:r>
            <a:r>
              <a:rPr lang="en-US" b="1" dirty="0">
                <a:solidFill>
                  <a:srgbClr val="CC0000"/>
                </a:solidFill>
              </a:rPr>
              <a:t> </a:t>
            </a:r>
            <a:r>
              <a:rPr lang="en-US" b="1" dirty="0" err="1">
                <a:solidFill>
                  <a:srgbClr val="CC0000"/>
                </a:solidFill>
              </a:rPr>
              <a:t>Nguyệt</a:t>
            </a:r>
            <a:r>
              <a:rPr lang="en-US" b="1" dirty="0">
                <a:solidFill>
                  <a:srgbClr val="CC0000"/>
                </a:solidFill>
              </a:rPr>
              <a:t> (</a:t>
            </a:r>
            <a:r>
              <a:rPr lang="en-US" b="1" dirty="0" err="1">
                <a:solidFill>
                  <a:srgbClr val="CC0000"/>
                </a:solidFill>
              </a:rPr>
              <a:t>sông</a:t>
            </a:r>
            <a:r>
              <a:rPr lang="en-US" b="1" dirty="0">
                <a:solidFill>
                  <a:srgbClr val="CC0000"/>
                </a:solidFill>
              </a:rPr>
              <a:t> </a:t>
            </a:r>
            <a:r>
              <a:rPr lang="en-US" b="1" dirty="0" err="1">
                <a:solidFill>
                  <a:srgbClr val="CC0000"/>
                </a:solidFill>
              </a:rPr>
              <a:t>Cầu</a:t>
            </a:r>
            <a:r>
              <a:rPr lang="en-US" b="1" dirty="0">
                <a:solidFill>
                  <a:srgbClr val="CC0000"/>
                </a:solidFill>
              </a:rPr>
              <a:t>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631825"/>
          </a:xfrm>
        </p:spPr>
        <p:txBody>
          <a:bodyPr>
            <a:normAutofit fontScale="90000"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tuyến sông Như Nguyệt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4" y="762000"/>
            <a:ext cx="8991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674" y="760956"/>
            <a:ext cx="4510594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/>
          <a:lstStyle/>
          <a:p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 tuyến cao như thành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cọc tre,</a:t>
            </a:r>
          </a:p>
          <a:p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chông tre tua tủa cắm suốt từ bãi 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 chiến lũy. Trên mặt thành có tre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 dày mấy </a:t>
            </a:r>
            <a:r>
              <a:rPr lang="vi-VN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tầng.</a:t>
            </a:r>
            <a:r>
              <a:rPr lang="vi-VN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Bản</a:t>
            </a:r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 chiếu 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4888829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OAN\Documents\hinh-nen-powerpoint-dep-17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" y="836712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1520" y="-614604"/>
            <a:ext cx="6779096" cy="421556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Trận chiến trên sông Như Nguyệt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82036" y="980728"/>
            <a:ext cx="749539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Tương quan lực lượng</a:t>
            </a:r>
            <a:endParaRPr lang="en-US" sz="2400" b="1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>
            <p:custDataLst>
              <p:tags r:id="rId4"/>
            </p:custDataLst>
          </p:nvPr>
        </p:nvGrpSpPr>
        <p:grpSpPr>
          <a:xfrm>
            <a:off x="877557" y="1884308"/>
            <a:ext cx="3149932" cy="3128869"/>
            <a:chOff x="877557" y="1027057"/>
            <a:chExt cx="3149932" cy="3128869"/>
          </a:xfrm>
        </p:grpSpPr>
        <p:sp>
          <p:nvSpPr>
            <p:cNvPr id="6" name="Content Placeholder 2"/>
            <p:cNvSpPr txBox="1"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899592" y="1027057"/>
              <a:ext cx="3102910" cy="572585"/>
            </a:xfrm>
            <a:prstGeom prst="rect">
              <a:avLst/>
            </a:prstGeom>
          </p:spPr>
          <p:style>
            <a:lnRef idx="1">
              <a:schemeClr val="dk1"/>
            </a:lnRef>
            <a:fillRef idx="100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Quân Tống</a:t>
              </a:r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>
              <p:custDataLst>
                <p:tags r:id="rId10"/>
              </p:custDataLst>
            </p:nvPr>
          </p:nvSpPr>
          <p:spPr>
            <a:xfrm>
              <a:off x="924579" y="1761660"/>
              <a:ext cx="3102910" cy="4860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0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marL="0" indent="0" algn="ctr">
                <a:buNone/>
              </a:pPr>
              <a:r>
                <a:rPr lang="en-US" sz="2000" b="1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100 000 quân</a:t>
              </a:r>
            </a:p>
            <a:p>
              <a:pPr marL="0" indent="0" algn="ctr">
                <a:buNone/>
              </a:pPr>
              <a:endParaRPr lang="en-US" sz="2000" b="1">
                <a:solidFill>
                  <a:srgbClr val="C00000"/>
                </a:solidFill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877557" y="2996179"/>
              <a:ext cx="3102910" cy="4860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0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marL="0" indent="0" algn="ctr">
                <a:buNone/>
              </a:pPr>
              <a:r>
                <a:rPr lang="en-US" sz="2000" b="1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10 000 ngựa</a:t>
              </a:r>
            </a:p>
            <a:p>
              <a:pPr marL="0" indent="0" algn="ctr">
                <a:buNone/>
              </a:pPr>
              <a:endParaRPr lang="en-US" sz="2000" b="1">
                <a:solidFill>
                  <a:srgbClr val="C00000"/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924579" y="2373728"/>
              <a:ext cx="3102910" cy="4860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0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marL="0" indent="0" algn="ctr">
                <a:buNone/>
              </a:pPr>
              <a:r>
                <a:rPr lang="en-US" sz="2000" b="1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200 000 dân phu</a:t>
              </a:r>
            </a:p>
            <a:p>
              <a:pPr marL="0" indent="0" algn="ctr">
                <a:buNone/>
              </a:pPr>
              <a:endParaRPr lang="en-US" sz="2000" b="1">
                <a:solidFill>
                  <a:srgbClr val="C00000"/>
                </a:solidFill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>
              <p:custDataLst>
                <p:tags r:id="rId13"/>
              </p:custDataLst>
            </p:nvPr>
          </p:nvSpPr>
          <p:spPr>
            <a:xfrm>
              <a:off x="877557" y="3669872"/>
              <a:ext cx="3102910" cy="4860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Thuỷ binh hỗ trợ</a:t>
              </a:r>
              <a:endParaRPr lang="en-US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oup 13"/>
          <p:cNvGrpSpPr/>
          <p:nvPr>
            <p:custDataLst>
              <p:tags r:id="rId5"/>
            </p:custDataLst>
          </p:nvPr>
        </p:nvGrpSpPr>
        <p:grpSpPr>
          <a:xfrm>
            <a:off x="4700406" y="1862826"/>
            <a:ext cx="3111955" cy="2459806"/>
            <a:chOff x="4700405" y="1005576"/>
            <a:chExt cx="3111955" cy="2459806"/>
          </a:xfrm>
        </p:grpSpPr>
        <p:sp>
          <p:nvSpPr>
            <p:cNvPr id="7" name="Content Placeholder 2"/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4709450" y="1005576"/>
              <a:ext cx="3102910" cy="594066"/>
            </a:xfrm>
            <a:prstGeom prst="rect">
              <a:avLst/>
            </a:prstGeom>
          </p:spPr>
          <p:style>
            <a:lnRef idx="1">
              <a:schemeClr val="dk1"/>
            </a:lnRef>
            <a:fillRef idx="100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Quân ta</a:t>
              </a:r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>
              <p:custDataLst>
                <p:tags r:id="rId7"/>
              </p:custDataLst>
            </p:nvPr>
          </p:nvSpPr>
          <p:spPr>
            <a:xfrm>
              <a:off x="4700405" y="1812398"/>
              <a:ext cx="3102910" cy="4860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0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marL="0" indent="0" algn="ctr">
                <a:buNone/>
              </a:pPr>
              <a:r>
                <a:rPr lang="en-US" sz="2000" b="1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60 000 quân</a:t>
              </a:r>
            </a:p>
            <a:p>
              <a:pPr marL="0" indent="0" algn="ctr">
                <a:buNone/>
              </a:pPr>
              <a:endParaRPr lang="en-US" sz="2000" b="1">
                <a:solidFill>
                  <a:srgbClr val="C00000"/>
                </a:solidFill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4709450" y="2493274"/>
              <a:ext cx="3102910" cy="97210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Quân dùng hãm binh và tiếp vận </a:t>
              </a:r>
            </a:p>
            <a:p>
              <a:pPr marL="0" indent="0" algn="ctr">
                <a:buNone/>
              </a:pPr>
              <a:r>
                <a:rPr lang="en-US" sz="2000" b="1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15 000 quân</a:t>
              </a:r>
              <a:endParaRPr lang="en-US" sz="20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2" descr="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94752"/>
            <a:ext cx="7077840" cy="4094489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222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5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5359E12-3A7E-4F41-861D-63F399F777F7}"/>
              </a:ext>
            </a:extLst>
          </p:cNvPr>
          <p:cNvSpPr/>
          <p:nvPr/>
        </p:nvSpPr>
        <p:spPr>
          <a:xfrm>
            <a:off x="76201" y="1344637"/>
            <a:ext cx="2666999" cy="30257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Lý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Thường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Kiệt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cho quân xây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dựng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phòng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tuyến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trên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phía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nam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sông Như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Nguyệt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9573A0E0-2FCB-4987-B3E6-6F3A2DB2C06A}"/>
              </a:ext>
            </a:extLst>
          </p:cNvPr>
          <p:cNvSpPr/>
          <p:nvPr/>
        </p:nvSpPr>
        <p:spPr>
          <a:xfrm>
            <a:off x="3276601" y="1352843"/>
            <a:ext cx="2666999" cy="2985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cuối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năm 1076, Quân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Tống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kéo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10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binh, 1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ngựa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, 20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dân phu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dưới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sự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lãnh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đạo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Quách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Quỳ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.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5C7D89A3-DC9A-4E1B-816F-A0B5125DCF66}"/>
              </a:ext>
            </a:extLst>
          </p:cNvPr>
          <p:cNvSpPr/>
          <p:nvPr/>
        </p:nvSpPr>
        <p:spPr>
          <a:xfrm>
            <a:off x="6477000" y="1312985"/>
            <a:ext cx="2666999" cy="30257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Trận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chiến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ra trên sông Như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Nguyệt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. Quân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giặc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ở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phía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bắc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, quân ta ở phai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nam.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Mũi tên: Phải 16">
            <a:extLst>
              <a:ext uri="{FF2B5EF4-FFF2-40B4-BE49-F238E27FC236}">
                <a16:creationId xmlns:a16="http://schemas.microsoft.com/office/drawing/2014/main" id="{5CFD0FF3-6ACF-4BED-A31C-F260C1831202}"/>
              </a:ext>
            </a:extLst>
          </p:cNvPr>
          <p:cNvSpPr/>
          <p:nvPr/>
        </p:nvSpPr>
        <p:spPr>
          <a:xfrm>
            <a:off x="2743200" y="2743200"/>
            <a:ext cx="53340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Mũi tên: Phải 17">
            <a:extLst>
              <a:ext uri="{FF2B5EF4-FFF2-40B4-BE49-F238E27FC236}">
                <a16:creationId xmlns:a16="http://schemas.microsoft.com/office/drawing/2014/main" id="{33AF38C6-26EB-4CC5-9FB9-FBB1E59421B6}"/>
              </a:ext>
            </a:extLst>
          </p:cNvPr>
          <p:cNvSpPr/>
          <p:nvPr/>
        </p:nvSpPr>
        <p:spPr>
          <a:xfrm>
            <a:off x="5943600" y="2716237"/>
            <a:ext cx="53340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hlinkClick r:id="rId3" action="ppaction://hlinksldjump"/>
            <a:extLst>
              <a:ext uri="{FF2B5EF4-FFF2-40B4-BE49-F238E27FC236}">
                <a16:creationId xmlns:a16="http://schemas.microsoft.com/office/drawing/2014/main" id="{190E25E3-B448-4F41-B9E7-8CA487A224A4}"/>
              </a:ext>
            </a:extLst>
          </p:cNvPr>
          <p:cNvSpPr/>
          <p:nvPr/>
        </p:nvSpPr>
        <p:spPr>
          <a:xfrm>
            <a:off x="76200" y="1352843"/>
            <a:ext cx="2666999" cy="30257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Lý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Thường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Kiệt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cho quân xây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dựng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phòng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tuyến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trên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phía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nam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sông Như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Nguyệt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Hình chữ nhật: Góc Tròn 8">
            <a:hlinkClick r:id="rId4" action="ppaction://hlinksldjump"/>
            <a:extLst>
              <a:ext uri="{FF2B5EF4-FFF2-40B4-BE49-F238E27FC236}">
                <a16:creationId xmlns:a16="http://schemas.microsoft.com/office/drawing/2014/main" id="{C3305630-E0F7-4306-85B1-140FA299CD20}"/>
              </a:ext>
            </a:extLst>
          </p:cNvPr>
          <p:cNvSpPr/>
          <p:nvPr/>
        </p:nvSpPr>
        <p:spPr>
          <a:xfrm>
            <a:off x="3276600" y="1344637"/>
            <a:ext cx="2666999" cy="298586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cuối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năm 1076, Quân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Tống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kéo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10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binh, 1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ngựa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, 20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vạn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dân phu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dưới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sự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lãnh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đạo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Quách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Quỳ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.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1D7B3CA-C7E5-461D-8090-7056ADE0E080}"/>
              </a:ext>
            </a:extLst>
          </p:cNvPr>
          <p:cNvSpPr/>
          <p:nvPr/>
        </p:nvSpPr>
        <p:spPr>
          <a:xfrm>
            <a:off x="6477001" y="1312985"/>
            <a:ext cx="2666999" cy="30257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Trận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chiến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ra trên sông Như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Nguyệt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. Quân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giặc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ở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phía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bắc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, quân ta ở phai </a:t>
            </a:r>
            <a:r>
              <a:rPr lang="vi-VN" sz="2400" b="1" dirty="0" err="1">
                <a:solidFill>
                  <a:schemeClr val="tx1"/>
                </a:solidFill>
                <a:latin typeface="+mj-lt"/>
              </a:rPr>
              <a:t>bờ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nam.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3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uoc do tr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phong tien quan to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25614"/>
            <a:ext cx="3657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quan nha ly phong ngu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43426"/>
            <a:ext cx="152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quan nha ly phong ngu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62401"/>
            <a:ext cx="2057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phong tien song nhu nguye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1050"/>
            <a:ext cx="51816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3165231" y="914400"/>
            <a:ext cx="2625969" cy="990600"/>
          </a:xfrm>
          <a:prstGeom prst="wedgeRectCallout">
            <a:avLst>
              <a:gd name="adj1" fmla="val -41296"/>
              <a:gd name="adj2" fmla="val 788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 sz="700" b="1"/>
          </a:p>
          <a:p>
            <a:pPr algn="ctr"/>
            <a:r>
              <a:rPr lang="en-US" altLang="en-US" sz="2200" b="1"/>
              <a:t>Quân giặc ở phía bắc sông Như Nguyệt</a:t>
            </a: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4290646" y="5202238"/>
            <a:ext cx="2532185" cy="11430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200" b="1" dirty="0" err="1"/>
              <a:t>Quân</a:t>
            </a:r>
            <a:r>
              <a:rPr lang="en-US" altLang="en-US" sz="2200" b="1" dirty="0"/>
              <a:t> ta ở </a:t>
            </a:r>
            <a:r>
              <a:rPr lang="en-US" altLang="en-US" sz="2200" b="1" dirty="0" err="1"/>
              <a:t>phía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nam</a:t>
            </a:r>
            <a:r>
              <a:rPr lang="en-US" altLang="en-US" sz="2200" b="1" dirty="0"/>
              <a:t> </a:t>
            </a:r>
          </a:p>
          <a:p>
            <a:pPr algn="ctr"/>
            <a:r>
              <a:rPr lang="en-US" altLang="en-US" sz="2200" b="1" dirty="0" err="1"/>
              <a:t>sông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Như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Nguyệt</a:t>
            </a:r>
            <a:endParaRPr lang="en-US" altLang="en-US" sz="2200" b="1" dirty="0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3727938" y="4572000"/>
            <a:ext cx="1600200" cy="762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6705600" y="4953000"/>
            <a:ext cx="114300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7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hao luan nh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3536795"/>
            <a:ext cx="2971800" cy="309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uoc 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0"/>
            <a:ext cx="67818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376297"/>
            <a:ext cx="2438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Kể lại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uoc do">
            <a:extLst>
              <a:ext uri="{FF2B5EF4-FFF2-40B4-BE49-F238E27FC236}">
                <a16:creationId xmlns:a16="http://schemas.microsoft.com/office/drawing/2014/main" id="{61C15EC8-F25E-4BC2-9BB3-7B5D80A1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6012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7368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uoc do tr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4" y="11113"/>
            <a:ext cx="89916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hong tien quan to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25614"/>
            <a:ext cx="3657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3mui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28" y="4024313"/>
            <a:ext cx="189913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3mui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85" y="4572000"/>
            <a:ext cx="140823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hong tien song nhu nguye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1050"/>
            <a:ext cx="51816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uiten-den-lien"/>
          <p:cNvPicPr>
            <a:picLocks noChangeAspect="1" noChangeArrowheads="1"/>
          </p:cNvPicPr>
          <p:nvPr/>
        </p:nvPicPr>
        <p:blipFill>
          <a:blip r:embed="rId7">
            <a:lum bright="-4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00">
            <a:off x="3054003" y="1789063"/>
            <a:ext cx="9144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uiten-den-li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15">
            <a:off x="4360985" y="2133601"/>
            <a:ext cx="63304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Muiten-den-li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46264">
            <a:off x="2288931" y="2466976"/>
            <a:ext cx="50702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Muiten-den-li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9595">
            <a:off x="3868615" y="2554288"/>
            <a:ext cx="3927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muiten-d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74414">
            <a:off x="2702170" y="2522538"/>
            <a:ext cx="31505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uiten-nha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89" y="3357564"/>
            <a:ext cx="44694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muiten-nha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12" y="3352800"/>
            <a:ext cx="36781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muiten-d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6914">
            <a:off x="4402016" y="3640139"/>
            <a:ext cx="291612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muiten-d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41" y="2571555"/>
            <a:ext cx="606669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muiten-d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62">
            <a:off x="5131778" y="3265489"/>
            <a:ext cx="2612781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muiten-dendu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85" y="228600"/>
            <a:ext cx="46599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muiten-dendu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" b="38321"/>
          <a:stretch>
            <a:fillRect/>
          </a:stretch>
        </p:blipFill>
        <p:spPr bwMode="auto">
          <a:xfrm rot="211212">
            <a:off x="5062905" y="1824038"/>
            <a:ext cx="35315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muiten-nha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35" y="3359150"/>
            <a:ext cx="44694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muiten-nha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66" y="3384550"/>
            <a:ext cx="36781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Muiten-den-li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9595">
            <a:off x="3881804" y="2543175"/>
            <a:ext cx="3927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Muiten-den-li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46264">
            <a:off x="2305051" y="2455864"/>
            <a:ext cx="50702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>
            <a:hlinkClick r:id="rId15" action="ppaction://hlinkfile"/>
          </p:cNvPr>
          <p:cNvSpPr/>
          <p:nvPr/>
        </p:nvSpPr>
        <p:spPr>
          <a:xfrm>
            <a:off x="8083061" y="6448425"/>
            <a:ext cx="904143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m Quốc Sơn Hà - Lý Thường Kiệt_x264.avi">
            <a:hlinkClick r:id="" action="ppaction://media"/>
            <a:extLst>
              <a:ext uri="{FF2B5EF4-FFF2-40B4-BE49-F238E27FC236}">
                <a16:creationId xmlns:a16="http://schemas.microsoft.com/office/drawing/2014/main" id="{B55C2920-78CD-4CB5-A9C6-87F28CEAD8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"/>
          <p:cNvSpPr txBox="1">
            <a:spLocks noChangeArrowheads="1"/>
          </p:cNvSpPr>
          <p:nvPr/>
        </p:nvSpPr>
        <p:spPr bwMode="auto">
          <a:xfrm>
            <a:off x="2781300" y="358408"/>
            <a:ext cx="36576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HOẠT ĐỘNG 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6806" y="1121699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546791" y="1121699"/>
            <a:ext cx="8126618" cy="838200"/>
          </a:xfrm>
          <a:prstGeom prst="horizontalScroll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34950" algn="ctr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08AB8FB1-5131-4D2D-B1E7-D0356BDF0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42" y="2243398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2. Theo em,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sao nhân dân ta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vang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0" grpId="1" animBg="1"/>
      <p:bldP spid="7" grpId="0"/>
      <p:bldP spid="7" grpId="1"/>
      <p:bldP spid="10" grpId="0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6" name="Sao: 5 Cánh 15">
            <a:hlinkClick r:id="rId24" action="ppaction://hlinksldjump"/>
            <a:extLst>
              <a:ext uri="{FF2B5EF4-FFF2-40B4-BE49-F238E27FC236}">
                <a16:creationId xmlns:a16="http://schemas.microsoft.com/office/drawing/2014/main" id="{5724DFE9-80B9-49A3-8126-6147FEA3EE57}"/>
              </a:ext>
            </a:extLst>
          </p:cNvPr>
          <p:cNvSpPr/>
          <p:nvPr/>
        </p:nvSpPr>
        <p:spPr>
          <a:xfrm>
            <a:off x="8686800" y="6324600"/>
            <a:ext cx="34925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mprod_title">
            <a:extLst>
              <a:ext uri="{FF2B5EF4-FFF2-40B4-BE49-F238E27FC236}">
                <a16:creationId xmlns:a16="http://schemas.microsoft.com/office/drawing/2014/main" id="{A30E5306-77B4-467D-B22F-12E98830476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000" b="1" dirty="0">
                <a:latin typeface="Tahoma"/>
                <a:ea typeface="Tahoma"/>
              </a:rPr>
              <a:t>Câu </a:t>
            </a:r>
            <a:r>
              <a:rPr lang="vi-VN" sz="2000" b="1" dirty="0" err="1">
                <a:latin typeface="Tahoma"/>
                <a:ea typeface="Tahoma"/>
              </a:rPr>
              <a:t>hỏi</a:t>
            </a:r>
            <a:r>
              <a:rPr lang="vi-VN" sz="2000" b="1" dirty="0">
                <a:latin typeface="Tahoma"/>
                <a:ea typeface="Tahoma"/>
              </a:rPr>
              <a:t> 1: </a:t>
            </a:r>
            <a:r>
              <a:rPr lang="vi-VN" sz="2000" b="1" dirty="0" err="1">
                <a:latin typeface="Tahoma"/>
                <a:ea typeface="Tahoma"/>
              </a:rPr>
              <a:t>Thời</a:t>
            </a:r>
            <a:r>
              <a:rPr lang="vi-VN" sz="2000" b="1" dirty="0">
                <a:latin typeface="Tahoma"/>
                <a:ea typeface="Tahoma"/>
              </a:rPr>
              <a:t> </a:t>
            </a:r>
            <a:r>
              <a:rPr lang="vi-VN" sz="2000" b="1" dirty="0" err="1">
                <a:latin typeface="Tahoma"/>
                <a:ea typeface="Tahoma"/>
              </a:rPr>
              <a:t>Lý</a:t>
            </a:r>
            <a:r>
              <a:rPr lang="vi-VN" sz="2000" b="1" dirty="0">
                <a:latin typeface="Tahoma"/>
                <a:ea typeface="Tahoma"/>
              </a:rPr>
              <a:t>, </a:t>
            </a:r>
            <a:r>
              <a:rPr lang="vi-VN" sz="2000" b="1" dirty="0" err="1">
                <a:latin typeface="Tahoma"/>
                <a:ea typeface="Tahoma"/>
              </a:rPr>
              <a:t>chùa</a:t>
            </a:r>
            <a:r>
              <a:rPr lang="vi-VN" sz="2000" b="1" dirty="0">
                <a:latin typeface="Tahoma"/>
                <a:ea typeface="Tahoma"/>
              </a:rPr>
              <a:t> </a:t>
            </a:r>
            <a:r>
              <a:rPr lang="vi-VN" sz="2000" b="1" dirty="0" err="1">
                <a:latin typeface="Tahoma"/>
                <a:ea typeface="Tahoma"/>
              </a:rPr>
              <a:t>là</a:t>
            </a:r>
            <a:r>
              <a:rPr lang="vi-VN" sz="2000" b="1" dirty="0">
                <a:latin typeface="Tahoma"/>
                <a:ea typeface="Tahoma"/>
              </a:rPr>
              <a:t> nơi </a:t>
            </a:r>
            <a:r>
              <a:rPr lang="vi-VN" sz="2000" b="1" dirty="0" err="1">
                <a:latin typeface="Tahoma"/>
                <a:ea typeface="Tahoma"/>
              </a:rPr>
              <a:t>dùng</a:t>
            </a:r>
            <a:r>
              <a:rPr lang="vi-VN" sz="2000" b="1" dirty="0">
                <a:latin typeface="Tahoma"/>
                <a:ea typeface="Tahoma"/>
              </a:rPr>
              <a:t> </a:t>
            </a:r>
            <a:r>
              <a:rPr lang="vi-VN" sz="2000" b="1" dirty="0" err="1">
                <a:latin typeface="Tahoma"/>
                <a:ea typeface="Tahoma"/>
              </a:rPr>
              <a:t>để</a:t>
            </a:r>
            <a:r>
              <a:rPr lang="vi-VN" sz="2000" b="1" dirty="0">
                <a:latin typeface="Tahoma"/>
                <a:ea typeface="Tahoma"/>
              </a:rPr>
              <a:t> </a:t>
            </a:r>
            <a:r>
              <a:rPr lang="vi-VN" sz="2000" b="1" dirty="0" err="1">
                <a:latin typeface="Tahoma"/>
                <a:ea typeface="Tahoma"/>
              </a:rPr>
              <a:t>làm</a:t>
            </a:r>
            <a:r>
              <a:rPr lang="vi-VN" sz="2000" b="1" dirty="0">
                <a:latin typeface="Tahoma"/>
                <a:ea typeface="Tahoma"/>
              </a:rPr>
              <a:t> </a:t>
            </a:r>
            <a:r>
              <a:rPr lang="vi-VN" sz="2000" b="1" dirty="0" err="1">
                <a:latin typeface="Tahoma"/>
                <a:ea typeface="Tahoma"/>
              </a:rPr>
              <a:t>gì</a:t>
            </a:r>
            <a:r>
              <a:rPr lang="vi-VN" sz="2000" b="1" dirty="0">
                <a:latin typeface="Tahoma"/>
                <a:ea typeface="Tahoma"/>
              </a:rPr>
              <a:t>?</a:t>
            </a:r>
            <a:br>
              <a:rPr lang="vi-VN" sz="2000" b="1" dirty="0">
                <a:latin typeface="Tahoma"/>
                <a:ea typeface="Tahoma"/>
              </a:rPr>
            </a:br>
            <a:r>
              <a:rPr lang="vi-VN" sz="2000" b="1" dirty="0">
                <a:latin typeface="Tahoma"/>
                <a:ea typeface="Tahoma"/>
              </a:rPr>
              <a:t> (Em </a:t>
            </a:r>
            <a:r>
              <a:rPr lang="vi-VN" sz="2000" b="1" dirty="0" err="1">
                <a:latin typeface="Tahoma"/>
                <a:ea typeface="Tahoma"/>
              </a:rPr>
              <a:t>hãy</a:t>
            </a:r>
            <a:r>
              <a:rPr lang="vi-VN" sz="2000" b="1" dirty="0">
                <a:latin typeface="Tahoma"/>
                <a:ea typeface="Tahoma"/>
              </a:rPr>
              <a:t> </a:t>
            </a:r>
            <a:r>
              <a:rPr lang="vi-VN" sz="2000" b="1" dirty="0" err="1">
                <a:latin typeface="Tahoma"/>
                <a:ea typeface="Tahoma"/>
              </a:rPr>
              <a:t>chọn</a:t>
            </a:r>
            <a:r>
              <a:rPr lang="vi-VN" sz="2000" b="1" dirty="0">
                <a:latin typeface="Tahoma"/>
                <a:ea typeface="Tahoma"/>
              </a:rPr>
              <a:t> </a:t>
            </a:r>
            <a:r>
              <a:rPr lang="vi-VN" sz="2000" b="1" dirty="0" err="1">
                <a:latin typeface="Tahoma"/>
                <a:ea typeface="Tahoma"/>
              </a:rPr>
              <a:t>những</a:t>
            </a:r>
            <a:r>
              <a:rPr lang="vi-VN" sz="2000" b="1" dirty="0">
                <a:latin typeface="Tahoma"/>
                <a:ea typeface="Tahoma"/>
              </a:rPr>
              <a:t> ý em cho </a:t>
            </a:r>
            <a:r>
              <a:rPr lang="vi-VN" sz="2000" b="1" dirty="0" err="1">
                <a:latin typeface="Tahoma"/>
                <a:ea typeface="Tahoma"/>
              </a:rPr>
              <a:t>là</a:t>
            </a:r>
            <a:r>
              <a:rPr lang="vi-VN" sz="2000" b="1" dirty="0">
                <a:latin typeface="Tahoma"/>
                <a:ea typeface="Tahoma"/>
              </a:rPr>
              <a:t> </a:t>
            </a:r>
            <a:r>
              <a:rPr lang="vi-VN" sz="2000" b="1" dirty="0" err="1">
                <a:latin typeface="Tahoma"/>
                <a:ea typeface="Tahoma"/>
              </a:rPr>
              <a:t>đúng</a:t>
            </a:r>
            <a:r>
              <a:rPr lang="vi-VN" sz="2000" b="1" dirty="0">
                <a:latin typeface="Tahoma"/>
                <a:ea typeface="Tahoma"/>
              </a:rPr>
              <a:t>)</a:t>
            </a:r>
            <a:endParaRPr lang="en-US" sz="2000" b="1" dirty="0">
              <a:latin typeface="Tahoma"/>
              <a:ea typeface="Tahoma"/>
            </a:endParaRPr>
          </a:p>
        </p:txBody>
      </p:sp>
      <p:grpSp>
        <p:nvGrpSpPr>
          <p:cNvPr id="6" name="mmprod_answer10048">
            <a:extLst>
              <a:ext uri="{FF2B5EF4-FFF2-40B4-BE49-F238E27FC236}">
                <a16:creationId xmlns:a16="http://schemas.microsoft.com/office/drawing/2014/main" id="{175F0086-348F-4253-9556-21319A2E31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067540" y="1234440"/>
            <a:ext cx="6032852" cy="320040"/>
            <a:chOff x="2067540" y="1234440"/>
            <a:chExt cx="6032852" cy="320040"/>
          </a:xfrm>
        </p:grpSpPr>
        <p:sp>
          <p:nvSpPr>
            <p:cNvPr id="7" name="mmprod_s2_1041">
              <a:extLst>
                <a:ext uri="{FF2B5EF4-FFF2-40B4-BE49-F238E27FC236}">
                  <a16:creationId xmlns:a16="http://schemas.microsoft.com/office/drawing/2014/main" id="{F69E0C03-7F7B-41DC-962B-A7F47062FBA6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2067540" y="1234440"/>
              <a:ext cx="644535" cy="32004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ahoma"/>
                  <a:ea typeface="Tahoma"/>
                </a:rPr>
                <a:t>A) </a:t>
              </a:r>
            </a:p>
          </p:txBody>
        </p:sp>
        <p:sp>
          <p:nvSpPr>
            <p:cNvPr id="9" name="mmprod_s1_1021">
              <a:extLst>
                <a:ext uri="{FF2B5EF4-FFF2-40B4-BE49-F238E27FC236}">
                  <a16:creationId xmlns:a16="http://schemas.microsoft.com/office/drawing/2014/main" id="{3C7FADDB-4E31-4B45-8C9A-4C4D14DF043F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2712076" y="1234440"/>
              <a:ext cx="5388316" cy="32004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 Nơi tu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hành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của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các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nhà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sư</a:t>
              </a:r>
              <a:endParaRPr lang="en-US" sz="2000" b="1" dirty="0">
                <a:solidFill>
                  <a:schemeClr val="tx1"/>
                </a:solidFill>
                <a:latin typeface="Tahoma"/>
                <a:ea typeface="Tahoma"/>
              </a:endParaRPr>
            </a:p>
          </p:txBody>
        </p:sp>
      </p:grpSp>
      <p:grpSp>
        <p:nvGrpSpPr>
          <p:cNvPr id="11" name="mmprod_answer10050">
            <a:extLst>
              <a:ext uri="{FF2B5EF4-FFF2-40B4-BE49-F238E27FC236}">
                <a16:creationId xmlns:a16="http://schemas.microsoft.com/office/drawing/2014/main" id="{FA79DBF9-F1B8-4F3C-95B7-A134773B653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067540" y="1765656"/>
            <a:ext cx="6032852" cy="320040"/>
            <a:chOff x="2067540" y="1765656"/>
            <a:chExt cx="6032852" cy="320040"/>
          </a:xfrm>
        </p:grpSpPr>
        <p:sp>
          <p:nvSpPr>
            <p:cNvPr id="12" name="mmprod_s2_1042">
              <a:extLst>
                <a:ext uri="{FF2B5EF4-FFF2-40B4-BE49-F238E27FC236}">
                  <a16:creationId xmlns:a16="http://schemas.microsoft.com/office/drawing/2014/main" id="{A8E5319A-247B-4F58-877D-79D3DA46005F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2067540" y="1765656"/>
              <a:ext cx="640955" cy="32004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ahoma"/>
                  <a:ea typeface="Tahoma"/>
                </a:rPr>
                <a:t>B) </a:t>
              </a:r>
            </a:p>
          </p:txBody>
        </p:sp>
        <p:sp>
          <p:nvSpPr>
            <p:cNvPr id="13" name="mmprod_s1_1022">
              <a:extLst>
                <a:ext uri="{FF2B5EF4-FFF2-40B4-BE49-F238E27FC236}">
                  <a16:creationId xmlns:a16="http://schemas.microsoft.com/office/drawing/2014/main" id="{15DFD1AE-E9CD-45FF-B35A-FAA56BE2AAAC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712076" y="1765656"/>
              <a:ext cx="5388316" cy="32004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 Trung tâm văn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hoá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của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làng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xã</a:t>
              </a:r>
              <a:endParaRPr lang="en-US" sz="2000" b="1" dirty="0">
                <a:solidFill>
                  <a:schemeClr val="tx1"/>
                </a:solidFill>
                <a:latin typeface="Tahoma"/>
                <a:ea typeface="Tahoma"/>
              </a:endParaRPr>
            </a:p>
          </p:txBody>
        </p:sp>
      </p:grpSp>
      <p:grpSp>
        <p:nvGrpSpPr>
          <p:cNvPr id="17" name="mmprod_answer10052">
            <a:extLst>
              <a:ext uri="{FF2B5EF4-FFF2-40B4-BE49-F238E27FC236}">
                <a16:creationId xmlns:a16="http://schemas.microsoft.com/office/drawing/2014/main" id="{3BA6A414-41FA-487C-9E2F-F20913281D9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609204" y="2264702"/>
            <a:ext cx="6491188" cy="320040"/>
            <a:chOff x="1609204" y="2301720"/>
            <a:chExt cx="6491188" cy="320040"/>
          </a:xfrm>
        </p:grpSpPr>
        <p:sp>
          <p:nvSpPr>
            <p:cNvPr id="18" name="mmprod_s2_1043">
              <a:extLst>
                <a:ext uri="{FF2B5EF4-FFF2-40B4-BE49-F238E27FC236}">
                  <a16:creationId xmlns:a16="http://schemas.microsoft.com/office/drawing/2014/main" id="{87FEB25A-BB46-4AF8-AD5D-317236471E7E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2067540" y="2301720"/>
              <a:ext cx="646326" cy="32004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ahoma"/>
                  <a:ea typeface="Tahoma"/>
                </a:rPr>
                <a:t>C)</a:t>
              </a:r>
              <a:r>
                <a:rPr lang="en-US" sz="2000" b="1" dirty="0">
                  <a:latin typeface="Tahoma"/>
                  <a:ea typeface="Tahoma"/>
                </a:rPr>
                <a:t> </a:t>
              </a:r>
            </a:p>
          </p:txBody>
        </p:sp>
        <p:sp>
          <p:nvSpPr>
            <p:cNvPr id="19" name="mmprod_s1_1023">
              <a:extLst>
                <a:ext uri="{FF2B5EF4-FFF2-40B4-BE49-F238E27FC236}">
                  <a16:creationId xmlns:a16="http://schemas.microsoft.com/office/drawing/2014/main" id="{C94BFB0E-33B8-427E-92A9-229B135DBBCD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2712076" y="2301720"/>
              <a:ext cx="5388316" cy="32004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>
              <a:no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  <a:latin typeface="Tahoma"/>
                  <a:ea typeface="Tahoma"/>
                </a:rPr>
                <a:t>  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Nơi c</a:t>
              </a:r>
              <a:r>
                <a:rPr lang="en-US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ác</a:t>
              </a:r>
              <a:r>
                <a:rPr lang="en-US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quan</a:t>
              </a:r>
              <a:r>
                <a:rPr lang="en-US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lại</a:t>
              </a:r>
              <a:r>
                <a:rPr lang="en-US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làm</a:t>
              </a:r>
              <a:r>
                <a:rPr lang="en-US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việc</a:t>
              </a:r>
              <a:endParaRPr lang="en-US" sz="2000" b="1" dirty="0">
                <a:solidFill>
                  <a:schemeClr val="tx1"/>
                </a:solidFill>
                <a:latin typeface="Tahoma"/>
                <a:ea typeface="Tahoma"/>
              </a:endParaRPr>
            </a:p>
          </p:txBody>
        </p:sp>
        <p:pic>
          <p:nvPicPr>
            <p:cNvPr id="20" name="mmprod_answer_input10052">
              <a:extLst>
                <a:ext uri="{FF2B5EF4-FFF2-40B4-BE49-F238E27FC236}">
                  <a16:creationId xmlns:a16="http://schemas.microsoft.com/office/drawing/2014/main" id="{05270888-FDF7-472D-98AB-6760A0787033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204" y="2385044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54">
            <a:extLst>
              <a:ext uri="{FF2B5EF4-FFF2-40B4-BE49-F238E27FC236}">
                <a16:creationId xmlns:a16="http://schemas.microsoft.com/office/drawing/2014/main" id="{EDB7D0F6-8D8A-48CF-8C30-1E4C4BD7093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067540" y="2810205"/>
            <a:ext cx="6032852" cy="320040"/>
            <a:chOff x="2067540" y="2791770"/>
            <a:chExt cx="6032852" cy="320040"/>
          </a:xfrm>
        </p:grpSpPr>
        <p:sp>
          <p:nvSpPr>
            <p:cNvPr id="22" name="mmprod_s2_1044">
              <a:extLst>
                <a:ext uri="{FF2B5EF4-FFF2-40B4-BE49-F238E27FC236}">
                  <a16:creationId xmlns:a16="http://schemas.microsoft.com/office/drawing/2014/main" id="{718C2CCD-4AF7-4735-AB8E-D40ADED42B10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2067540" y="2791770"/>
              <a:ext cx="676762" cy="32004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ahoma"/>
                  <a:ea typeface="Tahoma"/>
                </a:rPr>
                <a:t>D) </a:t>
              </a:r>
            </a:p>
          </p:txBody>
        </p:sp>
        <p:sp>
          <p:nvSpPr>
            <p:cNvPr id="23" name="mmprod_s1_1024">
              <a:extLst>
                <a:ext uri="{FF2B5EF4-FFF2-40B4-BE49-F238E27FC236}">
                  <a16:creationId xmlns:a16="http://schemas.microsoft.com/office/drawing/2014/main" id="{F5EE8E75-00DF-4E84-A1D5-91DBDE4E5DFC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2740722" y="2791770"/>
              <a:ext cx="5359670" cy="32004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b="1" dirty="0">
                  <a:latin typeface="Tahoma"/>
                  <a:ea typeface="Tahoma"/>
                </a:rPr>
                <a:t>  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Nơi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tổ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chức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lễ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bái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của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đạo</a:t>
              </a:r>
              <a:r>
                <a:rPr lang="vi-VN" sz="2000" b="1" dirty="0">
                  <a:solidFill>
                    <a:schemeClr val="tx1"/>
                  </a:solidFill>
                  <a:latin typeface="Tahoma"/>
                  <a:ea typeface="Tahoma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ahoma"/>
                  <a:ea typeface="Tahoma"/>
                </a:rPr>
                <a:t>Phật</a:t>
              </a:r>
              <a:endParaRPr lang="en-US" sz="2000" b="1" dirty="0">
                <a:solidFill>
                  <a:schemeClr val="tx1"/>
                </a:solidFill>
                <a:latin typeface="Tahoma"/>
                <a:ea typeface="Tahoma"/>
              </a:endParaRPr>
            </a:p>
          </p:txBody>
        </p:sp>
      </p:grpSp>
      <p:pic>
        <p:nvPicPr>
          <p:cNvPr id="25" name="mmprod_answer_input10052">
            <a:extLst>
              <a:ext uri="{FF2B5EF4-FFF2-40B4-BE49-F238E27FC236}">
                <a16:creationId xmlns:a16="http://schemas.microsoft.com/office/drawing/2014/main" id="{6D87FF6E-187C-44B4-A4B4-16D791713D8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04" y="2903942"/>
            <a:ext cx="205646" cy="204522"/>
          </a:xfrm>
          <a:prstGeom prst="rect">
            <a:avLst/>
          </a:prstGeom>
        </p:spPr>
      </p:pic>
      <p:pic>
        <p:nvPicPr>
          <p:cNvPr id="26" name="mmprod_answer_input10052">
            <a:extLst>
              <a:ext uri="{FF2B5EF4-FFF2-40B4-BE49-F238E27FC236}">
                <a16:creationId xmlns:a16="http://schemas.microsoft.com/office/drawing/2014/main" id="{E5FE2943-9734-4B73-97F1-8639670376C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04" y="1825238"/>
            <a:ext cx="205646" cy="204522"/>
          </a:xfrm>
          <a:prstGeom prst="rect">
            <a:avLst/>
          </a:prstGeom>
        </p:spPr>
      </p:pic>
      <p:pic>
        <p:nvPicPr>
          <p:cNvPr id="27" name="mmprod_answer_input10052">
            <a:extLst>
              <a:ext uri="{FF2B5EF4-FFF2-40B4-BE49-F238E27FC236}">
                <a16:creationId xmlns:a16="http://schemas.microsoft.com/office/drawing/2014/main" id="{C575BDDE-9A1F-4F01-B0D4-35C2EF21C18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04" y="1292199"/>
            <a:ext cx="205646" cy="204522"/>
          </a:xfrm>
          <a:prstGeom prst="rect">
            <a:avLst/>
          </a:prstGeom>
        </p:spPr>
      </p:pic>
      <p:pic>
        <p:nvPicPr>
          <p:cNvPr id="28" name="mmprod_answer_input10054">
            <a:extLst>
              <a:ext uri="{FF2B5EF4-FFF2-40B4-BE49-F238E27FC236}">
                <a16:creationId xmlns:a16="http://schemas.microsoft.com/office/drawing/2014/main" id="{807FB59A-D0E3-4B12-B3ED-BA2AD12B85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44" y="1304238"/>
            <a:ext cx="205646" cy="204522"/>
          </a:xfrm>
          <a:prstGeom prst="rect">
            <a:avLst/>
          </a:prstGeom>
        </p:spPr>
      </p:pic>
      <p:pic>
        <p:nvPicPr>
          <p:cNvPr id="29" name="mmprod_answer_input10054">
            <a:extLst>
              <a:ext uri="{FF2B5EF4-FFF2-40B4-BE49-F238E27FC236}">
                <a16:creationId xmlns:a16="http://schemas.microsoft.com/office/drawing/2014/main" id="{82DE878E-B95A-4FC0-A4CD-75101A53C20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96" y="1823415"/>
            <a:ext cx="205646" cy="204522"/>
          </a:xfrm>
          <a:prstGeom prst="rect">
            <a:avLst/>
          </a:prstGeom>
        </p:spPr>
      </p:pic>
      <p:pic>
        <p:nvPicPr>
          <p:cNvPr id="30" name="mmprod_answer_input10054">
            <a:extLst>
              <a:ext uri="{FF2B5EF4-FFF2-40B4-BE49-F238E27FC236}">
                <a16:creationId xmlns:a16="http://schemas.microsoft.com/office/drawing/2014/main" id="{C6777072-D7DC-4615-B572-10EBA180469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04" y="2903942"/>
            <a:ext cx="205646" cy="204522"/>
          </a:xfrm>
          <a:prstGeom prst="rect">
            <a:avLst/>
          </a:prstGeom>
        </p:spPr>
      </p:pic>
      <p:pic>
        <p:nvPicPr>
          <p:cNvPr id="2" name="Đường Cổ Linh">
            <a:hlinkClick r:id="" action="ppaction://media"/>
            <a:extLst>
              <a:ext uri="{FF2B5EF4-FFF2-40B4-BE49-F238E27FC236}">
                <a16:creationId xmlns:a16="http://schemas.microsoft.com/office/drawing/2014/main" id="{D22723B0-E797-4623-805C-1514A6B07E98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717507" y="5357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3996138-5749-425C-923D-A71F568DB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19200"/>
            <a:ext cx="79311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ym typeface="Wingdings" panose="05000000000000000000" pitchFamily="2" charset="2"/>
              </a:rPr>
              <a:t> </a:t>
            </a:r>
            <a:r>
              <a:rPr lang="en-US" altLang="en-US" sz="2800"/>
              <a:t>Nhân dân ta có một lòng nồng nàn yêu nước và có tinh thần dũng cảm, quyết tâm </a:t>
            </a:r>
            <a:r>
              <a:rPr lang="vi-VN" altLang="en-US" sz="2800"/>
              <a:t>đánh</a:t>
            </a:r>
            <a:r>
              <a:rPr lang="en-US" altLang="en-US" sz="2800"/>
              <a:t> giặc 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C8DD8EF-5ADA-4EFE-870B-09DD2C01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76600"/>
            <a:ext cx="7772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ym typeface="Wingdings" panose="05000000000000000000" pitchFamily="2" charset="2"/>
              </a:rPr>
              <a:t> </a:t>
            </a:r>
            <a:r>
              <a:rPr lang="en-US" altLang="en-US" sz="2800" dirty="0"/>
              <a:t>D</a:t>
            </a:r>
            <a:r>
              <a:rPr lang="vi-VN" altLang="en-US" sz="2800" dirty="0" err="1"/>
              <a:t>ưới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chỉ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huy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tình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Lý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Thường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Kiệt</a:t>
            </a:r>
            <a:r>
              <a:rPr lang="en-US" altLang="en-US" sz="2800" dirty="0"/>
              <a:t>.</a:t>
            </a:r>
            <a:r>
              <a:rPr lang="en-US" altLang="en-US" sz="2800" dirty="0">
                <a:sym typeface="Wingdings" panose="05000000000000000000" pitchFamily="2" charset="2"/>
              </a:rPr>
              <a:t> 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43037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9"/>
          <p:cNvSpPr txBox="1">
            <a:spLocks noChangeArrowheads="1"/>
          </p:cNvSpPr>
          <p:nvPr/>
        </p:nvSpPr>
        <p:spPr bwMode="auto">
          <a:xfrm>
            <a:off x="76200" y="2133600"/>
            <a:ext cx="89329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52400" y="2200394"/>
            <a:ext cx="8796704" cy="20621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4950" algn="just">
              <a:spcBef>
                <a:spcPct val="10000"/>
              </a:spcBef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589782"/>
            <a:ext cx="8932985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4950" algn="just">
              <a:spcBef>
                <a:spcPct val="50000"/>
              </a:spcBef>
            </a:pP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vi-VN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denthoLyDaiV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276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5486400"/>
            <a:ext cx="3581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Đền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Lý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Thường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Kiệt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b="1" dirty="0">
              <a:solidFill>
                <a:srgbClr val="0000FF"/>
              </a:solidFill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Tại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xã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Ngọ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Xá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huyện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Vĩnh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Lộc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Thanh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Hóa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0"/>
            <a:ext cx="899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ưởng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ớ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lao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Lý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Kiệt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2819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477000" y="5486400"/>
            <a:ext cx="2667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Lý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Thường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Kiệt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81400" y="5562600"/>
            <a:ext cx="2667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Kiệt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 descr="Ảnh có chứa tòa nhà, ngoài trời, người, ký hiệu&#10;&#10;Mô tả được tạo tự động">
            <a:extLst>
              <a:ext uri="{FF2B5EF4-FFF2-40B4-BE49-F238E27FC236}">
                <a16:creationId xmlns:a16="http://schemas.microsoft.com/office/drawing/2014/main" id="{D057832A-E705-481C-857A-3AF5C3173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35" y="1143000"/>
            <a:ext cx="3022600" cy="44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950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3158" y="0"/>
            <a:ext cx="8298473" cy="7221538"/>
            <a:chOff x="241" y="0"/>
            <a:chExt cx="5663" cy="4549"/>
          </a:xfrm>
        </p:grpSpPr>
        <p:pic>
          <p:nvPicPr>
            <p:cNvPr id="26643" name="Picture 3" descr="luoc d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6644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  <p:pic>
        <p:nvPicPr>
          <p:cNvPr id="10245" name="Picture 5" descr="3muit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4748" y="3911252"/>
            <a:ext cx="1760743" cy="10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3muit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0320" y="4543425"/>
            <a:ext cx="1408234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muiten-nh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4955" y="3415236"/>
            <a:ext cx="300454" cy="43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muiten-nh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9697" y="3336751"/>
            <a:ext cx="268320" cy="50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phong tien song nhu nguye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7778" y="2044874"/>
            <a:ext cx="4908376" cy="227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 descr="muiten-d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59188">
            <a:off x="2720117" y="2762261"/>
            <a:ext cx="295637" cy="102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 descr="muiten-d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72792" y="2266465"/>
            <a:ext cx="595693" cy="193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 descr="muiten-d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11662">
            <a:off x="4795574" y="3202238"/>
            <a:ext cx="2699945" cy="74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5" descr="Muiten-den-lien"/>
          <p:cNvPicPr>
            <a:picLocks noChangeAspect="1" noChangeArrowheads="1"/>
          </p:cNvPicPr>
          <p:nvPr/>
        </p:nvPicPr>
        <p:blipFill>
          <a:blip r:embed="rId10" cstate="print">
            <a:lum bright="-46000" contrast="16000"/>
          </a:blip>
          <a:srcRect/>
          <a:stretch>
            <a:fillRect/>
          </a:stretch>
        </p:blipFill>
        <p:spPr bwMode="auto">
          <a:xfrm flipV="1">
            <a:off x="3139686" y="1859471"/>
            <a:ext cx="822714" cy="42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6" descr="Muiten-den-li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20044" flipV="1">
            <a:off x="4312776" y="2256485"/>
            <a:ext cx="526038" cy="38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7" descr="Muiten-den-lie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1746264">
            <a:off x="2385377" y="2598769"/>
            <a:ext cx="489335" cy="74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18" descr="Muiten-den-lie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1749184">
            <a:off x="3815862" y="2554288"/>
            <a:ext cx="39272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19" descr="muiten-dendu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70639" y="228600"/>
            <a:ext cx="46599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20" descr="muiten-dendut"/>
          <p:cNvPicPr>
            <a:picLocks noChangeAspect="1" noChangeArrowheads="1"/>
          </p:cNvPicPr>
          <p:nvPr/>
        </p:nvPicPr>
        <p:blipFill>
          <a:blip r:embed="rId13" cstate="print"/>
          <a:srcRect l="-1389" b="38321"/>
          <a:stretch>
            <a:fillRect/>
          </a:stretch>
        </p:blipFill>
        <p:spPr bwMode="auto">
          <a:xfrm rot="211212">
            <a:off x="5109230" y="1823029"/>
            <a:ext cx="381041" cy="92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 descr="phong tien quan to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197" y="1620532"/>
            <a:ext cx="3429000" cy="143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muiten-d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98222">
            <a:off x="4222033" y="3657380"/>
            <a:ext cx="279972" cy="71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3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2268"/>
            <a:ext cx="45466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BÀI CŨ:</a:t>
            </a:r>
            <a:endParaRPr lang="en-US" sz="3200" b="1" dirty="0"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382268"/>
            <a:ext cx="4546600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 THỜI LÝ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pic>
        <p:nvPicPr>
          <p:cNvPr id="17" name="Hình ảnh 16" descr="Ảnh có chứa ngoài trời, tòa nhà, ngôi nhà, lớn&#10;&#10;Mô tả được tạo tự động">
            <a:hlinkClick r:id="rId2" action="ppaction://hlinksldjump"/>
            <a:extLst>
              <a:ext uri="{FF2B5EF4-FFF2-40B4-BE49-F238E27FC236}">
                <a16:creationId xmlns:a16="http://schemas.microsoft.com/office/drawing/2014/main" id="{AF8A66AE-9232-4C28-B689-859548A9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8276"/>
            <a:ext cx="4224785" cy="3426124"/>
          </a:xfrm>
          <a:prstGeom prst="rect">
            <a:avLst/>
          </a:prstGeom>
        </p:spPr>
      </p:pic>
      <p:pic>
        <p:nvPicPr>
          <p:cNvPr id="19" name="Hình ảnh 18" descr="Ảnh có chứa ngoài trời, tòa nhà, đường phố, ngôi nhà&#10;&#10;Mô tả được tạo tự động">
            <a:hlinkClick r:id="rId4" action="ppaction://hlinksldjump"/>
            <a:extLst>
              <a:ext uri="{FF2B5EF4-FFF2-40B4-BE49-F238E27FC236}">
                <a16:creationId xmlns:a16="http://schemas.microsoft.com/office/drawing/2014/main" id="{251A82CB-945D-4428-8DB4-CBE699143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35" y="1298276"/>
            <a:ext cx="4421065" cy="342612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8E40836-E34C-4F8A-95FE-CEB23E2A7CA0}"/>
              </a:ext>
            </a:extLst>
          </p:cNvPr>
          <p:cNvSpPr txBox="1"/>
          <p:nvPr/>
        </p:nvSpPr>
        <p:spPr>
          <a:xfrm>
            <a:off x="228600" y="4957144"/>
            <a:ext cx="45466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CỘT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BBE343B-EC8F-4C6E-B745-629757C0BBBF}"/>
              </a:ext>
            </a:extLst>
          </p:cNvPr>
          <p:cNvSpPr txBox="1"/>
          <p:nvPr/>
        </p:nvSpPr>
        <p:spPr>
          <a:xfrm>
            <a:off x="4360594" y="4957144"/>
            <a:ext cx="45466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0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>
            <a:extLst>
              <a:ext uri="{FF2B5EF4-FFF2-40B4-BE49-F238E27FC236}">
                <a16:creationId xmlns:a16="http://schemas.microsoft.com/office/drawing/2014/main" id="{23D1FB62-0689-4F83-A6FF-7889B8854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49" y="1905000"/>
            <a:ext cx="89281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36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36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36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vi-VN" sz="36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B75D91D-9D62-490D-BF07-E2FF15518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pic>
        <p:nvPicPr>
          <p:cNvPr id="4" name="Đường Cổ Linh 2">
            <a:hlinkClick r:id="" action="ppaction://media"/>
            <a:extLst>
              <a:ext uri="{FF2B5EF4-FFF2-40B4-BE49-F238E27FC236}">
                <a16:creationId xmlns:a16="http://schemas.microsoft.com/office/drawing/2014/main" id="{8DBF49DA-E3D5-42A2-9D42-346A14E64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1250" y="152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9A5F9D8-A721-4C48-87EE-14C308782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4" y="800100"/>
            <a:ext cx="7664432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OAN\Documents\hinh-nen-powerpoint-dep-nhat-2.jpg">
            <a:extLst>
              <a:ext uri="{FF2B5EF4-FFF2-40B4-BE49-F238E27FC236}">
                <a16:creationId xmlns:a16="http://schemas.microsoft.com/office/drawing/2014/main" id="{5C8C7D86-39BC-4988-90E6-7AF1BCD4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136FFE-6E15-4EE7-8299-183BD81FA41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990600"/>
            <a:ext cx="8229600" cy="6096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Bối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cảnh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lịch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sử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cxnSp>
        <p:nvCxnSpPr>
          <p:cNvPr id="6" name="Straight Arrow Connector 4">
            <a:extLst>
              <a:ext uri="{FF2B5EF4-FFF2-40B4-BE49-F238E27FC236}">
                <a16:creationId xmlns:a16="http://schemas.microsoft.com/office/drawing/2014/main" id="{930B4317-352D-40AF-8ECF-6B00D66A1A6F}"/>
              </a:ext>
            </a:extLst>
          </p:cNvPr>
          <p:cNvCxnSpPr/>
          <p:nvPr/>
        </p:nvCxnSpPr>
        <p:spPr>
          <a:xfrm>
            <a:off x="301870" y="2895600"/>
            <a:ext cx="84669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EB41B5B3-988A-4963-86F1-18E81F1D964A}"/>
              </a:ext>
            </a:extLst>
          </p:cNvPr>
          <p:cNvCxnSpPr/>
          <p:nvPr/>
        </p:nvCxnSpPr>
        <p:spPr>
          <a:xfrm>
            <a:off x="1323243" y="2712863"/>
            <a:ext cx="0" cy="423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8">
            <a:extLst>
              <a:ext uri="{FF2B5EF4-FFF2-40B4-BE49-F238E27FC236}">
                <a16:creationId xmlns:a16="http://schemas.microsoft.com/office/drawing/2014/main" id="{9E94201C-A35D-4D54-92B5-B448786BC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104" y="2218116"/>
            <a:ext cx="1587011" cy="487506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altLang="en-US" sz="2400" dirty="0" err="1">
                <a:cs typeface="Calibri" pitchFamily="34" charset="0"/>
              </a:rPr>
              <a:t>Năm</a:t>
            </a:r>
            <a:r>
              <a:rPr lang="en-US" altLang="en-US" sz="2400" dirty="0">
                <a:cs typeface="Calibri" pitchFamily="34" charset="0"/>
              </a:rPr>
              <a:t> 981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A225ED5E-C248-48B5-A359-F283B129D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31" y="3233738"/>
            <a:ext cx="2222989" cy="88267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Nhà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Tống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thất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bại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.</a:t>
            </a:r>
            <a:endParaRPr lang="en-US" altLang="en-US" sz="2400" b="1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65537D75-62AE-4B88-AC81-242E6980B13C}"/>
              </a:ext>
            </a:extLst>
          </p:cNvPr>
          <p:cNvCxnSpPr/>
          <p:nvPr/>
        </p:nvCxnSpPr>
        <p:spPr>
          <a:xfrm>
            <a:off x="4982308" y="2700337"/>
            <a:ext cx="0" cy="423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0F4EA0ED-5615-4546-9EC9-18FEB69CFBE4}"/>
              </a:ext>
            </a:extLst>
          </p:cNvPr>
          <p:cNvCxnSpPr/>
          <p:nvPr/>
        </p:nvCxnSpPr>
        <p:spPr>
          <a:xfrm>
            <a:off x="6765681" y="2700337"/>
            <a:ext cx="0" cy="423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2">
            <a:extLst>
              <a:ext uri="{FF2B5EF4-FFF2-40B4-BE49-F238E27FC236}">
                <a16:creationId xmlns:a16="http://schemas.microsoft.com/office/drawing/2014/main" id="{A0447170-5D1C-4B66-A707-E5099201C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112" y="2203502"/>
            <a:ext cx="2028092" cy="487506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altLang="en-US" sz="2400" dirty="0" err="1">
                <a:cs typeface="Calibri" pitchFamily="34" charset="0"/>
              </a:rPr>
              <a:t>Từ</a:t>
            </a:r>
            <a:r>
              <a:rPr lang="en-US" altLang="en-US" sz="2400" dirty="0">
                <a:cs typeface="Calibri" pitchFamily="34" charset="0"/>
              </a:rPr>
              <a:t> </a:t>
            </a:r>
            <a:r>
              <a:rPr lang="en-US" altLang="en-US" sz="2400" dirty="0" err="1">
                <a:cs typeface="Calibri" pitchFamily="34" charset="0"/>
              </a:rPr>
              <a:t>năm</a:t>
            </a:r>
            <a:r>
              <a:rPr lang="en-US" altLang="en-US" sz="2400" dirty="0">
                <a:cs typeface="Calibri" pitchFamily="34" charset="0"/>
              </a:rPr>
              <a:t> 1068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D4E4361-4B1F-46F7-BD2B-C4CABB639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327" y="3233739"/>
            <a:ext cx="3264877" cy="206819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Nhà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Tống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ráo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riết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chuẩn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bị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về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quân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lính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lương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thực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vũ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khí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….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chuẩn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bị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xâm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lược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nước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ta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lần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thứ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hai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.</a:t>
            </a:r>
            <a:endParaRPr lang="en-US" altLang="en-US" sz="2400" b="1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2D9613D4-65B5-4BEF-8DD0-F45929D2E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2209800"/>
            <a:ext cx="1581150" cy="487363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altLang="en-US" sz="2400" dirty="0" err="1">
                <a:cs typeface="Calibri" pitchFamily="34" charset="0"/>
              </a:rPr>
              <a:t>Năm</a:t>
            </a:r>
            <a:r>
              <a:rPr lang="en-US" altLang="en-US" sz="2400" dirty="0">
                <a:cs typeface="Calibri" pitchFamily="34" charset="0"/>
              </a:rPr>
              <a:t> 1072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63984B7-F699-4569-9D22-0127EF3B5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812" y="3233739"/>
            <a:ext cx="2858965" cy="167302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Vua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Lý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Thánh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Tông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từ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trần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,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vua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Lý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Nhân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Tông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lên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ngôi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(</a:t>
            </a:r>
            <a:r>
              <a:rPr lang="en-US" altLang="en-US" sz="2400" b="1" i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lúc</a:t>
            </a:r>
            <a:r>
              <a:rPr lang="en-US" altLang="en-US" sz="2400" b="1" i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i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ấy</a:t>
            </a:r>
            <a:r>
              <a:rPr lang="en-US" altLang="en-US" sz="2400" b="1" i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</a:t>
            </a:r>
            <a:r>
              <a:rPr lang="en-US" altLang="en-US" sz="2400" b="1" i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mới</a:t>
            </a:r>
            <a:r>
              <a:rPr lang="en-US" altLang="en-US" sz="2400" b="1" i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 7 </a:t>
            </a:r>
            <a:r>
              <a:rPr lang="en-US" altLang="en-US" sz="2400" b="1" i="1" dirty="0" err="1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tuổi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cs typeface="Calibri" pitchFamily="34" charset="0"/>
              </a:rPr>
              <a:t>).</a:t>
            </a:r>
            <a:endParaRPr lang="en-US" altLang="en-US" sz="2400" b="1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65068154-AF9B-49C8-AC03-7ECF2926A324}"/>
              </a:ext>
            </a:extLst>
          </p:cNvPr>
          <p:cNvCxnSpPr/>
          <p:nvPr/>
        </p:nvCxnSpPr>
        <p:spPr>
          <a:xfrm flipH="1">
            <a:off x="2971800" y="1295400"/>
            <a:ext cx="16002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B227686E-6BF2-44CC-B088-499991754AC4}"/>
              </a:ext>
            </a:extLst>
          </p:cNvPr>
          <p:cNvCxnSpPr/>
          <p:nvPr/>
        </p:nvCxnSpPr>
        <p:spPr>
          <a:xfrm>
            <a:off x="4572000" y="1295400"/>
            <a:ext cx="16764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56EBFD7C-39C1-4096-9CD5-4F8B7BC64090}"/>
              </a:ext>
            </a:extLst>
          </p:cNvPr>
          <p:cNvSpPr/>
          <p:nvPr/>
        </p:nvSpPr>
        <p:spPr>
          <a:xfrm>
            <a:off x="787952" y="2014169"/>
            <a:ext cx="3845711" cy="12195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u="sng" dirty="0" err="1">
                <a:solidFill>
                  <a:schemeClr val="tx1"/>
                </a:solidFill>
                <a:latin typeface="+mj-lt"/>
              </a:rPr>
              <a:t>Ngoài</a:t>
            </a:r>
            <a:r>
              <a:rPr lang="vi-VN" sz="2000" b="1" u="sng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b="1" u="sng" dirty="0" err="1">
                <a:solidFill>
                  <a:schemeClr val="tx1"/>
                </a:solidFill>
                <a:latin typeface="+mj-lt"/>
              </a:rPr>
              <a:t>nước</a:t>
            </a:r>
            <a:endParaRPr lang="vi-VN" sz="2000" b="1" u="sng" dirty="0">
              <a:solidFill>
                <a:schemeClr val="tx1"/>
              </a:solidFill>
              <a:latin typeface="+mj-lt"/>
            </a:endParaRP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Quân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Tống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ráo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riết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chuẩn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bị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sang xâm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lược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ta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thứ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2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31ABD5E-A620-42DA-89E0-A2B0D6388EBE}"/>
              </a:ext>
            </a:extLst>
          </p:cNvPr>
          <p:cNvSpPr/>
          <p:nvPr/>
        </p:nvSpPr>
        <p:spPr>
          <a:xfrm>
            <a:off x="4731160" y="2014169"/>
            <a:ext cx="3845711" cy="12195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u="sng" dirty="0">
                <a:solidFill>
                  <a:schemeClr val="tx1"/>
                </a:solidFill>
                <a:latin typeface="+mj-lt"/>
              </a:rPr>
              <a:t>Trong </a:t>
            </a:r>
            <a:r>
              <a:rPr lang="vi-VN" sz="2000" b="1" u="sng" dirty="0" err="1">
                <a:solidFill>
                  <a:schemeClr val="tx1"/>
                </a:solidFill>
                <a:latin typeface="+mj-lt"/>
              </a:rPr>
              <a:t>nước</a:t>
            </a:r>
            <a:endParaRPr lang="vi-VN" sz="2000" b="1" u="sng" dirty="0">
              <a:solidFill>
                <a:schemeClr val="tx1"/>
              </a:solidFill>
              <a:latin typeface="+mj-lt"/>
            </a:endParaRP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Vua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Lý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Thánh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Tông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mất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, vua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Lý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Nhân Tông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mới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7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tuổi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lên </a:t>
            </a:r>
            <a:r>
              <a:rPr lang="vi-VN" sz="2000" dirty="0" err="1">
                <a:solidFill>
                  <a:schemeClr val="tx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vua.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672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OAN\Documents\hinh-nen-powerpoint-dep-17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1520" y="-614604"/>
            <a:ext cx="6779096" cy="421556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Diễn biến cuộc kháng chiến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280880" y="1700808"/>
            <a:ext cx="285907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GIAI ĐOẠN THỨ NHẤT </a:t>
            </a:r>
          </a:p>
          <a:p>
            <a:pPr marL="0" indent="0" algn="ctr">
              <a:buNone/>
            </a:pPr>
            <a:r>
              <a:rPr 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(Năm 1075)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228600" y="101266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CUỘC KHÁNG CHIẾN</a:t>
            </a:r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CHỐNG QUÂN TỐNG LẦN HAI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>
            <p:custDataLst>
              <p:tags r:id="rId5"/>
            </p:custDataLst>
          </p:nvPr>
        </p:nvGrpSpPr>
        <p:grpSpPr>
          <a:xfrm>
            <a:off x="920226" y="2636912"/>
            <a:ext cx="3651774" cy="2582892"/>
            <a:chOff x="-76200" y="799407"/>
            <a:chExt cx="9144000" cy="6002119"/>
          </a:xfrm>
        </p:grpSpPr>
        <p:pic>
          <p:nvPicPr>
            <p:cNvPr id="13" name="Picture 2" descr="Chongtong107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799407"/>
              <a:ext cx="9144000" cy="6002119"/>
            </a:xfrm>
            <a:prstGeom prst="rect">
              <a:avLst/>
            </a:prstGeom>
            <a:noFill/>
            <a:ln w="57150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371600"/>
              <a:ext cx="685800" cy="49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362200"/>
              <a:ext cx="3810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2667000"/>
              <a:ext cx="3810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AutoShape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8474645">
              <a:off x="4724400" y="25146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8474645">
              <a:off x="5105400" y="22098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8474645">
              <a:off x="5486400" y="19050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9646844">
              <a:off x="4419600" y="22098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10582696">
              <a:off x="4876800" y="20574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8474645">
              <a:off x="5791200" y="16002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10582696">
              <a:off x="5562600" y="29718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1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9149448">
              <a:off x="6019800" y="3048000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1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5693526">
              <a:off x="6262688" y="2728912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1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12512752">
              <a:off x="6567488" y="2576513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5000108">
              <a:off x="6338888" y="2043112"/>
              <a:ext cx="381000" cy="104775"/>
            </a:xfrm>
            <a:prstGeom prst="leftArrow">
              <a:avLst>
                <a:gd name="adj1" fmla="val 50000"/>
                <a:gd name="adj2" fmla="val 90909"/>
              </a:avLst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867400" y="1219200"/>
              <a:ext cx="1295400" cy="914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66"/>
                </a:solidFill>
                <a:latin typeface="Arial" pitchFamily="34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962400" y="2057400"/>
              <a:ext cx="1981200" cy="1524000"/>
            </a:xfrm>
            <a:prstGeom prst="line">
              <a:avLst/>
            </a:prstGeom>
            <a:noFill/>
            <a:ln w="10477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741738" y="2789238"/>
              <a:ext cx="220662" cy="517525"/>
            </a:xfrm>
            <a:custGeom>
              <a:avLst/>
              <a:gdLst>
                <a:gd name="T0" fmla="*/ 5 w 139"/>
                <a:gd name="T1" fmla="*/ 0 h 326"/>
                <a:gd name="T2" fmla="*/ 62 w 139"/>
                <a:gd name="T3" fmla="*/ 125 h 326"/>
                <a:gd name="T4" fmla="*/ 129 w 139"/>
                <a:gd name="T5" fmla="*/ 297 h 326"/>
                <a:gd name="T6" fmla="*/ 139 w 139"/>
                <a:gd name="T7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326">
                  <a:moveTo>
                    <a:pt x="5" y="0"/>
                  </a:moveTo>
                  <a:cubicBezTo>
                    <a:pt x="18" y="125"/>
                    <a:pt x="0" y="59"/>
                    <a:pt x="62" y="125"/>
                  </a:cubicBezTo>
                  <a:cubicBezTo>
                    <a:pt x="69" y="201"/>
                    <a:pt x="50" y="272"/>
                    <a:pt x="129" y="297"/>
                  </a:cubicBezTo>
                  <a:cubicBezTo>
                    <a:pt x="132" y="307"/>
                    <a:pt x="139" y="326"/>
                    <a:pt x="139" y="326"/>
                  </a:cubicBezTo>
                </a:path>
              </a:pathLst>
            </a:custGeom>
            <a:noFill/>
            <a:ln w="762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1" name="Content Placeholder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953288" y="1700808"/>
            <a:ext cx="285907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GIAI ĐOẠN THỨ HAI </a:t>
            </a:r>
          </a:p>
          <a:p>
            <a:pPr marL="0" indent="0" algn="ctr">
              <a:buNone/>
            </a:pPr>
            <a:r>
              <a:rPr 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(Năm 1076-1077)</a:t>
            </a:r>
            <a:endParaRPr lang="en-US" sz="1800" b="1">
              <a:solidFill>
                <a:srgbClr val="FF0000"/>
              </a:solidFill>
            </a:endParaRPr>
          </a:p>
        </p:txBody>
      </p:sp>
      <p:pic>
        <p:nvPicPr>
          <p:cNvPr id="431" name="Picture 2" descr="Picture1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616608" y="2564904"/>
            <a:ext cx="3483784" cy="265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0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7986 1.7284E-6 L 0.17014 1.728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25 -3.58025E-6 L 0.18975 -3.5802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1" grpId="0"/>
      <p:bldP spid="231" grpId="0"/>
      <p:bldP spid="2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76600" y="393339"/>
            <a:ext cx="3030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HOẠT ĐỘNG 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81001" y="936889"/>
            <a:ext cx="8367876" cy="815711"/>
          </a:xfrm>
          <a:prstGeom prst="horizontalScroll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170" y="0"/>
            <a:ext cx="9070731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pic>
        <p:nvPicPr>
          <p:cNvPr id="17" name="Picture 13" descr="1">
            <a:extLst>
              <a:ext uri="{FF2B5EF4-FFF2-40B4-BE49-F238E27FC236}">
                <a16:creationId xmlns:a16="http://schemas.microsoft.com/office/drawing/2014/main" id="{E8B1782C-3132-4B64-BBFA-77EA1795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39" y="1986641"/>
            <a:ext cx="6553200" cy="447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71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25160&quot;&gt;&lt;/object&gt;&lt;object type=&quot;2&quot; unique_id=&quot;125161&quot;&gt;&lt;object type=&quot;3&quot; unique_id=&quot;125162&quot;&gt;&lt;property id=&quot;20148&quot; value=&quot;5&quot;/&gt;&lt;property id=&quot;20300&quot; value=&quot;Slide 1&quot;/&gt;&lt;property id=&quot;20307&quot; value=&quot;304&quot;/&gt;&lt;/object&gt;&lt;object type=&quot;3&quot; unique_id=&quot;125163&quot;&gt;&lt;property id=&quot;20148&quot; value=&quot;5&quot;/&gt;&lt;property id=&quot;20300&quot; value=&quot;Slide 2&quot;/&gt;&lt;property id=&quot;20307&quot; value=&quot;258&quot;/&gt;&lt;/object&gt;&lt;object type=&quot;3&quot; unique_id=&quot;125165&quot;&gt;&lt;property id=&quot;20148&quot; value=&quot;5&quot;/&gt;&lt;property id=&quot;20300&quot; value=&quot;Slide 4&quot;/&gt;&lt;property id=&quot;20307&quot; value=&quot;297&quot;/&gt;&lt;/object&gt;&lt;object type=&quot;3&quot; unique_id=&quot;125167&quot;&gt;&lt;property id=&quot;20148&quot; value=&quot;5&quot;/&gt;&lt;property id=&quot;20300&quot; value=&quot;Slide 5&quot;/&gt;&lt;property id=&quot;20307&quot; value=&quot;259&quot;/&gt;&lt;/object&gt;&lt;object type=&quot;3&quot; unique_id=&quot;125168&quot;&gt;&lt;property id=&quot;20148&quot; value=&quot;5&quot;/&gt;&lt;property id=&quot;20300&quot; value=&quot;Slide 6&quot;/&gt;&lt;property id=&quot;20307&quot; value=&quot;283&quot;/&gt;&lt;/object&gt;&lt;object type=&quot;3&quot; unique_id=&quot;125169&quot;&gt;&lt;property id=&quot;20148&quot; value=&quot;5&quot;/&gt;&lt;property id=&quot;20300&quot; value=&quot;Slide 7&quot;/&gt;&lt;property id=&quot;20307&quot; value=&quot;298&quot;/&gt;&lt;/object&gt;&lt;object type=&quot;3&quot; unique_id=&quot;125170&quot;&gt;&lt;property id=&quot;20148&quot; value=&quot;5&quot;/&gt;&lt;property id=&quot;20300&quot; value=&quot;Slide 8&quot;/&gt;&lt;property id=&quot;20307&quot; value=&quot;299&quot;/&gt;&lt;/object&gt;&lt;object type=&quot;3&quot; unique_id=&quot;125171&quot;&gt;&lt;property id=&quot;20148&quot; value=&quot;5&quot;/&gt;&lt;property id=&quot;20300&quot; value=&quot;Slide 9&quot;/&gt;&lt;property id=&quot;20307&quot; value=&quot;261&quot;/&gt;&lt;/object&gt;&lt;object type=&quot;3&quot; unique_id=&quot;125172&quot;&gt;&lt;property id=&quot;20148&quot; value=&quot;5&quot;/&gt;&lt;property id=&quot;20300&quot; value=&quot;Slide 10&quot;/&gt;&lt;property id=&quot;20307&quot; value=&quot;262&quot;/&gt;&lt;/object&gt;&lt;object type=&quot;3&quot; unique_id=&quot;125173&quot;&gt;&lt;property id=&quot;20148&quot; value=&quot;5&quot;/&gt;&lt;property id=&quot;20300&quot; value=&quot;Slide 11&quot;/&gt;&lt;property id=&quot;20307&quot; value=&quot;284&quot;/&gt;&lt;/object&gt;&lt;object type=&quot;3&quot; unique_id=&quot;125174&quot;&gt;&lt;property id=&quot;20148&quot; value=&quot;5&quot;/&gt;&lt;property id=&quot;20300&quot; value=&quot;Slide 12&quot;/&gt;&lt;property id=&quot;20307&quot; value=&quot;264&quot;/&gt;&lt;/object&gt;&lt;object type=&quot;3&quot; unique_id=&quot;125175&quot;&gt;&lt;property id=&quot;20148&quot; value=&quot;5&quot;/&gt;&lt;property id=&quot;20300&quot; value=&quot;Slide 13&quot;/&gt;&lt;property id=&quot;20307&quot; value=&quot;285&quot;/&gt;&lt;/object&gt;&lt;object type=&quot;3&quot; unique_id=&quot;125176&quot;&gt;&lt;property id=&quot;20148&quot; value=&quot;5&quot;/&gt;&lt;property id=&quot;20300&quot; value=&quot;Slide 14&quot;/&gt;&lt;property id=&quot;20307&quot; value=&quot;265&quot;/&gt;&lt;/object&gt;&lt;object type=&quot;3&quot; unique_id=&quot;125177&quot;&gt;&lt;property id=&quot;20148&quot; value=&quot;5&quot;/&gt;&lt;property id=&quot;20300&quot; value=&quot;Slide 15 - &amp;quot;Phòng tuyến sông Như Nguyệt&amp;quot;&quot;/&gt;&lt;property id=&quot;20307&quot; value=&quot;302&quot;/&gt;&lt;/object&gt;&lt;object type=&quot;3&quot; unique_id=&quot;125178&quot;&gt;&lt;property id=&quot;20148&quot; value=&quot;5&quot;/&gt;&lt;property id=&quot;20300&quot; value=&quot;Slide 16&quot;/&gt;&lt;property id=&quot;20307&quot; value=&quot;267&quot;/&gt;&lt;/object&gt;&lt;object type=&quot;3&quot; unique_id=&quot;125179&quot;&gt;&lt;property id=&quot;20148&quot; value=&quot;5&quot;/&gt;&lt;property id=&quot;20300&quot; value=&quot;Slide 17&quot;/&gt;&lt;property id=&quot;20307&quot; value=&quot;290&quot;/&gt;&lt;/object&gt;&lt;object type=&quot;3&quot; unique_id=&quot;125180&quot;&gt;&lt;property id=&quot;20148&quot; value=&quot;5&quot;/&gt;&lt;property id=&quot;20300&quot; value=&quot;Slide 18&quot;/&gt;&lt;property id=&quot;20307&quot; value=&quot;296&quot;/&gt;&lt;/object&gt;&lt;object type=&quot;3&quot; unique_id=&quot;125181&quot;&gt;&lt;property id=&quot;20148&quot; value=&quot;5&quot;/&gt;&lt;property id=&quot;20300&quot; value=&quot;Slide 19&quot;/&gt;&lt;property id=&quot;20307&quot; value=&quot;291&quot;/&gt;&lt;/object&gt;&lt;object type=&quot;3&quot; unique_id=&quot;125182&quot;&gt;&lt;property id=&quot;20148&quot; value=&quot;5&quot;/&gt;&lt;property id=&quot;20300&quot; value=&quot;Slide 20&quot;/&gt;&lt;property id=&quot;20307&quot; value=&quot;268&quot;/&gt;&lt;/object&gt;&lt;object type=&quot;3&quot; unique_id=&quot;125183&quot;&gt;&lt;property id=&quot;20148&quot; value=&quot;5&quot;/&gt;&lt;property id=&quot;20300&quot; value=&quot;Slide 21&quot;/&gt;&lt;property id=&quot;20307&quot; value=&quot;294&quot;/&gt;&lt;/object&gt;&lt;object type=&quot;3&quot; unique_id=&quot;125184&quot;&gt;&lt;property id=&quot;20148&quot; value=&quot;5&quot;/&gt;&lt;property id=&quot;20300&quot; value=&quot;Slide 22&quot;/&gt;&lt;property id=&quot;20307&quot; value=&quot;275&quot;/&gt;&lt;/object&gt;&lt;object type=&quot;3&quot; unique_id=&quot;125185&quot;&gt;&lt;property id=&quot;20148&quot; value=&quot;5&quot;/&gt;&lt;property id=&quot;20300&quot; value=&quot;Slide 23&quot;/&gt;&lt;property id=&quot;20307&quot; value=&quot;277&quot;/&gt;&lt;/object&gt;&lt;object type=&quot;3&quot; unique_id=&quot;125186&quot;&gt;&lt;property id=&quot;20148&quot; value=&quot;5&quot;/&gt;&lt;property id=&quot;20300&quot; value=&quot;Slide 24&quot;/&gt;&lt;property id=&quot;20307&quot; value=&quot;301&quot;/&gt;&lt;/object&gt;&lt;object type=&quot;3&quot; unique_id=&quot;125187&quot;&gt;&lt;property id=&quot;20148&quot; value=&quot;5&quot;/&gt;&lt;property id=&quot;20300&quot; value=&quot;Slide 25&quot;/&gt;&lt;property id=&quot;20307&quot; value=&quot;295&quot;/&gt;&lt;/object&gt;&lt;object type=&quot;3&quot; unique_id=&quot;125188&quot;&gt;&lt;property id=&quot;20148&quot; value=&quot;5&quot;/&gt;&lt;property id=&quot;20300&quot; value=&quot;Slide 26&quot;/&gt;&lt;property id=&quot;20307&quot; value=&quot;300&quot;/&gt;&lt;/object&gt;&lt;object type=&quot;3&quot; unique_id=&quot;125334&quot;&gt;&lt;property id=&quot;20148&quot; value=&quot;5&quot;/&gt;&lt;property id=&quot;20300&quot; value=&quot;Slide 3&quot;/&gt;&lt;property id=&quot;20307&quot; value=&quot;305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MMPROD_LASTVALUES" val="&lt;ChangeData&gt;&lt;Text&gt;&lt;![CDATA[D) ]]&gt;&lt;/Text&gt;&lt;FontSize&gt;&lt;![CDATA[28]]&gt;&lt;/FontSize&gt;&lt;Left&gt;&lt;![CDATA[85]]&gt;&lt;/Left&gt;&lt;Top&gt;&lt;![CDATA[304,8]]&gt;&lt;/Top&gt;&lt;/ChangeData&gt;"/>
  <p:tag name="MMPROD_ABSOLUTEPOSITIONID" val="10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MMPROD_LASTVALUES" val="&lt;ChangeData&gt;&lt;Text&gt;&lt;![CDATA[  Tế lễ của đạo Phật]]&gt;&lt;/Text&gt;&lt;FontSize&gt;&lt;![CDATA[28]]&gt;&lt;/FontSize&gt;&lt;Left&gt;&lt;![CDATA[132]]&gt;&lt;/Left&gt;&lt;Top&gt;&lt;![CDATA[304,8]]&gt;&lt;/Top&gt;&lt;/ChangeData&gt;"/>
  <p:tag name="MMPROD_ABSOLUTEPOSITIONID" val="10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MMPROD_LASTVALUES" val="&lt;ChangeData&gt;&lt;Text&gt;&lt;![CDATA[C) ]]&gt;&lt;/Text&gt;&lt;FontSize&gt;&lt;![CDATA[28]]&gt;&lt;/FontSize&gt;&lt;Left&gt;&lt;![CDATA[85]]&gt;&lt;/Left&gt;&lt;Top&gt;&lt;![CDATA[257,6]]&gt;&lt;/Top&gt;&lt;/ChangeData&gt;"/>
  <p:tag name="MMPROD_ABSOLUTEPOSITIONID" val="104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MMPROD_LASTVALUES" val="&lt;ChangeData&gt;&lt;Text&gt;&lt;![CDATA[  Các quan lại làm việc]]&gt;&lt;/Text&gt;&lt;FontSize&gt;&lt;![CDATA[28]]&gt;&lt;/FontSize&gt;&lt;Left&gt;&lt;![CDATA[130]]&gt;&lt;/Left&gt;&lt;Top&gt;&lt;![CDATA[257,6]]&gt;&lt;/Top&gt;&lt;/ChangeData&gt;"/>
  <p:tag name="MMPROD_ABSOLUTEPOSITIONID" val="10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MMPROD_LASTVALUES" val="&lt;ChangeData&gt;&lt;Text&gt;&lt;![CDATA[  Trung tâm văn hoá của làng xã]]&gt;&lt;/Text&gt;&lt;FontSize&gt;&lt;![CDATA[28]]&gt;&lt;/FontSize&gt;&lt;Left&gt;&lt;![CDATA[130]]&gt;&lt;/Left&gt;&lt;Top&gt;&lt;![CDATA[176,8]]&gt;&lt;/Top&gt;&lt;/ChangeData&gt;"/>
  <p:tag name="MMPROD_ABSOLUTEPOSITIONID" val="10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4"/>
  <p:tag name="MMPROD_ABSOLUTEPOSITIONID" val="100"/>
  <p:tag name="PRESENTER_SHAPETEXTINFO" val="&lt;ShapeTextInfo&gt;&lt;TableIndex row=&quot;-1&quot; col=&quot;-1&quot;&gt;&lt;linesCount val=&quot;2&quot;/&gt;&lt;lineCharCount val=&quot;48&quot;/&gt;&lt;lineCharCount val=&quot;37&quot;/&gt;&lt;/TableIndex&gt;&lt;/ShapeTextInfo&gt;"/>
  <p:tag name="HTML_SHAPEINFO" val="&lt;ThreeDShapeInfo&gt;&lt;uuid val=&quot;100&quot;/&gt;&lt;isInvalidForFieldText val=&quot;0&quot;/&gt;&lt;Image&gt;&lt;filename val=&quot;E:\BAI GIANG E-LEARNING MON LICH SU 4\BAI GIANG\data\asimages\{78E86CC2-C02E-4E50-A10F-0A4D52AC0383}_6.png&quot;/&gt;&lt;left val=&quot;36&quot;/&gt;&lt;top val=&quot;16&quot;/&gt;&lt;width val=&quot;649&quot;/&gt;&lt;height val=&quot;71&quot;/&gt;&lt;hasText val=&quot;1&quot;/&gt;&lt;/Image&gt;&lt;/ThreeDShapeInfo&gt;"/>
  <p:tag name="MMPROD_LASTVALUES" val="&lt;ChangeData&gt;&lt;Text&gt;&lt;![CDATA[Câu hỏi 1: Thời Lý, chùa là nơi dùng để làm gì?&amp;#x0D;&amp;#x0A; (Em hãy chọn những ý em cho là đúng)]]&gt;&lt;/Text&gt;&lt;FontSize&gt;&lt;![CDATA[24]]&gt;&lt;/FontSize&gt;&lt;Left&gt;&lt;![CDATA[0]]&gt;&lt;/Left&gt;&lt;Top&gt;&lt;![CDATA[0]]&gt;&lt;/Top&gt;&lt;/ChangeDat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MMPROD_LASTVALUES" val="&lt;ChangeData&gt;&lt;Text&gt;&lt;![CDATA[  Tu hành của các nhà sư]]&gt;&lt;/Text&gt;&lt;FontSize&gt;&lt;![CDATA[28]]&gt;&lt;/FontSize&gt;&lt;Left&gt;&lt;![CDATA[130]]&gt;&lt;/Left&gt;&lt;Top&gt;&lt;![CDATA[129,6]]&gt;&lt;/Top&gt;&lt;/ChangeData&gt;"/>
  <p:tag name="MMPROD_ABSOLUTEPOSITIONID" val="10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177DC700-3C55-44B3-8E63-48CCA55A1BE7}_11.png&quot;/&gt;&lt;left val=&quot;31&quot;/&gt;&lt;top val=&quot;16&quot;/&gt;&lt;width val=&quot;649&quot;/&gt;&lt;height val=&quot;68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  <p:tag name="PPSNARRATIONPROPS" val="E:\BAI GIANG E-LEARNING MON LICH SU 4\TEPNGUON\lam lai ghi am\s15.mp3"/>
  <p:tag name="PPSNARRATION" val="11,1788408963,E:\BAI GIANG E-LEARNING MON LICH SU 4\TEPNGUON\LICH SU 4_pptx\Media.ppcx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F75E8EF1-D424-4112-A7D8-1C1CD4AA4B35}_15.png&quot;/&gt;&lt;left val=&quot;19&quot;/&gt;&lt;top val=&quot;-51&quot;/&gt;&lt;width val=&quot;535&quot;/&gt;&lt;height val=&quot;43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10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7712234A-8B0A-486B-A81B-757F1353DB22}_15.png&quot;/&gt;&lt;left val=&quot;65&quot;/&gt;&lt;top val=&quot;58&quot;/&gt;&lt;width val=&quot;231&quot;/&gt;&lt;height val=&quot;76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07B09D85-11D2-4D3A-89B9-A886A9A5F960}_15.png&quot;/&gt;&lt;left val=&quot;36&quot;/&gt;&lt;top val=&quot;8&quot;/&gt;&lt;width val=&quot;649&quot;/&gt;&lt;height val=&quot;51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CB8216D-70B5-4459-8376-B1F252C79EBE}&quot;/&gt;&lt;isInvalidForFieldText val=&quot;0&quot;/&gt;&lt;Image&gt;&lt;filename val=&quot;E:\BAI GIANG E-LEARNING MON LICH SU 4\BAI GIANG\data\asimages\{ECB8216D-70B5-4459-8376-B1F252C79EBE}_15.png&quot;/&gt;&lt;left val=&quot;51&quot;/&gt;&lt;top val=&quot;135&quot;/&gt;&lt;width val=&quot;297&quot;/&gt;&lt;height val=&quot;213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15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E1C69C36-9C30-44D4-979F-34929BBC4104}_15.png&quot;/&gt;&lt;left val=&quot;363&quot;/&gt;&lt;top val=&quot;58&quot;/&gt;&lt;width val=&quot;226&quot;/&gt;&lt;height val=&quot;76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26,709]]&gt;&lt;/Left&gt;&lt;Top&gt;&lt;![CDATA[97,2]]&gt;&lt;/Top&gt;&lt;/ChangeData&gt;"/>
  <p:tag name="MMPROD_ID" val="10048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049&quot;&gt;&lt;property id=&quot;10020&quot; value=&quot;9&quot;/&gt;&lt;property id=&quot;10102&quot; value=&quot;0&quot;/&gt;&lt;property id=&quot;10191&quot; value=&quot;-1&quot;/&gt;&lt;/object&gt;"/>
  <p:tag name="MMPROD_COLLECTIONCONTAINERID" val="10045"/>
  <p:tag name="MMPROD_PARENTID" val="10044"/>
  <p:tag name="MMPROD_ANSWERLETTER" val="A) 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26,709]]&gt;&lt;/Left&gt;&lt;Top&gt;&lt;![CDATA[139,028]]&gt;&lt;/Top&gt;&lt;/ChangeData&gt;"/>
  <p:tag name="MMPROD_ID" val="10050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051&quot;&gt;&lt;property id=&quot;10020&quot; value=&quot;9&quot;/&gt;&lt;property id=&quot;10102&quot; value=&quot;0&quot;/&gt;&lt;property id=&quot;10191&quot; value=&quot;-1&quot;/&gt;&lt;/object&gt;"/>
  <p:tag name="MMPROD_COLLECTIONCONTAINERID" val="10045"/>
  <p:tag name="MMPROD_PARENTID" val="10044"/>
  <p:tag name="MMPROD_ANSWERLETTER" val="B) 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  <p:tag name="PPSNARRATIONPROPS" val="E:\BAI GIANG E-LEARNING MON LICH SU 4\TEPNGUON\lam lai ghi am\s15.mp3"/>
  <p:tag name="PPSNARRATION" val="11,1788408963,E:\BAI GIANG E-LEARNING MON LICH SU 4\TEPNGUON\LICH SU 4_pptx\Media.ppcx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F75E8EF1-D424-4112-A7D8-1C1CD4AA4B35}_15.png&quot;/&gt;&lt;left val=&quot;19&quot;/&gt;&lt;top val=&quot;-51&quot;/&gt;&lt;width val=&quot;535&quot;/&gt;&lt;height val=&quot;43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10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7712234A-8B0A-486B-A81B-757F1353DB22}_15.png&quot;/&gt;&lt;left val=&quot;65&quot;/&gt;&lt;top val=&quot;58&quot;/&gt;&lt;width val=&quot;231&quot;/&gt;&lt;height val=&quot;76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07B09D85-11D2-4D3A-89B9-A886A9A5F960}_15.png&quot;/&gt;&lt;left val=&quot;36&quot;/&gt;&lt;top val=&quot;8&quot;/&gt;&lt;width val=&quot;649&quot;/&gt;&lt;height val=&quot;51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CB8216D-70B5-4459-8376-B1F252C79EBE}&quot;/&gt;&lt;isInvalidForFieldText val=&quot;0&quot;/&gt;&lt;Image&gt;&lt;filename val=&quot;E:\BAI GIANG E-LEARNING MON LICH SU 4\BAI GIANG\data\asimages\{ECB8216D-70B5-4459-8376-B1F252C79EBE}_15.png&quot;/&gt;&lt;left val=&quot;51&quot;/&gt;&lt;top val=&quot;135&quot;/&gt;&lt;width val=&quot;297&quot;/&gt;&lt;height val=&quot;213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15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E1C69C36-9C30-44D4-979F-34929BBC4104}_15.png&quot;/&gt;&lt;left val=&quot;363&quot;/&gt;&lt;top val=&quot;58&quot;/&gt;&lt;width val=&quot;226&quot;/&gt;&lt;height val=&quot;76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26,709]]&gt;&lt;/Left&gt;&lt;Top&gt;&lt;![CDATA[181,2378]]&gt;&lt;/Top&gt;&lt;/ChangeData&gt;"/>
  <p:tag name="MMPROD_ID" val="10052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053&quot;&gt;&lt;property id=&quot;10020&quot; value=&quot;9&quot;/&gt;&lt;property id=&quot;10102&quot; value=&quot;0&quot;/&gt;&lt;property id=&quot;10191&quot; value=&quot;-1&quot;/&gt;&lt;/object&gt;"/>
  <p:tag name="MMPROD_COLLECTIONCONTAINERID" val="10045"/>
  <p:tag name="MMPROD_PARENTID" val="10044"/>
  <p:tag name="MMPROD_ANSWERLETTER" val="C) 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126,709]]&gt;&lt;/Left&gt;&lt;Top&gt;&lt;![CDATA[219,8244]]&gt;&lt;/Top&gt;&lt;/ChangeData&gt;"/>
  <p:tag name="MMPROD_ID" val="10054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055&quot;&gt;&lt;property id=&quot;10020&quot; value=&quot;9&quot;/&gt;&lt;property id=&quot;10102&quot; value=&quot;0&quot;/&gt;&lt;property id=&quot;10191&quot; value=&quot;-1&quot;/&gt;&lt;/object&gt;"/>
  <p:tag name="MMPROD_COLLECTIONCONTAINERID" val="10045"/>
  <p:tag name="MMPROD_PARENTID" val="10044"/>
  <p:tag name="MMPROD_ANSWERLETTER" val="D) 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9.PNG&quot;/&gt;"/>
  <p:tag name="PPSNARRATIONPROPS" val="E:\BAI GIANG E-LEARNING MON LICH SU 4\TEPNGUON\lam lai ghi am\s29.mp3"/>
  <p:tag name="PPSNARRATION" val="31,1788408963,E:\BAI GIANG E-LEARNING MON LICH SU 4\TEPNGUON\LICH SU 4_pptx\Media.ppcx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435ACF50-01AD-46B2-9F4F-8A9CAB4FDC67}_29.png&quot;/&gt;&lt;left val=&quot;19&quot;/&gt;&lt;top val=&quot;-48&quot;/&gt;&lt;width val=&quot;535&quot;/&gt;&lt;height val=&quot;39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ARNING MON LICH SU 4\BAI GIANG\data\asimages\{D04A9C9B-3DFA-492A-A6E9-C04093BE411F}_29.png&quot;/&gt;&lt;left val=&quot;38&quot;/&gt;&lt;top val=&quot;3&quot;/&gt;&lt;width val=&quot;591&quot;/&gt;&lt;height val=&quot;51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3019896-7413-4E36-9303-9C4E3F6C5BEB}&quot;/&gt;&lt;isInvalidForFieldText val=&quot;0&quot;/&gt;&lt;Image&gt;&lt;filename val=&quot;E:\BAI GIANG E-LEARNING MON LICH SU 4\BAI GIANG\data\asimages\{23019896-7413-4E36-9303-9C4E3F6C5BEB}_29.png&quot;/&gt;&lt;left val=&quot;65&quot;/&gt;&lt;top val=&quot;78&quot;/&gt;&lt;width val=&quot;257&quot;/&gt;&lt;height val=&quot;259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FD5D023-3E11-4532-A310-951381716AE0}&quot;/&gt;&lt;isInvalidForFieldText val=&quot;0&quot;/&gt;&lt;Image&gt;&lt;filename val=&quot;E:\BAI GIANG E-LEARNING MON LICH SU 4\BAI GIANG\data\asimages\{2FD5D023-3E11-4532-A310-951381716AE0}_29.png&quot;/&gt;&lt;left val=&quot;366&quot;/&gt;&lt;top val=&quot;77&quot;/&gt;&lt;width val=&quot;254&quot;/&gt;&lt;height val=&quot;213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9&quot;/&gt;&lt;lineCharCount val=&quot;13&quot;/&gt;&lt;lineCharCount val=&quot;11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3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2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6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1160</Words>
  <Application>Microsoft Office PowerPoint</Application>
  <PresentationFormat>Trình chiếu Trên màn hình (4:3)</PresentationFormat>
  <Paragraphs>135</Paragraphs>
  <Slides>33</Slides>
  <Notes>6</Notes>
  <HiddenSlides>0</HiddenSlides>
  <MMClips>5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40" baseType="lpstr">
      <vt:lpstr>.VnBlackH</vt:lpstr>
      <vt:lpstr>Arial</vt:lpstr>
      <vt:lpstr>Calibri</vt:lpstr>
      <vt:lpstr>Tahoma</vt:lpstr>
      <vt:lpstr>Times New Roman</vt:lpstr>
      <vt:lpstr>Office Theme</vt:lpstr>
      <vt:lpstr>CorelDRAW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Bối cảnh lịch sử </vt:lpstr>
      <vt:lpstr>Diễn biến cuộc kháng chiến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Diễn biến cuộc kháng chiến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Phòng tuyến sông Như Nguyệt</vt:lpstr>
      <vt:lpstr>Trận chiến trên sông Như Nguyệt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</dc:creator>
  <cp:lastModifiedBy>THU</cp:lastModifiedBy>
  <cp:revision>12</cp:revision>
  <dcterms:created xsi:type="dcterms:W3CDTF">2019-11-28T16:27:50Z</dcterms:created>
  <dcterms:modified xsi:type="dcterms:W3CDTF">2019-12-04T06:40:21Z</dcterms:modified>
</cp:coreProperties>
</file>