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473" r:id="rId2"/>
    <p:sldId id="477" r:id="rId3"/>
    <p:sldId id="282" r:id="rId4"/>
    <p:sldId id="281" r:id="rId5"/>
    <p:sldId id="256" r:id="rId6"/>
    <p:sldId id="478" r:id="rId7"/>
    <p:sldId id="308" r:id="rId8"/>
    <p:sldId id="309" r:id="rId9"/>
    <p:sldId id="260" r:id="rId10"/>
    <p:sldId id="305" r:id="rId11"/>
    <p:sldId id="284" r:id="rId12"/>
    <p:sldId id="286" r:id="rId13"/>
    <p:sldId id="261" r:id="rId14"/>
    <p:sldId id="285" r:id="rId15"/>
    <p:sldId id="265" r:id="rId16"/>
    <p:sldId id="274" r:id="rId17"/>
    <p:sldId id="288" r:id="rId18"/>
    <p:sldId id="310" r:id="rId19"/>
    <p:sldId id="50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333399"/>
    <a:srgbClr val="FFFF99"/>
    <a:srgbClr val="008000"/>
    <a:srgbClr val="0033CC"/>
    <a:srgbClr val="FF99FF"/>
    <a:srgbClr val="B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3914-1A10-43CC-B215-E7F3D4A426FB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0DDC1-5288-4039-BCC5-1E11B5C1A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2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49898747-9E20-44E8-9683-FE7656DF3AE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0DD47684-4D19-4552-96E7-32E829832F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5F1BF478-31CF-4C5B-A110-A3D192500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219DBD-0935-4281-9CC8-9D334E1E449D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DBC5-7395-4458-ADD1-722C67BBF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705-7A4A-4AE6-AE64-369580674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0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705-7A4A-4AE6-AE64-369580674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72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705-7A4A-4AE6-AE64-369580674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705-7A4A-4AE6-AE64-369580674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69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4705-7A4A-4AE6-AE64-369580674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AF27-1D66-4BF5-A438-B529BAB3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95FF-0A8F-49ED-AE27-F22A2139F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DB313-A234-445A-9528-60B985513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1F07-724F-4D21-B932-538261BCC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EC48-4671-40E8-B4DD-09E228FD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86643-2A72-4334-8427-A19D191DB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CFB5-F3B1-4A38-A8BD-1954CCD6C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B592-5FDA-4629-B004-4497ADB12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677B-4624-46B2-AFDE-996B6B3E1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1D55-4740-4F43-B7B1-27E83CD6A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E990-5526-43CD-95D6-AEF85D06D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D44705-7A4A-4AE6-AE64-369580674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>
            <a:extLst>
              <a:ext uri="{FF2B5EF4-FFF2-40B4-BE49-F238E27FC236}">
                <a16:creationId xmlns:a16="http://schemas.microsoft.com/office/drawing/2014/main" id="{87AA7223-0538-42F1-BE3C-564165C1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6821B7-B229-4938-9FDF-92BADA629BA1}"/>
              </a:ext>
            </a:extLst>
          </p:cNvPr>
          <p:cNvSpPr/>
          <p:nvPr/>
        </p:nvSpPr>
        <p:spPr>
          <a:xfrm>
            <a:off x="2340120" y="2303070"/>
            <a:ext cx="4446178" cy="35858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latin typeface="+mn-lt"/>
              </a:rPr>
              <a:t>CHÀO MỪNG QUÝ THẦY CÔ VÀ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latin typeface="+mn-lt"/>
              </a:rPr>
              <a:t>CÁC EM HỌC SINH LỚP 4A3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23078-2866-422F-BB1D-61DFF55CFC4D}"/>
              </a:ext>
            </a:extLst>
          </p:cNvPr>
          <p:cNvSpPr/>
          <p:nvPr/>
        </p:nvSpPr>
        <p:spPr>
          <a:xfrm>
            <a:off x="1314451" y="3611271"/>
            <a:ext cx="667078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+mn-lt"/>
              </a:rPr>
              <a:t>ĐẾN VỚI GIỜ HỌC ĐỊA LÍ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35125" y="1079500"/>
            <a:ext cx="1371600" cy="528638"/>
          </a:xfrm>
          <a:prstGeom prst="rect">
            <a:avLst/>
          </a:prstGeom>
          <a:solidFill>
            <a:srgbClr val="B6F6F8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Hái chè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368550" y="1851025"/>
            <a:ext cx="2590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Phân loại chè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548313" y="1851025"/>
            <a:ext cx="25908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Quy trình chế biến chè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795713" y="4027488"/>
            <a:ext cx="3048000" cy="528637"/>
          </a:xfrm>
          <a:prstGeom prst="rect">
            <a:avLst/>
          </a:prstGeom>
          <a:solidFill>
            <a:srgbClr val="92D05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Các sản phẩm chè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505200" y="3065463"/>
            <a:ext cx="2438400" cy="528637"/>
          </a:xfrm>
          <a:prstGeom prst="rect">
            <a:avLst/>
          </a:prstGeom>
          <a:solidFill>
            <a:srgbClr val="FF99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Vò, sấy khô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667000" y="1608138"/>
            <a:ext cx="838200" cy="242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5014913" y="3594100"/>
            <a:ext cx="3048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746500" y="2379663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8" name="Picture 15" descr="Gtbrd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ảnh"/>
          <p:cNvPicPr>
            <a:picLocks noChangeAspect="1" noChangeArrowheads="1"/>
          </p:cNvPicPr>
          <p:nvPr/>
        </p:nvPicPr>
        <p:blipFill>
          <a:blip r:embed="rId3" cstate="print">
            <a:lum bright="-30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09900" y="6019800"/>
            <a:ext cx="3124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l_fi" descr="images557244_ch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90800" y="5791200"/>
            <a:ext cx="3505200" cy="646331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chè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l_fi" descr="avatar"/>
          <p:cNvPicPr>
            <a:picLocks noChangeAspect="1" noChangeArrowheads="1"/>
          </p:cNvPicPr>
          <p:nvPr/>
        </p:nvPicPr>
        <p:blipFill>
          <a:blip r:embed="rId2" cstate="print">
            <a:lum bright="-1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797" cy="6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962400" y="5965466"/>
            <a:ext cx="2819400" cy="707886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Vò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sấy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Nd9GcQyobRd1XCt2PXXtsj11Vvl1n8ISJE6A6FE_zfqD8mqaXalSuPhJg"/>
          <p:cNvPicPr>
            <a:picLocks noChangeAspect="1" noChangeArrowheads="1"/>
          </p:cNvPicPr>
          <p:nvPr/>
        </p:nvPicPr>
        <p:blipFill>
          <a:blip r:embed="rId2" cstate="print">
            <a:lum bright="-1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8FF9823-338C-410A-9FE6-4ADBC49F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4732"/>
            <a:ext cx="4724400" cy="707886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chè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a-ban-di-pha-rung-lam-ray_Tin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5500"/>
            <a:ext cx="4191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hat Pha R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825500"/>
            <a:ext cx="4114800" cy="2603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ANd9GcQsaakVl5GluQqgy56vUnipkLFxyOb5K41rq0XmakJdRTi5_fGgN1C6a-W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657600"/>
            <a:ext cx="4267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49213" y="3630613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303" name="Text Box 5"/>
          <p:cNvSpPr txBox="1">
            <a:spLocks noChangeArrowheads="1"/>
          </p:cNvSpPr>
          <p:nvPr/>
        </p:nvSpPr>
        <p:spPr bwMode="auto">
          <a:xfrm>
            <a:off x="311150" y="48768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+ Vì rừng bị khai thác cạn kiệt do đốt phá rừng, khai thác gỗ bừa bãi,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242050" cy="944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 Để khắc phục tình trạng này, người dân nơi đây đã trồng những loại cây gì?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87438" y="212725"/>
            <a:ext cx="6096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+ Tích cực trồng lại rừng, cây công nghiệp lâu năm và cây ăn quả</a:t>
            </a:r>
          </a:p>
        </p:txBody>
      </p:sp>
      <p:pic>
        <p:nvPicPr>
          <p:cNvPr id="18436" name="Picture 7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371600"/>
            <a:ext cx="3067050" cy="17526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il_fi" descr="nhat-giup-phat-trien-cay-an-qua-co-mui-o-dbscl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203575"/>
            <a:ext cx="3095625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il_fi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203575"/>
            <a:ext cx="3408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447800" y="5237163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- Nêu tác dụng của việc trồng rừng?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228725" y="5334000"/>
            <a:ext cx="6259513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+ Rừng che phủ đồi, ngăn chặn tình trạng đất bị xói mòn và xấu đi. </a:t>
            </a:r>
          </a:p>
        </p:txBody>
      </p:sp>
      <p:pic>
        <p:nvPicPr>
          <p:cNvPr id="18441" name="il_fi" descr="Rng_U_Minh_113129433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371600"/>
            <a:ext cx="3352800" cy="179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  <p:bldP spid="21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6" name="Group 34"/>
          <p:cNvGraphicFramePr>
            <a:graphicFrameLocks noGrp="1"/>
          </p:cNvGraphicFramePr>
          <p:nvPr>
            <p:ph/>
          </p:nvPr>
        </p:nvGraphicFramePr>
        <p:xfrm>
          <a:off x="228600" y="1981200"/>
          <a:ext cx="8763000" cy="25146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04800" y="2286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Năm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281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Diện tích rừng trồng mới ( ha)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191000" y="2362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2001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943600" y="2362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2002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467600" y="23622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2003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377113" y="3452813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5700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867400" y="3452813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5500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191000" y="348932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4600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-13855" y="985263"/>
            <a:ext cx="9462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Phú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Thọ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38545" y="4791797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Phú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Thọ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tăng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)?</a:t>
            </a:r>
          </a:p>
        </p:txBody>
      </p:sp>
      <p:sp>
        <p:nvSpPr>
          <p:cNvPr id="19485" name="Text Box 5"/>
          <p:cNvSpPr txBox="1">
            <a:spLocks noChangeArrowheads="1"/>
          </p:cNvSpPr>
          <p:nvPr/>
        </p:nvSpPr>
        <p:spPr bwMode="auto">
          <a:xfrm>
            <a:off x="-13855" y="2758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37465" y="3046413"/>
            <a:ext cx="9106535" cy="3046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thoải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trọc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xanhbằng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276600" y="1524000"/>
            <a:ext cx="215536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nhớ</a:t>
            </a:r>
            <a:endParaRPr lang="en-US" sz="3600" b="1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>
            <a:extLst>
              <a:ext uri="{FF2B5EF4-FFF2-40B4-BE49-F238E27FC236}">
                <a16:creationId xmlns:a16="http://schemas.microsoft.com/office/drawing/2014/main" id="{5DAC65CE-372A-445C-9A6F-E384DBFB6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r="27655" b="30249"/>
          <a:stretch>
            <a:fillRect/>
          </a:stretch>
        </p:blipFill>
        <p:spPr bwMode="auto">
          <a:xfrm>
            <a:off x="1338263" y="2057400"/>
            <a:ext cx="6523435" cy="33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83A05-1363-43EC-B15D-8FEA4944A224}"/>
              </a:ext>
            </a:extLst>
          </p:cNvPr>
          <p:cNvSpPr txBox="1"/>
          <p:nvPr/>
        </p:nvSpPr>
        <p:spPr>
          <a:xfrm>
            <a:off x="3417391" y="1500187"/>
            <a:ext cx="2700338" cy="6637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71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22531" name="TextBox 5">
            <a:extLst>
              <a:ext uri="{FF2B5EF4-FFF2-40B4-BE49-F238E27FC236}">
                <a16:creationId xmlns:a16="http://schemas.microsoft.com/office/drawing/2014/main" id="{F8F55E5E-F3D7-4DDC-BFD5-C5B0D08B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897" y="3726657"/>
            <a:ext cx="1398984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chép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đủ</a:t>
            </a:r>
            <a:endParaRPr lang="en-US" altLang="en-US" sz="1575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Box 6">
            <a:extLst>
              <a:ext uri="{FF2B5EF4-FFF2-40B4-BE49-F238E27FC236}">
                <a16:creationId xmlns:a16="http://schemas.microsoft.com/office/drawing/2014/main" id="{58B203A5-D907-4A63-9D59-5E8BB77F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3790950"/>
            <a:ext cx="139898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endParaRPr lang="en-US" altLang="en-US" sz="1575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C5534B20-D55A-4D58-8B65-E6537A59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422" y="3790951"/>
            <a:ext cx="1543050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</a:t>
            </a:r>
            <a:endParaRPr lang="en-US" altLang="en-US" sz="1575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(SGK - 82)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DF171-0CE0-4428-900D-2453F2161D94}"/>
              </a:ext>
            </a:extLst>
          </p:cNvPr>
          <p:cNvSpPr/>
          <p:nvPr/>
        </p:nvSpPr>
        <p:spPr>
          <a:xfrm>
            <a:off x="119063" y="0"/>
            <a:ext cx="8897541" cy="6857999"/>
          </a:xfrm>
          <a:prstGeom prst="rect">
            <a:avLst/>
          </a:prstGeom>
          <a:noFill/>
          <a:ln w="8255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E3DB84-7DBB-4D8C-BD56-75BC24F93826}"/>
              </a:ext>
            </a:extLst>
          </p:cNvPr>
          <p:cNvSpPr/>
          <p:nvPr/>
        </p:nvSpPr>
        <p:spPr>
          <a:xfrm>
            <a:off x="0" y="152400"/>
            <a:ext cx="9144000" cy="6705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698F027E-B829-47E7-B0FC-690A32F6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1" y="1201341"/>
            <a:ext cx="492442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3450" b="1" dirty="0">
                <a:solidFill>
                  <a:srgbClr val="FF0000"/>
                </a:solidFill>
                <a:ea typeface="SimSun" panose="02010600030101010101" pitchFamily="2" charset="-122"/>
              </a:rPr>
              <a:t>MỤC TIÊU BÀI HỌC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B230D1-AC5F-4086-80D0-A6ADB2B9E76C}"/>
              </a:ext>
            </a:extLst>
          </p:cNvPr>
          <p:cNvSpPr/>
          <p:nvPr/>
        </p:nvSpPr>
        <p:spPr bwMode="auto">
          <a:xfrm>
            <a:off x="1408674" y="2719186"/>
            <a:ext cx="7525225" cy="577454"/>
          </a:xfrm>
          <a:prstGeom prst="roundRect">
            <a:avLst/>
          </a:prstGeom>
          <a:solidFill>
            <a:srgbClr val="0066C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2100" b="1" noProof="1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n-US" sz="2100" b="1" noProof="1">
                <a:solidFill>
                  <a:schemeClr val="bg1"/>
                </a:solidFill>
                <a:cs typeface="Times New Roman" panose="02020603050405020304" pitchFamily="18" charset="0"/>
              </a:rPr>
              <a:t>Mô tả được vùng trung du Bắc Bộ</a:t>
            </a:r>
            <a:endParaRPr sz="2100" b="1" noProof="1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49" name="Group 10">
            <a:extLst>
              <a:ext uri="{FF2B5EF4-FFF2-40B4-BE49-F238E27FC236}">
                <a16:creationId xmlns:a16="http://schemas.microsoft.com/office/drawing/2014/main" id="{6002E146-7300-468E-BD49-81E6E9E6E6C1}"/>
              </a:ext>
            </a:extLst>
          </p:cNvPr>
          <p:cNvGrpSpPr>
            <a:grpSpLocks/>
          </p:cNvGrpSpPr>
          <p:nvPr/>
        </p:nvGrpSpPr>
        <p:grpSpPr bwMode="auto">
          <a:xfrm>
            <a:off x="694299" y="2556271"/>
            <a:ext cx="714375" cy="872729"/>
            <a:chOff x="1066800" y="1245605"/>
            <a:chExt cx="685800" cy="838200"/>
          </a:xfrm>
        </p:grpSpPr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A2F919F1-7338-44BC-9B25-FC81E184AF04}"/>
                </a:ext>
              </a:extLst>
            </p:cNvPr>
            <p:cNvSpPr/>
            <p:nvPr/>
          </p:nvSpPr>
          <p:spPr bwMode="auto">
            <a:xfrm>
              <a:off x="1066800" y="1245605"/>
              <a:ext cx="685800" cy="838200"/>
            </a:xfrm>
            <a:prstGeom prst="diamond">
              <a:avLst/>
            </a:prstGeom>
            <a:solidFill>
              <a:srgbClr val="99CCFF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07C8FE5E-139A-4CB7-8DE0-A80FB869D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973" y="1542920"/>
              <a:ext cx="253746" cy="39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en-US" altLang="en-US" sz="3150" b="1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A3891D5-C260-4E7D-BC84-12959AFCED0E}"/>
              </a:ext>
            </a:extLst>
          </p:cNvPr>
          <p:cNvSpPr/>
          <p:nvPr/>
        </p:nvSpPr>
        <p:spPr bwMode="auto">
          <a:xfrm>
            <a:off x="1472802" y="4199335"/>
            <a:ext cx="7525225" cy="577453"/>
          </a:xfrm>
          <a:prstGeom prst="roundRect">
            <a:avLst/>
          </a:prstGeom>
          <a:solidFill>
            <a:srgbClr val="0066C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2100" b="1" noProof="1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n-US" sz="2100" b="1" noProof="1">
                <a:solidFill>
                  <a:schemeClr val="bg1"/>
                </a:solidFill>
                <a:cs typeface="Times New Roman" panose="02020603050405020304" pitchFamily="18" charset="0"/>
              </a:rPr>
              <a:t>Nêu được mối quan hệ giũa thiên nhiên và con người nơi đây</a:t>
            </a:r>
            <a:endParaRPr sz="2100" b="1" noProof="1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53" name="Group 10">
            <a:extLst>
              <a:ext uri="{FF2B5EF4-FFF2-40B4-BE49-F238E27FC236}">
                <a16:creationId xmlns:a16="http://schemas.microsoft.com/office/drawing/2014/main" id="{633BC7B7-1DEF-4D29-86C7-88FF589AA0EB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4051101"/>
            <a:ext cx="714375" cy="873919"/>
            <a:chOff x="1066800" y="1828800"/>
            <a:chExt cx="685800" cy="838200"/>
          </a:xfrm>
        </p:grpSpPr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BECDA061-AD90-452A-A1DB-4ADB8658B608}"/>
                </a:ext>
              </a:extLst>
            </p:cNvPr>
            <p:cNvSpPr/>
            <p:nvPr/>
          </p:nvSpPr>
          <p:spPr bwMode="auto">
            <a:xfrm>
              <a:off x="1066800" y="1828800"/>
              <a:ext cx="685800" cy="838200"/>
            </a:xfrm>
            <a:prstGeom prst="diamond">
              <a:avLst/>
            </a:prstGeom>
            <a:solidFill>
              <a:srgbClr val="99CCFF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1BAECF07-747B-4EB6-A0E2-ED4C77ED6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681" y="2143981"/>
              <a:ext cx="304038" cy="39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en-US" altLang="en-US" sz="3150" b="1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29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0" y="2209800"/>
            <a:ext cx="9144000" cy="4648200"/>
            <a:chOff x="-144" y="0"/>
            <a:chExt cx="5904" cy="4291"/>
          </a:xfrm>
        </p:grpSpPr>
        <p:pic>
          <p:nvPicPr>
            <p:cNvPr id="410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4800" b="1">
                <a:latin typeface="VNI-Helve-Condense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09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AU" sz="1000">
                  <a:cs typeface="Arial" panose="020B0604020202020204" pitchFamily="34" charset="0"/>
                </a:rPr>
                <a:t>VĨNH </a:t>
              </a:r>
            </a:p>
            <a:p>
              <a:pPr algn="ctr" eaLnBrk="1" hangingPunct="1"/>
              <a:r>
                <a:rPr lang="en-AU" sz="1000">
                  <a:cs typeface="Arial" panose="020B0604020202020204" pitchFamily="34" charset="0"/>
                </a:rPr>
                <a:t>PHÚC</a:t>
              </a:r>
              <a:endParaRPr lang="en-US" sz="1000">
                <a:cs typeface="Arial" panose="020B0604020202020204" pitchFamily="34" charset="0"/>
              </a:endParaRPr>
            </a:p>
          </p:txBody>
        </p:sp>
      </p:grp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4572000" y="2209800"/>
            <a:ext cx="2057400" cy="2362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5334000" y="2209800"/>
            <a:ext cx="1295400" cy="2286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629400" y="2209800"/>
            <a:ext cx="381000" cy="2286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5943600" y="2209800"/>
            <a:ext cx="685800" cy="1905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990600" y="161270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TRUNG DU BẮC BỘ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0" y="90707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đồi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thoải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762500" y="1123456"/>
            <a:ext cx="41910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Thọ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</a:rPr>
              <a:t>Vĩnh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Phúc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Giang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  <p:bldP spid="29708" grpId="0" animBg="1"/>
      <p:bldP spid="297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643313"/>
            <a:ext cx="8229600" cy="30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,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123" name="Picture 4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1148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Bao-tang-co-mien-trung-du_Tin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322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57200" y="4024313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đồi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4405313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 ?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52400" y="5104156"/>
            <a:ext cx="9067800" cy="4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sườn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thoải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úp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52400" y="5518494"/>
            <a:ext cx="8915400" cy="133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81289" y="6110494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miền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0" grpId="0"/>
      <p:bldP spid="28683" grpId="0"/>
      <p:bldP spid="28685" grpId="0"/>
      <p:bldP spid="28687" grpId="0"/>
      <p:bldP spid="286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41621" y="2095500"/>
            <a:ext cx="2624138" cy="2025650"/>
          </a:xfrm>
          <a:prstGeom prst="ellipse">
            <a:avLst/>
          </a:prstGeom>
          <a:solidFill>
            <a:srgbClr val="B6F6F8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</a:p>
          <a:p>
            <a:pPr algn="ctr" eaLnBrk="1" hangingPunct="1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19600" y="1181100"/>
            <a:ext cx="4531091" cy="914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48163" y="2606675"/>
            <a:ext cx="4686300" cy="9144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đỉnh tròn,  sườn thoải </a:t>
            </a:r>
          </a:p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xếp cạnh nhau như bát úp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348163" y="3978275"/>
            <a:ext cx="4686300" cy="9906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Mang dấu hiệu vừa của đồng</a:t>
            </a:r>
          </a:p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vừa của miền núi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2624138" y="1508125"/>
            <a:ext cx="1905000" cy="1600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552700" y="3200400"/>
            <a:ext cx="1905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590800" y="3200400"/>
            <a:ext cx="1828800" cy="1295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304800" y="190709"/>
            <a:ext cx="7848600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B705-CEC7-414B-A7C0-019F974B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07B9-5480-486A-B4F1-B169B88F5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740EA-65BC-41CE-82A8-B149DAAE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85725" y="122238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  <p:sp>
        <p:nvSpPr>
          <p:cNvPr id="5139" name="Text Box 5"/>
          <p:cNvSpPr txBox="1">
            <a:spLocks noChangeArrowheads="1"/>
          </p:cNvSpPr>
          <p:nvPr/>
        </p:nvSpPr>
        <p:spPr bwMode="auto">
          <a:xfrm>
            <a:off x="422275" y="3429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1, 2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Giang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19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27075"/>
            <a:ext cx="4489450" cy="262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769938"/>
            <a:ext cx="4460875" cy="25828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Text Box 5"/>
          <p:cNvSpPr txBox="1">
            <a:spLocks noChangeArrowheads="1"/>
          </p:cNvSpPr>
          <p:nvPr/>
        </p:nvSpPr>
        <p:spPr bwMode="auto">
          <a:xfrm>
            <a:off x="685800" y="440372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+ Cây vải, cây chè</a:t>
            </a:r>
          </a:p>
        </p:txBody>
      </p:sp>
      <p:sp>
        <p:nvSpPr>
          <p:cNvPr id="5145" name="Text Box 5"/>
          <p:cNvSpPr txBox="1">
            <a:spLocks noChangeArrowheads="1"/>
          </p:cNvSpPr>
          <p:nvPr/>
        </p:nvSpPr>
        <p:spPr bwMode="auto">
          <a:xfrm>
            <a:off x="455613" y="4987925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 Chè ở đây được trồng để làm gì?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5613" y="5546725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+ Chè được trồng để phục vụ nhu cầu trong nước và xuất khẩu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  <p:bldP spid="5143" grpId="0"/>
      <p:bldP spid="514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28600" y="85686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</a:t>
            </a:r>
          </a:p>
        </p:txBody>
      </p:sp>
      <p:pic>
        <p:nvPicPr>
          <p:cNvPr id="921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7088"/>
            <a:ext cx="6842125" cy="3962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9" name="Text Box 5"/>
          <p:cNvSpPr txBox="1">
            <a:spLocks noChangeArrowheads="1"/>
          </p:cNvSpPr>
          <p:nvPr/>
        </p:nvSpPr>
        <p:spPr bwMode="auto">
          <a:xfrm>
            <a:off x="403225" y="4800600"/>
            <a:ext cx="8696960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trại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51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quả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5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Thu%20hoach%20che%20o%20Nong%20truong%20che%20Song%20C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143000"/>
            <a:ext cx="40989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attach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308100"/>
            <a:ext cx="4060825" cy="219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678238"/>
            <a:ext cx="3990975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small_4720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8238"/>
            <a:ext cx="4114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2400" y="86985"/>
            <a:ext cx="6858000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Chè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FF99"/>
                </a:solidFill>
                <a:latin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70&quot;&gt;&lt;object type=&quot;3&quot; unique_id=&quot;100573&quot;&gt;&lt;property id=&quot;20148&quot; value=&quot;5&quot;/&gt;&lt;property id=&quot;20300&quot; value=&quot;Slide 2&quot;/&gt;&lt;property id=&quot;20307&quot; value=&quot;257&quot;/&gt;&lt;/object&gt;&lt;object type=&quot;3&quot; unique_id=&quot;100574&quot;&gt;&lt;property id=&quot;20148&quot; value=&quot;5&quot;/&gt;&lt;property id=&quot;20300&quot; value=&quot;Slide 3&quot;/&gt;&lt;property id=&quot;20307&quot; value=&quot;282&quot;/&gt;&lt;/object&gt;&lt;object type=&quot;3&quot; unique_id=&quot;100575&quot;&gt;&lt;property id=&quot;20148&quot; value=&quot;5&quot;/&gt;&lt;property id=&quot;20300&quot; value=&quot;Slide 4&quot;/&gt;&lt;property id=&quot;20307&quot; value=&quot;281&quot;/&gt;&lt;/object&gt;&lt;object type=&quot;3&quot; unique_id=&quot;100576&quot;&gt;&lt;property id=&quot;20148&quot; value=&quot;5&quot;/&gt;&lt;property id=&quot;20300&quot; value=&quot;Slide 5&quot;/&gt;&lt;property id=&quot;20307&quot; value=&quot;256&quot;/&gt;&lt;/object&gt;&lt;object type=&quot;3&quot; unique_id=&quot;100577&quot;&gt;&lt;property id=&quot;20148&quot; value=&quot;5&quot;/&gt;&lt;property id=&quot;20300&quot; value=&quot;Slide 6&quot;/&gt;&lt;property id=&quot;20307&quot; value=&quot;258&quot;/&gt;&lt;/object&gt;&lt;object type=&quot;3&quot; unique_id=&quot;100578&quot;&gt;&lt;property id=&quot;20148&quot; value=&quot;5&quot;/&gt;&lt;property id=&quot;20300&quot; value=&quot;Slide 9&quot;/&gt;&lt;property id=&quot;20307&quot; value=&quot;260&quot;/&gt;&lt;/object&gt;&lt;object type=&quot;3&quot; unique_id=&quot;100579&quot;&gt;&lt;property id=&quot;20148&quot; value=&quot;5&quot;/&gt;&lt;property id=&quot;20300&quot; value=&quot;Slide 10&quot;/&gt;&lt;property id=&quot;20307&quot; value=&quot;304&quot;/&gt;&lt;/object&gt;&lt;object type=&quot;3&quot; unique_id=&quot;100580&quot;&gt;&lt;property id=&quot;20148&quot; value=&quot;5&quot;/&gt;&lt;property id=&quot;20300&quot; value=&quot;Slide 11&quot;/&gt;&lt;property id=&quot;20307&quot; value=&quot;305&quot;/&gt;&lt;/object&gt;&lt;object type=&quot;3&quot; unique_id=&quot;100581&quot;&gt;&lt;property id=&quot;20148&quot; value=&quot;5&quot;/&gt;&lt;property id=&quot;20300&quot; value=&quot;Slide 12&quot;/&gt;&lt;property id=&quot;20307&quot; value=&quot;284&quot;/&gt;&lt;/object&gt;&lt;object type=&quot;3&quot; unique_id=&quot;100582&quot;&gt;&lt;property id=&quot;20148&quot; value=&quot;5&quot;/&gt;&lt;property id=&quot;20300&quot; value=&quot;Slide 13&quot;/&gt;&lt;property id=&quot;20307&quot; value=&quot;286&quot;/&gt;&lt;/object&gt;&lt;object type=&quot;3&quot; unique_id=&quot;100583&quot;&gt;&lt;property id=&quot;20148&quot; value=&quot;5&quot;/&gt;&lt;property id=&quot;20300&quot; value=&quot;Slide 14&quot;/&gt;&lt;property id=&quot;20307&quot; value=&quot;261&quot;/&gt;&lt;/object&gt;&lt;object type=&quot;3&quot; unique_id=&quot;100584&quot;&gt;&lt;property id=&quot;20148&quot; value=&quot;5&quot;/&gt;&lt;property id=&quot;20300&quot; value=&quot;Slide 15&quot;/&gt;&lt;property id=&quot;20307&quot; value=&quot;285&quot;/&gt;&lt;/object&gt;&lt;object type=&quot;3&quot; unique_id=&quot;100585&quot;&gt;&lt;property id=&quot;20148&quot; value=&quot;5&quot;/&gt;&lt;property id=&quot;20300&quot; value=&quot;Slide 16&quot;/&gt;&lt;property id=&quot;20307&quot; value=&quot;265&quot;/&gt;&lt;/object&gt;&lt;object type=&quot;3&quot; unique_id=&quot;100586&quot;&gt;&lt;property id=&quot;20148&quot; value=&quot;5&quot;/&gt;&lt;property id=&quot;20300&quot; value=&quot;Slide 17 - &amp;quot;- Để khắc phục tình trạng này, người dân nơi đây đã trồng những loại cây gì?&amp;quot;&quot;/&gt;&lt;property id=&quot;20307&quot; value=&quot;274&quot;/&gt;&lt;/object&gt;&lt;object type=&quot;3&quot; unique_id=&quot;100587&quot;&gt;&lt;property id=&quot;20148&quot; value=&quot;5&quot;/&gt;&lt;property id=&quot;20300&quot; value=&quot;Slide 18&quot;/&gt;&lt;property id=&quot;20307&quot; value=&quot;288&quot;/&gt;&lt;/object&gt;&lt;object type=&quot;3&quot; unique_id=&quot;100588&quot;&gt;&lt;property id=&quot;20148&quot; value=&quot;5&quot;/&gt;&lt;property id=&quot;20300&quot; value=&quot;Slide 19&quot;/&gt;&lt;property id=&quot;20307&quot; value=&quot;289&quot;/&gt;&lt;/object&gt;&lt;object type=&quot;3&quot; unique_id=&quot;100589&quot;&gt;&lt;property id=&quot;20148&quot; value=&quot;5&quot;/&gt;&lt;property id=&quot;20300&quot; value=&quot;Slide 20&quot;/&gt;&lt;property id=&quot;20307&quot; value=&quot;292&quot;/&gt;&lt;/object&gt;&lt;object type=&quot;3&quot; unique_id=&quot;100590&quot;&gt;&lt;property id=&quot;20148&quot; value=&quot;5&quot;/&gt;&lt;property id=&quot;20300&quot; value=&quot;Slide 21&quot;/&gt;&lt;property id=&quot;20307&quot; value=&quot;293&quot;/&gt;&lt;/object&gt;&lt;object type=&quot;3&quot; unique_id=&quot;100591&quot;&gt;&lt;property id=&quot;20148&quot; value=&quot;5&quot;/&gt;&lt;property id=&quot;20300&quot; value=&quot;Slide 22&quot;/&gt;&lt;property id=&quot;20307&quot; value=&quot;294&quot;/&gt;&lt;/object&gt;&lt;object type=&quot;3&quot; unique_id=&quot;100592&quot;&gt;&lt;property id=&quot;20148&quot; value=&quot;5&quot;/&gt;&lt;property id=&quot;20300&quot; value=&quot;Slide 23&quot;/&gt;&lt;property id=&quot;20307&quot; value=&quot;295&quot;/&gt;&lt;/object&gt;&lt;object type=&quot;3&quot; unique_id=&quot;100594&quot;&gt;&lt;property id=&quot;20148&quot; value=&quot;5&quot;/&gt;&lt;property id=&quot;20300&quot; value=&quot;Slide 25&quot;/&gt;&lt;property id=&quot;20307&quot; value=&quot;301&quot;/&gt;&lt;/object&gt;&lt;object type=&quot;3&quot; unique_id=&quot;100625&quot;&gt;&lt;property id=&quot;20148&quot; value=&quot;5&quot;/&gt;&lt;property id=&quot;20300&quot; value=&quot;Slide 1&quot;/&gt;&lt;property id=&quot;20307&quot; value=&quot;311&quot;/&gt;&lt;/object&gt;&lt;object type=&quot;3&quot; unique_id=&quot;100626&quot;&gt;&lt;property id=&quot;20148&quot; value=&quot;5&quot;/&gt;&lt;property id=&quot;20300&quot; value=&quot;Slide 7&quot;/&gt;&lt;property id=&quot;20307&quot; value=&quot;308&quot;/&gt;&lt;/object&gt;&lt;object type=&quot;3&quot; unique_id=&quot;100627&quot;&gt;&lt;property id=&quot;20148&quot; value=&quot;5&quot;/&gt;&lt;property id=&quot;20300&quot; value=&quot;Slide 8&quot;/&gt;&lt;property id=&quot;20307&quot; value=&quot;309&quot;/&gt;&lt;/object&gt;&lt;object type=&quot;3&quot; unique_id=&quot;100628&quot;&gt;&lt;property id=&quot;20148&quot; value=&quot;5&quot;/&gt;&lt;property id=&quot;20300&quot; value=&quot;Slide 24&quot;/&gt;&lt;property id=&quot;20307&quot; value=&quot;310&quot;/&gt;&lt;/object&gt;&lt;/object&gt;&lt;object type=&quot;8&quot; unique_id=&quot;1006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</TotalTime>
  <Words>606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VNI-Helve-Condense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Để khắc phục tình trạng này, người dân nơi đây đã trồng những loại cây gì?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Bush Man</cp:lastModifiedBy>
  <cp:revision>165</cp:revision>
  <dcterms:created xsi:type="dcterms:W3CDTF">2012-09-10T04:57:06Z</dcterms:created>
  <dcterms:modified xsi:type="dcterms:W3CDTF">2021-02-21T09:24:19Z</dcterms:modified>
</cp:coreProperties>
</file>