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4" r:id="rId3"/>
    <p:sldId id="335" r:id="rId4"/>
    <p:sldId id="260" r:id="rId5"/>
    <p:sldId id="261" r:id="rId7"/>
    <p:sldId id="299" r:id="rId8"/>
    <p:sldId id="262" r:id="rId9"/>
    <p:sldId id="263" r:id="rId10"/>
    <p:sldId id="270" r:id="rId11"/>
    <p:sldId id="271" r:id="rId12"/>
    <p:sldId id="272" r:id="rId13"/>
    <p:sldId id="273" r:id="rId14"/>
    <p:sldId id="276" r:id="rId15"/>
    <p:sldId id="279" r:id="rId16"/>
    <p:sldId id="280" r:id="rId17"/>
    <p:sldId id="301" r:id="rId18"/>
    <p:sldId id="278" r:id="rId19"/>
    <p:sldId id="281" r:id="rId20"/>
    <p:sldId id="283" r:id="rId21"/>
    <p:sldId id="285" r:id="rId22"/>
    <p:sldId id="286" r:id="rId23"/>
    <p:sldId id="287" r:id="rId24"/>
    <p:sldId id="305" r:id="rId25"/>
    <p:sldId id="288" r:id="rId26"/>
    <p:sldId id="290" r:id="rId27"/>
    <p:sldId id="291" r:id="rId28"/>
    <p:sldId id="289" r:id="rId29"/>
    <p:sldId id="292" r:id="rId30"/>
    <p:sldId id="293" r:id="rId31"/>
    <p:sldId id="306" r:id="rId32"/>
    <p:sldId id="310" r:id="rId33"/>
    <p:sldId id="303" r:id="rId34"/>
    <p:sldId id="300" r:id="rId35"/>
    <p:sldId id="302" r:id="rId36"/>
    <p:sldId id="30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531"/>
    <a:srgbClr val="193727"/>
    <a:srgbClr val="FFFF66"/>
    <a:srgbClr val="CCFF33"/>
    <a:srgbClr val="CCFF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263" autoAdjust="0"/>
    <p:restoredTop sz="94624" autoAdjust="0"/>
  </p:normalViewPr>
  <p:slideViewPr>
    <p:cSldViewPr>
      <p:cViewPr>
        <p:scale>
          <a:sx n="70" d="100"/>
          <a:sy n="70" d="100"/>
        </p:scale>
        <p:origin x="-378" y="-7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177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F4CB7-3BB7-4995-9F12-8555E8434A7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43655-CB0A-479E-8135-CF2D5F6C5D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43655-CB0A-479E-8135-CF2D5F6C5D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43655-CB0A-479E-8135-CF2D5F6C5D6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</a:ln>
        </p:spPr>
        <p:txBody>
          <a:bodyPr/>
          <a:lstStyle/>
          <a:p>
            <a:fld id="{C2D2ECF4-A09A-481C-95F3-10076FEDB710}" type="slidenum">
              <a:rPr lang="en-US" smtClean="0"/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345F-F0DD-4824-9724-2D1B99AFEE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8BB56-D7A7-4670-855D-8A254E3E94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1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77.wmf"/><Relationship Id="rId1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Picture 3"/>
          <p:cNvPicPr>
            <a:picLocks noChangeAspect="1"/>
          </p:cNvPicPr>
          <p:nvPr/>
        </p:nvPicPr>
        <p:blipFill>
          <a:blip r:embed="rId1"/>
          <a:srcRect b="9073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TextBox 4"/>
          <p:cNvSpPr txBox="1"/>
          <p:nvPr/>
        </p:nvSpPr>
        <p:spPr>
          <a:xfrm>
            <a:off x="1314450" y="1828800"/>
            <a:ext cx="6900863" cy="1244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buFontTx/>
            </a:pPr>
            <a:r>
              <a:rPr lang="en-US" altLang="en-US" sz="3750" noProof="1" dirty="0">
                <a:solidFill>
                  <a:srgbClr val="FF0000"/>
                </a:solidFill>
                <a:latin typeface="Calibri" panose="020F0502020204030204" charset="0"/>
                <a:ea typeface="+mn-ea"/>
                <a:cs typeface="+mn-cs"/>
              </a:rPr>
              <a:t>Chào mừng các con lớp 4A</a:t>
            </a:r>
            <a:r>
              <a:rPr lang="vi-VN" altLang="en-US" sz="3750" noProof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lang="en-US" altLang="en-US" sz="3750" noProof="1" dirty="0">
                <a:solidFill>
                  <a:srgbClr val="FF0000"/>
                </a:solidFill>
                <a:latin typeface="Calibri" panose="020F0502020204030204" charset="0"/>
                <a:ea typeface="+mn-ea"/>
                <a:cs typeface="+mn-cs"/>
              </a:rPr>
              <a:t> </a:t>
            </a:r>
            <a:endParaRPr lang="en-US" altLang="en-US" sz="3750" noProof="1" dirty="0">
              <a:solidFill>
                <a:srgbClr val="FF0000"/>
              </a:solidFill>
              <a:latin typeface="Calibri" panose="020F0502020204030204" charset="0"/>
            </a:endParaRPr>
          </a:p>
          <a:p>
            <a:pPr eaLnBrk="0" hangingPunct="0">
              <a:buFontTx/>
            </a:pPr>
            <a:r>
              <a:rPr lang="en-US" altLang="en-US" sz="3750" noProof="1" dirty="0">
                <a:solidFill>
                  <a:srgbClr val="FF0000"/>
                </a:solidFill>
                <a:latin typeface="Calibri" panose="020F0502020204030204" charset="0"/>
                <a:ea typeface="+mn-ea"/>
                <a:cs typeface="+mn-cs"/>
              </a:rPr>
              <a:t>                   đến với tiết Địa lí</a:t>
            </a:r>
            <a:endParaRPr lang="en-US" altLang="en-US" sz="3750" noProof="1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 err="1" smtClean="0"/>
              <a:t>Đà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Nẵng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trung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tâm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nghiệp</a:t>
            </a:r>
            <a:endParaRPr lang="en-US" sz="2800" b="1" dirty="0"/>
          </a:p>
        </p:txBody>
      </p:sp>
      <p:sp>
        <p:nvSpPr>
          <p:cNvPr id="5" name="Oval 4"/>
          <p:cNvSpPr/>
          <p:nvPr/>
        </p:nvSpPr>
        <p:spPr>
          <a:xfrm>
            <a:off x="3581400" y="2819400"/>
            <a:ext cx="1981200" cy="2667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THÀNH</a:t>
            </a:r>
            <a:endParaRPr lang="en-US" sz="26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PHỐ </a:t>
            </a:r>
            <a:endParaRPr lang="en-US" sz="26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ĐÀ</a:t>
            </a:r>
            <a:endParaRPr lang="en-US" sz="26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NẴNG</a:t>
            </a:r>
            <a:endParaRPr lang="en-US" sz="26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1371600"/>
            <a:ext cx="2895600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Hàng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hóa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2400" y="2844800"/>
            <a:ext cx="28956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tx1"/>
                </a:solidFill>
              </a:rPr>
              <a:t>Ô </a:t>
            </a:r>
            <a:r>
              <a:rPr lang="en-US" sz="2200" dirty="0" err="1" smtClean="0">
                <a:solidFill>
                  <a:schemeClr val="tx1"/>
                </a:solidFill>
              </a:rPr>
              <a:t>tô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</a:rPr>
              <a:t>máy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móc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</a:rPr>
              <a:t>thiết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bị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" y="4089400"/>
            <a:ext cx="25146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Hàng</a:t>
            </a:r>
            <a:r>
              <a:rPr lang="en-US" sz="2200" dirty="0" smtClean="0">
                <a:solidFill>
                  <a:schemeClr val="tx1"/>
                </a:solidFill>
              </a:rPr>
              <a:t> may </a:t>
            </a:r>
            <a:r>
              <a:rPr lang="en-US" sz="2200" dirty="0" err="1" smtClean="0">
                <a:solidFill>
                  <a:schemeClr val="tx1"/>
                </a:solidFill>
              </a:rPr>
              <a:t>mặc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400" y="5334000"/>
            <a:ext cx="27432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Đồ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dùng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sinh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hoạt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72200" y="2870200"/>
            <a:ext cx="2819400" cy="609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Vật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liệu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xây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dựng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endParaRPr lang="en-US" sz="2200" dirty="0" smtClean="0">
              <a:solidFill>
                <a:schemeClr val="tx1"/>
              </a:solidFill>
            </a:endParaRPr>
          </a:p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đá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mĩ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nghệ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00800" y="4140200"/>
            <a:ext cx="25908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/>
                </a:solidFill>
              </a:rPr>
              <a:t>Vải</a:t>
            </a:r>
            <a:r>
              <a:rPr lang="en-US" sz="2200" dirty="0" smtClean="0">
                <a:solidFill>
                  <a:schemeClr val="tx1"/>
                </a:solidFill>
              </a:rPr>
              <a:t> may </a:t>
            </a:r>
            <a:r>
              <a:rPr lang="en-US" sz="2200" dirty="0" err="1" smtClean="0">
                <a:solidFill>
                  <a:schemeClr val="tx1"/>
                </a:solidFill>
              </a:rPr>
              <a:t>quần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áo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3600" y="5334000"/>
            <a:ext cx="30480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Hải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sản</a:t>
            </a:r>
            <a:r>
              <a:rPr lang="en-US" sz="2200" dirty="0" smtClean="0">
                <a:solidFill>
                  <a:schemeClr val="tx1"/>
                </a:solidFill>
              </a:rPr>
              <a:t> (</a:t>
            </a:r>
            <a:r>
              <a:rPr lang="en-US" sz="2200" dirty="0" err="1" smtClean="0">
                <a:solidFill>
                  <a:schemeClr val="tx1"/>
                </a:solidFill>
              </a:rPr>
              <a:t>đông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lạnh</a:t>
            </a:r>
            <a:r>
              <a:rPr lang="en-US" sz="2200" dirty="0" smtClean="0">
                <a:solidFill>
                  <a:schemeClr val="tx1"/>
                </a:solidFill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</a:rPr>
              <a:t>khô</a:t>
            </a:r>
            <a:r>
              <a:rPr lang="en-US" sz="2200" dirty="0" smtClean="0">
                <a:solidFill>
                  <a:schemeClr val="tx1"/>
                </a:solidFill>
              </a:rPr>
              <a:t>)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43600" y="1524000"/>
            <a:ext cx="3048000" cy="6858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Hàng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hóa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khác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8" idx="3"/>
            <a:endCxn id="5" idx="2"/>
          </p:cNvCxnSpPr>
          <p:nvPr/>
        </p:nvCxnSpPr>
        <p:spPr>
          <a:xfrm flipV="1">
            <a:off x="2667000" y="4152900"/>
            <a:ext cx="914400" cy="2032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5" idx="1"/>
          </p:cNvCxnSpPr>
          <p:nvPr/>
        </p:nvCxnSpPr>
        <p:spPr>
          <a:xfrm>
            <a:off x="3048000" y="3111500"/>
            <a:ext cx="823540" cy="9847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  <a:endCxn id="5" idx="3"/>
          </p:cNvCxnSpPr>
          <p:nvPr/>
        </p:nvCxnSpPr>
        <p:spPr>
          <a:xfrm flipV="1">
            <a:off x="2895600" y="5095827"/>
            <a:ext cx="975940" cy="50487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0" idx="1"/>
          </p:cNvCxnSpPr>
          <p:nvPr/>
        </p:nvCxnSpPr>
        <p:spPr>
          <a:xfrm flipV="1">
            <a:off x="5257801" y="3175000"/>
            <a:ext cx="914399" cy="3497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6"/>
            <a:endCxn id="11" idx="1"/>
          </p:cNvCxnSpPr>
          <p:nvPr/>
        </p:nvCxnSpPr>
        <p:spPr>
          <a:xfrm>
            <a:off x="5562600" y="4152900"/>
            <a:ext cx="838200" cy="22860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" idx="5"/>
            <a:endCxn id="12" idx="1"/>
          </p:cNvCxnSpPr>
          <p:nvPr/>
        </p:nvCxnSpPr>
        <p:spPr>
          <a:xfrm rot="16200000" flipH="1">
            <a:off x="5355594" y="5012693"/>
            <a:ext cx="504873" cy="671140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Đà</a:t>
            </a:r>
            <a:r>
              <a:rPr lang="en-US" sz="2800" dirty="0" smtClean="0"/>
              <a:t> </a:t>
            </a:r>
            <a:r>
              <a:rPr lang="en-US" sz="2800" dirty="0" err="1" smtClean="0"/>
              <a:t>Nẵng</a:t>
            </a:r>
            <a:r>
              <a:rPr lang="en-US" sz="2800" dirty="0" smtClean="0"/>
              <a:t> –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533400" y="1447800"/>
            <a:ext cx="8153400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 smtClean="0">
                <a:solidFill>
                  <a:schemeClr val="tx1"/>
                </a:solidFill>
              </a:rPr>
              <a:t>1. </a:t>
            </a:r>
            <a:r>
              <a:rPr lang="en-US" sz="2200" b="1" dirty="0" err="1" smtClean="0">
                <a:solidFill>
                  <a:schemeClr val="tx1"/>
                </a:solidFill>
              </a:rPr>
              <a:t>Hàng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hóa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đến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thành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phố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Đà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Nẵng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là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của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ngành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nào</a:t>
            </a:r>
            <a:r>
              <a:rPr lang="en-US" sz="2200" b="1" dirty="0">
                <a:solidFill>
                  <a:schemeClr val="tx1"/>
                </a:solidFill>
              </a:rPr>
              <a:t>?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2743200"/>
            <a:ext cx="8153400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tx1"/>
                </a:solidFill>
              </a:rPr>
              <a:t>→ </a:t>
            </a:r>
            <a:r>
              <a:rPr lang="en-US" sz="2200" dirty="0" err="1" smtClean="0">
                <a:solidFill>
                  <a:schemeClr val="tx1"/>
                </a:solidFill>
              </a:rPr>
              <a:t>Sản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phẩm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của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ngành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công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nghiệp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4038600"/>
            <a:ext cx="8153400" cy="762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</a:rPr>
              <a:t>2</a:t>
            </a:r>
            <a:r>
              <a:rPr lang="en-US" sz="2200" b="1" dirty="0" smtClean="0">
                <a:solidFill>
                  <a:schemeClr val="tx1"/>
                </a:solidFill>
              </a:rPr>
              <a:t>. </a:t>
            </a:r>
            <a:r>
              <a:rPr lang="en-US" sz="2200" b="1" dirty="0" err="1" smtClean="0">
                <a:solidFill>
                  <a:schemeClr val="tx1"/>
                </a:solidFill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chở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từ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Đà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Nẵng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đi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nơi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khác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chủ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yếu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là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sản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phẩm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công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nghiệp</a:t>
            </a:r>
            <a:r>
              <a:rPr lang="en-US" sz="2200" b="1" dirty="0" smtClean="0">
                <a:solidFill>
                  <a:schemeClr val="tx1"/>
                </a:solidFill>
              </a:rPr>
              <a:t> hay </a:t>
            </a:r>
            <a:r>
              <a:rPr lang="en-US" sz="2200" b="1" dirty="0" err="1" smtClean="0">
                <a:solidFill>
                  <a:schemeClr val="tx1"/>
                </a:solidFill>
              </a:rPr>
              <a:t>nguyên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vật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liệu</a:t>
            </a:r>
            <a:r>
              <a:rPr lang="en-US" sz="2200" b="1" dirty="0" smtClean="0">
                <a:solidFill>
                  <a:schemeClr val="tx1"/>
                </a:solidFill>
              </a:rPr>
              <a:t>?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" y="5257800"/>
            <a:ext cx="8153400" cy="685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tx1"/>
                </a:solidFill>
              </a:rPr>
              <a:t>→ </a:t>
            </a:r>
            <a:r>
              <a:rPr lang="en-US" sz="2200" dirty="0" err="1" smtClean="0">
                <a:solidFill>
                  <a:schemeClr val="tx1"/>
                </a:solidFill>
              </a:rPr>
              <a:t>Chủ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yếu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là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nguyên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vật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liệu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đến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 descr="ô tô nhập khẩu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" y="685800"/>
            <a:ext cx="3981450" cy="2514600"/>
          </a:xfrm>
          <a:prstGeom prst="rect">
            <a:avLst/>
          </a:prstGeom>
        </p:spPr>
      </p:pic>
      <p:pic>
        <p:nvPicPr>
          <p:cNvPr id="4" name="Picture 3" descr="thiết bijmays mó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685800"/>
            <a:ext cx="3962400" cy="2523569"/>
          </a:xfrm>
          <a:prstGeom prst="rect">
            <a:avLst/>
          </a:prstGeom>
        </p:spPr>
      </p:pic>
      <p:pic>
        <p:nvPicPr>
          <p:cNvPr id="5" name="Picture 4" descr="hàng may mạ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33800"/>
            <a:ext cx="4191000" cy="2598202"/>
          </a:xfrm>
          <a:prstGeom prst="rect">
            <a:avLst/>
          </a:prstGeom>
        </p:spPr>
      </p:pic>
      <p:pic>
        <p:nvPicPr>
          <p:cNvPr id="6" name="Picture 5" descr="đồ dùng sinhb hoạ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733800"/>
            <a:ext cx="4114686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32766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Ô </a:t>
            </a:r>
            <a:r>
              <a:rPr lang="en-US" sz="2400" dirty="0" err="1" smtClean="0"/>
              <a:t>tô</a:t>
            </a:r>
            <a:r>
              <a:rPr lang="en-US" sz="2400" dirty="0" smtClean="0"/>
              <a:t> </a:t>
            </a:r>
            <a:r>
              <a:rPr lang="en-US" sz="2400" dirty="0" err="1" smtClean="0"/>
              <a:t>nhập</a:t>
            </a:r>
            <a:r>
              <a:rPr lang="en-US" sz="2400" dirty="0" smtClean="0"/>
              <a:t> </a:t>
            </a:r>
            <a:r>
              <a:rPr lang="en-US" sz="2400" dirty="0" err="1" smtClean="0"/>
              <a:t>khẩu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257800" y="32766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Thiết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, </a:t>
            </a:r>
            <a:r>
              <a:rPr lang="en-US" sz="2400" dirty="0" err="1" smtClean="0"/>
              <a:t>máy</a:t>
            </a:r>
            <a:r>
              <a:rPr lang="en-US" sz="2400" dirty="0" smtClean="0"/>
              <a:t> </a:t>
            </a:r>
            <a:r>
              <a:rPr lang="en-US" sz="2400" dirty="0" err="1" smtClean="0"/>
              <a:t>móc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38200" y="64008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Hàng</a:t>
            </a:r>
            <a:r>
              <a:rPr lang="en-US" sz="2400" dirty="0" smtClean="0"/>
              <a:t> may </a:t>
            </a:r>
            <a:r>
              <a:rPr lang="en-US" sz="2400" dirty="0" err="1" smtClean="0"/>
              <a:t>mặc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257800" y="64008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hoạt</a:t>
            </a:r>
            <a:endParaRPr lang="en-US" sz="2400" dirty="0"/>
          </a:p>
        </p:txBody>
      </p:sp>
      <p:sp>
        <p:nvSpPr>
          <p:cNvPr id="67" name="Title 1"/>
          <p:cNvSpPr>
            <a:spLocks noGrp="1"/>
          </p:cNvSpPr>
          <p:nvPr/>
        </p:nvSpPr>
        <p:spPr>
          <a:xfrm>
            <a:off x="457200" y="46038"/>
            <a:ext cx="8229600" cy="56356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6" name="Title 1"/>
          <p:cNvSpPr>
            <a:spLocks noGrp="1"/>
          </p:cNvSpPr>
          <p:nvPr/>
        </p:nvSpPr>
        <p:spPr>
          <a:xfrm>
            <a:off x="457200" y="66993"/>
            <a:ext cx="8229600" cy="56356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7" name="Rectangle 7"/>
          <p:cNvSpPr/>
          <p:nvPr/>
        </p:nvSpPr>
        <p:spPr>
          <a:xfrm>
            <a:off x="5257800" y="3276600"/>
            <a:ext cx="2971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Thiết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, </a:t>
            </a:r>
            <a:r>
              <a:rPr lang="en-US" sz="2400" dirty="0" err="1" smtClean="0"/>
              <a:t>máy</a:t>
            </a:r>
            <a:r>
              <a:rPr lang="en-US" sz="2400" dirty="0" smtClean="0"/>
              <a:t> </a:t>
            </a:r>
            <a:r>
              <a:rPr lang="en-US" sz="2400" dirty="0" err="1" smtClean="0"/>
              <a:t>móc</a:t>
            </a:r>
            <a:endParaRPr lang="en-US" sz="2400" dirty="0"/>
          </a:p>
        </p:txBody>
      </p:sp>
      <p:sp>
        <p:nvSpPr>
          <p:cNvPr id="138" name="Title 1"/>
          <p:cNvSpPr>
            <a:spLocks noGrp="1"/>
          </p:cNvSpPr>
          <p:nvPr/>
        </p:nvSpPr>
        <p:spPr>
          <a:xfrm>
            <a:off x="457200" y="66993"/>
            <a:ext cx="8229600" cy="56356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đá mĩ nghệ 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685801"/>
            <a:ext cx="4191000" cy="2971799"/>
          </a:xfrm>
          <a:prstGeom prst="rect">
            <a:avLst/>
          </a:prstGeom>
        </p:spPr>
      </p:pic>
      <p:pic>
        <p:nvPicPr>
          <p:cNvPr id="5" name="Picture 4" descr="điêu khắc.jpg"/>
          <p:cNvPicPr>
            <a:picLocks noChangeAspect="1"/>
          </p:cNvPicPr>
          <p:nvPr/>
        </p:nvPicPr>
        <p:blipFill>
          <a:blip r:embed="rId2"/>
          <a:srcRect l="5600" r="3200"/>
          <a:stretch>
            <a:fillRect/>
          </a:stretch>
        </p:blipFill>
        <p:spPr>
          <a:xfrm>
            <a:off x="4495800" y="685800"/>
            <a:ext cx="4267200" cy="2971800"/>
          </a:xfrm>
          <a:prstGeom prst="rect">
            <a:avLst/>
          </a:prstGeom>
        </p:spPr>
      </p:pic>
      <p:pic>
        <p:nvPicPr>
          <p:cNvPr id="6" name="Picture 5" descr="điêu khắc đá mĩ nghệ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57600"/>
            <a:ext cx="4191000" cy="27013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6400800"/>
            <a:ext cx="4038600" cy="381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mĩ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nghệ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8674" name="AutoShape 2" descr="Káº¿t quáº£ hÃ¬nh áº£nh cho ÄÃ¡ má»¹ nghá» á» ÄÃ  náº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" name="Picture 9" descr="1.2.jpg"/>
          <p:cNvPicPr>
            <a:picLocks noChangeAspect="1"/>
          </p:cNvPicPr>
          <p:nvPr/>
        </p:nvPicPr>
        <p:blipFill>
          <a:blip r:embed="rId4"/>
          <a:srcRect b="14286"/>
          <a:stretch>
            <a:fillRect/>
          </a:stretch>
        </p:blipFill>
        <p:spPr>
          <a:xfrm>
            <a:off x="4495800" y="3657600"/>
            <a:ext cx="4267200" cy="27432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/>
        </p:nvSpPr>
        <p:spPr>
          <a:xfrm>
            <a:off x="457200" y="66993"/>
            <a:ext cx="8229600" cy="56356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đá mĩ nghệ 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06756"/>
            <a:ext cx="4191000" cy="2971799"/>
          </a:xfrm>
          <a:prstGeom prst="rect">
            <a:avLst/>
          </a:prstGeom>
        </p:spPr>
      </p:pic>
      <p:pic>
        <p:nvPicPr>
          <p:cNvPr id="19" name="Picture 18" descr="điêu khắc.jpg"/>
          <p:cNvPicPr>
            <a:picLocks noChangeAspect="1"/>
          </p:cNvPicPr>
          <p:nvPr/>
        </p:nvPicPr>
        <p:blipFill>
          <a:blip r:embed="rId2"/>
          <a:srcRect l="5600" r="3200"/>
          <a:stretch>
            <a:fillRect/>
          </a:stretch>
        </p:blipFill>
        <p:spPr>
          <a:xfrm>
            <a:off x="4495800" y="706755"/>
            <a:ext cx="4267200" cy="2971800"/>
          </a:xfrm>
          <a:prstGeom prst="rect">
            <a:avLst/>
          </a:prstGeom>
        </p:spPr>
      </p:pic>
      <p:pic>
        <p:nvPicPr>
          <p:cNvPr id="20" name="Picture 19" descr="điêu khắc đá mĩ nghệ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78555"/>
            <a:ext cx="4191000" cy="27013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563562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Một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hàng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hóa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từ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thành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phố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Nẵng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đưa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đi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nơi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khác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chế biến hải sản 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685800"/>
            <a:ext cx="4114800" cy="2763223"/>
          </a:xfrm>
          <a:prstGeom prst="rect">
            <a:avLst/>
          </a:prstGeom>
        </p:spPr>
      </p:pic>
      <p:pic>
        <p:nvPicPr>
          <p:cNvPr id="5" name="Picture 4" descr="chế biến hải sả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85800"/>
            <a:ext cx="4034118" cy="2743200"/>
          </a:xfrm>
          <a:prstGeom prst="rect">
            <a:avLst/>
          </a:prstGeom>
        </p:spPr>
      </p:pic>
      <p:pic>
        <p:nvPicPr>
          <p:cNvPr id="6" name="Picture 5" descr="hải sản đông lạ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8999"/>
            <a:ext cx="4114800" cy="2768135"/>
          </a:xfrm>
          <a:prstGeom prst="rect">
            <a:avLst/>
          </a:prstGeom>
        </p:spPr>
      </p:pic>
      <p:pic>
        <p:nvPicPr>
          <p:cNvPr id="7" name="Picture 6" descr="hải sản khô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038599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0800" y="6324600"/>
            <a:ext cx="4038600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sản</a:t>
            </a:r>
            <a:r>
              <a:rPr lang="en-US" sz="2400" dirty="0" smtClean="0">
                <a:solidFill>
                  <a:schemeClr val="tx1"/>
                </a:solidFill>
              </a:rPr>
              <a:t> ( </a:t>
            </a:r>
            <a:r>
              <a:rPr lang="en-US" sz="2400" dirty="0" err="1" smtClean="0">
                <a:solidFill>
                  <a:schemeClr val="tx1"/>
                </a:solidFill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lạnh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khô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Ngành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đóng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tàu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đóng tàu.jpg"/>
          <p:cNvPicPr>
            <a:picLocks noChangeAspect="1"/>
          </p:cNvPicPr>
          <p:nvPr/>
        </p:nvPicPr>
        <p:blipFill>
          <a:blip r:embed="rId1"/>
          <a:srcRect l="8289"/>
          <a:stretch>
            <a:fillRect/>
          </a:stretch>
        </p:blipFill>
        <p:spPr>
          <a:xfrm>
            <a:off x="132806" y="914400"/>
            <a:ext cx="4591594" cy="2819400"/>
          </a:xfrm>
          <a:prstGeom prst="rect">
            <a:avLst/>
          </a:prstGeom>
        </p:spPr>
      </p:pic>
      <p:sp>
        <p:nvSpPr>
          <p:cNvPr id="26626" name="AutoShape 2" descr="Káº¿t quáº£ hÃ¬nh áº£nh cho ÄÃ³ng tÃ u á» ÄÃ  náº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" name="Picture 7" descr="1..JPG"/>
          <p:cNvPicPr>
            <a:picLocks noChangeAspect="1"/>
          </p:cNvPicPr>
          <p:nvPr/>
        </p:nvPicPr>
        <p:blipFill>
          <a:blip r:embed="rId2"/>
          <a:srcRect b="4618"/>
          <a:stretch>
            <a:fillRect/>
          </a:stretch>
        </p:blipFill>
        <p:spPr>
          <a:xfrm>
            <a:off x="152400" y="3733800"/>
            <a:ext cx="4572000" cy="2895600"/>
          </a:xfrm>
          <a:prstGeom prst="rect">
            <a:avLst/>
          </a:prstGeom>
        </p:spPr>
      </p:pic>
      <p:pic>
        <p:nvPicPr>
          <p:cNvPr id="9" name="Picture 8" descr="1...jpg"/>
          <p:cNvPicPr>
            <a:picLocks noChangeAspect="1"/>
          </p:cNvPicPr>
          <p:nvPr/>
        </p:nvPicPr>
        <p:blipFill>
          <a:blip r:embed="rId3"/>
          <a:srcRect r="4273"/>
          <a:stretch>
            <a:fillRect/>
          </a:stretch>
        </p:blipFill>
        <p:spPr>
          <a:xfrm>
            <a:off x="4724400" y="914400"/>
            <a:ext cx="4267200" cy="2861843"/>
          </a:xfrm>
          <a:prstGeom prst="rect">
            <a:avLst/>
          </a:prstGeom>
        </p:spPr>
      </p:pic>
      <p:pic>
        <p:nvPicPr>
          <p:cNvPr id="10" name="Picture 9" descr="1....jpg"/>
          <p:cNvPicPr>
            <a:picLocks noChangeAspect="1"/>
          </p:cNvPicPr>
          <p:nvPr/>
        </p:nvPicPr>
        <p:blipFill>
          <a:blip r:embed="rId4"/>
          <a:srcRect r="3030" b="2597"/>
          <a:stretch>
            <a:fillRect/>
          </a:stretch>
        </p:blipFill>
        <p:spPr>
          <a:xfrm>
            <a:off x="4724400" y="3771900"/>
            <a:ext cx="4267200" cy="2857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Đà</a:t>
            </a:r>
            <a:r>
              <a:rPr lang="en-US" sz="2800" dirty="0" smtClean="0"/>
              <a:t> </a:t>
            </a:r>
            <a:r>
              <a:rPr lang="en-US" sz="2800" dirty="0" err="1" smtClean="0"/>
              <a:t>Nẵng</a:t>
            </a:r>
            <a:r>
              <a:rPr lang="en-US" sz="2800" dirty="0" smtClean="0"/>
              <a:t> –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457200" y="4953000"/>
            <a:ext cx="8229600" cy="1828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Đà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Nẵng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sở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sản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xuất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hàng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tiêu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dùng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dệt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chế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biến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phẩm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đóng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tàu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sản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xuất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vật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liệu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xây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dựng</a:t>
            </a:r>
            <a:r>
              <a:rPr lang="en-US" sz="2800" dirty="0" smtClean="0">
                <a:solidFill>
                  <a:schemeClr val="tx1"/>
                </a:solidFill>
              </a:rPr>
              <a:t>,… </a:t>
            </a:r>
            <a:r>
              <a:rPr lang="en-US" sz="2800" dirty="0" err="1" smtClean="0">
                <a:solidFill>
                  <a:schemeClr val="tx1"/>
                </a:solidFill>
              </a:rPr>
              <a:t>nên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Nẵng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trở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trung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tâm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công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nghiệp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lớn</a:t>
            </a:r>
            <a:r>
              <a:rPr lang="en-US" sz="2800" dirty="0" smtClean="0">
                <a:solidFill>
                  <a:schemeClr val="tx1"/>
                </a:solidFill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</a:rPr>
              <a:t>miền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Trung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c989e444-44fd-4c76-a98c-cdb0ff3d271a_-Diem-den-du-lich-cua-nam-2017-Da-Nang-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956604"/>
            <a:ext cx="5880295" cy="39201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3. </a:t>
            </a:r>
            <a:r>
              <a:rPr lang="en-US" sz="2800" b="1" dirty="0" err="1" smtClean="0"/>
              <a:t>Đà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Nẵng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địa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du </a:t>
            </a:r>
            <a:r>
              <a:rPr lang="en-US" sz="2800" b="1" dirty="0" err="1" smtClean="0"/>
              <a:t>lịch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467600" y="1371600"/>
            <a:ext cx="1600200" cy="396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hãy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biết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nào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Nẵng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hút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khách</a:t>
            </a:r>
            <a:r>
              <a:rPr lang="en-US" sz="2400" dirty="0" smtClean="0">
                <a:solidFill>
                  <a:schemeClr val="tx1"/>
                </a:solidFill>
              </a:rPr>
              <a:t> du </a:t>
            </a:r>
            <a:r>
              <a:rPr lang="en-US" sz="2400" dirty="0" err="1" smtClean="0">
                <a:solidFill>
                  <a:schemeClr val="tx1"/>
                </a:solidFill>
              </a:rPr>
              <a:t>lịch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hinh-1-lc6b0e1bba3c-c491e1bb93-thc3a0nh-phe1bb91-c491c3a0-ne1bab5ng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228" y="1219200"/>
            <a:ext cx="7436572" cy="5257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43600" y="4419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91200" y="37338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31242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57800" y="28194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72200" y="4800600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Picture 2" descr="bãi NON NƯỚ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738" y="228600"/>
            <a:ext cx="4485462" cy="2789397"/>
          </a:xfrm>
          <a:prstGeom prst="rect">
            <a:avLst/>
          </a:prstGeom>
        </p:spPr>
      </p:pic>
      <p:pic>
        <p:nvPicPr>
          <p:cNvPr id="4" name="Picture 3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5" y="3505200"/>
            <a:ext cx="4153786" cy="2895600"/>
          </a:xfrm>
          <a:prstGeom prst="rect">
            <a:avLst/>
          </a:prstGeom>
        </p:spPr>
      </p:pic>
      <p:pic>
        <p:nvPicPr>
          <p:cNvPr id="5" name="Picture 4" descr="bán đảo sơn trà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8600"/>
            <a:ext cx="4157133" cy="2819400"/>
          </a:xfrm>
          <a:prstGeom prst="rect">
            <a:avLst/>
          </a:prstGeom>
        </p:spPr>
      </p:pic>
      <p:pic>
        <p:nvPicPr>
          <p:cNvPr id="6" name="Picture 5" descr="bãi Mỹ Khê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05200"/>
            <a:ext cx="4495800" cy="2895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31242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Bãi</a:t>
            </a:r>
            <a:r>
              <a:rPr lang="en-US" sz="2400" dirty="0" smtClean="0">
                <a:solidFill>
                  <a:schemeClr val="tx1"/>
                </a:solidFill>
              </a:rPr>
              <a:t> Non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0" y="31242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Bán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Sơn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Trà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44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Khê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Bãi</a:t>
            </a:r>
            <a:r>
              <a:rPr lang="en-US" sz="2400" dirty="0" smtClean="0">
                <a:solidFill>
                  <a:schemeClr val="tx1"/>
                </a:solidFill>
              </a:rPr>
              <a:t> Nam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 descr="núi ngũ hành sơn 1.jpg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57200" y="2435225"/>
            <a:ext cx="4038600" cy="285496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tx1"/>
                </a:solidFill>
              </a:rPr>
              <a:t>Núi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Sơn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3" name="Content Placeholder 12" descr="Khu du lịch Bà Nà Hills.jpg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315" y="635"/>
            <a:ext cx="8979535" cy="68453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/>
        </p:nvSpPr>
        <p:spPr>
          <a:xfrm>
            <a:off x="457200" y="76200"/>
            <a:ext cx="8229600" cy="762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chemeClr val="tx1"/>
                </a:solidFill>
              </a:rPr>
              <a:t>Khu</a:t>
            </a:r>
            <a:r>
              <a:rPr lang="en-US" sz="2800" b="1" dirty="0" smtClean="0">
                <a:solidFill>
                  <a:schemeClr val="tx1"/>
                </a:solidFill>
              </a:rPr>
              <a:t> du </a:t>
            </a:r>
            <a:r>
              <a:rPr lang="en-US" sz="2800" b="1" dirty="0" err="1" smtClean="0">
                <a:solidFill>
                  <a:schemeClr val="tx1"/>
                </a:solidFill>
              </a:rPr>
              <a:t>lịch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Nà</a:t>
            </a:r>
            <a:r>
              <a:rPr lang="en-US" sz="2800" b="1" dirty="0" smtClean="0">
                <a:solidFill>
                  <a:schemeClr val="tx1"/>
                </a:solidFill>
              </a:rPr>
              <a:t> Hills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p treo Bà Nà Hills.jpg"/>
          <p:cNvPicPr>
            <a:picLocks noChangeAspect="1"/>
          </p:cNvPicPr>
          <p:nvPr/>
        </p:nvPicPr>
        <p:blipFill>
          <a:blip r:embed="rId1"/>
          <a:srcRect l="6156" r="3027"/>
          <a:stretch>
            <a:fillRect/>
          </a:stretch>
        </p:blipFill>
        <p:spPr>
          <a:xfrm>
            <a:off x="263611" y="3429000"/>
            <a:ext cx="4003589" cy="2743200"/>
          </a:xfrm>
          <a:prstGeom prst="rect">
            <a:avLst/>
          </a:prstGeom>
        </p:spPr>
      </p:pic>
      <p:pic>
        <p:nvPicPr>
          <p:cNvPr id="4" name="Picture 3" descr="bana-hill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400"/>
            <a:ext cx="4023491" cy="2590800"/>
          </a:xfrm>
          <a:prstGeom prst="rect">
            <a:avLst/>
          </a:prstGeom>
        </p:spPr>
      </p:pic>
      <p:pic>
        <p:nvPicPr>
          <p:cNvPr id="7" name="Picture 6" descr="khu-vui-choi-fantasy-ba-na-hi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424715"/>
            <a:ext cx="3962400" cy="2747485"/>
          </a:xfrm>
          <a:prstGeom prst="rect">
            <a:avLst/>
          </a:prstGeom>
        </p:spPr>
      </p:pic>
      <p:pic>
        <p:nvPicPr>
          <p:cNvPr id="8" name="Picture 7" descr="foody-mobile-m-ba-jpg-242-636035065295528785.jpg"/>
          <p:cNvPicPr>
            <a:picLocks noChangeAspect="1"/>
          </p:cNvPicPr>
          <p:nvPr/>
        </p:nvPicPr>
        <p:blipFill>
          <a:blip r:embed="rId4"/>
          <a:srcRect l="9091" r="3030"/>
          <a:stretch>
            <a:fillRect/>
          </a:stretch>
        </p:blipFill>
        <p:spPr>
          <a:xfrm>
            <a:off x="228600" y="110276"/>
            <a:ext cx="4038600" cy="26329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2895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Chùa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Ứng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0200" y="2895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Làng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Pháp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6324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treo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5400" y="6324600"/>
            <a:ext cx="3810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vui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Fantasty</a:t>
            </a:r>
            <a:r>
              <a:rPr lang="en-US" sz="2400" dirty="0" smtClean="0">
                <a:solidFill>
                  <a:schemeClr val="tx1"/>
                </a:solidFill>
              </a:rPr>
              <a:t> Park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Hộp Văn bản 2"/>
          <p:cNvSpPr txBox="1"/>
          <p:nvPr/>
        </p:nvSpPr>
        <p:spPr>
          <a:xfrm>
            <a:off x="400050" y="2390775"/>
            <a:ext cx="849630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en-US" altLang="vi-VN" sz="2700" b="1" dirty="0">
                <a:latin typeface="Arial" panose="020B0604020202020204" pitchFamily="34" charset="0"/>
              </a:rPr>
              <a:t>1</a:t>
            </a:r>
            <a:r>
              <a:rPr lang="vi-VN" altLang="en-US" sz="2700" dirty="0">
                <a:latin typeface="Arial" panose="020B0604020202020204" pitchFamily="34" charset="0"/>
              </a:rPr>
              <a:t>.</a:t>
            </a:r>
            <a:r>
              <a:rPr lang="en-US" altLang="en-US" sz="2700" dirty="0">
                <a:latin typeface="Calibri" panose="020F0502020204030204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Huế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phố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lịch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2700" dirty="0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400050" y="3413125"/>
            <a:ext cx="851535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buFontTx/>
            </a:pPr>
            <a:r>
              <a:rPr lang="vi-VN" altLang="en-US" sz="2800" b="1" dirty="0">
                <a:latin typeface="Arial" panose="020B0604020202020204" pitchFamily="34" charset="0"/>
              </a:rPr>
              <a:t>2.</a:t>
            </a:r>
            <a:r>
              <a:rPr lang="vi-VN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Em có biết vì sao 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b="1" dirty="0">
                <a:latin typeface="Times New Roman" panose="02020603050405020304" pitchFamily="18" charset="0"/>
              </a:rPr>
              <a:t>y 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b="1" dirty="0">
                <a:latin typeface="Times New Roman" panose="02020603050405020304" pitchFamily="18" charset="0"/>
              </a:rPr>
              <a:t>ng có nhiều khách du lịch đến tham quan Huế?</a:t>
            </a:r>
            <a:endParaRPr lang="en-US" altLang="zh-CN" sz="2800" b="1" dirty="0">
              <a:solidFill>
                <a:srgbClr val="0000FF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825" y="34925"/>
            <a:ext cx="8896350" cy="6772275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6100" y="1298575"/>
            <a:ext cx="2571750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R="0" algn="ctr" defTabSz="4572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150" kern="1200" cap="none" spc="0" normalizeH="0" baseline="0" noProof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ÔN BÀI CŨ</a:t>
            </a:r>
            <a:endParaRPr kumimoji="0" lang="en-US" sz="3150" kern="1200" cap="none" spc="0" normalizeH="0" baseline="0" noProof="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ầm rượu debay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995" y="150166"/>
            <a:ext cx="4228805" cy="2821634"/>
          </a:xfrm>
          <a:prstGeom prst="rect">
            <a:avLst/>
          </a:prstGeom>
        </p:spPr>
      </p:pic>
      <p:pic>
        <p:nvPicPr>
          <p:cNvPr id="4" name="Picture 3" descr="vườn ho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35" y="108188"/>
            <a:ext cx="4292065" cy="2863612"/>
          </a:xfrm>
          <a:prstGeom prst="rect">
            <a:avLst/>
          </a:prstGeom>
        </p:spPr>
      </p:pic>
      <p:pic>
        <p:nvPicPr>
          <p:cNvPr id="5" name="Picture 4" descr="kham-pha-ba-na-hills-da-nang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505200"/>
            <a:ext cx="4229272" cy="2820924"/>
          </a:xfrm>
          <a:prstGeom prst="rect">
            <a:avLst/>
          </a:prstGeom>
        </p:spPr>
      </p:pic>
      <p:pic>
        <p:nvPicPr>
          <p:cNvPr id="8" name="Picture 7" descr="photo1528944862921-15289448629211021595613.jpg"/>
          <p:cNvPicPr>
            <a:picLocks noChangeAspect="1"/>
          </p:cNvPicPr>
          <p:nvPr/>
        </p:nvPicPr>
        <p:blipFill>
          <a:blip r:embed="rId4"/>
          <a:srcRect l="6667"/>
          <a:stretch>
            <a:fillRect/>
          </a:stretch>
        </p:blipFill>
        <p:spPr>
          <a:xfrm>
            <a:off x="4648200" y="3505200"/>
            <a:ext cx="4267200" cy="28557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30480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Hầm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rượu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Debay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8200" y="3048000"/>
            <a:ext cx="42672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Vườn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hoa</a:t>
            </a:r>
            <a:r>
              <a:rPr lang="en-US" sz="2400" dirty="0" smtClean="0">
                <a:solidFill>
                  <a:schemeClr val="tx1"/>
                </a:solidFill>
              </a:rPr>
              <a:t> Le </a:t>
            </a:r>
            <a:r>
              <a:rPr lang="en-US" sz="2400" dirty="0" err="1" smtClean="0">
                <a:solidFill>
                  <a:schemeClr val="tx1"/>
                </a:solidFill>
              </a:rPr>
              <a:t>Jardin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D'Amour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leo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núi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u_thuan_phuoc_5_IQNX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152400"/>
            <a:ext cx="4381500" cy="2667000"/>
          </a:xfrm>
          <a:prstGeom prst="rect">
            <a:avLst/>
          </a:prstGeom>
        </p:spPr>
      </p:pic>
      <p:pic>
        <p:nvPicPr>
          <p:cNvPr id="5" name="Picture 4" descr="cau-nguyen-van-tr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352800"/>
            <a:ext cx="4572000" cy="2843910"/>
          </a:xfrm>
          <a:prstGeom prst="rect">
            <a:avLst/>
          </a:prstGeom>
        </p:spPr>
      </p:pic>
      <p:pic>
        <p:nvPicPr>
          <p:cNvPr id="8" name="Picture 7" descr="locations_1422517304_adf7eb476c35b9c489f7dec6a6efce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4648200" cy="2667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2895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Thị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Lý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0" y="2895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Phước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Nguyễn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Trỗi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Hàn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4338" name="Picture 2" descr="HÃ¬nh áº£nh cÃ³ liÃ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352800"/>
            <a:ext cx="4267199" cy="28471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 t="20101" b="9548"/>
          <a:stretch>
            <a:fillRect/>
          </a:stretch>
        </p:blipFill>
        <p:spPr bwMode="auto">
          <a:xfrm>
            <a:off x="990600" y="76200"/>
            <a:ext cx="7086600" cy="3307080"/>
          </a:xfrm>
          <a:prstGeom prst="rect">
            <a:avLst/>
          </a:prstGeom>
          <a:noFill/>
        </p:spPr>
      </p:pic>
      <p:pic>
        <p:nvPicPr>
          <p:cNvPr id="60420" name="Picture 4" descr="Káº¿t quáº£ hÃ¬nh áº£nh cho Cáº§uRá»ng phun Lá»­a"/>
          <p:cNvPicPr>
            <a:picLocks noChangeAspect="1" noChangeArrowheads="1"/>
          </p:cNvPicPr>
          <p:nvPr/>
        </p:nvPicPr>
        <p:blipFill>
          <a:blip r:embed="rId2"/>
          <a:srcRect t="7692" b="11834"/>
          <a:stretch>
            <a:fillRect/>
          </a:stretch>
        </p:blipFill>
        <p:spPr bwMode="auto">
          <a:xfrm>
            <a:off x="990600" y="3352800"/>
            <a:ext cx="708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200400" y="64008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Rồng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p-ba_2100-bac Dinh.jpg"/>
          <p:cNvPicPr>
            <a:picLocks noChangeAspect="1"/>
          </p:cNvPicPr>
          <p:nvPr/>
        </p:nvPicPr>
        <p:blipFill>
          <a:blip r:embed="rId1"/>
          <a:srcRect l="2000" t="3272" r="2000" b="1840"/>
          <a:stretch>
            <a:fillRect/>
          </a:stretch>
        </p:blipFill>
        <p:spPr>
          <a:xfrm>
            <a:off x="76201" y="1009338"/>
            <a:ext cx="4495800" cy="2800662"/>
          </a:xfrm>
          <a:prstGeom prst="rect">
            <a:avLst/>
          </a:prstGeom>
        </p:spPr>
      </p:pic>
      <p:pic>
        <p:nvPicPr>
          <p:cNvPr id="4" name="Picture 3" descr="bao-tang-champa-da-nang.jpg"/>
          <p:cNvPicPr>
            <a:picLocks noChangeAspect="1"/>
          </p:cNvPicPr>
          <p:nvPr/>
        </p:nvPicPr>
        <p:blipFill>
          <a:blip r:embed="rId2"/>
          <a:srcRect l="3125" r="4687"/>
          <a:stretch>
            <a:fillRect/>
          </a:stretch>
        </p:blipFill>
        <p:spPr>
          <a:xfrm>
            <a:off x="76200" y="3856736"/>
            <a:ext cx="4495800" cy="2544064"/>
          </a:xfrm>
          <a:prstGeom prst="rect">
            <a:avLst/>
          </a:prstGeom>
        </p:spPr>
      </p:pic>
      <p:pic>
        <p:nvPicPr>
          <p:cNvPr id="6" name="Picture 5" descr="vu-dieu-cung-dinh-vu-nu-tra-kie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032359"/>
            <a:ext cx="4419600" cy="536844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Bảo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tàng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Điêu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khắc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Chăm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địa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</a:rPr>
              <a:t> du </a:t>
            </a:r>
            <a:r>
              <a:rPr lang="en-US" sz="2800" b="1" dirty="0" err="1" smtClean="0">
                <a:solidFill>
                  <a:schemeClr val="tx1"/>
                </a:solidFill>
              </a:rPr>
              <a:t>lịch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</a:rPr>
              <a:t>Đà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Nẵng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cau-tinh-yeu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3962401"/>
            <a:ext cx="3810000" cy="2285999"/>
          </a:xfrm>
          <a:prstGeom prst="rect">
            <a:avLst/>
          </a:prstGeom>
        </p:spPr>
      </p:pic>
      <p:pic>
        <p:nvPicPr>
          <p:cNvPr id="7" name="Picture 6" descr="Anh_5.jpg"/>
          <p:cNvPicPr>
            <a:picLocks noChangeAspect="1"/>
          </p:cNvPicPr>
          <p:nvPr/>
        </p:nvPicPr>
        <p:blipFill>
          <a:blip r:embed="rId2"/>
          <a:srcRect l="4846" t="7435"/>
          <a:stretch>
            <a:fillRect/>
          </a:stretch>
        </p:blipFill>
        <p:spPr>
          <a:xfrm>
            <a:off x="4572000" y="838200"/>
            <a:ext cx="3810000" cy="2469445"/>
          </a:xfrm>
          <a:prstGeom prst="rect">
            <a:avLst/>
          </a:prstGeom>
        </p:spPr>
      </p:pic>
      <p:pic>
        <p:nvPicPr>
          <p:cNvPr id="10" name="Picture 9" descr="toan_canh_asia_park_ve_d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3733800" cy="2464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" y="3429000"/>
            <a:ext cx="3733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viên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Châu</a:t>
            </a:r>
            <a:r>
              <a:rPr lang="en-US" sz="2400" dirty="0" smtClean="0">
                <a:solidFill>
                  <a:schemeClr val="tx1"/>
                </a:solidFill>
              </a:rPr>
              <a:t> Á (Asia Park)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05400" y="34290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Đỉnh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6324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đăng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Tiên</a:t>
            </a:r>
            <a:r>
              <a:rPr lang="en-US" sz="2400" dirty="0" smtClean="0">
                <a:solidFill>
                  <a:schemeClr val="tx1"/>
                </a:solidFill>
              </a:rPr>
              <a:t> Sa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6324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yêu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292" name="Picture 4" descr="Káº¿t quáº£ hÃ¬nh áº£nh cho Háº£i ÄÄng TiÃªn SA"/>
          <p:cNvPicPr>
            <a:picLocks noChangeAspect="1" noChangeArrowheads="1"/>
          </p:cNvPicPr>
          <p:nvPr/>
        </p:nvPicPr>
        <p:blipFill>
          <a:blip r:embed="rId4"/>
          <a:srcRect t="12840" b="5527"/>
          <a:stretch>
            <a:fillRect/>
          </a:stretch>
        </p:blipFill>
        <p:spPr bwMode="auto">
          <a:xfrm>
            <a:off x="609601" y="3962400"/>
            <a:ext cx="3733800" cy="228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Lễ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hội</a:t>
            </a:r>
            <a:r>
              <a:rPr lang="en-US" sz="2800" b="1" dirty="0" smtClean="0">
                <a:solidFill>
                  <a:schemeClr val="tx1"/>
                </a:solidFill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</a:rPr>
              <a:t>Đà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Nẵng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Le-hoi-chua-Quan-The-Am-Da-Na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0" y="762000"/>
            <a:ext cx="4419600" cy="2514600"/>
          </a:xfrm>
          <a:prstGeom prst="rect">
            <a:avLst/>
          </a:prstGeom>
        </p:spPr>
      </p:pic>
      <p:pic>
        <p:nvPicPr>
          <p:cNvPr id="6" name="Picture 5" descr="le-hoi-cau-ngu-da-nang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4" y="762000"/>
            <a:ext cx="4000500" cy="2493819"/>
          </a:xfrm>
          <a:prstGeom prst="rect">
            <a:avLst/>
          </a:prstGeom>
        </p:spPr>
      </p:pic>
      <p:pic>
        <p:nvPicPr>
          <p:cNvPr id="7" name="Picture 6" descr="phao_ho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3752850"/>
            <a:ext cx="5238750" cy="2647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0600" y="3276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hội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Ngư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276600"/>
            <a:ext cx="2971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hội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Âm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6477000"/>
            <a:ext cx="41910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Lễ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hội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bắn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pháo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hoa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tế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Món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ngon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Nẵng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Mỳ quảng ếch.jpeg"/>
          <p:cNvPicPr>
            <a:picLocks noChangeAspect="1"/>
          </p:cNvPicPr>
          <p:nvPr/>
        </p:nvPicPr>
        <p:blipFill>
          <a:blip r:embed="rId1" cstate="print"/>
          <a:srcRect l="2326" r="2326"/>
          <a:stretch>
            <a:fillRect/>
          </a:stretch>
        </p:blipFill>
        <p:spPr>
          <a:xfrm>
            <a:off x="0" y="914400"/>
            <a:ext cx="3048000" cy="2397512"/>
          </a:xfrm>
          <a:prstGeom prst="rect">
            <a:avLst/>
          </a:prstGeom>
        </p:spPr>
      </p:pic>
      <p:pic>
        <p:nvPicPr>
          <p:cNvPr id="5" name="Picture 4" descr="cao-lau.jpg"/>
          <p:cNvPicPr>
            <a:picLocks noChangeAspect="1"/>
          </p:cNvPicPr>
          <p:nvPr/>
        </p:nvPicPr>
        <p:blipFill>
          <a:blip r:embed="rId2"/>
          <a:srcRect l="2439" r="4878"/>
          <a:stretch>
            <a:fillRect/>
          </a:stretch>
        </p:blipFill>
        <p:spPr>
          <a:xfrm>
            <a:off x="3048000" y="914400"/>
            <a:ext cx="2971800" cy="2380343"/>
          </a:xfrm>
          <a:prstGeom prst="rect">
            <a:avLst/>
          </a:prstGeom>
        </p:spPr>
      </p:pic>
      <p:pic>
        <p:nvPicPr>
          <p:cNvPr id="6" name="Picture 5" descr="20160708-105244-bun-mam-nem-3_600x397.jpg"/>
          <p:cNvPicPr>
            <a:picLocks noChangeAspect="1"/>
          </p:cNvPicPr>
          <p:nvPr/>
        </p:nvPicPr>
        <p:blipFill>
          <a:blip r:embed="rId3"/>
          <a:srcRect l="10489" r="2000"/>
          <a:stretch>
            <a:fillRect/>
          </a:stretch>
        </p:blipFill>
        <p:spPr>
          <a:xfrm>
            <a:off x="6019800" y="914400"/>
            <a:ext cx="3124200" cy="2362200"/>
          </a:xfrm>
          <a:prstGeom prst="rect">
            <a:avLst/>
          </a:prstGeom>
        </p:spPr>
      </p:pic>
      <p:pic>
        <p:nvPicPr>
          <p:cNvPr id="7" name="Picture 6" descr="at_cach-che-bien-bun-cha-ca-da-nang_a29a4a28ebe15693211ebc913ee37ea6.jpg"/>
          <p:cNvPicPr>
            <a:picLocks noChangeAspect="1"/>
          </p:cNvPicPr>
          <p:nvPr/>
        </p:nvPicPr>
        <p:blipFill>
          <a:blip r:embed="rId4"/>
          <a:srcRect l="2500" t="2184" r="18333" b="7088"/>
          <a:stretch>
            <a:fillRect/>
          </a:stretch>
        </p:blipFill>
        <p:spPr>
          <a:xfrm>
            <a:off x="0" y="3950369"/>
            <a:ext cx="2895600" cy="2374231"/>
          </a:xfrm>
          <a:prstGeom prst="rect">
            <a:avLst/>
          </a:prstGeom>
        </p:spPr>
      </p:pic>
      <p:pic>
        <p:nvPicPr>
          <p:cNvPr id="8" name="Picture 7" descr="banh-xeo-da-nang.jpg"/>
          <p:cNvPicPr>
            <a:picLocks noChangeAspect="1"/>
          </p:cNvPicPr>
          <p:nvPr/>
        </p:nvPicPr>
        <p:blipFill>
          <a:blip r:embed="rId5"/>
          <a:srcRect l="9379" t="3040"/>
          <a:stretch>
            <a:fillRect/>
          </a:stretch>
        </p:blipFill>
        <p:spPr>
          <a:xfrm>
            <a:off x="2895600" y="3962400"/>
            <a:ext cx="2971800" cy="2362200"/>
          </a:xfrm>
          <a:prstGeom prst="rect">
            <a:avLst/>
          </a:prstGeom>
        </p:spPr>
      </p:pic>
      <p:pic>
        <p:nvPicPr>
          <p:cNvPr id="9" name="Picture 8" descr="che-sau-da-nang-1461670079-2321509-1492837045-1.jpg"/>
          <p:cNvPicPr>
            <a:picLocks noChangeAspect="1"/>
          </p:cNvPicPr>
          <p:nvPr/>
        </p:nvPicPr>
        <p:blipFill>
          <a:blip r:embed="rId6"/>
          <a:srcRect r="8189"/>
          <a:stretch>
            <a:fillRect/>
          </a:stretch>
        </p:blipFill>
        <p:spPr>
          <a:xfrm>
            <a:off x="5867400" y="3962400"/>
            <a:ext cx="3276600" cy="23755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34290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Mì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đùi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ếch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4290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Cao </a:t>
            </a:r>
            <a:r>
              <a:rPr lang="en-US" sz="2400" dirty="0" err="1" smtClean="0">
                <a:solidFill>
                  <a:schemeClr val="tx1"/>
                </a:solidFill>
              </a:rPr>
              <a:t>lầu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8400" y="34290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Bún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mắm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nêm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64008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Bún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4200" y="64008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Bánh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xèo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6400800"/>
            <a:ext cx="2590800" cy="381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Chè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sầu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le-maison-parosand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0" y="762000"/>
            <a:ext cx="4406900" cy="2971800"/>
          </a:xfrm>
          <a:prstGeom prst="rect">
            <a:avLst/>
          </a:prstGeom>
        </p:spPr>
      </p:pic>
      <p:pic>
        <p:nvPicPr>
          <p:cNvPr id="7" name="Picture 6" descr="hai-cang-restaurant-dims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80" y="3733800"/>
            <a:ext cx="4465820" cy="2971800"/>
          </a:xfrm>
          <a:prstGeom prst="rect">
            <a:avLst/>
          </a:prstGeom>
        </p:spPr>
      </p:pic>
      <p:pic>
        <p:nvPicPr>
          <p:cNvPr id="8" name="Picture 7" descr="furama-resort-da-na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0"/>
            <a:ext cx="4495800" cy="2971800"/>
          </a:xfrm>
          <a:prstGeom prst="rect">
            <a:avLst/>
          </a:prstGeom>
        </p:spPr>
      </p:pic>
      <p:pic>
        <p:nvPicPr>
          <p:cNvPr id="9" name="Picture 8" descr="kinh-doanh-nha-hang-va-nhung-dieu-can-co-ban-phai-biet-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733800"/>
            <a:ext cx="4372131" cy="29718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Nhà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hàng</a:t>
            </a:r>
            <a:r>
              <a:rPr lang="en-US" sz="2800" b="1" dirty="0" smtClean="0">
                <a:solidFill>
                  <a:schemeClr val="tx1"/>
                </a:solidFill>
              </a:rPr>
              <a:t> – </a:t>
            </a:r>
            <a:r>
              <a:rPr lang="en-US" sz="2800" b="1" dirty="0" err="1" smtClean="0">
                <a:solidFill>
                  <a:schemeClr val="tx1"/>
                </a:solidFill>
              </a:rPr>
              <a:t>khách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sạn</a:t>
            </a:r>
            <a:r>
              <a:rPr lang="en-US" sz="2800" b="1" dirty="0" smtClean="0">
                <a:solidFill>
                  <a:schemeClr val="tx1"/>
                </a:solidFill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</a:rPr>
              <a:t>Đà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Nẵng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3. </a:t>
            </a:r>
            <a:r>
              <a:rPr lang="en-US" sz="2800" b="1" dirty="0" err="1" smtClean="0"/>
              <a:t>Đà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Nẵng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địa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du </a:t>
            </a:r>
            <a:r>
              <a:rPr lang="en-US" sz="2800" b="1" dirty="0" err="1" smtClean="0"/>
              <a:t>lịch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52400" y="5638800"/>
            <a:ext cx="8763000" cy="990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Nẵng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</a:rPr>
              <a:t> du </a:t>
            </a:r>
            <a:r>
              <a:rPr lang="en-US" sz="2400" dirty="0" err="1" smtClean="0">
                <a:solidFill>
                  <a:schemeClr val="tx1"/>
                </a:solidFill>
              </a:rPr>
              <a:t>lịch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hấp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, ở </a:t>
            </a:r>
            <a:r>
              <a:rPr lang="en-US" sz="2400" dirty="0" err="1" smtClean="0">
                <a:solidFill>
                  <a:schemeClr val="tx1"/>
                </a:solidFill>
              </a:rPr>
              <a:t>đây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tắm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danh</a:t>
            </a:r>
            <a:r>
              <a:rPr lang="en-US" sz="2400" dirty="0" smtClean="0">
                <a:solidFill>
                  <a:schemeClr val="tx1"/>
                </a:solidFill>
              </a:rPr>
              <a:t> lam </a:t>
            </a:r>
            <a:r>
              <a:rPr lang="en-US" sz="2400" dirty="0" err="1" smtClean="0">
                <a:solidFill>
                  <a:schemeClr val="tx1"/>
                </a:solidFill>
              </a:rPr>
              <a:t>thắng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bai-bien-my-kh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1219200"/>
            <a:ext cx="7239000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5000" y="533400"/>
            <a:ext cx="3352800" cy="1219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Thành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phố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cảng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15000" y="1905000"/>
            <a:ext cx="3352800" cy="1473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đầu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mối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nhiều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tuyến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đường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giao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quan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trọng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của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đồng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bằng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duyên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hải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miền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Trung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91200" y="3556000"/>
            <a:ext cx="3276600" cy="1219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Trung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tâm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công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nghiệp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91200" y="4953000"/>
            <a:ext cx="3276600" cy="12192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Địa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điểm</a:t>
            </a:r>
            <a:r>
              <a:rPr lang="en-US" sz="2000" b="1" dirty="0" smtClean="0">
                <a:solidFill>
                  <a:schemeClr val="tx1"/>
                </a:solidFill>
              </a:rPr>
              <a:t> du </a:t>
            </a:r>
            <a:r>
              <a:rPr lang="en-US" sz="2000" b="1" dirty="0" err="1" smtClean="0">
                <a:solidFill>
                  <a:schemeClr val="tx1"/>
                </a:solidFill>
              </a:rPr>
              <a:t>lịch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3" name="Picture 32" descr="Asia park.jpg"/>
          <p:cNvPicPr>
            <a:picLocks noChangeAspect="1"/>
          </p:cNvPicPr>
          <p:nvPr/>
        </p:nvPicPr>
        <p:blipFill>
          <a:blip r:embed="rId2"/>
          <a:srcRect r="10256"/>
          <a:stretch>
            <a:fillRect/>
          </a:stretch>
        </p:blipFill>
        <p:spPr>
          <a:xfrm>
            <a:off x="-76201" y="0"/>
            <a:ext cx="5455227" cy="6858000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304800" y="2895600"/>
            <a:ext cx="4267200" cy="1066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THÀNH PHỐ ĐÀ NẴNG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6" name="Straight Arrow Connector 35"/>
          <p:cNvCxnSpPr>
            <a:endCxn id="3" idx="1"/>
          </p:cNvCxnSpPr>
          <p:nvPr/>
        </p:nvCxnSpPr>
        <p:spPr>
          <a:xfrm flipV="1">
            <a:off x="3200400" y="1143000"/>
            <a:ext cx="2514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7"/>
            <a:endCxn id="4" idx="1"/>
          </p:cNvCxnSpPr>
          <p:nvPr/>
        </p:nvCxnSpPr>
        <p:spPr>
          <a:xfrm rot="5400000" flipH="1" flipV="1">
            <a:off x="4625927" y="1962757"/>
            <a:ext cx="410229" cy="1767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4" idx="5"/>
            <a:endCxn id="5" idx="1"/>
          </p:cNvCxnSpPr>
          <p:nvPr/>
        </p:nvCxnSpPr>
        <p:spPr>
          <a:xfrm rot="16200000" flipH="1">
            <a:off x="4689427" y="3063826"/>
            <a:ext cx="359429" cy="1844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6" idx="1"/>
          </p:cNvCxnSpPr>
          <p:nvPr/>
        </p:nvCxnSpPr>
        <p:spPr>
          <a:xfrm>
            <a:off x="3048000" y="3962400"/>
            <a:ext cx="27432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401762"/>
          </a:xfr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7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THÀNH PHỐ ĐÀ NẴNG</a:t>
            </a:r>
            <a:endParaRPr lang="en-US" sz="2200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du-lich-da-nang-vntrip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04800" y="1647858"/>
            <a:ext cx="8610600" cy="50577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3733800"/>
            <a:ext cx="8839200" cy="3124200"/>
          </a:xfrm>
          <a:prstGeom prst="horizontalScrol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NHỚ:</a:t>
            </a:r>
            <a:endParaRPr lang="en-US" sz="28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Nẵng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cảng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mối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tuyến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duyên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Nẵng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trung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nhiêp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 descr="1aaa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98768"/>
            <a:ext cx="8077200" cy="37636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bye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91200" y="838200"/>
            <a:ext cx="1595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8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457200" y="2667000"/>
            <a:ext cx="8305800" cy="1385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THẦY, CÔ GIÁO VÀ CÁC EM HỌC SINH MẠNH KHỎE, HẠNH PHÚC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1" name="Picture 8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400000">
            <a:off x="-114300" y="47625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8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6819900" y="48768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Picture 8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048500" y="1524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71 -0.00093 L -0.56268 -0.0009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81000" y="45688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-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hành</a:t>
            </a:r>
            <a:r>
              <a:rPr lang="en-US" sz="2400" dirty="0" smtClean="0"/>
              <a:t> </a:t>
            </a:r>
            <a:r>
              <a:rPr lang="en-US" sz="2400" dirty="0" err="1" smtClean="0"/>
              <a:t>chính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Nam,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vị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Đà</a:t>
            </a:r>
            <a:r>
              <a:rPr lang="en-US" sz="2400" dirty="0" smtClean="0"/>
              <a:t> </a:t>
            </a:r>
            <a:r>
              <a:rPr lang="en-US" sz="2400" dirty="0" err="1" smtClean="0"/>
              <a:t>Nẵng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Bản đồ hành chính Việt Nam.jpg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57885" y="1600200"/>
            <a:ext cx="3236595" cy="4526280"/>
          </a:xfrm>
        </p:spPr>
      </p:pic>
      <p:cxnSp>
        <p:nvCxnSpPr>
          <p:cNvPr id="9" name="Straight Arrow Connector 8"/>
          <p:cNvCxnSpPr/>
          <p:nvPr/>
        </p:nvCxnSpPr>
        <p:spPr>
          <a:xfrm flipV="1">
            <a:off x="2362200" y="3276600"/>
            <a:ext cx="2667000" cy="304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029200" y="2438400"/>
            <a:ext cx="3962400" cy="137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phố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Đà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Nẵng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7200" y="0"/>
            <a:ext cx="4191000" cy="60960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/>
              <a:t>1. </a:t>
            </a:r>
            <a:r>
              <a:rPr lang="en-US" sz="2400" b="1" dirty="0" err="1" smtClean="0"/>
              <a:t>Đà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Nẵng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thành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cảng</a:t>
            </a:r>
            <a:r>
              <a:rPr lang="en-US" sz="2400" b="1" dirty="0" smtClean="0"/>
              <a:t>.</a:t>
            </a:r>
            <a:endParaRPr lang="en-US" sz="2400" dirty="0"/>
          </a:p>
        </p:txBody>
      </p:sp>
      <p:pic>
        <p:nvPicPr>
          <p:cNvPr id="3" name="Content Placeholder 2" descr="hinh-1-lc6b0e1bba3c-c491e1bb93-thc3a0nh-phe1bb91-c491c3a0-ne1bab5ng1.p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65" y="52070"/>
            <a:ext cx="9131935" cy="11054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457200" y="640080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-1-lc6b0e1bba3c-c491e1bb93-thc3a0nh-phe1bb91-c491c3a0-ne1bab5ng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172200" cy="4038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24600" y="0"/>
            <a:ext cx="2743200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Dựa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lược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hãy</a:t>
            </a:r>
            <a:r>
              <a:rPr lang="en-US" sz="2800" dirty="0" smtClean="0"/>
              <a:t> </a:t>
            </a:r>
            <a:r>
              <a:rPr lang="en-US" sz="2800" dirty="0" err="1" smtClean="0"/>
              <a:t>mô</a:t>
            </a:r>
            <a:r>
              <a:rPr lang="en-US" sz="2800" dirty="0" smtClean="0"/>
              <a:t> </a:t>
            </a:r>
            <a:r>
              <a:rPr lang="en-US" sz="2800" dirty="0" err="1" smtClean="0"/>
              <a:t>tả</a:t>
            </a:r>
            <a:r>
              <a:rPr lang="en-US" sz="2800" dirty="0" smtClean="0"/>
              <a:t> </a:t>
            </a:r>
            <a:r>
              <a:rPr lang="en-US" sz="2800" dirty="0" err="1" smtClean="0"/>
              <a:t>vị</a:t>
            </a:r>
            <a:r>
              <a:rPr lang="en-US" sz="2800" dirty="0" smtClean="0"/>
              <a:t> </a:t>
            </a:r>
            <a:r>
              <a:rPr lang="en-US" sz="2800" dirty="0" err="1" smtClean="0"/>
              <a:t>trí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phố</a:t>
            </a:r>
            <a:r>
              <a:rPr lang="en-US" sz="2800" dirty="0" smtClean="0"/>
              <a:t> </a:t>
            </a:r>
            <a:r>
              <a:rPr lang="en-US" sz="2800" dirty="0" err="1" smtClean="0"/>
              <a:t>Đà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phiếu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4038600"/>
            <a:ext cx="91440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b="1" dirty="0" smtClean="0"/>
          </a:p>
          <a:p>
            <a:r>
              <a:rPr lang="en-US" sz="2000" b="1" dirty="0" smtClean="0"/>
              <a:t>1. </a:t>
            </a:r>
            <a:r>
              <a:rPr lang="en-US" sz="2000" b="1" dirty="0" err="1" smtClean="0"/>
              <a:t>Thành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Nẵng</a:t>
            </a:r>
            <a:r>
              <a:rPr lang="en-US" sz="2000" b="1" dirty="0" smtClean="0"/>
              <a:t>:</a:t>
            </a:r>
            <a:endParaRPr lang="en-US" sz="2000" b="1" dirty="0" smtClean="0"/>
          </a:p>
          <a:p>
            <a:pPr>
              <a:buFontTx/>
              <a:buChar char="-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Nằm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phía</a:t>
            </a:r>
            <a:r>
              <a:rPr lang="en-US" sz="2000" b="1" dirty="0" smtClean="0"/>
              <a:t> Nam </a:t>
            </a:r>
            <a:r>
              <a:rPr lang="en-US" sz="2000" b="1" dirty="0" err="1" smtClean="0"/>
              <a:t>đèo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……………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bên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sông</a:t>
            </a:r>
            <a:r>
              <a:rPr lang="en-US" sz="2000" b="1" dirty="0" smtClean="0"/>
              <a:t> ......... </a:t>
            </a:r>
            <a:r>
              <a:rPr lang="en-US" sz="2000" b="1" dirty="0" err="1"/>
              <a:t>v</a:t>
            </a:r>
            <a:r>
              <a:rPr lang="en-US" sz="2000" b="1" dirty="0" err="1" smtClean="0"/>
              <a:t>à</a:t>
            </a:r>
            <a:r>
              <a:rPr lang="en-US" sz="2000" b="1" dirty="0" smtClean="0"/>
              <a:t>  </a:t>
            </a:r>
            <a:r>
              <a:rPr lang="en-US" sz="2000" b="1" dirty="0" err="1" smtClean="0"/>
              <a:t>vịnh</a:t>
            </a:r>
            <a:r>
              <a:rPr lang="en-US" sz="2000" b="1" dirty="0" smtClean="0"/>
              <a:t> ……………, </a:t>
            </a:r>
            <a:r>
              <a:rPr lang="en-US" sz="2000" b="1" dirty="0" err="1" smtClean="0"/>
              <a:t>bao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gồm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cả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đảo</a:t>
            </a:r>
            <a:r>
              <a:rPr lang="en-US" sz="2000" b="1" dirty="0"/>
              <a:t> </a:t>
            </a:r>
            <a:r>
              <a:rPr lang="en-US" sz="2000" b="1" dirty="0" smtClean="0"/>
              <a:t>…………….. . </a:t>
            </a:r>
            <a:r>
              <a:rPr lang="en-US" sz="2000" b="1" dirty="0" err="1" smtClean="0"/>
              <a:t>Đà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Nẵng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cảng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biển</a:t>
            </a:r>
            <a:r>
              <a:rPr lang="en-US" sz="2000" b="1" dirty="0" smtClean="0"/>
              <a:t> …………..., </a:t>
            </a:r>
            <a:r>
              <a:rPr lang="en-US" sz="2000" b="1" dirty="0" err="1" smtClean="0"/>
              <a:t>cảng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sông</a:t>
            </a:r>
            <a:r>
              <a:rPr lang="en-US" sz="2000" b="1" dirty="0" smtClean="0"/>
              <a:t> ………. .</a:t>
            </a:r>
            <a:endParaRPr lang="en-US" sz="2000" b="1" dirty="0" smtClean="0"/>
          </a:p>
          <a:p>
            <a:pPr>
              <a:buFontTx/>
              <a:buChar char="-"/>
            </a:pPr>
            <a:r>
              <a:rPr lang="en-US" sz="2000" b="1" dirty="0" smtClean="0"/>
              <a:t> </a:t>
            </a:r>
            <a:r>
              <a:rPr lang="en-US" sz="2000" b="1" dirty="0" err="1" smtClean="0"/>
              <a:t>Phía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giáp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với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tỉnh</a:t>
            </a:r>
            <a:r>
              <a:rPr lang="en-US" sz="2000" b="1" dirty="0" smtClean="0"/>
              <a:t> ……………………………, </a:t>
            </a:r>
            <a:r>
              <a:rPr lang="en-US" sz="2000" b="1" dirty="0" err="1" smtClean="0"/>
              <a:t>phía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Tây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</a:t>
            </a:r>
            <a:r>
              <a:rPr lang="en-US" sz="2000" b="1" dirty="0" smtClean="0"/>
              <a:t> Nam </a:t>
            </a:r>
            <a:r>
              <a:rPr lang="en-US" sz="2000" b="1" dirty="0" err="1" smtClean="0"/>
              <a:t>giáp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tỉnh</a:t>
            </a:r>
            <a:r>
              <a:rPr lang="en-US" sz="2000" b="1" dirty="0" smtClean="0"/>
              <a:t> ……………….…., </a:t>
            </a:r>
            <a:r>
              <a:rPr lang="en-US" sz="2000" b="1" dirty="0" err="1" smtClean="0"/>
              <a:t>phía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Đông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giáp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với</a:t>
            </a:r>
            <a:r>
              <a:rPr lang="en-US" sz="2000" b="1" dirty="0" smtClean="0"/>
              <a:t> ..................... .</a:t>
            </a:r>
            <a:endParaRPr lang="en-US" sz="2000" b="1" dirty="0" smtClean="0"/>
          </a:p>
          <a:p>
            <a:endParaRPr lang="en-US" sz="2000" dirty="0" smtClean="0"/>
          </a:p>
        </p:txBody>
      </p:sp>
      <p:sp>
        <p:nvSpPr>
          <p:cNvPr id="10" name="Title 8"/>
          <p:cNvSpPr txBox="1"/>
          <p:nvPr/>
        </p:nvSpPr>
        <p:spPr>
          <a:xfrm>
            <a:off x="4419600" y="4313238"/>
            <a:ext cx="914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Hàn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le 8"/>
          <p:cNvSpPr txBox="1"/>
          <p:nvPr/>
        </p:nvSpPr>
        <p:spPr>
          <a:xfrm>
            <a:off x="5943600" y="4343400"/>
            <a:ext cx="121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Đà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Nẵng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8"/>
          <p:cNvSpPr txBox="1"/>
          <p:nvPr/>
        </p:nvSpPr>
        <p:spPr>
          <a:xfrm>
            <a:off x="381000" y="4618038"/>
            <a:ext cx="12192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Sơn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Trà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8"/>
          <p:cNvSpPr txBox="1"/>
          <p:nvPr/>
        </p:nvSpPr>
        <p:spPr>
          <a:xfrm>
            <a:off x="3962400" y="4618038"/>
            <a:ext cx="12192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Tiên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Sa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8"/>
          <p:cNvSpPr txBox="1"/>
          <p:nvPr/>
        </p:nvSpPr>
        <p:spPr>
          <a:xfrm>
            <a:off x="6096000" y="4618038"/>
            <a:ext cx="8382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Hàn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8"/>
          <p:cNvSpPr txBox="1"/>
          <p:nvPr/>
        </p:nvSpPr>
        <p:spPr>
          <a:xfrm>
            <a:off x="2514600" y="4922838"/>
            <a:ext cx="2057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Thừa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Thiên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Huế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8"/>
          <p:cNvSpPr txBox="1"/>
          <p:nvPr/>
        </p:nvSpPr>
        <p:spPr>
          <a:xfrm>
            <a:off x="7391400" y="4922838"/>
            <a:ext cx="14478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Quảng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Nam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8"/>
          <p:cNvSpPr txBox="1"/>
          <p:nvPr/>
        </p:nvSpPr>
        <p:spPr>
          <a:xfrm>
            <a:off x="2057400" y="5227638"/>
            <a:ext cx="15240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Biển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Đông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8"/>
          <p:cNvSpPr txBox="1"/>
          <p:nvPr/>
        </p:nvSpPr>
        <p:spPr>
          <a:xfrm>
            <a:off x="2286000" y="4313238"/>
            <a:ext cx="1295400" cy="41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Hải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Vân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2.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loại</a:t>
            </a:r>
            <a:r>
              <a:rPr lang="en-US" b="1" dirty="0" smtClean="0"/>
              <a:t>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giao</a:t>
            </a:r>
            <a:r>
              <a:rPr lang="en-US" b="1" dirty="0" smtClean="0"/>
              <a:t> </a:t>
            </a:r>
            <a:r>
              <a:rPr lang="en-US" b="1" dirty="0" err="1" smtClean="0"/>
              <a:t>thông</a:t>
            </a:r>
            <a:r>
              <a:rPr lang="en-US" b="1" dirty="0" smtClean="0"/>
              <a:t> </a:t>
            </a:r>
            <a:r>
              <a:rPr lang="en-US" b="1" dirty="0" err="1" smtClean="0"/>
              <a:t>đến</a:t>
            </a:r>
            <a:r>
              <a:rPr lang="en-US" b="1" dirty="0" smtClean="0"/>
              <a:t>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Đà</a:t>
            </a:r>
            <a:r>
              <a:rPr lang="en-US" b="1" dirty="0" smtClean="0"/>
              <a:t> </a:t>
            </a:r>
            <a:r>
              <a:rPr lang="en-US" b="1" dirty="0" err="1" smtClean="0"/>
              <a:t>Nẵng</a:t>
            </a:r>
            <a:r>
              <a:rPr lang="en-US" b="1" dirty="0" smtClean="0"/>
              <a:t>:</a:t>
            </a:r>
            <a:endParaRPr lang="en-US" b="1" dirty="0" smtClean="0"/>
          </a:p>
          <a:p>
            <a:r>
              <a:rPr lang="en-US" b="1" dirty="0" smtClean="0"/>
              <a:t>-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( </a:t>
            </a:r>
            <a:r>
              <a:rPr lang="en-US" b="1" dirty="0" err="1" smtClean="0"/>
              <a:t>theo</a:t>
            </a:r>
            <a:r>
              <a:rPr lang="en-US" b="1" dirty="0" smtClean="0"/>
              <a:t> </a:t>
            </a:r>
            <a:r>
              <a:rPr lang="en-US" b="1" dirty="0" err="1" smtClean="0"/>
              <a:t>quốc</a:t>
            </a:r>
            <a:r>
              <a:rPr lang="en-US" b="1" dirty="0" smtClean="0"/>
              <a:t> </a:t>
            </a:r>
            <a:r>
              <a:rPr lang="en-US" b="1" dirty="0" err="1" smtClean="0"/>
              <a:t>lộ</a:t>
            </a:r>
            <a:r>
              <a:rPr lang="en-US" b="1" dirty="0" smtClean="0"/>
              <a:t> 1A </a:t>
            </a:r>
            <a:r>
              <a:rPr lang="en-US" b="1" dirty="0" err="1" smtClean="0"/>
              <a:t>đi</a:t>
            </a:r>
            <a:r>
              <a:rPr lang="en-US" b="1" dirty="0" smtClean="0"/>
              <a:t> qua </a:t>
            </a:r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),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thủy</a:t>
            </a:r>
            <a:r>
              <a:rPr lang="en-US" b="1" dirty="0" smtClean="0"/>
              <a:t> (</a:t>
            </a:r>
            <a:r>
              <a:rPr lang="en-US" b="1" dirty="0" err="1" smtClean="0"/>
              <a:t>đến</a:t>
            </a:r>
            <a:r>
              <a:rPr lang="en-US" b="1" dirty="0" smtClean="0"/>
              <a:t> </a:t>
            </a:r>
            <a:r>
              <a:rPr lang="en-US" b="1" dirty="0" err="1" smtClean="0"/>
              <a:t>cảng</a:t>
            </a:r>
            <a:r>
              <a:rPr lang="en-US" b="1" dirty="0" smtClean="0"/>
              <a:t> </a:t>
            </a:r>
            <a:r>
              <a:rPr lang="en-US" b="1" dirty="0" err="1" smtClean="0"/>
              <a:t>biển</a:t>
            </a:r>
            <a:r>
              <a:rPr lang="en-US" b="1" dirty="0" smtClean="0"/>
              <a:t> </a:t>
            </a:r>
            <a:r>
              <a:rPr lang="en-US" b="1" dirty="0" err="1" smtClean="0"/>
              <a:t>Tiên</a:t>
            </a:r>
            <a:r>
              <a:rPr lang="en-US" b="1" dirty="0" smtClean="0"/>
              <a:t> Sa, </a:t>
            </a:r>
            <a:r>
              <a:rPr lang="en-US" b="1" dirty="0" err="1" smtClean="0"/>
              <a:t>đến</a:t>
            </a:r>
            <a:r>
              <a:rPr lang="en-US" b="1" dirty="0" smtClean="0"/>
              <a:t> </a:t>
            </a:r>
            <a:r>
              <a:rPr lang="en-US" b="1" dirty="0" err="1" smtClean="0"/>
              <a:t>cảng</a:t>
            </a:r>
            <a:r>
              <a:rPr lang="en-US" b="1" dirty="0" smtClean="0"/>
              <a:t> </a:t>
            </a:r>
            <a:r>
              <a:rPr lang="en-US" b="1" dirty="0" err="1" smtClean="0"/>
              <a:t>sông</a:t>
            </a:r>
            <a:r>
              <a:rPr lang="en-US" b="1" dirty="0" smtClean="0"/>
              <a:t> </a:t>
            </a:r>
            <a:r>
              <a:rPr lang="en-US" b="1" dirty="0" err="1" smtClean="0"/>
              <a:t>Hàn</a:t>
            </a:r>
            <a:r>
              <a:rPr lang="en-US" b="1" dirty="0" smtClean="0"/>
              <a:t>),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sắt</a:t>
            </a:r>
            <a:r>
              <a:rPr lang="en-US" b="1" dirty="0" smtClean="0"/>
              <a:t>, </a:t>
            </a:r>
            <a:r>
              <a:rPr lang="en-US" b="1" dirty="0" err="1" smtClean="0"/>
              <a:t>đường</a:t>
            </a:r>
            <a:r>
              <a:rPr lang="en-US" b="1" dirty="0" smtClean="0"/>
              <a:t> </a:t>
            </a:r>
            <a:r>
              <a:rPr lang="en-US" b="1" dirty="0" err="1" smtClean="0"/>
              <a:t>hàng</a:t>
            </a:r>
            <a:r>
              <a:rPr lang="en-US" b="1" dirty="0" smtClean="0"/>
              <a:t> </a:t>
            </a:r>
            <a:r>
              <a:rPr lang="en-US" b="1" dirty="0" err="1" smtClean="0"/>
              <a:t>không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18" name="Right Arrow 17"/>
          <p:cNvSpPr/>
          <p:nvPr/>
        </p:nvSpPr>
        <p:spPr>
          <a:xfrm>
            <a:off x="4114800" y="1219200"/>
            <a:ext cx="228600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267200" y="1828800"/>
            <a:ext cx="228600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 uiExpand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ảng Tiên s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9144000" cy="67386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0" y="0"/>
            <a:ext cx="3535045" cy="8382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biển</a:t>
            </a:r>
            <a:r>
              <a:rPr lang="en-US" sz="2800" dirty="0" smtClean="0"/>
              <a:t>: </a:t>
            </a:r>
            <a:r>
              <a:rPr lang="en-US" sz="2800" dirty="0" err="1" smtClean="0"/>
              <a:t>Cảng</a:t>
            </a:r>
            <a:r>
              <a:rPr lang="en-US" sz="2800" dirty="0" smtClean="0"/>
              <a:t> </a:t>
            </a:r>
            <a:r>
              <a:rPr lang="en-US" sz="2800" dirty="0" err="1" smtClean="0"/>
              <a:t>Tiên</a:t>
            </a:r>
            <a:r>
              <a:rPr lang="en-US" sz="2800" dirty="0" smtClean="0"/>
              <a:t> Sa</a:t>
            </a:r>
            <a:endParaRPr lang="en-US" sz="2800" dirty="0" smtClean="0"/>
          </a:p>
        </p:txBody>
      </p:sp>
      <p:pic>
        <p:nvPicPr>
          <p:cNvPr id="15" name="Picture 14" descr="song-h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82685" cy="56007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010400" cy="838200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p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sông</a:t>
            </a:r>
            <a:r>
              <a:rPr lang="en-US" sz="3200" dirty="0" smtClean="0"/>
              <a:t>: </a:t>
            </a:r>
            <a:r>
              <a:rPr lang="en-US" sz="3200" dirty="0" err="1" smtClean="0"/>
              <a:t>Cảng</a:t>
            </a:r>
            <a:r>
              <a:rPr lang="en-US" sz="3200" dirty="0" smtClean="0"/>
              <a:t> </a:t>
            </a:r>
            <a:r>
              <a:rPr lang="en-US" sz="3200" dirty="0" err="1" smtClean="0"/>
              <a:t>sông</a:t>
            </a:r>
            <a:r>
              <a:rPr lang="en-US" sz="3200" dirty="0" smtClean="0"/>
              <a:t> </a:t>
            </a:r>
            <a:r>
              <a:rPr lang="en-US" sz="3200" dirty="0" err="1" smtClean="0"/>
              <a:t>Hàn</a:t>
            </a:r>
            <a:endParaRPr lang="en-US" sz="3200" dirty="0"/>
          </a:p>
        </p:txBody>
      </p:sp>
      <p:pic>
        <p:nvPicPr>
          <p:cNvPr id="17" name="Picture 16" descr="đèo hải vân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96020" cy="6729730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/>
        </p:nvSpPr>
        <p:spPr>
          <a:xfrm>
            <a:off x="381000" y="0"/>
            <a:ext cx="7010400" cy="8382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bộ</a:t>
            </a:r>
            <a:r>
              <a:rPr lang="en-US" sz="3200" dirty="0" smtClean="0"/>
              <a:t>: </a:t>
            </a:r>
            <a:r>
              <a:rPr lang="en-US" sz="3200" dirty="0" err="1" smtClean="0"/>
              <a:t>Quốc</a:t>
            </a:r>
            <a:r>
              <a:rPr lang="en-US" sz="3200" dirty="0" smtClean="0"/>
              <a:t> </a:t>
            </a:r>
            <a:r>
              <a:rPr lang="en-US" sz="3200" dirty="0" err="1" smtClean="0"/>
              <a:t>lộ</a:t>
            </a:r>
            <a:r>
              <a:rPr lang="en-US" sz="3200" dirty="0" smtClean="0"/>
              <a:t> 1A </a:t>
            </a:r>
            <a:br>
              <a:rPr lang="en-US" sz="3200" dirty="0" smtClean="0"/>
            </a:br>
            <a:r>
              <a:rPr lang="en-US" sz="3200" dirty="0" smtClean="0"/>
              <a:t>(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hầm</a:t>
            </a:r>
            <a:r>
              <a:rPr lang="en-US" sz="3200" dirty="0" smtClean="0"/>
              <a:t> </a:t>
            </a:r>
            <a:r>
              <a:rPr lang="en-US" sz="3200" dirty="0" err="1" smtClean="0"/>
              <a:t>đèo</a:t>
            </a:r>
            <a:r>
              <a:rPr lang="en-US" sz="3200" dirty="0" smtClean="0"/>
              <a:t> </a:t>
            </a:r>
            <a:r>
              <a:rPr lang="en-US" sz="3200" dirty="0" err="1" smtClean="0"/>
              <a:t>Hải</a:t>
            </a:r>
            <a:r>
              <a:rPr lang="en-US" sz="3200" dirty="0" smtClean="0"/>
              <a:t> </a:t>
            </a:r>
            <a:r>
              <a:rPr lang="en-US" sz="3200" dirty="0" err="1" smtClean="0"/>
              <a:t>Vân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990600" y="228600"/>
            <a:ext cx="7010400" cy="8382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sắt</a:t>
            </a:r>
            <a:r>
              <a:rPr lang="en-US" sz="3200" dirty="0" smtClean="0"/>
              <a:t>: </a:t>
            </a:r>
            <a:r>
              <a:rPr lang="en-US" sz="3200" dirty="0" err="1" smtClean="0"/>
              <a:t>Ga</a:t>
            </a:r>
            <a:r>
              <a:rPr lang="en-US" sz="3200" dirty="0" smtClean="0"/>
              <a:t> </a:t>
            </a:r>
            <a:r>
              <a:rPr lang="en-US" sz="3200" dirty="0" err="1" smtClean="0"/>
              <a:t>Đà</a:t>
            </a:r>
            <a:r>
              <a:rPr lang="en-US" sz="3200" dirty="0" smtClean="0"/>
              <a:t> </a:t>
            </a:r>
            <a:r>
              <a:rPr lang="en-US" sz="3200" dirty="0" err="1" smtClean="0"/>
              <a:t>Nẵng</a:t>
            </a:r>
            <a:br>
              <a:rPr lang="en-US" sz="3200" dirty="0" smtClean="0"/>
            </a:br>
            <a:r>
              <a:rPr lang="en-US" sz="3200" dirty="0" smtClean="0"/>
              <a:t>( </a:t>
            </a:r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sắt</a:t>
            </a:r>
            <a:r>
              <a:rPr lang="en-US" sz="3200" dirty="0" smtClean="0"/>
              <a:t> </a:t>
            </a:r>
            <a:r>
              <a:rPr lang="en-US" sz="3200" dirty="0" err="1" smtClean="0"/>
              <a:t>Bắc</a:t>
            </a:r>
            <a:r>
              <a:rPr lang="en-US" sz="3200" dirty="0" smtClean="0"/>
              <a:t> –Nam)</a:t>
            </a:r>
            <a:endParaRPr lang="en-US" sz="3200" dirty="0"/>
          </a:p>
        </p:txBody>
      </p:sp>
      <p:pic>
        <p:nvPicPr>
          <p:cNvPr id="20" name="Picture 19" descr="Ga-Đà-Nẵ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" y="2533650"/>
            <a:ext cx="4267200" cy="3422015"/>
          </a:xfrm>
          <a:prstGeom prst="rect">
            <a:avLst/>
          </a:prstGeom>
        </p:spPr>
      </p:pic>
      <p:pic>
        <p:nvPicPr>
          <p:cNvPr id="21" name="Picture 2" descr="HÃ¬nh áº£nh cÃ³ liÃ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2285" y="2514600"/>
            <a:ext cx="4831715" cy="3355340"/>
          </a:xfrm>
          <a:prstGeom prst="rect">
            <a:avLst/>
          </a:prstGeom>
          <a:noFill/>
        </p:spPr>
      </p:pic>
      <p:sp>
        <p:nvSpPr>
          <p:cNvPr id="22" name="Title 1"/>
          <p:cNvSpPr>
            <a:spLocks noGrp="1"/>
          </p:cNvSpPr>
          <p:nvPr/>
        </p:nvSpPr>
        <p:spPr>
          <a:xfrm>
            <a:off x="76200" y="152400"/>
            <a:ext cx="8915400" cy="91440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Đường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: </a:t>
            </a:r>
            <a:r>
              <a:rPr lang="en-US" sz="3200" dirty="0" err="1" smtClean="0"/>
              <a:t>Cảng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quốc</a:t>
            </a:r>
            <a:r>
              <a:rPr lang="en-US" sz="3200" dirty="0" smtClean="0"/>
              <a:t> </a:t>
            </a:r>
            <a:r>
              <a:rPr lang="en-US" sz="3200" dirty="0" err="1" smtClean="0"/>
              <a:t>tế</a:t>
            </a:r>
            <a:r>
              <a:rPr lang="en-US" sz="3200" dirty="0" smtClean="0"/>
              <a:t> </a:t>
            </a:r>
            <a:r>
              <a:rPr lang="en-US" sz="3200" dirty="0" err="1" smtClean="0"/>
              <a:t>Đà</a:t>
            </a:r>
            <a:r>
              <a:rPr lang="en-US" sz="3200" dirty="0" smtClean="0"/>
              <a:t> </a:t>
            </a:r>
            <a:r>
              <a:rPr lang="en-US" sz="3200" dirty="0" err="1" smtClean="0"/>
              <a:t>Nẵng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23" name="Picture 22" descr="sân ba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1891"/>
            <a:ext cx="9144000" cy="56078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153400" cy="45720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Đà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Nẵng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thành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cảng</a:t>
            </a:r>
            <a:r>
              <a:rPr lang="en-US" sz="2800" b="1" dirty="0" smtClean="0"/>
              <a:t>.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152400" y="4114800"/>
            <a:ext cx="8839200" cy="25908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r>
              <a:rPr lang="en-US" sz="2400" dirty="0" err="1" smtClean="0">
                <a:solidFill>
                  <a:schemeClr val="tx1"/>
                </a:solidFill>
              </a:rPr>
              <a:t>Đà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Nẵng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lớn</a:t>
            </a:r>
            <a:r>
              <a:rPr lang="en-US" sz="2400" dirty="0" smtClean="0">
                <a:solidFill>
                  <a:schemeClr val="tx1"/>
                </a:solidFill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</a:rPr>
              <a:t>duyên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hải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vì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xuất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phát</a:t>
            </a:r>
            <a:r>
              <a:rPr lang="en-US" sz="2400" dirty="0" smtClean="0">
                <a:solidFill>
                  <a:schemeClr val="tx1"/>
                </a:solidFill>
              </a:rPr>
              <a:t> ( </a:t>
            </a:r>
            <a:r>
              <a:rPr lang="en-US" sz="2400" dirty="0" err="1" smtClean="0">
                <a:solidFill>
                  <a:schemeClr val="tx1"/>
                </a:solidFill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tuyến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bộ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sắt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thủy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đường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hàng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       </a:t>
            </a:r>
            <a:r>
              <a:rPr lang="en-US" sz="2400" dirty="0" err="1" smtClean="0">
                <a:solidFill>
                  <a:schemeClr val="tx1"/>
                </a:solidFill>
              </a:rPr>
              <a:t>Đà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Nẵng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trên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Hàn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biển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Tiên</a:t>
            </a:r>
            <a:r>
              <a:rPr lang="en-US" sz="2400" dirty="0" smtClean="0">
                <a:solidFill>
                  <a:schemeClr val="tx1"/>
                </a:solidFill>
              </a:rPr>
              <a:t> Sa </a:t>
            </a:r>
            <a:r>
              <a:rPr lang="en-US" sz="2400" dirty="0" err="1" smtClean="0">
                <a:solidFill>
                  <a:schemeClr val="tx1"/>
                </a:solidFill>
              </a:rPr>
              <a:t>thuận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tiện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tàu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thuyền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cập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bến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Dọc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gần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cảng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ngân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hàng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khách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sạn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tiệm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,... </a:t>
            </a:r>
            <a:r>
              <a:rPr lang="en-US" sz="2400" dirty="0" err="1">
                <a:solidFill>
                  <a:schemeClr val="tx1"/>
                </a:solidFill>
              </a:rPr>
              <a:t>m</a:t>
            </a:r>
            <a:r>
              <a:rPr lang="en-US" sz="2400" dirty="0" err="1" smtClean="0">
                <a:solidFill>
                  <a:schemeClr val="tx1"/>
                </a:solidFill>
              </a:rPr>
              <a:t>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lên</a:t>
            </a:r>
            <a:r>
              <a:rPr lang="en-US" sz="2400" dirty="0" smtClean="0">
                <a:solidFill>
                  <a:schemeClr val="tx1"/>
                </a:solidFill>
              </a:rPr>
              <a:t> san </a:t>
            </a:r>
            <a:r>
              <a:rPr lang="en-US" sz="2400" dirty="0" err="1" smtClean="0">
                <a:solidFill>
                  <a:schemeClr val="tx1"/>
                </a:solidFill>
              </a:rPr>
              <a:t>sát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cả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749" y="676541"/>
            <a:ext cx="5362051" cy="32858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 smtClean="0"/>
              <a:t>2. </a:t>
            </a:r>
            <a:r>
              <a:rPr lang="en-US" sz="2800" b="1" dirty="0" err="1" smtClean="0"/>
              <a:t>Đà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Nẵng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trung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tâm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nghiệp</a:t>
            </a:r>
            <a:endParaRPr lang="en-US" sz="2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2438400"/>
          <a:ext cx="81534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hóa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đưa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</a:rPr>
                        <a:t>đến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đưa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đi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nơi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khác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4295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Ô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tô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máy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móc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thiết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bị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Vật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liệu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xây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dựng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đá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nghệ</a:t>
                      </a:r>
                      <a:endParaRPr lang="en-US" sz="2400" dirty="0"/>
                    </a:p>
                  </a:txBody>
                  <a:tcPr/>
                </a:tc>
              </a:tr>
              <a:tr h="74295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Hàng</a:t>
                      </a:r>
                      <a:r>
                        <a:rPr lang="en-US" sz="2400" baseline="0" dirty="0" smtClean="0"/>
                        <a:t> may </a:t>
                      </a:r>
                      <a:r>
                        <a:rPr lang="en-US" sz="2400" baseline="0" dirty="0" err="1" smtClean="0"/>
                        <a:t>mặc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Vải</a:t>
                      </a:r>
                      <a:r>
                        <a:rPr lang="en-US" sz="2400" baseline="0" dirty="0" smtClean="0"/>
                        <a:t> may </a:t>
                      </a:r>
                      <a:r>
                        <a:rPr lang="en-US" sz="2400" baseline="0" dirty="0" err="1" smtClean="0"/>
                        <a:t>quần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áo</a:t>
                      </a:r>
                      <a:endParaRPr lang="en-US" sz="2400" dirty="0"/>
                    </a:p>
                  </a:txBody>
                  <a:tcPr/>
                </a:tc>
              </a:tr>
              <a:tr h="74295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Đồ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sinh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hoạt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 </a:t>
                      </a:r>
                      <a:r>
                        <a:rPr lang="en-US" sz="2400" dirty="0" err="1" smtClean="0"/>
                        <a:t>Hải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(</a:t>
                      </a:r>
                      <a:r>
                        <a:rPr lang="en-US" sz="2400" baseline="0" dirty="0" err="1" smtClean="0"/>
                        <a:t>đông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lạnh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khô</a:t>
                      </a:r>
                      <a:r>
                        <a:rPr lang="en-US" sz="2400" baseline="0" dirty="0" smtClean="0"/>
                        <a:t>) 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1"/>
          <p:cNvSpPr txBox="1"/>
          <p:nvPr/>
        </p:nvSpPr>
        <p:spPr>
          <a:xfrm>
            <a:off x="457200" y="1371600"/>
            <a:ext cx="8305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Dựa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bảng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dưới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đây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hãy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kể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tên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số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loại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hàng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hóa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được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đưa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đến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Đà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Nẵng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hàng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từ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Đà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Nẵng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đưa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đi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các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nơi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khác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bằng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tàu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biển.</a:t>
            </a:r>
            <a:r>
              <a:rPr kumimoji="0" lang="en-US" sz="22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</a:t>
            </a:r>
            <a:b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04800" y="5638800"/>
            <a:ext cx="8458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2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chuyên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chở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tàu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Đà</a:t>
            </a:r>
            <a:r>
              <a:rPr lang="en-US" sz="24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Nẵng</a:t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4312</Words>
  <Application>WPS Presentation</Application>
  <PresentationFormat>On-screen Show (4:3)</PresentationFormat>
  <Paragraphs>252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Địa lí:  THÀNH PHỐ ĐÀ NẴNG</vt:lpstr>
      <vt:lpstr>Hình 1. Lược đồ thành phố Đà Nẵng</vt:lpstr>
      <vt:lpstr>Hình 1. Lược đồ thành phố Đà Nẵng</vt:lpstr>
      <vt:lpstr>PowerPoint 演示文稿</vt:lpstr>
      <vt:lpstr>Đường sông: Cảng sông Hàn</vt:lpstr>
      <vt:lpstr>1. Đà Nẵng – thành phố cảng.</vt:lpstr>
      <vt:lpstr>2. Đà Nẵng – trung tâm công nghiệp</vt:lpstr>
      <vt:lpstr>2. Đà Nẵng – trung tâm công nghiệp</vt:lpstr>
      <vt:lpstr>2. Đà Nẵng – trung tâm công nghiệp</vt:lpstr>
      <vt:lpstr>Một số hàng hóa đưa đến thành phố Đà Nẵng</vt:lpstr>
      <vt:lpstr>Một số hàng hóa từ thành phố Đà Nẵng đưa đi nơi khác</vt:lpstr>
      <vt:lpstr>Một số hàng hóa từ thành phố Đà Nẵng đưa đi nơi khác</vt:lpstr>
      <vt:lpstr>Ngành đóng tàu</vt:lpstr>
      <vt:lpstr>2. Đà Nẵng – trung tâm công nghiệp</vt:lpstr>
      <vt:lpstr>3. Đà Nẵng – địa điểm du lịch.</vt:lpstr>
      <vt:lpstr>Khu du lịch Bà Nà Hills</vt:lpstr>
      <vt:lpstr>PowerPoint 演示文稿</vt:lpstr>
      <vt:lpstr>PowerPoint 演示文稿</vt:lpstr>
      <vt:lpstr>PowerPoint 演示文稿</vt:lpstr>
      <vt:lpstr>PowerPoint 演示文稿</vt:lpstr>
      <vt:lpstr>Bảo tàng Điêu khắc Chăm</vt:lpstr>
      <vt:lpstr>Các địa điểm du lịch khác ở Đà Nẵng</vt:lpstr>
      <vt:lpstr>Lễ hội ở Đà Nẵng</vt:lpstr>
      <vt:lpstr>Món ngon Đà Nẵng</vt:lpstr>
      <vt:lpstr>Nhà hàng – khách sạn ở Đà Nẵng</vt:lpstr>
      <vt:lpstr>3. Đà Nẵng – địa điểm du lịch.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YÊN KỲ</dc:title>
  <dc:creator>LC</dc:creator>
  <cp:lastModifiedBy>wizar</cp:lastModifiedBy>
  <cp:revision>141</cp:revision>
  <dcterms:created xsi:type="dcterms:W3CDTF">2019-03-26T12:44:00Z</dcterms:created>
  <dcterms:modified xsi:type="dcterms:W3CDTF">2021-02-27T05:16:22Z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1033-11.2.0.9984</vt:lpwstr>
  </property>
</Properties>
</file>