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E40D-BAF6-4647-983A-ED74F75A0BF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7D9E-A1F9-4D23-9B80-30B53305D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3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E40D-BAF6-4647-983A-ED74F75A0BF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7D9E-A1F9-4D23-9B80-30B53305D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E40D-BAF6-4647-983A-ED74F75A0BF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7D9E-A1F9-4D23-9B80-30B53305D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87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277813"/>
            <a:ext cx="103632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8EA7C15-C0C2-47B9-8A1A-422FBED81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9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E40D-BAF6-4647-983A-ED74F75A0BF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7D9E-A1F9-4D23-9B80-30B53305D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0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E40D-BAF6-4647-983A-ED74F75A0BF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7D9E-A1F9-4D23-9B80-30B53305D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3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E40D-BAF6-4647-983A-ED74F75A0BF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7D9E-A1F9-4D23-9B80-30B53305D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5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E40D-BAF6-4647-983A-ED74F75A0BF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7D9E-A1F9-4D23-9B80-30B53305D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1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E40D-BAF6-4647-983A-ED74F75A0BF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7D9E-A1F9-4D23-9B80-30B53305D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E40D-BAF6-4647-983A-ED74F75A0BF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7D9E-A1F9-4D23-9B80-30B53305D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5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E40D-BAF6-4647-983A-ED74F75A0BF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7D9E-A1F9-4D23-9B80-30B53305D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5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E40D-BAF6-4647-983A-ED74F75A0BF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7D9E-A1F9-4D23-9B80-30B53305D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1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BE40D-BAF6-4647-983A-ED74F75A0BF4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7D9E-A1F9-4D23-9B80-30B53305D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7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2" Type="http://schemas.microsoft.com/office/2007/relationships/media" Target="../media/media1.mp3"/><Relationship Id="rId1" Type="http://schemas.openxmlformats.org/officeDocument/2006/relationships/audio" Target="file:///D:\New%20Folder\giao%20an%20le%20hoa\H222\GADT-%20HOA\Copy%20of%20H222-AN5\H222-AN5\Em%20van%20nho%20truong%20xua%20-%20dang%20cap%20nhat%20%5bNCT%2074633864453887870334%5d.mp3" TargetMode="External"/><Relationship Id="rId6" Type="http://schemas.microsoft.com/office/2007/relationships/media" Target="../media/media3.mp3"/><Relationship Id="rId5" Type="http://schemas.openxmlformats.org/officeDocument/2006/relationships/audio" Target="../media/media2.mp3"/><Relationship Id="rId10" Type="http://schemas.openxmlformats.org/officeDocument/2006/relationships/image" Target="../media/image4.png"/><Relationship Id="rId4" Type="http://schemas.microsoft.com/office/2007/relationships/media" Target="../media/media2.mp3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0" y="2819400"/>
            <a:ext cx="7848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      </a:t>
            </a:r>
            <a:endParaRPr lang="en-US" b="1" i="1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362200" y="4953000"/>
            <a:ext cx="7848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  <a:p>
            <a:r>
              <a:rPr lang="en-US" b="1" i="1"/>
              <a:t>.</a:t>
            </a:r>
          </a:p>
        </p:txBody>
      </p:sp>
      <p:sp>
        <p:nvSpPr>
          <p:cNvPr id="7174" name="WordArt 6" descr="Narrow vertical"/>
          <p:cNvSpPr>
            <a:spLocks noChangeArrowheads="1" noChangeShapeType="1" noTextEdit="1"/>
          </p:cNvSpPr>
          <p:nvPr/>
        </p:nvSpPr>
        <p:spPr bwMode="auto">
          <a:xfrm rot="253517">
            <a:off x="3281363" y="3657600"/>
            <a:ext cx="579120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4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7620000" y="2667001"/>
            <a:ext cx="304800" cy="957263"/>
            <a:chOff x="4416" y="1680"/>
            <a:chExt cx="192" cy="603"/>
          </a:xfrm>
        </p:grpSpPr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4608" y="16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 rot="-1279503">
              <a:off x="4416" y="2160"/>
              <a:ext cx="184" cy="12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4800600" y="2362201"/>
            <a:ext cx="609600" cy="957263"/>
            <a:chOff x="2256" y="1872"/>
            <a:chExt cx="384" cy="603"/>
          </a:xfrm>
        </p:grpSpPr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6934200" y="2362201"/>
            <a:ext cx="609600" cy="957263"/>
            <a:chOff x="3840" y="1824"/>
            <a:chExt cx="384" cy="603"/>
          </a:xfrm>
        </p:grpSpPr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4032" y="182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 rot="-1279503">
              <a:off x="3840" y="2304"/>
              <a:ext cx="184" cy="123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4032" y="1824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5562600" y="2667001"/>
            <a:ext cx="990600" cy="957263"/>
            <a:chOff x="2832" y="1968"/>
            <a:chExt cx="624" cy="603"/>
          </a:xfrm>
        </p:grpSpPr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Oval 22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2" name="Group 24"/>
          <p:cNvGrpSpPr>
            <a:grpSpLocks/>
          </p:cNvGrpSpPr>
          <p:nvPr/>
        </p:nvGrpSpPr>
        <p:grpSpPr bwMode="auto">
          <a:xfrm>
            <a:off x="3657600" y="2590801"/>
            <a:ext cx="304800" cy="957263"/>
            <a:chOff x="1680" y="1920"/>
            <a:chExt cx="192" cy="603"/>
          </a:xfrm>
        </p:grpSpPr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1872" y="192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Oval 26"/>
            <p:cNvSpPr>
              <a:spLocks noChangeArrowheads="1"/>
            </p:cNvSpPr>
            <p:nvPr/>
          </p:nvSpPr>
          <p:spPr bwMode="auto">
            <a:xfrm rot="-1279503">
              <a:off x="1680" y="2400"/>
              <a:ext cx="184" cy="12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8153400" y="2209801"/>
            <a:ext cx="990600" cy="957263"/>
            <a:chOff x="2832" y="1968"/>
            <a:chExt cx="624" cy="603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Oval 29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Oval 31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1" name="Group 33"/>
          <p:cNvGrpSpPr>
            <a:grpSpLocks/>
          </p:cNvGrpSpPr>
          <p:nvPr/>
        </p:nvGrpSpPr>
        <p:grpSpPr bwMode="auto">
          <a:xfrm>
            <a:off x="4267200" y="2133601"/>
            <a:ext cx="304800" cy="957263"/>
            <a:chOff x="1680" y="1920"/>
            <a:chExt cx="192" cy="603"/>
          </a:xfrm>
        </p:grpSpPr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>
              <a:off x="187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Oval 35"/>
            <p:cNvSpPr>
              <a:spLocks noChangeArrowheads="1"/>
            </p:cNvSpPr>
            <p:nvPr/>
          </p:nvSpPr>
          <p:spPr bwMode="auto">
            <a:xfrm rot="-1279503">
              <a:off x="1680" y="2400"/>
              <a:ext cx="184" cy="123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04" name="Freeform 36"/>
          <p:cNvSpPr>
            <a:spLocks/>
          </p:cNvSpPr>
          <p:nvPr/>
        </p:nvSpPr>
        <p:spPr bwMode="auto">
          <a:xfrm rot="1123542">
            <a:off x="2667001" y="2333626"/>
            <a:ext cx="771525" cy="2085975"/>
          </a:xfrm>
          <a:custGeom>
            <a:avLst/>
            <a:gdLst>
              <a:gd name="T0" fmla="*/ 440 w 952"/>
              <a:gd name="T1" fmla="*/ 1160 h 1808"/>
              <a:gd name="T2" fmla="*/ 392 w 952"/>
              <a:gd name="T3" fmla="*/ 1064 h 1808"/>
              <a:gd name="T4" fmla="*/ 392 w 952"/>
              <a:gd name="T5" fmla="*/ 968 h 1808"/>
              <a:gd name="T6" fmla="*/ 440 w 952"/>
              <a:gd name="T7" fmla="*/ 872 h 1808"/>
              <a:gd name="T8" fmla="*/ 584 w 952"/>
              <a:gd name="T9" fmla="*/ 824 h 1808"/>
              <a:gd name="T10" fmla="*/ 776 w 952"/>
              <a:gd name="T11" fmla="*/ 872 h 1808"/>
              <a:gd name="T12" fmla="*/ 872 w 952"/>
              <a:gd name="T13" fmla="*/ 1016 h 1808"/>
              <a:gd name="T14" fmla="*/ 872 w 952"/>
              <a:gd name="T15" fmla="*/ 1208 h 1808"/>
              <a:gd name="T16" fmla="*/ 728 w 952"/>
              <a:gd name="T17" fmla="*/ 1400 h 1808"/>
              <a:gd name="T18" fmla="*/ 488 w 952"/>
              <a:gd name="T19" fmla="*/ 1448 h 1808"/>
              <a:gd name="T20" fmla="*/ 248 w 952"/>
              <a:gd name="T21" fmla="*/ 1352 h 1808"/>
              <a:gd name="T22" fmla="*/ 104 w 952"/>
              <a:gd name="T23" fmla="*/ 1064 h 1808"/>
              <a:gd name="T24" fmla="*/ 248 w 952"/>
              <a:gd name="T25" fmla="*/ 632 h 1808"/>
              <a:gd name="T26" fmla="*/ 344 w 952"/>
              <a:gd name="T27" fmla="*/ 152 h 1808"/>
              <a:gd name="T28" fmla="*/ 200 w 952"/>
              <a:gd name="T29" fmla="*/ 8 h 1808"/>
              <a:gd name="T30" fmla="*/ 8 w 952"/>
              <a:gd name="T31" fmla="*/ 104 h 1808"/>
              <a:gd name="T32" fmla="*/ 152 w 952"/>
              <a:gd name="T33" fmla="*/ 392 h 1808"/>
              <a:gd name="T34" fmla="*/ 872 w 952"/>
              <a:gd name="T35" fmla="*/ 1592 h 1808"/>
              <a:gd name="T36" fmla="*/ 632 w 952"/>
              <a:gd name="T37" fmla="*/ 1688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52" h="1808">
                <a:moveTo>
                  <a:pt x="440" y="1160"/>
                </a:moveTo>
                <a:cubicBezTo>
                  <a:pt x="420" y="1128"/>
                  <a:pt x="400" y="1096"/>
                  <a:pt x="392" y="1064"/>
                </a:cubicBezTo>
                <a:cubicBezTo>
                  <a:pt x="384" y="1032"/>
                  <a:pt x="384" y="1000"/>
                  <a:pt x="392" y="968"/>
                </a:cubicBezTo>
                <a:cubicBezTo>
                  <a:pt x="400" y="936"/>
                  <a:pt x="408" y="896"/>
                  <a:pt x="440" y="872"/>
                </a:cubicBezTo>
                <a:cubicBezTo>
                  <a:pt x="472" y="848"/>
                  <a:pt x="528" y="824"/>
                  <a:pt x="584" y="824"/>
                </a:cubicBezTo>
                <a:cubicBezTo>
                  <a:pt x="640" y="824"/>
                  <a:pt x="728" y="840"/>
                  <a:pt x="776" y="872"/>
                </a:cubicBezTo>
                <a:cubicBezTo>
                  <a:pt x="824" y="904"/>
                  <a:pt x="856" y="960"/>
                  <a:pt x="872" y="1016"/>
                </a:cubicBezTo>
                <a:cubicBezTo>
                  <a:pt x="888" y="1072"/>
                  <a:pt x="896" y="1144"/>
                  <a:pt x="872" y="1208"/>
                </a:cubicBezTo>
                <a:cubicBezTo>
                  <a:pt x="848" y="1272"/>
                  <a:pt x="792" y="1360"/>
                  <a:pt x="728" y="1400"/>
                </a:cubicBezTo>
                <a:cubicBezTo>
                  <a:pt x="664" y="1440"/>
                  <a:pt x="568" y="1456"/>
                  <a:pt x="488" y="1448"/>
                </a:cubicBezTo>
                <a:cubicBezTo>
                  <a:pt x="408" y="1440"/>
                  <a:pt x="312" y="1416"/>
                  <a:pt x="248" y="1352"/>
                </a:cubicBezTo>
                <a:cubicBezTo>
                  <a:pt x="184" y="1288"/>
                  <a:pt x="104" y="1184"/>
                  <a:pt x="104" y="1064"/>
                </a:cubicBezTo>
                <a:cubicBezTo>
                  <a:pt x="104" y="944"/>
                  <a:pt x="208" y="784"/>
                  <a:pt x="248" y="632"/>
                </a:cubicBezTo>
                <a:cubicBezTo>
                  <a:pt x="288" y="480"/>
                  <a:pt x="352" y="256"/>
                  <a:pt x="344" y="152"/>
                </a:cubicBezTo>
                <a:cubicBezTo>
                  <a:pt x="336" y="48"/>
                  <a:pt x="256" y="16"/>
                  <a:pt x="200" y="8"/>
                </a:cubicBezTo>
                <a:cubicBezTo>
                  <a:pt x="144" y="0"/>
                  <a:pt x="16" y="40"/>
                  <a:pt x="8" y="104"/>
                </a:cubicBezTo>
                <a:cubicBezTo>
                  <a:pt x="0" y="168"/>
                  <a:pt x="8" y="144"/>
                  <a:pt x="152" y="392"/>
                </a:cubicBezTo>
                <a:cubicBezTo>
                  <a:pt x="296" y="640"/>
                  <a:pt x="792" y="1376"/>
                  <a:pt x="872" y="1592"/>
                </a:cubicBezTo>
                <a:cubicBezTo>
                  <a:pt x="952" y="1808"/>
                  <a:pt x="792" y="1748"/>
                  <a:pt x="632" y="1688"/>
                </a:cubicBezTo>
              </a:path>
            </a:pathLst>
          </a:custGeom>
          <a:solidFill>
            <a:srgbClr val="00FF00"/>
          </a:solidFill>
          <a:ln w="19050" cmpd="sng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07" name="Group 39"/>
          <p:cNvGrpSpPr>
            <a:grpSpLocks/>
          </p:cNvGrpSpPr>
          <p:nvPr/>
        </p:nvGrpSpPr>
        <p:grpSpPr bwMode="auto">
          <a:xfrm>
            <a:off x="9448800" y="2057401"/>
            <a:ext cx="609600" cy="957263"/>
            <a:chOff x="3840" y="1824"/>
            <a:chExt cx="384" cy="603"/>
          </a:xfrm>
        </p:grpSpPr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4032" y="182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Oval 41"/>
            <p:cNvSpPr>
              <a:spLocks noChangeArrowheads="1"/>
            </p:cNvSpPr>
            <p:nvPr/>
          </p:nvSpPr>
          <p:spPr bwMode="auto">
            <a:xfrm rot="-1279503">
              <a:off x="3840" y="2304"/>
              <a:ext cx="184" cy="12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4032" y="1824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4953000" y="3581400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i="1">
                <a:solidFill>
                  <a:srgbClr val="CC0000"/>
                </a:solidFill>
              </a:rPr>
              <a:t>Tiết 17</a:t>
            </a:r>
          </a:p>
        </p:txBody>
      </p:sp>
      <p:pic>
        <p:nvPicPr>
          <p:cNvPr id="7213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4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2139940" y="304801"/>
            <a:ext cx="7772400" cy="1981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KÍNH CHÀO QUÍ THẦY CÔ VÀ CÁC EM</a:t>
            </a:r>
          </a:p>
        </p:txBody>
      </p:sp>
    </p:spTree>
    <p:extLst>
      <p:ext uri="{BB962C8B-B14F-4D97-AF65-F5344CB8AC3E}">
        <p14:creationId xmlns:p14="http://schemas.microsoft.com/office/powerpoint/2010/main" val="493635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4" grpId="0" animBg="1"/>
      <p:bldP spid="72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57400" y="2743201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33600" y="1981200"/>
            <a:ext cx="8077200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solidFill>
                  <a:srgbClr val="FF6600"/>
                </a:solidFill>
              </a:rPr>
              <a:t>                 </a:t>
            </a:r>
            <a:r>
              <a:rPr lang="en-US" sz="3200" b="1" dirty="0">
                <a:solidFill>
                  <a:srgbClr val="0000FF"/>
                </a:solidFill>
              </a:rPr>
              <a:t>3/ </a:t>
            </a:r>
            <a:r>
              <a:rPr lang="en-US" sz="3200" b="1" dirty="0" err="1">
                <a:solidFill>
                  <a:srgbClr val="0000FF"/>
                </a:solidFill>
              </a:rPr>
              <a:t>Phần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kết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thúc</a:t>
            </a:r>
            <a:endParaRPr lang="en-US" sz="2800" b="1" dirty="0">
              <a:solidFill>
                <a:srgbClr val="0000FF"/>
              </a:solidFill>
            </a:endParaRPr>
          </a:p>
          <a:p>
            <a:pPr eaLnBrk="0" hangingPunct="0"/>
            <a:endParaRPr lang="en-US" sz="2800" i="1" dirty="0">
              <a:solidFill>
                <a:srgbClr val="009900"/>
              </a:solidFill>
            </a:endParaRPr>
          </a:p>
          <a:p>
            <a:pPr eaLnBrk="0" hangingPunct="0"/>
            <a:r>
              <a:rPr lang="en-US" sz="3200" i="1" dirty="0">
                <a:solidFill>
                  <a:srgbClr val="002060"/>
                </a:solidFill>
              </a:rPr>
              <a:t>+ </a:t>
            </a:r>
            <a:r>
              <a:rPr lang="en-US" sz="3200" i="1" dirty="0" err="1">
                <a:solidFill>
                  <a:srgbClr val="002060"/>
                </a:solidFill>
              </a:rPr>
              <a:t>Bài</a:t>
            </a:r>
            <a:r>
              <a:rPr lang="en-US" sz="3200" i="1" dirty="0">
                <a:solidFill>
                  <a:srgbClr val="002060"/>
                </a:solidFill>
              </a:rPr>
              <a:t> TĐN </a:t>
            </a:r>
            <a:r>
              <a:rPr lang="en-US" sz="3200" i="1" dirty="0" err="1">
                <a:solidFill>
                  <a:srgbClr val="002060"/>
                </a:solidFill>
              </a:rPr>
              <a:t>số</a:t>
            </a:r>
            <a:r>
              <a:rPr lang="en-US" sz="3200" i="1" dirty="0">
                <a:solidFill>
                  <a:srgbClr val="002060"/>
                </a:solidFill>
              </a:rPr>
              <a:t> 2 </a:t>
            </a:r>
            <a:r>
              <a:rPr lang="en-US" sz="3200" i="1" dirty="0" err="1">
                <a:solidFill>
                  <a:srgbClr val="002060"/>
                </a:solidFill>
              </a:rPr>
              <a:t>và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số</a:t>
            </a:r>
            <a:r>
              <a:rPr lang="en-US" sz="3200" i="1" dirty="0">
                <a:solidFill>
                  <a:srgbClr val="002060"/>
                </a:solidFill>
              </a:rPr>
              <a:t> 3 </a:t>
            </a:r>
            <a:r>
              <a:rPr lang="en-US" sz="3200" i="1" dirty="0" err="1">
                <a:solidFill>
                  <a:srgbClr val="002060"/>
                </a:solidFill>
              </a:rPr>
              <a:t>có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tên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gì</a:t>
            </a:r>
            <a:r>
              <a:rPr lang="en-US" sz="3200" i="1" dirty="0">
                <a:solidFill>
                  <a:srgbClr val="002060"/>
                </a:solidFill>
              </a:rPr>
              <a:t> ?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</a:rPr>
              <a:t>+ Qua </a:t>
            </a:r>
            <a:r>
              <a:rPr lang="en-US" sz="3200" dirty="0" err="1">
                <a:solidFill>
                  <a:srgbClr val="002060"/>
                </a:solidFill>
              </a:rPr>
              <a:t>tiết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học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âm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nhạc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hôm</a:t>
            </a:r>
            <a:r>
              <a:rPr lang="en-US" sz="3200" dirty="0">
                <a:solidFill>
                  <a:srgbClr val="002060"/>
                </a:solidFill>
              </a:rPr>
              <a:t> nay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cảm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nhận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được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điều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gì</a:t>
            </a:r>
            <a:r>
              <a:rPr lang="en-US" sz="3200" dirty="0">
                <a:solidFill>
                  <a:srgbClr val="002060"/>
                </a:solidFill>
              </a:rPr>
              <a:t> ? </a:t>
            </a:r>
          </a:p>
          <a:p>
            <a:pPr eaLnBrk="0" hangingPunct="0">
              <a:spcBef>
                <a:spcPct val="50000"/>
              </a:spcBef>
            </a:pP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25908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 dirty="0" err="1">
                <a:solidFill>
                  <a:srgbClr val="002060"/>
                </a:solidFill>
              </a:rPr>
              <a:t>Tiết</a:t>
            </a:r>
            <a:r>
              <a:rPr lang="en-US" sz="3200" i="1" dirty="0">
                <a:solidFill>
                  <a:srgbClr val="002060"/>
                </a:solidFill>
              </a:rPr>
              <a:t> 17: </a:t>
            </a:r>
            <a:r>
              <a:rPr lang="en-US" sz="3200" i="1" dirty="0" err="1">
                <a:solidFill>
                  <a:srgbClr val="002060"/>
                </a:solidFill>
              </a:rPr>
              <a:t>Ôn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tập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đọc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nhạc</a:t>
            </a:r>
            <a:r>
              <a:rPr lang="en-US" sz="3200" i="1" dirty="0">
                <a:solidFill>
                  <a:srgbClr val="002060"/>
                </a:solidFill>
              </a:rPr>
              <a:t> : </a:t>
            </a:r>
          </a:p>
          <a:p>
            <a:r>
              <a:rPr lang="en-US" sz="3200" i="1" dirty="0">
                <a:solidFill>
                  <a:srgbClr val="002060"/>
                </a:solidFill>
              </a:rPr>
              <a:t>                        TĐN </a:t>
            </a:r>
            <a:r>
              <a:rPr lang="en-US" sz="3200" i="1" dirty="0" err="1">
                <a:solidFill>
                  <a:srgbClr val="002060"/>
                </a:solidFill>
              </a:rPr>
              <a:t>số</a:t>
            </a:r>
            <a:r>
              <a:rPr lang="en-US" sz="3200" i="1" dirty="0">
                <a:solidFill>
                  <a:srgbClr val="002060"/>
                </a:solidFill>
              </a:rPr>
              <a:t> 2, TĐN </a:t>
            </a:r>
            <a:r>
              <a:rPr lang="en-US" sz="3200" i="1" dirty="0" err="1">
                <a:solidFill>
                  <a:srgbClr val="002060"/>
                </a:solidFill>
              </a:rPr>
              <a:t>số</a:t>
            </a:r>
            <a:r>
              <a:rPr lang="en-US" sz="3200" i="1" dirty="0">
                <a:solidFill>
                  <a:srgbClr val="002060"/>
                </a:solidFill>
              </a:rPr>
              <a:t> 3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67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2057400" y="2743201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/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733800" y="1600201"/>
            <a:ext cx="365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FF6600"/>
                </a:solidFill>
              </a:rPr>
              <a:t>  </a:t>
            </a:r>
            <a:r>
              <a:rPr lang="en-US" sz="3200" b="1">
                <a:solidFill>
                  <a:srgbClr val="0000FF"/>
                </a:solidFill>
              </a:rPr>
              <a:t>3/ Phần </a:t>
            </a:r>
            <a:r>
              <a:rPr lang="en-US" sz="2800" b="1">
                <a:solidFill>
                  <a:srgbClr val="0000FF"/>
                </a:solidFill>
              </a:rPr>
              <a:t>kết thúc</a:t>
            </a:r>
          </a:p>
          <a:p>
            <a:pPr eaLnBrk="0" hangingPunct="0"/>
            <a:endParaRPr lang="en-US" sz="2800">
              <a:solidFill>
                <a:srgbClr val="009900"/>
              </a:solidFill>
            </a:endParaRP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2971800" y="4370389"/>
            <a:ext cx="6172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Ôn lại các bài hát đã học, chuẩn bị tuần 18 biểu diễn</a:t>
            </a:r>
            <a:r>
              <a:rPr lang="en-US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7702" name="AutoShape 6"/>
          <p:cNvSpPr>
            <a:spLocks noChangeArrowheads="1"/>
          </p:cNvSpPr>
          <p:nvPr/>
        </p:nvSpPr>
        <p:spPr bwMode="auto">
          <a:xfrm>
            <a:off x="4038600" y="2362200"/>
            <a:ext cx="4572000" cy="1447800"/>
          </a:xfrm>
          <a:prstGeom prst="cloudCallout">
            <a:avLst>
              <a:gd name="adj1" fmla="val -38958"/>
              <a:gd name="adj2" fmla="val 80481"/>
            </a:avLst>
          </a:prstGeom>
          <a:solidFill>
            <a:srgbClr val="FF99FF"/>
          </a:solidFill>
          <a:ln w="12700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/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5073651" y="2547938"/>
            <a:ext cx="219322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Dặn dò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304800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Tiết 17: Ôn tập đọc nhạc : </a:t>
            </a:r>
          </a:p>
          <a:p>
            <a:r>
              <a:rPr lang="en-US" sz="3200" i="1">
                <a:solidFill>
                  <a:srgbClr val="FF0000"/>
                </a:solidFill>
              </a:rPr>
              <a:t>                        TĐN số 2, TĐN số 3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06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09800" y="4876800"/>
            <a:ext cx="7848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  <a:p>
            <a:r>
              <a:rPr lang="en-US" b="1" i="1"/>
              <a:t>.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0" y="2819400"/>
            <a:ext cx="7848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      </a:t>
            </a:r>
            <a:endParaRPr lang="en-US" b="1" i="1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362200" y="4953000"/>
            <a:ext cx="7848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  <a:p>
            <a:r>
              <a:rPr lang="en-US" b="1" i="1"/>
              <a:t>.</a:t>
            </a:r>
          </a:p>
        </p:txBody>
      </p:sp>
      <p:sp>
        <p:nvSpPr>
          <p:cNvPr id="14342" name="WordArt 6" descr="Narrow vertical"/>
          <p:cNvSpPr>
            <a:spLocks noChangeArrowheads="1" noChangeShapeType="1" noTextEdit="1"/>
          </p:cNvSpPr>
          <p:nvPr/>
        </p:nvSpPr>
        <p:spPr bwMode="auto">
          <a:xfrm rot="374225">
            <a:off x="4038600" y="3657600"/>
            <a:ext cx="4076700" cy="1752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Âm nhạc 4</a:t>
            </a: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7772400" y="2209801"/>
            <a:ext cx="304800" cy="957263"/>
            <a:chOff x="4416" y="1680"/>
            <a:chExt cx="192" cy="603"/>
          </a:xfrm>
        </p:grpSpPr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4608" y="16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 rot="-1279503">
              <a:off x="4416" y="2160"/>
              <a:ext cx="184" cy="123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4800600" y="2362201"/>
            <a:ext cx="609600" cy="957263"/>
            <a:chOff x="2256" y="1872"/>
            <a:chExt cx="384" cy="603"/>
          </a:xfrm>
        </p:grpSpPr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6934200" y="2362201"/>
            <a:ext cx="609600" cy="957263"/>
            <a:chOff x="3840" y="1824"/>
            <a:chExt cx="384" cy="603"/>
          </a:xfrm>
        </p:grpSpPr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4032" y="182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 rot="-1279503">
              <a:off x="3840" y="2304"/>
              <a:ext cx="184" cy="12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4032" y="1824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5562600" y="2667001"/>
            <a:ext cx="990600" cy="957263"/>
            <a:chOff x="2832" y="1968"/>
            <a:chExt cx="624" cy="603"/>
          </a:xfrm>
        </p:grpSpPr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60" name="Group 24"/>
          <p:cNvGrpSpPr>
            <a:grpSpLocks/>
          </p:cNvGrpSpPr>
          <p:nvPr/>
        </p:nvGrpSpPr>
        <p:grpSpPr bwMode="auto">
          <a:xfrm>
            <a:off x="3657600" y="2667001"/>
            <a:ext cx="304800" cy="957263"/>
            <a:chOff x="1680" y="1920"/>
            <a:chExt cx="192" cy="603"/>
          </a:xfrm>
        </p:grpSpPr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187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 rot="-1279503">
              <a:off x="1680" y="2400"/>
              <a:ext cx="184" cy="12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63" name="Group 27"/>
          <p:cNvGrpSpPr>
            <a:grpSpLocks/>
          </p:cNvGrpSpPr>
          <p:nvPr/>
        </p:nvGrpSpPr>
        <p:grpSpPr bwMode="auto">
          <a:xfrm>
            <a:off x="8305800" y="2514601"/>
            <a:ext cx="990600" cy="957263"/>
            <a:chOff x="2832" y="1968"/>
            <a:chExt cx="624" cy="603"/>
          </a:xfrm>
        </p:grpSpPr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69" name="Group 33"/>
          <p:cNvGrpSpPr>
            <a:grpSpLocks/>
          </p:cNvGrpSpPr>
          <p:nvPr/>
        </p:nvGrpSpPr>
        <p:grpSpPr bwMode="auto">
          <a:xfrm>
            <a:off x="4267200" y="2667001"/>
            <a:ext cx="304800" cy="957263"/>
            <a:chOff x="1680" y="1920"/>
            <a:chExt cx="192" cy="603"/>
          </a:xfrm>
        </p:grpSpPr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>
              <a:off x="187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Oval 35"/>
            <p:cNvSpPr>
              <a:spLocks noChangeArrowheads="1"/>
            </p:cNvSpPr>
            <p:nvPr/>
          </p:nvSpPr>
          <p:spPr bwMode="auto">
            <a:xfrm rot="-1279503">
              <a:off x="1680" y="2400"/>
              <a:ext cx="184" cy="12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72" name="Freeform 36"/>
          <p:cNvSpPr>
            <a:spLocks/>
          </p:cNvSpPr>
          <p:nvPr/>
        </p:nvSpPr>
        <p:spPr bwMode="auto">
          <a:xfrm rot="1123542">
            <a:off x="2667001" y="2286001"/>
            <a:ext cx="771525" cy="2085975"/>
          </a:xfrm>
          <a:custGeom>
            <a:avLst/>
            <a:gdLst>
              <a:gd name="T0" fmla="*/ 440 w 952"/>
              <a:gd name="T1" fmla="*/ 1160 h 1808"/>
              <a:gd name="T2" fmla="*/ 392 w 952"/>
              <a:gd name="T3" fmla="*/ 1064 h 1808"/>
              <a:gd name="T4" fmla="*/ 392 w 952"/>
              <a:gd name="T5" fmla="*/ 968 h 1808"/>
              <a:gd name="T6" fmla="*/ 440 w 952"/>
              <a:gd name="T7" fmla="*/ 872 h 1808"/>
              <a:gd name="T8" fmla="*/ 584 w 952"/>
              <a:gd name="T9" fmla="*/ 824 h 1808"/>
              <a:gd name="T10" fmla="*/ 776 w 952"/>
              <a:gd name="T11" fmla="*/ 872 h 1808"/>
              <a:gd name="T12" fmla="*/ 872 w 952"/>
              <a:gd name="T13" fmla="*/ 1016 h 1808"/>
              <a:gd name="T14" fmla="*/ 872 w 952"/>
              <a:gd name="T15" fmla="*/ 1208 h 1808"/>
              <a:gd name="T16" fmla="*/ 728 w 952"/>
              <a:gd name="T17" fmla="*/ 1400 h 1808"/>
              <a:gd name="T18" fmla="*/ 488 w 952"/>
              <a:gd name="T19" fmla="*/ 1448 h 1808"/>
              <a:gd name="T20" fmla="*/ 248 w 952"/>
              <a:gd name="T21" fmla="*/ 1352 h 1808"/>
              <a:gd name="T22" fmla="*/ 104 w 952"/>
              <a:gd name="T23" fmla="*/ 1064 h 1808"/>
              <a:gd name="T24" fmla="*/ 248 w 952"/>
              <a:gd name="T25" fmla="*/ 632 h 1808"/>
              <a:gd name="T26" fmla="*/ 344 w 952"/>
              <a:gd name="T27" fmla="*/ 152 h 1808"/>
              <a:gd name="T28" fmla="*/ 200 w 952"/>
              <a:gd name="T29" fmla="*/ 8 h 1808"/>
              <a:gd name="T30" fmla="*/ 8 w 952"/>
              <a:gd name="T31" fmla="*/ 104 h 1808"/>
              <a:gd name="T32" fmla="*/ 152 w 952"/>
              <a:gd name="T33" fmla="*/ 392 h 1808"/>
              <a:gd name="T34" fmla="*/ 872 w 952"/>
              <a:gd name="T35" fmla="*/ 1592 h 1808"/>
              <a:gd name="T36" fmla="*/ 632 w 952"/>
              <a:gd name="T37" fmla="*/ 1688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52" h="1808">
                <a:moveTo>
                  <a:pt x="440" y="1160"/>
                </a:moveTo>
                <a:cubicBezTo>
                  <a:pt x="420" y="1128"/>
                  <a:pt x="400" y="1096"/>
                  <a:pt x="392" y="1064"/>
                </a:cubicBezTo>
                <a:cubicBezTo>
                  <a:pt x="384" y="1032"/>
                  <a:pt x="384" y="1000"/>
                  <a:pt x="392" y="968"/>
                </a:cubicBezTo>
                <a:cubicBezTo>
                  <a:pt x="400" y="936"/>
                  <a:pt x="408" y="896"/>
                  <a:pt x="440" y="872"/>
                </a:cubicBezTo>
                <a:cubicBezTo>
                  <a:pt x="472" y="848"/>
                  <a:pt x="528" y="824"/>
                  <a:pt x="584" y="824"/>
                </a:cubicBezTo>
                <a:cubicBezTo>
                  <a:pt x="640" y="824"/>
                  <a:pt x="728" y="840"/>
                  <a:pt x="776" y="872"/>
                </a:cubicBezTo>
                <a:cubicBezTo>
                  <a:pt x="824" y="904"/>
                  <a:pt x="856" y="960"/>
                  <a:pt x="872" y="1016"/>
                </a:cubicBezTo>
                <a:cubicBezTo>
                  <a:pt x="888" y="1072"/>
                  <a:pt x="896" y="1144"/>
                  <a:pt x="872" y="1208"/>
                </a:cubicBezTo>
                <a:cubicBezTo>
                  <a:pt x="848" y="1272"/>
                  <a:pt x="792" y="1360"/>
                  <a:pt x="728" y="1400"/>
                </a:cubicBezTo>
                <a:cubicBezTo>
                  <a:pt x="664" y="1440"/>
                  <a:pt x="568" y="1456"/>
                  <a:pt x="488" y="1448"/>
                </a:cubicBezTo>
                <a:cubicBezTo>
                  <a:pt x="408" y="1440"/>
                  <a:pt x="312" y="1416"/>
                  <a:pt x="248" y="1352"/>
                </a:cubicBezTo>
                <a:cubicBezTo>
                  <a:pt x="184" y="1288"/>
                  <a:pt x="104" y="1184"/>
                  <a:pt x="104" y="1064"/>
                </a:cubicBezTo>
                <a:cubicBezTo>
                  <a:pt x="104" y="944"/>
                  <a:pt x="208" y="784"/>
                  <a:pt x="248" y="632"/>
                </a:cubicBezTo>
                <a:cubicBezTo>
                  <a:pt x="288" y="480"/>
                  <a:pt x="352" y="256"/>
                  <a:pt x="344" y="152"/>
                </a:cubicBezTo>
                <a:cubicBezTo>
                  <a:pt x="336" y="48"/>
                  <a:pt x="256" y="16"/>
                  <a:pt x="200" y="8"/>
                </a:cubicBezTo>
                <a:cubicBezTo>
                  <a:pt x="144" y="0"/>
                  <a:pt x="16" y="40"/>
                  <a:pt x="8" y="104"/>
                </a:cubicBezTo>
                <a:cubicBezTo>
                  <a:pt x="0" y="168"/>
                  <a:pt x="8" y="144"/>
                  <a:pt x="152" y="392"/>
                </a:cubicBezTo>
                <a:cubicBezTo>
                  <a:pt x="296" y="640"/>
                  <a:pt x="792" y="1376"/>
                  <a:pt x="872" y="1592"/>
                </a:cubicBezTo>
                <a:cubicBezTo>
                  <a:pt x="952" y="1808"/>
                  <a:pt x="792" y="1748"/>
                  <a:pt x="632" y="1688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3" name="WordArt 37"/>
          <p:cNvSpPr>
            <a:spLocks noChangeArrowheads="1" noChangeShapeType="1" noTextEdit="1"/>
          </p:cNvSpPr>
          <p:nvPr/>
        </p:nvSpPr>
        <p:spPr bwMode="auto">
          <a:xfrm>
            <a:off x="2133600" y="304800"/>
            <a:ext cx="7848600" cy="1981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VNI-Jamai" pitchFamily="2" charset="0"/>
              </a:rPr>
              <a:t> CHAØO TAÏM BIEÄT THAÀY COÂ VAØ CAÙC EM</a:t>
            </a:r>
          </a:p>
        </p:txBody>
      </p:sp>
    </p:spTree>
    <p:extLst>
      <p:ext uri="{BB962C8B-B14F-4D97-AF65-F5344CB8AC3E}">
        <p14:creationId xmlns:p14="http://schemas.microsoft.com/office/powerpoint/2010/main" val="2204788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72" grpId="0" animBg="1"/>
      <p:bldP spid="143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7848600" y="2638425"/>
            <a:ext cx="2057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Bạn hãy TĐN số 3 và mời một bạn kết hợp ghép lời</a:t>
            </a:r>
            <a:endParaRPr lang="vi-VN" sz="2400">
              <a:solidFill>
                <a:srgbClr val="0000FF"/>
              </a:solidFill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3429000" y="381000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2209800" y="1676401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cs typeface="Arial" panose="020B0604020202020204" pitchFamily="34" charset="0"/>
              </a:rPr>
              <a:t> Trò chơi âm nhạc</a:t>
            </a:r>
            <a:r>
              <a:rPr lang="en-US" sz="2400" b="1">
                <a:solidFill>
                  <a:srgbClr val="0000FF"/>
                </a:solidFill>
                <a:cs typeface="Arial" panose="020B0604020202020204" pitchFamily="34" charset="0"/>
              </a:rPr>
              <a:t> :</a:t>
            </a:r>
            <a:endParaRPr lang="vi-VN" sz="24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63891" name="Rectangle 51"/>
          <p:cNvSpPr>
            <a:spLocks noChangeArrowheads="1"/>
          </p:cNvSpPr>
          <p:nvPr/>
        </p:nvSpPr>
        <p:spPr bwMode="auto">
          <a:xfrm>
            <a:off x="5867400" y="1676400"/>
            <a:ext cx="4419600" cy="52863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9900"/>
                </a:solidFill>
                <a:cs typeface="Arial" panose="020B0604020202020204" pitchFamily="34" charset="0"/>
              </a:rPr>
              <a:t>Giải mã kí hiệu âm nhạc</a:t>
            </a:r>
            <a:endParaRPr lang="vi-VN" sz="2800" b="1" i="1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163892" name="Text Box 52"/>
          <p:cNvSpPr txBox="1">
            <a:spLocks noChangeArrowheads="1"/>
          </p:cNvSpPr>
          <p:nvPr/>
        </p:nvSpPr>
        <p:spPr bwMode="auto">
          <a:xfrm>
            <a:off x="5334000" y="4191000"/>
            <a:ext cx="2133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Arial" panose="020B0604020202020204" pitchFamily="34" charset="0"/>
              </a:rPr>
              <a:t>Bạn hãy TĐN số 2 và mời một bạn kết hợp gõ đệm theo phách…</a:t>
            </a:r>
            <a:r>
              <a:rPr lang="en-US" sz="2400"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63894" name="Text Box 54"/>
          <p:cNvSpPr txBox="1">
            <a:spLocks noChangeArrowheads="1"/>
          </p:cNvSpPr>
          <p:nvPr/>
        </p:nvSpPr>
        <p:spPr bwMode="auto">
          <a:xfrm>
            <a:off x="2743200" y="3048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>
                <a:solidFill>
                  <a:srgbClr val="FF0000"/>
                </a:solidFill>
              </a:rPr>
              <a:t>Tiết 17: Ôn tập đọc nhạc : </a:t>
            </a:r>
          </a:p>
          <a:p>
            <a:r>
              <a:rPr lang="en-US" sz="3200" i="1">
                <a:solidFill>
                  <a:srgbClr val="FF0000"/>
                </a:solidFill>
              </a:rPr>
              <a:t>                        TĐN số 2, TĐN số 3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63896" name="Text Box 56"/>
          <p:cNvSpPr txBox="1">
            <a:spLocks noChangeArrowheads="1"/>
          </p:cNvSpPr>
          <p:nvPr/>
        </p:nvSpPr>
        <p:spPr bwMode="auto">
          <a:xfrm>
            <a:off x="2590800" y="2667000"/>
            <a:ext cx="2057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Bạn hãy TĐN số 2 và mời một bạn kết hợp ghép lời</a:t>
            </a:r>
            <a:endParaRPr lang="vi-VN" sz="2400">
              <a:solidFill>
                <a:srgbClr val="008000"/>
              </a:solidFill>
            </a:endParaRPr>
          </a:p>
        </p:txBody>
      </p:sp>
      <p:sp>
        <p:nvSpPr>
          <p:cNvPr id="163898" name="Text Box 58"/>
          <p:cNvSpPr txBox="1">
            <a:spLocks noChangeArrowheads="1"/>
          </p:cNvSpPr>
          <p:nvPr/>
        </p:nvSpPr>
        <p:spPr bwMode="auto">
          <a:xfrm>
            <a:off x="5791200" y="4419601"/>
            <a:ext cx="1143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900" name="AutoShape 60"/>
          <p:cNvSpPr>
            <a:spLocks noChangeArrowheads="1"/>
          </p:cNvSpPr>
          <p:nvPr/>
        </p:nvSpPr>
        <p:spPr bwMode="auto">
          <a:xfrm>
            <a:off x="2318657" y="2427940"/>
            <a:ext cx="2514600" cy="1981200"/>
          </a:xfrm>
          <a:prstGeom prst="flowChartPreparation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FF99FF"/>
              </a:solidFill>
            </a:endParaRPr>
          </a:p>
        </p:txBody>
      </p:sp>
      <p:sp>
        <p:nvSpPr>
          <p:cNvPr id="163903" name="AutoShape 63"/>
          <p:cNvSpPr>
            <a:spLocks noChangeArrowheads="1"/>
          </p:cNvSpPr>
          <p:nvPr/>
        </p:nvSpPr>
        <p:spPr bwMode="auto">
          <a:xfrm>
            <a:off x="4953000" y="4114800"/>
            <a:ext cx="2819400" cy="2133600"/>
          </a:xfrm>
          <a:prstGeom prst="flowChartPreparation">
            <a:avLst/>
          </a:prstGeom>
          <a:solidFill>
            <a:srgbClr val="99FF33"/>
          </a:solidFill>
          <a:ln w="9525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4" name="Freeform 64"/>
          <p:cNvSpPr>
            <a:spLocks/>
          </p:cNvSpPr>
          <p:nvPr/>
        </p:nvSpPr>
        <p:spPr bwMode="auto">
          <a:xfrm rot="1123542">
            <a:off x="3352800" y="2819400"/>
            <a:ext cx="520700" cy="1143000"/>
          </a:xfrm>
          <a:custGeom>
            <a:avLst/>
            <a:gdLst>
              <a:gd name="T0" fmla="*/ 440 w 952"/>
              <a:gd name="T1" fmla="*/ 1160 h 1808"/>
              <a:gd name="T2" fmla="*/ 392 w 952"/>
              <a:gd name="T3" fmla="*/ 1064 h 1808"/>
              <a:gd name="T4" fmla="*/ 392 w 952"/>
              <a:gd name="T5" fmla="*/ 968 h 1808"/>
              <a:gd name="T6" fmla="*/ 440 w 952"/>
              <a:gd name="T7" fmla="*/ 872 h 1808"/>
              <a:gd name="T8" fmla="*/ 584 w 952"/>
              <a:gd name="T9" fmla="*/ 824 h 1808"/>
              <a:gd name="T10" fmla="*/ 776 w 952"/>
              <a:gd name="T11" fmla="*/ 872 h 1808"/>
              <a:gd name="T12" fmla="*/ 872 w 952"/>
              <a:gd name="T13" fmla="*/ 1016 h 1808"/>
              <a:gd name="T14" fmla="*/ 872 w 952"/>
              <a:gd name="T15" fmla="*/ 1208 h 1808"/>
              <a:gd name="T16" fmla="*/ 728 w 952"/>
              <a:gd name="T17" fmla="*/ 1400 h 1808"/>
              <a:gd name="T18" fmla="*/ 488 w 952"/>
              <a:gd name="T19" fmla="*/ 1448 h 1808"/>
              <a:gd name="T20" fmla="*/ 248 w 952"/>
              <a:gd name="T21" fmla="*/ 1352 h 1808"/>
              <a:gd name="T22" fmla="*/ 104 w 952"/>
              <a:gd name="T23" fmla="*/ 1064 h 1808"/>
              <a:gd name="T24" fmla="*/ 248 w 952"/>
              <a:gd name="T25" fmla="*/ 632 h 1808"/>
              <a:gd name="T26" fmla="*/ 344 w 952"/>
              <a:gd name="T27" fmla="*/ 152 h 1808"/>
              <a:gd name="T28" fmla="*/ 200 w 952"/>
              <a:gd name="T29" fmla="*/ 8 h 1808"/>
              <a:gd name="T30" fmla="*/ 8 w 952"/>
              <a:gd name="T31" fmla="*/ 104 h 1808"/>
              <a:gd name="T32" fmla="*/ 152 w 952"/>
              <a:gd name="T33" fmla="*/ 392 h 1808"/>
              <a:gd name="T34" fmla="*/ 872 w 952"/>
              <a:gd name="T35" fmla="*/ 1592 h 1808"/>
              <a:gd name="T36" fmla="*/ 632 w 952"/>
              <a:gd name="T37" fmla="*/ 1688 h 1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52" h="1808">
                <a:moveTo>
                  <a:pt x="440" y="1160"/>
                </a:moveTo>
                <a:cubicBezTo>
                  <a:pt x="420" y="1128"/>
                  <a:pt x="400" y="1096"/>
                  <a:pt x="392" y="1064"/>
                </a:cubicBezTo>
                <a:cubicBezTo>
                  <a:pt x="384" y="1032"/>
                  <a:pt x="384" y="1000"/>
                  <a:pt x="392" y="968"/>
                </a:cubicBezTo>
                <a:cubicBezTo>
                  <a:pt x="400" y="936"/>
                  <a:pt x="408" y="896"/>
                  <a:pt x="440" y="872"/>
                </a:cubicBezTo>
                <a:cubicBezTo>
                  <a:pt x="472" y="848"/>
                  <a:pt x="528" y="824"/>
                  <a:pt x="584" y="824"/>
                </a:cubicBezTo>
                <a:cubicBezTo>
                  <a:pt x="640" y="824"/>
                  <a:pt x="728" y="840"/>
                  <a:pt x="776" y="872"/>
                </a:cubicBezTo>
                <a:cubicBezTo>
                  <a:pt x="824" y="904"/>
                  <a:pt x="856" y="960"/>
                  <a:pt x="872" y="1016"/>
                </a:cubicBezTo>
                <a:cubicBezTo>
                  <a:pt x="888" y="1072"/>
                  <a:pt x="896" y="1144"/>
                  <a:pt x="872" y="1208"/>
                </a:cubicBezTo>
                <a:cubicBezTo>
                  <a:pt x="848" y="1272"/>
                  <a:pt x="792" y="1360"/>
                  <a:pt x="728" y="1400"/>
                </a:cubicBezTo>
                <a:cubicBezTo>
                  <a:pt x="664" y="1440"/>
                  <a:pt x="568" y="1456"/>
                  <a:pt x="488" y="1448"/>
                </a:cubicBezTo>
                <a:cubicBezTo>
                  <a:pt x="408" y="1440"/>
                  <a:pt x="312" y="1416"/>
                  <a:pt x="248" y="1352"/>
                </a:cubicBezTo>
                <a:cubicBezTo>
                  <a:pt x="184" y="1288"/>
                  <a:pt x="104" y="1184"/>
                  <a:pt x="104" y="1064"/>
                </a:cubicBezTo>
                <a:cubicBezTo>
                  <a:pt x="104" y="944"/>
                  <a:pt x="208" y="784"/>
                  <a:pt x="248" y="632"/>
                </a:cubicBezTo>
                <a:cubicBezTo>
                  <a:pt x="288" y="480"/>
                  <a:pt x="352" y="256"/>
                  <a:pt x="344" y="152"/>
                </a:cubicBezTo>
                <a:cubicBezTo>
                  <a:pt x="336" y="48"/>
                  <a:pt x="256" y="16"/>
                  <a:pt x="200" y="8"/>
                </a:cubicBezTo>
                <a:cubicBezTo>
                  <a:pt x="144" y="0"/>
                  <a:pt x="16" y="40"/>
                  <a:pt x="8" y="104"/>
                </a:cubicBezTo>
                <a:cubicBezTo>
                  <a:pt x="0" y="168"/>
                  <a:pt x="8" y="144"/>
                  <a:pt x="152" y="392"/>
                </a:cubicBezTo>
                <a:cubicBezTo>
                  <a:pt x="296" y="640"/>
                  <a:pt x="792" y="1376"/>
                  <a:pt x="872" y="1592"/>
                </a:cubicBezTo>
                <a:cubicBezTo>
                  <a:pt x="952" y="1808"/>
                  <a:pt x="792" y="1748"/>
                  <a:pt x="632" y="16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5" name="AutoShape 65"/>
          <p:cNvSpPr>
            <a:spLocks noChangeArrowheads="1"/>
          </p:cNvSpPr>
          <p:nvPr/>
        </p:nvSpPr>
        <p:spPr bwMode="auto">
          <a:xfrm>
            <a:off x="7620000" y="2438400"/>
            <a:ext cx="2514600" cy="1981200"/>
          </a:xfrm>
          <a:prstGeom prst="flowChartPreparation">
            <a:avLst/>
          </a:prstGeom>
          <a:solidFill>
            <a:srgbClr val="FFFF00"/>
          </a:solidFill>
          <a:ln w="9525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911" name="Group 71"/>
          <p:cNvGrpSpPr>
            <a:grpSpLocks/>
          </p:cNvGrpSpPr>
          <p:nvPr/>
        </p:nvGrpSpPr>
        <p:grpSpPr bwMode="auto">
          <a:xfrm>
            <a:off x="8534400" y="2654301"/>
            <a:ext cx="457200" cy="1077913"/>
            <a:chOff x="4416" y="1672"/>
            <a:chExt cx="288" cy="679"/>
          </a:xfrm>
        </p:grpSpPr>
        <p:sp>
          <p:nvSpPr>
            <p:cNvPr id="163906" name="Line 66"/>
            <p:cNvSpPr>
              <a:spLocks noChangeShapeType="1"/>
            </p:cNvSpPr>
            <p:nvPr/>
          </p:nvSpPr>
          <p:spPr bwMode="auto">
            <a:xfrm>
              <a:off x="4702" y="1672"/>
              <a:ext cx="2" cy="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7" name="Oval 67"/>
            <p:cNvSpPr>
              <a:spLocks noChangeArrowheads="1"/>
            </p:cNvSpPr>
            <p:nvPr/>
          </p:nvSpPr>
          <p:spPr bwMode="auto">
            <a:xfrm rot="-1043861">
              <a:off x="4416" y="2181"/>
              <a:ext cx="287" cy="17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10" name="Group 70"/>
          <p:cNvGrpSpPr>
            <a:grpSpLocks/>
          </p:cNvGrpSpPr>
          <p:nvPr/>
        </p:nvGrpSpPr>
        <p:grpSpPr bwMode="auto">
          <a:xfrm>
            <a:off x="5943600" y="4419601"/>
            <a:ext cx="457200" cy="1077913"/>
            <a:chOff x="2784" y="2784"/>
            <a:chExt cx="288" cy="679"/>
          </a:xfrm>
        </p:grpSpPr>
        <p:sp>
          <p:nvSpPr>
            <p:cNvPr id="163908" name="Line 68"/>
            <p:cNvSpPr>
              <a:spLocks noChangeShapeType="1"/>
            </p:cNvSpPr>
            <p:nvPr/>
          </p:nvSpPr>
          <p:spPr bwMode="auto">
            <a:xfrm>
              <a:off x="3070" y="2784"/>
              <a:ext cx="2" cy="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9" name="Oval 69"/>
            <p:cNvSpPr>
              <a:spLocks noChangeArrowheads="1"/>
            </p:cNvSpPr>
            <p:nvPr/>
          </p:nvSpPr>
          <p:spPr bwMode="auto">
            <a:xfrm rot="-1043861">
              <a:off x="2784" y="3293"/>
              <a:ext cx="287" cy="17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8469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3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3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63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63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6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63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0" grpId="0" animBg="1"/>
      <p:bldP spid="163903" grpId="0" animBg="1"/>
      <p:bldP spid="163904" grpId="0" animBg="1"/>
      <p:bldP spid="163904" grpId="1" animBg="1"/>
      <p:bldP spid="1639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Em van nho truong xua - dang cap nhat [NCT 74633864453887870334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829" y="19005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057400" y="2903503"/>
            <a:ext cx="82296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+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Trên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ngựa</a:t>
            </a:r>
            <a:r>
              <a:rPr lang="en-US" sz="2800" b="1" i="1" dirty="0">
                <a:solidFill>
                  <a:srgbClr val="FF0000"/>
                </a:solidFill>
              </a:rPr>
              <a:t> ta phi </a:t>
            </a:r>
            <a:r>
              <a:rPr lang="en-US" sz="2800" b="1" i="1" dirty="0" err="1">
                <a:solidFill>
                  <a:srgbClr val="FF0000"/>
                </a:solidFill>
              </a:rPr>
              <a:t>nhanh</a:t>
            </a:r>
            <a:r>
              <a:rPr lang="en-US" sz="2800" b="1" i="1" dirty="0">
                <a:solidFill>
                  <a:srgbClr val="FF0000"/>
                </a:solidFill>
              </a:rPr>
              <a:t>                                 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                  </a:t>
            </a:r>
            <a:r>
              <a:rPr lang="en-US" sz="2800" b="1" i="1" dirty="0" smtClean="0">
                <a:solidFill>
                  <a:srgbClr val="FF0000"/>
                </a:solidFill>
              </a:rPr>
              <a:t>		  </a:t>
            </a:r>
            <a:r>
              <a:rPr lang="en-US" sz="2800" i="1" dirty="0" err="1">
                <a:solidFill>
                  <a:srgbClr val="FF0000"/>
                </a:solidFill>
              </a:rPr>
              <a:t>Nhạc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và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lời</a:t>
            </a:r>
            <a:r>
              <a:rPr lang="en-US" sz="2800" i="1" dirty="0">
                <a:solidFill>
                  <a:srgbClr val="FF0000"/>
                </a:solidFill>
              </a:rPr>
              <a:t> : </a:t>
            </a:r>
            <a:r>
              <a:rPr lang="en-US" sz="2800" i="1" dirty="0" err="1">
                <a:solidFill>
                  <a:srgbClr val="FF0000"/>
                </a:solidFill>
              </a:rPr>
              <a:t>Phong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Nhã</a:t>
            </a:r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+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Khăn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quàng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thắp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sáng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bình</a:t>
            </a:r>
            <a:r>
              <a:rPr lang="en-US" sz="2800" b="1" i="1" dirty="0">
                <a:solidFill>
                  <a:srgbClr val="FF0000"/>
                </a:solidFill>
              </a:rPr>
              <a:t> minh.                                 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                    </a:t>
            </a:r>
            <a:r>
              <a:rPr lang="en-US" sz="2800" b="1" i="1" dirty="0" smtClean="0">
                <a:solidFill>
                  <a:srgbClr val="FF0000"/>
                </a:solidFill>
              </a:rPr>
              <a:t>		</a:t>
            </a:r>
            <a:r>
              <a:rPr lang="en-US" sz="2800" i="1" dirty="0" err="1" smtClean="0">
                <a:solidFill>
                  <a:srgbClr val="FF0000"/>
                </a:solidFill>
              </a:rPr>
              <a:t>Nhạc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và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lời</a:t>
            </a:r>
            <a:r>
              <a:rPr lang="en-US" sz="2800" i="1" dirty="0">
                <a:solidFill>
                  <a:srgbClr val="FF0000"/>
                </a:solidFill>
              </a:rPr>
              <a:t> : </a:t>
            </a:r>
            <a:r>
              <a:rPr lang="en-US" sz="2800" i="1" dirty="0" err="1">
                <a:solidFill>
                  <a:srgbClr val="FF0000"/>
                </a:solidFill>
              </a:rPr>
              <a:t>Trịnh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Công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Sơn</a:t>
            </a:r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+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Cò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lả</a:t>
            </a:r>
            <a:r>
              <a:rPr lang="en-US" sz="2800" b="1" i="1" dirty="0">
                <a:solidFill>
                  <a:srgbClr val="FF0000"/>
                </a:solidFill>
              </a:rPr>
              <a:t>.                                 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                    </a:t>
            </a:r>
            <a:r>
              <a:rPr lang="en-US" sz="2800" b="1" i="1" dirty="0" smtClean="0">
                <a:solidFill>
                  <a:srgbClr val="FF0000"/>
                </a:solidFill>
              </a:rPr>
              <a:t>		</a:t>
            </a:r>
            <a:r>
              <a:rPr lang="en-US" sz="2800" i="1" dirty="0" err="1" smtClean="0">
                <a:solidFill>
                  <a:srgbClr val="FF0000"/>
                </a:solidFill>
              </a:rPr>
              <a:t>Dân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ca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đồng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bằng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Bắc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Bộ</a:t>
            </a:r>
            <a:endParaRPr lang="en-US" sz="2800" i="1" dirty="0">
              <a:solidFill>
                <a:srgbClr val="FF0000"/>
              </a:solidFill>
            </a:endParaRPr>
          </a:p>
          <a:p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905000" y="624342"/>
            <a:ext cx="8534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                  1/ </a:t>
            </a:r>
            <a:r>
              <a:rPr lang="en-US" sz="3200" b="1" dirty="0" err="1">
                <a:solidFill>
                  <a:srgbClr val="0000FF"/>
                </a:solidFill>
              </a:rPr>
              <a:t>Phần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mở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đầu</a:t>
            </a:r>
            <a:endParaRPr lang="en-US" sz="3200" b="1" dirty="0">
              <a:solidFill>
                <a:srgbClr val="0000FF"/>
              </a:solidFill>
            </a:endParaRPr>
          </a:p>
          <a:p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3200" b="1" i="1" dirty="0">
                <a:solidFill>
                  <a:srgbClr val="0000FF"/>
                </a:solidFill>
              </a:rPr>
              <a:t>+ </a:t>
            </a:r>
            <a:r>
              <a:rPr lang="en-US" sz="3200" b="1" i="1" dirty="0" err="1">
                <a:solidFill>
                  <a:srgbClr val="0000FF"/>
                </a:solidFill>
              </a:rPr>
              <a:t>Tiết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âm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nhạc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tuần</a:t>
            </a:r>
            <a:r>
              <a:rPr lang="en-US" sz="3200" b="1" i="1" dirty="0">
                <a:solidFill>
                  <a:srgbClr val="0000FF"/>
                </a:solidFill>
              </a:rPr>
              <a:t> 16 </a:t>
            </a:r>
            <a:r>
              <a:rPr lang="en-US" sz="3200" b="1" i="1" dirty="0" err="1">
                <a:solidFill>
                  <a:srgbClr val="0000FF"/>
                </a:solidFill>
              </a:rPr>
              <a:t>em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học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ôn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những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</a:p>
          <a:p>
            <a:r>
              <a:rPr lang="en-US" sz="3200" b="1" i="1" dirty="0">
                <a:solidFill>
                  <a:srgbClr val="0000FF"/>
                </a:solidFill>
              </a:rPr>
              <a:t>   </a:t>
            </a:r>
            <a:r>
              <a:rPr lang="en-US" sz="3200" b="1" i="1" dirty="0" err="1">
                <a:solidFill>
                  <a:srgbClr val="0000FF"/>
                </a:solidFill>
              </a:rPr>
              <a:t>bài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hát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gì</a:t>
            </a:r>
            <a:r>
              <a:rPr lang="en-US" sz="3200" b="1" i="1" dirty="0">
                <a:solidFill>
                  <a:srgbClr val="0000FF"/>
                </a:solidFill>
              </a:rPr>
              <a:t> ?</a:t>
            </a:r>
          </a:p>
        </p:txBody>
      </p:sp>
      <p:pic>
        <p:nvPicPr>
          <p:cNvPr id="5" name="Track 6 beat 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7400" y="2903503"/>
            <a:ext cx="609600" cy="609600"/>
          </a:xfrm>
          <a:prstGeom prst="rect">
            <a:avLst/>
          </a:prstGeom>
        </p:spPr>
      </p:pic>
      <p:pic>
        <p:nvPicPr>
          <p:cNvPr id="6" name="Track 8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7400" y="3733800"/>
            <a:ext cx="609600" cy="609600"/>
          </a:xfrm>
          <a:prstGeom prst="rect">
            <a:avLst/>
          </a:prstGeom>
        </p:spPr>
      </p:pic>
      <p:pic>
        <p:nvPicPr>
          <p:cNvPr id="7" name="Track 10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7400" y="4488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99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10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5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042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91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95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70857" y="1928812"/>
            <a:ext cx="103341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*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Khởi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động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thang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Đô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trưởng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7notnhactrenkhuong_hocdanghit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73829"/>
            <a:ext cx="9550022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435100"/>
            <a:ext cx="8610600" cy="1066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rgbClr val="0000FF"/>
                </a:solidFill>
              </a:rPr>
              <a:t>   </a:t>
            </a:r>
            <a:r>
              <a:rPr lang="en-US" b="1" dirty="0">
                <a:solidFill>
                  <a:srgbClr val="002060"/>
                </a:solidFill>
              </a:rPr>
              <a:t>2/  </a:t>
            </a:r>
            <a:r>
              <a:rPr lang="en-US" b="1" dirty="0" err="1">
                <a:solidFill>
                  <a:srgbClr val="002060"/>
                </a:solidFill>
              </a:rPr>
              <a:t>Phần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hoạt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động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Hoạt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động</a:t>
            </a:r>
            <a:r>
              <a:rPr lang="en-US" b="1" dirty="0">
                <a:solidFill>
                  <a:srgbClr val="002060"/>
                </a:solidFill>
              </a:rPr>
              <a:t>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* TĐN SỐ 2:</a:t>
            </a:r>
            <a:r>
              <a:rPr lang="en-US" b="1" dirty="0">
                <a:solidFill>
                  <a:srgbClr val="0000FF"/>
                </a:solidFill>
              </a:rPr>
              <a:t>  </a:t>
            </a:r>
            <a:r>
              <a:rPr lang="en-US" sz="3200" i="1" dirty="0" err="1">
                <a:solidFill>
                  <a:srgbClr val="FF0000"/>
                </a:solidFill>
              </a:rPr>
              <a:t>Nắng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vàng</a:t>
            </a:r>
            <a:endParaRPr lang="en-US" sz="3200" b="1" dirty="0">
              <a:solidFill>
                <a:srgbClr val="009900"/>
              </a:solidFill>
            </a:endParaRP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</a:rPr>
              <a:t>Tiết</a:t>
            </a:r>
            <a:r>
              <a:rPr lang="en-US" sz="3200" b="1" i="1" dirty="0">
                <a:solidFill>
                  <a:srgbClr val="002060"/>
                </a:solidFill>
              </a:rPr>
              <a:t> 17: </a:t>
            </a:r>
            <a:r>
              <a:rPr lang="en-US" sz="3200" b="1" i="1" dirty="0" err="1">
                <a:solidFill>
                  <a:srgbClr val="002060"/>
                </a:solidFill>
              </a:rPr>
              <a:t>Ôn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đọc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nhạc</a:t>
            </a:r>
            <a:r>
              <a:rPr lang="en-US" sz="3200" b="1" i="1" dirty="0">
                <a:solidFill>
                  <a:srgbClr val="002060"/>
                </a:solidFill>
              </a:rPr>
              <a:t> : </a:t>
            </a:r>
          </a:p>
          <a:p>
            <a:r>
              <a:rPr lang="en-US" sz="3200" b="1" i="1" dirty="0">
                <a:solidFill>
                  <a:srgbClr val="002060"/>
                </a:solidFill>
              </a:rPr>
              <a:t>                        TĐN </a:t>
            </a:r>
            <a:r>
              <a:rPr lang="en-US" sz="3200" b="1" i="1" dirty="0" err="1">
                <a:solidFill>
                  <a:srgbClr val="002060"/>
                </a:solidFill>
              </a:rPr>
              <a:t>số</a:t>
            </a:r>
            <a:r>
              <a:rPr lang="en-US" sz="3200" b="1" i="1" dirty="0">
                <a:solidFill>
                  <a:srgbClr val="002060"/>
                </a:solidFill>
              </a:rPr>
              <a:t> 2, TĐN </a:t>
            </a:r>
            <a:r>
              <a:rPr lang="en-US" sz="3200" b="1" i="1" dirty="0" err="1">
                <a:solidFill>
                  <a:srgbClr val="002060"/>
                </a:solidFill>
              </a:rPr>
              <a:t>số</a:t>
            </a:r>
            <a:r>
              <a:rPr lang="en-US" sz="3200" b="1" i="1" dirty="0">
                <a:solidFill>
                  <a:srgbClr val="002060"/>
                </a:solidFill>
              </a:rPr>
              <a:t> 3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50596" name="Text Box 68"/>
          <p:cNvSpPr txBox="1">
            <a:spLocks noChangeArrowheads="1"/>
          </p:cNvSpPr>
          <p:nvPr/>
        </p:nvSpPr>
        <p:spPr bwMode="auto">
          <a:xfrm>
            <a:off x="2057400" y="601980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auto">
          <a:xfrm>
            <a:off x="2286000" y="5867401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1. </a:t>
            </a:r>
            <a:r>
              <a:rPr lang="en-US" sz="2800" dirty="0" err="1">
                <a:solidFill>
                  <a:srgbClr val="002060"/>
                </a:solidFill>
              </a:rPr>
              <a:t>Bài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tập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đọc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2 </a:t>
            </a:r>
            <a:r>
              <a:rPr lang="en-US" sz="2800" dirty="0" err="1">
                <a:solidFill>
                  <a:srgbClr val="002060"/>
                </a:solidFill>
              </a:rPr>
              <a:t>viết</a:t>
            </a:r>
            <a:r>
              <a:rPr lang="en-US" sz="2800" dirty="0">
                <a:solidFill>
                  <a:srgbClr val="002060"/>
                </a:solidFill>
              </a:rPr>
              <a:t> ở </a:t>
            </a:r>
            <a:r>
              <a:rPr lang="en-US" sz="2800" dirty="0" err="1">
                <a:solidFill>
                  <a:srgbClr val="002060"/>
                </a:solidFill>
              </a:rPr>
              <a:t>nhịp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mấy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50598" name="Text Box 70"/>
          <p:cNvSpPr txBox="1">
            <a:spLocks noChangeArrowheads="1"/>
          </p:cNvSpPr>
          <p:nvPr/>
        </p:nvSpPr>
        <p:spPr bwMode="auto">
          <a:xfrm>
            <a:off x="2128347" y="580777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3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Trong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bài</a:t>
            </a:r>
            <a:r>
              <a:rPr lang="en-US" sz="2800" dirty="0">
                <a:solidFill>
                  <a:srgbClr val="002060"/>
                </a:solidFill>
              </a:rPr>
              <a:t> TĐN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2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những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nốt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nào</a:t>
            </a:r>
            <a:r>
              <a:rPr lang="en-US" sz="2800" dirty="0">
                <a:solidFill>
                  <a:srgbClr val="002060"/>
                </a:solidFill>
              </a:rPr>
              <a:t> ?</a:t>
            </a:r>
            <a:endParaRPr lang="vi-VN" sz="2800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3" y="2258782"/>
            <a:ext cx="10014857" cy="337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Oval 75"/>
          <p:cNvSpPr/>
          <p:nvPr/>
        </p:nvSpPr>
        <p:spPr>
          <a:xfrm rot="21540000">
            <a:off x="2140235" y="2234341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1540000">
            <a:off x="8810167" y="4118265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1540000">
            <a:off x="6533894" y="4118264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1540000">
            <a:off x="4160346" y="4118263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1540000">
            <a:off x="3787756" y="2234340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70"/>
          <p:cNvSpPr txBox="1">
            <a:spLocks noChangeArrowheads="1"/>
          </p:cNvSpPr>
          <p:nvPr/>
        </p:nvSpPr>
        <p:spPr bwMode="auto">
          <a:xfrm>
            <a:off x="2067255" y="5864796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2. </a:t>
            </a:r>
            <a:r>
              <a:rPr lang="en-US" sz="2800" dirty="0" err="1">
                <a:solidFill>
                  <a:srgbClr val="002060"/>
                </a:solidFill>
              </a:rPr>
              <a:t>Trong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bài</a:t>
            </a:r>
            <a:r>
              <a:rPr lang="en-US" sz="2800" dirty="0">
                <a:solidFill>
                  <a:srgbClr val="002060"/>
                </a:solidFill>
              </a:rPr>
              <a:t> TĐN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2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những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nốt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nào</a:t>
            </a:r>
            <a:r>
              <a:rPr lang="en-US" sz="2800" dirty="0">
                <a:solidFill>
                  <a:srgbClr val="002060"/>
                </a:solidFill>
              </a:rPr>
              <a:t> ?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21540000">
            <a:off x="8998539" y="2234343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1540000">
            <a:off x="4862108" y="2234343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08465" y="2364436"/>
            <a:ext cx="5494090" cy="10525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1540000">
            <a:off x="5137739" y="4036401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1540000">
            <a:off x="2029405" y="4036401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1540000">
            <a:off x="2828364" y="2276114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21540000">
            <a:off x="5639584" y="2371805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1540000">
            <a:off x="6841467" y="2371805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21540000">
            <a:off x="9017811" y="2209181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21540000">
            <a:off x="7511287" y="4033485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21540000">
            <a:off x="3133446" y="3979777"/>
            <a:ext cx="856342" cy="13259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21540000">
            <a:off x="7655100" y="2240620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7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5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build="allAtOnce"/>
      <p:bldP spid="15" grpId="0" animBg="1"/>
      <p:bldP spid="15" grpId="1" animBg="1"/>
      <p:bldP spid="16" grpId="0" animBg="1"/>
      <p:bldP spid="16" grpId="1" animBg="1"/>
      <p:bldP spid="2" grpId="0" animBg="1"/>
      <p:bldP spid="2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0" y="1447800"/>
            <a:ext cx="8153400" cy="15240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 smtClean="0">
                <a:solidFill>
                  <a:srgbClr val="CC3300"/>
                </a:solidFill>
              </a:rPr>
              <a:t>* </a:t>
            </a:r>
            <a:r>
              <a:rPr lang="en-US" b="1" dirty="0" err="1">
                <a:solidFill>
                  <a:srgbClr val="CC3300"/>
                </a:solidFill>
              </a:rPr>
              <a:t>Hoạt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động</a:t>
            </a:r>
            <a:r>
              <a:rPr lang="en-US" b="1" dirty="0">
                <a:solidFill>
                  <a:srgbClr val="CC3300"/>
                </a:solidFill>
              </a:rPr>
              <a:t> 2: </a:t>
            </a:r>
            <a:r>
              <a:rPr lang="en-US" b="1" dirty="0" err="1">
                <a:solidFill>
                  <a:srgbClr val="CC3300"/>
                </a:solidFill>
              </a:rPr>
              <a:t>Tập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đọc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nhạc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b="1" dirty="0" err="1">
                <a:solidFill>
                  <a:srgbClr val="CC3300"/>
                </a:solidFill>
              </a:rPr>
              <a:t>số</a:t>
            </a:r>
            <a:r>
              <a:rPr lang="en-US" b="1" dirty="0">
                <a:solidFill>
                  <a:srgbClr val="CC3300"/>
                </a:solidFill>
              </a:rPr>
              <a:t> 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>
                <a:solidFill>
                  <a:srgbClr val="009900"/>
                </a:solidFill>
              </a:rPr>
              <a:t> a/ </a:t>
            </a:r>
            <a:r>
              <a:rPr lang="en-US" b="1" dirty="0" err="1">
                <a:solidFill>
                  <a:srgbClr val="009900"/>
                </a:solidFill>
              </a:rPr>
              <a:t>Luyện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tập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cao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độ</a:t>
            </a:r>
            <a:r>
              <a:rPr lang="en-US" b="1" dirty="0">
                <a:solidFill>
                  <a:srgbClr val="009900"/>
                </a:solidFill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-185908" y="3550442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/>
          </a:p>
        </p:txBody>
      </p:sp>
      <p:sp>
        <p:nvSpPr>
          <p:cNvPr id="13371" name="Rectangle 59"/>
          <p:cNvSpPr>
            <a:spLocks noChangeArrowheads="1"/>
          </p:cNvSpPr>
          <p:nvPr/>
        </p:nvSpPr>
        <p:spPr bwMode="auto">
          <a:xfrm>
            <a:off x="1981200" y="4114801"/>
            <a:ext cx="7772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</a:rPr>
              <a:t>    </a:t>
            </a:r>
          </a:p>
          <a:p>
            <a:r>
              <a:rPr lang="en-US" sz="2800" b="1" dirty="0">
                <a:solidFill>
                  <a:srgbClr val="009900"/>
                </a:solidFill>
              </a:rPr>
              <a:t>    b/ </a:t>
            </a:r>
            <a:r>
              <a:rPr lang="en-US" sz="2800" b="1" dirty="0" err="1">
                <a:solidFill>
                  <a:srgbClr val="009900"/>
                </a:solidFill>
              </a:rPr>
              <a:t>Luyện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tập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tiết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tấu</a:t>
            </a:r>
            <a:r>
              <a:rPr lang="en-US" sz="2800" b="1" dirty="0">
                <a:solidFill>
                  <a:srgbClr val="009900"/>
                </a:solidFill>
              </a:rPr>
              <a:t>: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Gõ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phách</a:t>
            </a:r>
            <a:r>
              <a:rPr lang="en-US" sz="2800" b="1" dirty="0" smtClean="0">
                <a:solidFill>
                  <a:srgbClr val="0000FF"/>
                </a:solidFill>
              </a:rPr>
              <a:t>:</a:t>
            </a:r>
            <a:endParaRPr lang="en-US" sz="2800" b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          2</a:t>
            </a:r>
          </a:p>
          <a:p>
            <a:r>
              <a:rPr lang="en-US" sz="2800" b="1" i="1" dirty="0">
                <a:solidFill>
                  <a:srgbClr val="0000FF"/>
                </a:solidFill>
              </a:rPr>
              <a:t>          </a:t>
            </a:r>
            <a:r>
              <a:rPr lang="en-US" sz="2800" b="1" dirty="0">
                <a:solidFill>
                  <a:srgbClr val="0000FF"/>
                </a:solidFill>
              </a:rPr>
              <a:t>4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           </a:t>
            </a:r>
            <a:r>
              <a:rPr lang="en-US" sz="2800" b="1" dirty="0" smtClean="0">
                <a:solidFill>
                  <a:srgbClr val="0000FF"/>
                </a:solidFill>
              </a:rPr>
              <a:t>        </a:t>
            </a:r>
            <a:r>
              <a:rPr lang="en-US" sz="2400" b="1" i="1" dirty="0" smtClean="0">
                <a:solidFill>
                  <a:schemeClr val="accent2"/>
                </a:solidFill>
              </a:rPr>
              <a:t>x       </a:t>
            </a:r>
            <a:r>
              <a:rPr lang="en-US" sz="2400" b="1" i="1" dirty="0" err="1">
                <a:solidFill>
                  <a:schemeClr val="accent2"/>
                </a:solidFill>
              </a:rPr>
              <a:t>x</a:t>
            </a:r>
            <a:r>
              <a:rPr lang="en-US" sz="2400" b="1" i="1" dirty="0">
                <a:solidFill>
                  <a:schemeClr val="accent2"/>
                </a:solidFill>
              </a:rPr>
              <a:t>          </a:t>
            </a:r>
            <a:r>
              <a:rPr lang="en-US" sz="2400" b="1" i="1" dirty="0" smtClean="0">
                <a:solidFill>
                  <a:schemeClr val="accent2"/>
                </a:solidFill>
              </a:rPr>
              <a:t>     </a:t>
            </a:r>
            <a:r>
              <a:rPr lang="en-US" sz="2400" b="1" i="1" dirty="0" err="1" smtClean="0">
                <a:solidFill>
                  <a:schemeClr val="accent2"/>
                </a:solidFill>
              </a:rPr>
              <a:t>x</a:t>
            </a:r>
            <a:r>
              <a:rPr lang="en-US" sz="2400" b="1" i="1" dirty="0" smtClean="0">
                <a:solidFill>
                  <a:schemeClr val="accent2"/>
                </a:solidFill>
              </a:rPr>
              <a:t>     </a:t>
            </a:r>
            <a:r>
              <a:rPr lang="en-US" sz="2400" b="1" i="1" dirty="0" err="1">
                <a:solidFill>
                  <a:schemeClr val="accent2"/>
                </a:solidFill>
              </a:rPr>
              <a:t>x</a:t>
            </a:r>
            <a:r>
              <a:rPr lang="en-US" sz="2400" b="1" i="1" dirty="0">
                <a:solidFill>
                  <a:schemeClr val="accent2"/>
                </a:solidFill>
              </a:rPr>
              <a:t>       </a:t>
            </a:r>
            <a:r>
              <a:rPr lang="en-US" sz="2400" b="1" i="1" dirty="0" smtClean="0">
                <a:solidFill>
                  <a:schemeClr val="accent2"/>
                </a:solidFill>
              </a:rPr>
              <a:t>   </a:t>
            </a:r>
            <a:r>
              <a:rPr lang="en-US" sz="2400" b="1" i="1" dirty="0" err="1" smtClean="0">
                <a:solidFill>
                  <a:schemeClr val="accent2"/>
                </a:solidFill>
              </a:rPr>
              <a:t>x</a:t>
            </a:r>
            <a:r>
              <a:rPr lang="en-US" sz="2400" b="1" i="1" dirty="0" smtClean="0">
                <a:solidFill>
                  <a:schemeClr val="accent2"/>
                </a:solidFill>
              </a:rPr>
              <a:t>      </a:t>
            </a:r>
            <a:r>
              <a:rPr lang="en-US" sz="2400" b="1" i="1" dirty="0" err="1">
                <a:solidFill>
                  <a:schemeClr val="accent2"/>
                </a:solidFill>
              </a:rPr>
              <a:t>x</a:t>
            </a:r>
            <a:r>
              <a:rPr lang="en-US" sz="2400" b="1" i="1" dirty="0">
                <a:solidFill>
                  <a:schemeClr val="accent2"/>
                </a:solidFill>
              </a:rPr>
              <a:t>      </a:t>
            </a:r>
            <a:r>
              <a:rPr lang="en-US" sz="2400" b="1" i="1" dirty="0" smtClean="0">
                <a:solidFill>
                  <a:schemeClr val="accent2"/>
                </a:solidFill>
              </a:rPr>
              <a:t>    </a:t>
            </a:r>
            <a:r>
              <a:rPr lang="en-US" sz="2400" b="1" i="1" dirty="0" err="1" smtClean="0">
                <a:solidFill>
                  <a:schemeClr val="accent2"/>
                </a:solidFill>
              </a:rPr>
              <a:t>x</a:t>
            </a:r>
            <a:r>
              <a:rPr lang="en-US" sz="2400" b="1" i="1" dirty="0" smtClean="0">
                <a:solidFill>
                  <a:schemeClr val="accent2"/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2"/>
                </a:solidFill>
              </a:rPr>
              <a:t>x</a:t>
            </a:r>
            <a:r>
              <a:rPr lang="en-US" sz="2400" b="1" i="1" dirty="0" smtClean="0">
                <a:solidFill>
                  <a:schemeClr val="accent2"/>
                </a:solidFill>
              </a:rPr>
              <a:t>       </a:t>
            </a:r>
            <a:r>
              <a:rPr lang="en-US" sz="2800" b="1" dirty="0" smtClean="0">
                <a:solidFill>
                  <a:srgbClr val="0000FF"/>
                </a:solidFill>
              </a:rPr>
              <a:t>                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13479" name="Oval 167"/>
          <p:cNvSpPr>
            <a:spLocks noChangeArrowheads="1"/>
          </p:cNvSpPr>
          <p:nvPr/>
        </p:nvSpPr>
        <p:spPr bwMode="auto">
          <a:xfrm rot="-1043861">
            <a:off x="3578226" y="5638800"/>
            <a:ext cx="227013" cy="128588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0" name="Line 168"/>
          <p:cNvSpPr>
            <a:spLocks noChangeShapeType="1"/>
          </p:cNvSpPr>
          <p:nvPr/>
        </p:nvSpPr>
        <p:spPr bwMode="auto">
          <a:xfrm>
            <a:off x="3811588" y="5181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81" name="Oval 169"/>
          <p:cNvSpPr>
            <a:spLocks noChangeArrowheads="1"/>
          </p:cNvSpPr>
          <p:nvPr/>
        </p:nvSpPr>
        <p:spPr bwMode="auto">
          <a:xfrm rot="-1043861">
            <a:off x="8074026" y="5638800"/>
            <a:ext cx="227013" cy="1285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2" name="Line 170"/>
          <p:cNvSpPr>
            <a:spLocks noChangeShapeType="1"/>
          </p:cNvSpPr>
          <p:nvPr/>
        </p:nvSpPr>
        <p:spPr bwMode="auto">
          <a:xfrm>
            <a:off x="8293100" y="5181600"/>
            <a:ext cx="0" cy="471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83" name="Line 171"/>
          <p:cNvSpPr>
            <a:spLocks noChangeShapeType="1"/>
          </p:cNvSpPr>
          <p:nvPr/>
        </p:nvSpPr>
        <p:spPr bwMode="auto">
          <a:xfrm flipH="1">
            <a:off x="5475288" y="5181600"/>
            <a:ext cx="11112" cy="509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84" name="Line 172"/>
          <p:cNvSpPr>
            <a:spLocks noChangeShapeType="1"/>
          </p:cNvSpPr>
          <p:nvPr/>
        </p:nvSpPr>
        <p:spPr bwMode="auto">
          <a:xfrm>
            <a:off x="6858001" y="5181601"/>
            <a:ext cx="3175" cy="523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85" name="Line 173"/>
          <p:cNvSpPr>
            <a:spLocks noChangeShapeType="1"/>
          </p:cNvSpPr>
          <p:nvPr/>
        </p:nvSpPr>
        <p:spPr bwMode="auto">
          <a:xfrm>
            <a:off x="5030789" y="5105400"/>
            <a:ext cx="1587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86" name="Line 174"/>
          <p:cNvSpPr>
            <a:spLocks noChangeShapeType="1"/>
          </p:cNvSpPr>
          <p:nvPr/>
        </p:nvSpPr>
        <p:spPr bwMode="auto">
          <a:xfrm>
            <a:off x="8761414" y="5105400"/>
            <a:ext cx="1587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87" name="Oval 175"/>
          <p:cNvSpPr>
            <a:spLocks noChangeArrowheads="1"/>
          </p:cNvSpPr>
          <p:nvPr/>
        </p:nvSpPr>
        <p:spPr bwMode="auto">
          <a:xfrm rot="-1043861">
            <a:off x="4264026" y="5638800"/>
            <a:ext cx="227013" cy="128588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8" name="Line 176"/>
          <p:cNvSpPr>
            <a:spLocks noChangeShapeType="1"/>
          </p:cNvSpPr>
          <p:nvPr/>
        </p:nvSpPr>
        <p:spPr bwMode="auto">
          <a:xfrm>
            <a:off x="4497388" y="5181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89" name="Line 177"/>
          <p:cNvSpPr>
            <a:spLocks noChangeShapeType="1"/>
          </p:cNvSpPr>
          <p:nvPr/>
        </p:nvSpPr>
        <p:spPr bwMode="auto">
          <a:xfrm>
            <a:off x="6402389" y="5105400"/>
            <a:ext cx="1587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0" name="Line 178"/>
          <p:cNvSpPr>
            <a:spLocks noChangeShapeType="1"/>
          </p:cNvSpPr>
          <p:nvPr/>
        </p:nvSpPr>
        <p:spPr bwMode="auto">
          <a:xfrm>
            <a:off x="7847014" y="5105400"/>
            <a:ext cx="1587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1" name="Line 179"/>
          <p:cNvSpPr>
            <a:spLocks noChangeShapeType="1"/>
          </p:cNvSpPr>
          <p:nvPr/>
        </p:nvSpPr>
        <p:spPr bwMode="auto">
          <a:xfrm>
            <a:off x="8685214" y="5105400"/>
            <a:ext cx="1587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2" name="Oval 180"/>
          <p:cNvSpPr>
            <a:spLocks noChangeArrowheads="1"/>
          </p:cNvSpPr>
          <p:nvPr/>
        </p:nvSpPr>
        <p:spPr bwMode="auto">
          <a:xfrm rot="-1043861">
            <a:off x="5260976" y="5638800"/>
            <a:ext cx="227013" cy="128588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3" name="Oval 181"/>
          <p:cNvSpPr>
            <a:spLocks noChangeArrowheads="1"/>
          </p:cNvSpPr>
          <p:nvPr/>
        </p:nvSpPr>
        <p:spPr bwMode="auto">
          <a:xfrm rot="-1043861">
            <a:off x="5864226" y="5638800"/>
            <a:ext cx="227013" cy="128588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4" name="Line 182"/>
          <p:cNvSpPr>
            <a:spLocks noChangeShapeType="1"/>
          </p:cNvSpPr>
          <p:nvPr/>
        </p:nvSpPr>
        <p:spPr bwMode="auto">
          <a:xfrm>
            <a:off x="6083300" y="5195888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5" name="Oval 183"/>
          <p:cNvSpPr>
            <a:spLocks noChangeArrowheads="1"/>
          </p:cNvSpPr>
          <p:nvPr/>
        </p:nvSpPr>
        <p:spPr bwMode="auto">
          <a:xfrm rot="-1043861">
            <a:off x="6632576" y="5638800"/>
            <a:ext cx="227013" cy="128588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6" name="Oval 184"/>
          <p:cNvSpPr>
            <a:spLocks noChangeArrowheads="1"/>
          </p:cNvSpPr>
          <p:nvPr/>
        </p:nvSpPr>
        <p:spPr bwMode="auto">
          <a:xfrm rot="-1043861">
            <a:off x="7235826" y="5638800"/>
            <a:ext cx="227013" cy="128588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7" name="Line 185"/>
          <p:cNvSpPr>
            <a:spLocks noChangeShapeType="1"/>
          </p:cNvSpPr>
          <p:nvPr/>
        </p:nvSpPr>
        <p:spPr bwMode="auto">
          <a:xfrm>
            <a:off x="7467600" y="5181601"/>
            <a:ext cx="1588" cy="512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00" name="Text Box 188"/>
          <p:cNvSpPr txBox="1">
            <a:spLocks noChangeArrowheads="1"/>
          </p:cNvSpPr>
          <p:nvPr/>
        </p:nvSpPr>
        <p:spPr bwMode="auto">
          <a:xfrm>
            <a:off x="2743200" y="3048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</a:rPr>
              <a:t>Tiết</a:t>
            </a:r>
            <a:r>
              <a:rPr lang="en-US" sz="3200" b="1" i="1" dirty="0">
                <a:solidFill>
                  <a:srgbClr val="002060"/>
                </a:solidFill>
              </a:rPr>
              <a:t> 17: </a:t>
            </a:r>
            <a:r>
              <a:rPr lang="en-US" sz="3200" b="1" i="1" dirty="0" err="1">
                <a:solidFill>
                  <a:srgbClr val="002060"/>
                </a:solidFill>
              </a:rPr>
              <a:t>Ôn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đọc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nhạc</a:t>
            </a:r>
            <a:r>
              <a:rPr lang="en-US" sz="3200" b="1" i="1" dirty="0">
                <a:solidFill>
                  <a:srgbClr val="002060"/>
                </a:solidFill>
              </a:rPr>
              <a:t> : </a:t>
            </a:r>
          </a:p>
          <a:p>
            <a:r>
              <a:rPr lang="en-US" sz="3200" b="1" i="1" dirty="0">
                <a:solidFill>
                  <a:srgbClr val="002060"/>
                </a:solidFill>
              </a:rPr>
              <a:t>                        TĐN </a:t>
            </a:r>
            <a:r>
              <a:rPr lang="en-US" sz="3200" b="1" i="1" dirty="0" err="1">
                <a:solidFill>
                  <a:srgbClr val="002060"/>
                </a:solidFill>
              </a:rPr>
              <a:t>số</a:t>
            </a:r>
            <a:r>
              <a:rPr lang="en-US" sz="3200" b="1" i="1" dirty="0">
                <a:solidFill>
                  <a:srgbClr val="002060"/>
                </a:solidFill>
              </a:rPr>
              <a:t> 2, TĐN </a:t>
            </a:r>
            <a:r>
              <a:rPr lang="en-US" sz="3200" b="1" i="1" dirty="0" err="1">
                <a:solidFill>
                  <a:srgbClr val="002060"/>
                </a:solidFill>
              </a:rPr>
              <a:t>số</a:t>
            </a:r>
            <a:r>
              <a:rPr lang="en-US" sz="3200" b="1" i="1" dirty="0">
                <a:solidFill>
                  <a:srgbClr val="002060"/>
                </a:solidFill>
              </a:rPr>
              <a:t> 3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835208" y="3954129"/>
            <a:ext cx="230568" cy="1917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686172" y="4040721"/>
            <a:ext cx="528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009798" y="3871574"/>
            <a:ext cx="230568" cy="1917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119748" y="3781995"/>
            <a:ext cx="230568" cy="1917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291576" y="3628273"/>
            <a:ext cx="230568" cy="1917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63" y="2771924"/>
            <a:ext cx="8305800" cy="147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124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1" grpId="0"/>
      <p:bldP spid="13479" grpId="0" animBg="1"/>
      <p:bldP spid="13480" grpId="0" animBg="1"/>
      <p:bldP spid="13481" grpId="0" animBg="1"/>
      <p:bldP spid="13482" grpId="0" animBg="1"/>
      <p:bldP spid="13483" grpId="0" animBg="1"/>
      <p:bldP spid="13484" grpId="0" animBg="1"/>
      <p:bldP spid="13485" grpId="0" animBg="1"/>
      <p:bldP spid="13486" grpId="0" animBg="1"/>
      <p:bldP spid="13487" grpId="0" animBg="1"/>
      <p:bldP spid="13488" grpId="0" animBg="1"/>
      <p:bldP spid="13489" grpId="0" animBg="1"/>
      <p:bldP spid="13490" grpId="0" animBg="1"/>
      <p:bldP spid="13491" grpId="0" animBg="1"/>
      <p:bldP spid="13492" grpId="0" animBg="1"/>
      <p:bldP spid="13493" grpId="0" animBg="1"/>
      <p:bldP spid="13494" grpId="0" animBg="1"/>
      <p:bldP spid="13495" grpId="0" animBg="1"/>
      <p:bldP spid="13496" grpId="0" animBg="1"/>
      <p:bldP spid="13497" grpId="0" animBg="1"/>
      <p:bldP spid="3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0" y="1447800"/>
            <a:ext cx="7772400" cy="1066800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* </a:t>
            </a:r>
            <a:r>
              <a:rPr lang="en-US" b="1" dirty="0">
                <a:solidFill>
                  <a:schemeClr val="accent2"/>
                </a:solidFill>
              </a:rPr>
              <a:t>TĐN SỐ 2:</a:t>
            </a:r>
            <a:r>
              <a:rPr lang="en-US" b="1" dirty="0">
                <a:solidFill>
                  <a:srgbClr val="0000FF"/>
                </a:solidFill>
              </a:rPr>
              <a:t>  </a:t>
            </a:r>
            <a:r>
              <a:rPr lang="en-US" sz="3200" i="1" dirty="0" err="1">
                <a:solidFill>
                  <a:srgbClr val="FF0000"/>
                </a:solidFill>
              </a:rPr>
              <a:t>Nắng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vàng</a:t>
            </a:r>
            <a:endParaRPr lang="en-US" sz="3200" b="1" dirty="0">
              <a:solidFill>
                <a:srgbClr val="009900"/>
              </a:solidFill>
            </a:endParaRP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</a:rPr>
              <a:t>Tiết</a:t>
            </a:r>
            <a:r>
              <a:rPr lang="en-US" sz="3200" b="1" i="1" dirty="0">
                <a:solidFill>
                  <a:srgbClr val="002060"/>
                </a:solidFill>
              </a:rPr>
              <a:t> 17: </a:t>
            </a:r>
            <a:r>
              <a:rPr lang="en-US" sz="3200" b="1" i="1" dirty="0" err="1">
                <a:solidFill>
                  <a:srgbClr val="002060"/>
                </a:solidFill>
              </a:rPr>
              <a:t>Ôn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đọc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nhạc</a:t>
            </a:r>
            <a:r>
              <a:rPr lang="en-US" sz="3200" b="1" i="1" dirty="0">
                <a:solidFill>
                  <a:srgbClr val="002060"/>
                </a:solidFill>
              </a:rPr>
              <a:t> : </a:t>
            </a:r>
          </a:p>
          <a:p>
            <a:r>
              <a:rPr lang="en-US" sz="3200" b="1" i="1" dirty="0">
                <a:solidFill>
                  <a:srgbClr val="002060"/>
                </a:solidFill>
              </a:rPr>
              <a:t>                        TĐN </a:t>
            </a:r>
            <a:r>
              <a:rPr lang="en-US" sz="3200" b="1" i="1" dirty="0" err="1">
                <a:solidFill>
                  <a:srgbClr val="002060"/>
                </a:solidFill>
              </a:rPr>
              <a:t>số</a:t>
            </a:r>
            <a:r>
              <a:rPr lang="en-US" sz="3200" b="1" i="1" dirty="0">
                <a:solidFill>
                  <a:srgbClr val="002060"/>
                </a:solidFill>
              </a:rPr>
              <a:t> 2, TĐN </a:t>
            </a:r>
            <a:r>
              <a:rPr lang="en-US" sz="3200" b="1" i="1" dirty="0" err="1">
                <a:solidFill>
                  <a:srgbClr val="002060"/>
                </a:solidFill>
              </a:rPr>
              <a:t>số</a:t>
            </a:r>
            <a:r>
              <a:rPr lang="en-US" sz="3200" b="1" i="1" dirty="0">
                <a:solidFill>
                  <a:srgbClr val="002060"/>
                </a:solidFill>
              </a:rPr>
              <a:t> 3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60826" name="Text Box 58"/>
          <p:cNvSpPr txBox="1">
            <a:spLocks noChangeArrowheads="1"/>
          </p:cNvSpPr>
          <p:nvPr/>
        </p:nvSpPr>
        <p:spPr bwMode="auto">
          <a:xfrm>
            <a:off x="2057400" y="601980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60827" name="Text Box 59"/>
          <p:cNvSpPr txBox="1">
            <a:spLocks noChangeArrowheads="1"/>
          </p:cNvSpPr>
          <p:nvPr/>
        </p:nvSpPr>
        <p:spPr bwMode="auto">
          <a:xfrm>
            <a:off x="1676400" y="2091511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* </a:t>
            </a:r>
            <a:r>
              <a:rPr lang="en-US" sz="2800" b="1" dirty="0" err="1">
                <a:solidFill>
                  <a:srgbClr val="002060"/>
                </a:solidFill>
              </a:rPr>
              <a:t>Tập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ghép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lời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hợp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gõ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theo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phách</a:t>
            </a:r>
            <a:endParaRPr lang="vi-VN" sz="2800" b="1" dirty="0">
              <a:solidFill>
                <a:srgbClr val="002060"/>
              </a:solidFill>
            </a:endParaRPr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3" y="2745157"/>
            <a:ext cx="10014857" cy="337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9458" y="2707085"/>
            <a:ext cx="764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X                </a:t>
            </a:r>
            <a:r>
              <a:rPr lang="en-US" b="1" dirty="0" err="1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               </a:t>
            </a:r>
            <a:r>
              <a:rPr lang="en-US" b="1" dirty="0" err="1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              </a:t>
            </a:r>
            <a:r>
              <a:rPr lang="en-US" b="1" dirty="0" err="1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                    </a:t>
            </a:r>
            <a:r>
              <a:rPr lang="en-US" b="1" dirty="0" err="1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              </a:t>
            </a:r>
            <a:r>
              <a:rPr lang="en-US" b="1" dirty="0" err="1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                     XX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311589" y="4492395"/>
            <a:ext cx="764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X                  </a:t>
            </a:r>
            <a:r>
              <a:rPr lang="en-US" b="1" dirty="0" err="1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                   </a:t>
            </a:r>
            <a:r>
              <a:rPr lang="en-US" b="1" dirty="0" err="1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                </a:t>
            </a:r>
            <a:r>
              <a:rPr lang="en-US" b="1" dirty="0" err="1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                      </a:t>
            </a:r>
            <a:r>
              <a:rPr lang="en-US" b="1" dirty="0" err="1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                 </a:t>
            </a:r>
            <a:r>
              <a:rPr lang="en-US" b="1" dirty="0" err="1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                     XX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27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0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1524000"/>
            <a:ext cx="7620000" cy="91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rgbClr val="0000FF"/>
                </a:solidFill>
              </a:rPr>
              <a:t>   </a:t>
            </a:r>
            <a:r>
              <a:rPr lang="en-US" b="1" dirty="0">
                <a:solidFill>
                  <a:srgbClr val="002060"/>
                </a:solidFill>
              </a:rPr>
              <a:t>2/  </a:t>
            </a:r>
            <a:r>
              <a:rPr lang="en-US" b="1" dirty="0" err="1">
                <a:solidFill>
                  <a:srgbClr val="002060"/>
                </a:solidFill>
              </a:rPr>
              <a:t>Phần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hoạt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động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Hoạt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động</a:t>
            </a:r>
            <a:r>
              <a:rPr lang="en-US" b="1" dirty="0">
                <a:solidFill>
                  <a:srgbClr val="002060"/>
                </a:solidFill>
              </a:rPr>
              <a:t> 2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>
                <a:solidFill>
                  <a:schemeClr val="accent2"/>
                </a:solidFill>
              </a:rPr>
              <a:t>                      * TĐN SỐ 3:</a:t>
            </a:r>
            <a:r>
              <a:rPr lang="en-US" b="1" dirty="0">
                <a:solidFill>
                  <a:srgbClr val="0000FF"/>
                </a:solidFill>
              </a:rPr>
              <a:t>  </a:t>
            </a:r>
            <a:r>
              <a:rPr lang="en-US" i="1" dirty="0" err="1">
                <a:solidFill>
                  <a:srgbClr val="FF0000"/>
                </a:solidFill>
              </a:rPr>
              <a:t>Cùng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bước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đều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153644" name="Text Box 44"/>
          <p:cNvSpPr txBox="1">
            <a:spLocks noChangeArrowheads="1"/>
          </p:cNvSpPr>
          <p:nvPr/>
        </p:nvSpPr>
        <p:spPr bwMode="auto">
          <a:xfrm>
            <a:off x="6629400" y="2362201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</a:rPr>
              <a:t>Nhạc và lời : Phạm Kim</a:t>
            </a:r>
          </a:p>
        </p:txBody>
      </p:sp>
      <p:sp>
        <p:nvSpPr>
          <p:cNvPr id="153668" name="Text Box 68"/>
          <p:cNvSpPr txBox="1">
            <a:spLocks noChangeArrowheads="1"/>
          </p:cNvSpPr>
          <p:nvPr/>
        </p:nvSpPr>
        <p:spPr bwMode="auto">
          <a:xfrm>
            <a:off x="2057400" y="6252026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1" y="2442024"/>
            <a:ext cx="10515600" cy="373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</a:rPr>
              <a:t>Tiết</a:t>
            </a:r>
            <a:r>
              <a:rPr lang="en-US" sz="3200" b="1" i="1" dirty="0">
                <a:solidFill>
                  <a:srgbClr val="002060"/>
                </a:solidFill>
              </a:rPr>
              <a:t> 17: </a:t>
            </a:r>
            <a:r>
              <a:rPr lang="en-US" sz="3200" b="1" i="1" dirty="0" err="1">
                <a:solidFill>
                  <a:srgbClr val="002060"/>
                </a:solidFill>
              </a:rPr>
              <a:t>Ôn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đọc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nhạc</a:t>
            </a:r>
            <a:r>
              <a:rPr lang="en-US" sz="3200" b="1" i="1" dirty="0">
                <a:solidFill>
                  <a:srgbClr val="002060"/>
                </a:solidFill>
              </a:rPr>
              <a:t> : </a:t>
            </a:r>
          </a:p>
          <a:p>
            <a:r>
              <a:rPr lang="en-US" sz="3200" b="1" i="1" dirty="0">
                <a:solidFill>
                  <a:srgbClr val="002060"/>
                </a:solidFill>
              </a:rPr>
              <a:t>                        TĐN </a:t>
            </a:r>
            <a:r>
              <a:rPr lang="en-US" sz="3200" b="1" i="1" dirty="0" err="1">
                <a:solidFill>
                  <a:srgbClr val="002060"/>
                </a:solidFill>
              </a:rPr>
              <a:t>số</a:t>
            </a:r>
            <a:r>
              <a:rPr lang="en-US" sz="3200" b="1" i="1" dirty="0">
                <a:solidFill>
                  <a:srgbClr val="002060"/>
                </a:solidFill>
              </a:rPr>
              <a:t> 2, TĐN </a:t>
            </a:r>
            <a:r>
              <a:rPr lang="en-US" sz="3200" b="1" i="1" dirty="0" err="1">
                <a:solidFill>
                  <a:srgbClr val="002060"/>
                </a:solidFill>
              </a:rPr>
              <a:t>số</a:t>
            </a:r>
            <a:r>
              <a:rPr lang="en-US" sz="3200" b="1" i="1" dirty="0">
                <a:solidFill>
                  <a:srgbClr val="002060"/>
                </a:solidFill>
              </a:rPr>
              <a:t> 3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21540000">
            <a:off x="2059560" y="2447793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68"/>
          <p:cNvSpPr txBox="1">
            <a:spLocks noChangeArrowheads="1"/>
          </p:cNvSpPr>
          <p:nvPr/>
        </p:nvSpPr>
        <p:spPr bwMode="auto">
          <a:xfrm>
            <a:off x="3448050" y="630555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3676650" y="6153151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1. </a:t>
            </a:r>
            <a:r>
              <a:rPr lang="en-US" sz="2800" dirty="0" err="1">
                <a:solidFill>
                  <a:srgbClr val="002060"/>
                </a:solidFill>
              </a:rPr>
              <a:t>Bài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tập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đọc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2 </a:t>
            </a:r>
            <a:r>
              <a:rPr lang="en-US" sz="2800" dirty="0" err="1">
                <a:solidFill>
                  <a:srgbClr val="002060"/>
                </a:solidFill>
              </a:rPr>
              <a:t>viết</a:t>
            </a:r>
            <a:r>
              <a:rPr lang="en-US" sz="2800" dirty="0">
                <a:solidFill>
                  <a:srgbClr val="002060"/>
                </a:solidFill>
              </a:rPr>
              <a:t> ở </a:t>
            </a:r>
            <a:r>
              <a:rPr lang="en-US" sz="2800" dirty="0" err="1">
                <a:solidFill>
                  <a:srgbClr val="002060"/>
                </a:solidFill>
              </a:rPr>
              <a:t>nhịp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mấy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3518997" y="609352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3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Trong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bài</a:t>
            </a:r>
            <a:r>
              <a:rPr lang="en-US" sz="2800" dirty="0">
                <a:solidFill>
                  <a:srgbClr val="002060"/>
                </a:solidFill>
              </a:rPr>
              <a:t> TĐN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2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những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nốt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nào</a:t>
            </a:r>
            <a:r>
              <a:rPr lang="en-US" sz="2800" dirty="0">
                <a:solidFill>
                  <a:srgbClr val="002060"/>
                </a:solidFill>
              </a:rPr>
              <a:t> ?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4" name="Text Box 70"/>
          <p:cNvSpPr txBox="1">
            <a:spLocks noChangeArrowheads="1"/>
          </p:cNvSpPr>
          <p:nvPr/>
        </p:nvSpPr>
        <p:spPr bwMode="auto">
          <a:xfrm>
            <a:off x="3457905" y="6150546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2. </a:t>
            </a:r>
            <a:r>
              <a:rPr lang="en-US" sz="2800" dirty="0" err="1">
                <a:solidFill>
                  <a:srgbClr val="002060"/>
                </a:solidFill>
              </a:rPr>
              <a:t>Trong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bài</a:t>
            </a:r>
            <a:r>
              <a:rPr lang="en-US" sz="2800" dirty="0">
                <a:solidFill>
                  <a:srgbClr val="002060"/>
                </a:solidFill>
              </a:rPr>
              <a:t> TĐN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2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những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nốt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nào</a:t>
            </a:r>
            <a:r>
              <a:rPr lang="en-US" sz="2800" dirty="0">
                <a:solidFill>
                  <a:srgbClr val="002060"/>
                </a:solidFill>
              </a:rPr>
              <a:t> ?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21540000">
            <a:off x="5548335" y="2525591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1540000">
            <a:off x="9554028" y="4544515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1540000">
            <a:off x="5124042" y="4338201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1540000">
            <a:off x="9782629" y="2610279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1540000">
            <a:off x="2768809" y="2630362"/>
            <a:ext cx="2645759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21540000">
            <a:off x="2135026" y="4554933"/>
            <a:ext cx="2645759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1540000">
            <a:off x="7033773" y="2642540"/>
            <a:ext cx="2645759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21540000">
            <a:off x="6719689" y="4537445"/>
            <a:ext cx="2645759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21540000">
            <a:off x="2634269" y="2717190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21540000">
            <a:off x="7470292" y="2737978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21540000">
            <a:off x="9766864" y="2568006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21540000">
            <a:off x="5158223" y="4374166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1540000">
            <a:off x="2599426" y="4298300"/>
            <a:ext cx="856342" cy="136978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65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build="allAtOnce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0" y="1447800"/>
            <a:ext cx="8153400" cy="15240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en-US" b="1" dirty="0">
                <a:solidFill>
                  <a:srgbClr val="002060"/>
                </a:solidFill>
              </a:rPr>
              <a:t>/ </a:t>
            </a:r>
            <a:r>
              <a:rPr lang="en-US" b="1" dirty="0" err="1">
                <a:solidFill>
                  <a:srgbClr val="002060"/>
                </a:solidFill>
              </a:rPr>
              <a:t>Luyện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tập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cao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độ</a:t>
            </a:r>
            <a:r>
              <a:rPr lang="en-US" b="1" dirty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981200" y="2819401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/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1981200" y="4114801"/>
            <a:ext cx="7772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</a:rPr>
              <a:t>    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    b/ </a:t>
            </a:r>
            <a:r>
              <a:rPr lang="en-US" sz="2800" b="1" dirty="0" err="1">
                <a:solidFill>
                  <a:srgbClr val="002060"/>
                </a:solidFill>
              </a:rPr>
              <a:t>Luyện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tập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tấu</a:t>
            </a:r>
            <a:r>
              <a:rPr lang="en-US" sz="2800" b="1" dirty="0">
                <a:solidFill>
                  <a:srgbClr val="002060"/>
                </a:solidFill>
              </a:rPr>
              <a:t>: 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          2</a:t>
            </a:r>
          </a:p>
          <a:p>
            <a:r>
              <a:rPr lang="en-US" sz="2800" b="1" i="1" dirty="0">
                <a:solidFill>
                  <a:srgbClr val="0000FF"/>
                </a:solidFill>
              </a:rPr>
              <a:t>          </a:t>
            </a:r>
            <a:r>
              <a:rPr lang="en-US" sz="2800" b="1" dirty="0">
                <a:solidFill>
                  <a:srgbClr val="0000FF"/>
                </a:solidFill>
              </a:rPr>
              <a:t>4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              </a:t>
            </a:r>
            <a:r>
              <a:rPr lang="en-US" sz="2800" b="1" dirty="0" smtClean="0">
                <a:solidFill>
                  <a:srgbClr val="0000FF"/>
                </a:solidFill>
              </a:rPr>
              <a:t>      </a:t>
            </a:r>
            <a:r>
              <a:rPr lang="en-US" sz="2400" b="1" i="1" dirty="0">
                <a:solidFill>
                  <a:srgbClr val="FF0000"/>
                </a:solidFill>
              </a:rPr>
              <a:t>x     </a:t>
            </a:r>
            <a:r>
              <a:rPr lang="en-US" sz="2400" b="1" i="1" dirty="0" err="1">
                <a:solidFill>
                  <a:srgbClr val="FF0000"/>
                </a:solidFill>
              </a:rPr>
              <a:t>x</a:t>
            </a:r>
            <a:r>
              <a:rPr lang="en-US" sz="2400" b="1" i="1" dirty="0">
                <a:solidFill>
                  <a:srgbClr val="FF0000"/>
                </a:solidFill>
              </a:rPr>
              <a:t>      </a:t>
            </a:r>
            <a:r>
              <a:rPr lang="en-US" sz="2400" b="1" i="1" dirty="0" smtClean="0">
                <a:solidFill>
                  <a:srgbClr val="FF0000"/>
                </a:solidFill>
              </a:rPr>
              <a:t> 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x</a:t>
            </a:r>
            <a:r>
              <a:rPr lang="en-US" sz="2400" b="1" i="1" dirty="0" smtClean="0">
                <a:solidFill>
                  <a:srgbClr val="FF0000"/>
                </a:solidFill>
              </a:rPr>
              <a:t>     </a:t>
            </a:r>
            <a:r>
              <a:rPr lang="en-US" sz="2400" b="1" i="1" dirty="0" err="1">
                <a:solidFill>
                  <a:srgbClr val="FF0000"/>
                </a:solidFill>
              </a:rPr>
              <a:t>x</a:t>
            </a:r>
            <a:r>
              <a:rPr lang="en-US" sz="2400" b="1" i="1" dirty="0">
                <a:solidFill>
                  <a:srgbClr val="FF0000"/>
                </a:solidFill>
              </a:rPr>
              <a:t>      </a:t>
            </a:r>
            <a:r>
              <a:rPr lang="en-US" sz="2400" b="1" i="1" dirty="0" smtClean="0">
                <a:solidFill>
                  <a:srgbClr val="FF0000"/>
                </a:solidFill>
              </a:rPr>
              <a:t>   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x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x</a:t>
            </a:r>
            <a:r>
              <a:rPr lang="en-US" sz="2400" b="1" i="1" dirty="0">
                <a:solidFill>
                  <a:srgbClr val="FF0000"/>
                </a:solidFill>
              </a:rPr>
              <a:t>      </a:t>
            </a:r>
            <a:r>
              <a:rPr lang="en-US" sz="2400" b="1" i="1" dirty="0" err="1">
                <a:solidFill>
                  <a:srgbClr val="FF0000"/>
                </a:solidFill>
              </a:rPr>
              <a:t>x</a:t>
            </a:r>
            <a:r>
              <a:rPr lang="en-US" sz="2400" b="1" i="1" dirty="0">
                <a:solidFill>
                  <a:srgbClr val="FF0000"/>
                </a:solidFill>
              </a:rPr>
              <a:t>    </a:t>
            </a:r>
            <a:r>
              <a:rPr lang="en-US" sz="2400" b="1" i="1" dirty="0" err="1">
                <a:solidFill>
                  <a:srgbClr val="FF0000"/>
                </a:solidFill>
              </a:rPr>
              <a:t>x</a:t>
            </a:r>
            <a:r>
              <a:rPr lang="en-US" sz="2400" b="1" i="1" dirty="0">
                <a:solidFill>
                  <a:srgbClr val="FF0000"/>
                </a:solidFill>
              </a:rPr>
              <a:t>      </a:t>
            </a:r>
            <a:r>
              <a:rPr lang="en-US" sz="2400" b="1" i="1" dirty="0" smtClean="0">
                <a:solidFill>
                  <a:srgbClr val="FF0000"/>
                </a:solidFill>
              </a:rPr>
              <a:t>   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x</a:t>
            </a:r>
            <a:r>
              <a:rPr lang="en-US" sz="2400" b="1" i="1" dirty="0" smtClean="0">
                <a:solidFill>
                  <a:srgbClr val="FF0000"/>
                </a:solidFill>
              </a:rPr>
              <a:t>    </a:t>
            </a:r>
            <a:r>
              <a:rPr lang="en-US" sz="2400" b="1" i="1" dirty="0" err="1">
                <a:solidFill>
                  <a:srgbClr val="FF0000"/>
                </a:solidFill>
              </a:rPr>
              <a:t>x</a:t>
            </a:r>
            <a:r>
              <a:rPr lang="en-US" sz="2400" b="1" i="1" dirty="0">
                <a:solidFill>
                  <a:srgbClr val="FF0000"/>
                </a:solidFill>
              </a:rPr>
              <a:t>      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x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x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61812" name="Oval 20"/>
          <p:cNvSpPr>
            <a:spLocks noChangeArrowheads="1"/>
          </p:cNvSpPr>
          <p:nvPr/>
        </p:nvSpPr>
        <p:spPr bwMode="auto">
          <a:xfrm rot="-1043861">
            <a:off x="3578226" y="5638800"/>
            <a:ext cx="227013" cy="128588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813" name="Line 21"/>
          <p:cNvSpPr>
            <a:spLocks noChangeShapeType="1"/>
          </p:cNvSpPr>
          <p:nvPr/>
        </p:nvSpPr>
        <p:spPr bwMode="auto">
          <a:xfrm>
            <a:off x="3811588" y="5181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4" name="Oval 22"/>
          <p:cNvSpPr>
            <a:spLocks noChangeArrowheads="1"/>
          </p:cNvSpPr>
          <p:nvPr/>
        </p:nvSpPr>
        <p:spPr bwMode="auto">
          <a:xfrm rot="-1043861">
            <a:off x="9296401" y="5653089"/>
            <a:ext cx="227013" cy="1285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815" name="Line 23"/>
          <p:cNvSpPr>
            <a:spLocks noChangeShapeType="1"/>
          </p:cNvSpPr>
          <p:nvPr/>
        </p:nvSpPr>
        <p:spPr bwMode="auto">
          <a:xfrm>
            <a:off x="9515475" y="5195889"/>
            <a:ext cx="0" cy="471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6" name="Line 24"/>
          <p:cNvSpPr>
            <a:spLocks noChangeShapeType="1"/>
          </p:cNvSpPr>
          <p:nvPr/>
        </p:nvSpPr>
        <p:spPr bwMode="auto">
          <a:xfrm flipH="1">
            <a:off x="5105401" y="5181600"/>
            <a:ext cx="11113" cy="509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7" name="Line 25"/>
          <p:cNvSpPr>
            <a:spLocks noChangeShapeType="1"/>
          </p:cNvSpPr>
          <p:nvPr/>
        </p:nvSpPr>
        <p:spPr bwMode="auto">
          <a:xfrm>
            <a:off x="6397626" y="5181601"/>
            <a:ext cx="3175" cy="523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8" name="Line 26"/>
          <p:cNvSpPr>
            <a:spLocks noChangeShapeType="1"/>
          </p:cNvSpPr>
          <p:nvPr/>
        </p:nvSpPr>
        <p:spPr bwMode="auto">
          <a:xfrm>
            <a:off x="4648200" y="5105400"/>
            <a:ext cx="1588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9" name="Line 27"/>
          <p:cNvSpPr>
            <a:spLocks noChangeShapeType="1"/>
          </p:cNvSpPr>
          <p:nvPr/>
        </p:nvSpPr>
        <p:spPr bwMode="auto">
          <a:xfrm>
            <a:off x="9983789" y="5105400"/>
            <a:ext cx="1587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0" name="Oval 28"/>
          <p:cNvSpPr>
            <a:spLocks noChangeArrowheads="1"/>
          </p:cNvSpPr>
          <p:nvPr/>
        </p:nvSpPr>
        <p:spPr bwMode="auto">
          <a:xfrm rot="-1043861">
            <a:off x="4114801" y="5638800"/>
            <a:ext cx="227013" cy="128588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821" name="Line 29"/>
          <p:cNvSpPr>
            <a:spLocks noChangeShapeType="1"/>
          </p:cNvSpPr>
          <p:nvPr/>
        </p:nvSpPr>
        <p:spPr bwMode="auto">
          <a:xfrm>
            <a:off x="4343400" y="5181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2" name="Line 30"/>
          <p:cNvSpPr>
            <a:spLocks noChangeShapeType="1"/>
          </p:cNvSpPr>
          <p:nvPr/>
        </p:nvSpPr>
        <p:spPr bwMode="auto">
          <a:xfrm>
            <a:off x="6019800" y="5105400"/>
            <a:ext cx="1588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3" name="Line 31"/>
          <p:cNvSpPr>
            <a:spLocks noChangeShapeType="1"/>
          </p:cNvSpPr>
          <p:nvPr/>
        </p:nvSpPr>
        <p:spPr bwMode="auto">
          <a:xfrm>
            <a:off x="7926389" y="5105400"/>
            <a:ext cx="1587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4" name="Line 32"/>
          <p:cNvSpPr>
            <a:spLocks noChangeShapeType="1"/>
          </p:cNvSpPr>
          <p:nvPr/>
        </p:nvSpPr>
        <p:spPr bwMode="auto">
          <a:xfrm>
            <a:off x="9907589" y="5105400"/>
            <a:ext cx="1587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5" name="Oval 33"/>
          <p:cNvSpPr>
            <a:spLocks noChangeArrowheads="1"/>
          </p:cNvSpPr>
          <p:nvPr/>
        </p:nvSpPr>
        <p:spPr bwMode="auto">
          <a:xfrm rot="-1043861">
            <a:off x="4876801" y="5638800"/>
            <a:ext cx="227013" cy="128588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826" name="Oval 34"/>
          <p:cNvSpPr>
            <a:spLocks noChangeArrowheads="1"/>
          </p:cNvSpPr>
          <p:nvPr/>
        </p:nvSpPr>
        <p:spPr bwMode="auto">
          <a:xfrm rot="-1043861">
            <a:off x="5410201" y="5653089"/>
            <a:ext cx="227013" cy="128587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827" name="Line 35"/>
          <p:cNvSpPr>
            <a:spLocks noChangeShapeType="1"/>
          </p:cNvSpPr>
          <p:nvPr/>
        </p:nvSpPr>
        <p:spPr bwMode="auto">
          <a:xfrm>
            <a:off x="5638800" y="5195888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9" name="Oval 37"/>
          <p:cNvSpPr>
            <a:spLocks noChangeArrowheads="1"/>
          </p:cNvSpPr>
          <p:nvPr/>
        </p:nvSpPr>
        <p:spPr bwMode="auto">
          <a:xfrm rot="-1043861">
            <a:off x="7315201" y="5653089"/>
            <a:ext cx="227013" cy="128587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830" name="Line 38"/>
          <p:cNvSpPr>
            <a:spLocks noChangeShapeType="1"/>
          </p:cNvSpPr>
          <p:nvPr/>
        </p:nvSpPr>
        <p:spPr bwMode="auto">
          <a:xfrm>
            <a:off x="7546975" y="5181601"/>
            <a:ext cx="1588" cy="512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33" name="Line 41"/>
          <p:cNvSpPr>
            <a:spLocks noChangeShapeType="1"/>
          </p:cNvSpPr>
          <p:nvPr/>
        </p:nvSpPr>
        <p:spPr bwMode="auto">
          <a:xfrm>
            <a:off x="6704014" y="5105400"/>
            <a:ext cx="1587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34" name="Oval 42"/>
          <p:cNvSpPr>
            <a:spLocks noChangeArrowheads="1"/>
          </p:cNvSpPr>
          <p:nvPr/>
        </p:nvSpPr>
        <p:spPr bwMode="auto">
          <a:xfrm rot="-1043861">
            <a:off x="6172201" y="5672139"/>
            <a:ext cx="227013" cy="1285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835" name="Oval 43"/>
          <p:cNvSpPr>
            <a:spLocks noChangeArrowheads="1"/>
          </p:cNvSpPr>
          <p:nvPr/>
        </p:nvSpPr>
        <p:spPr bwMode="auto">
          <a:xfrm rot="-1043861">
            <a:off x="6858001" y="5638800"/>
            <a:ext cx="227013" cy="128588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836" name="Line 44"/>
          <p:cNvSpPr>
            <a:spLocks noChangeShapeType="1"/>
          </p:cNvSpPr>
          <p:nvPr/>
        </p:nvSpPr>
        <p:spPr bwMode="auto">
          <a:xfrm>
            <a:off x="7075489" y="5195888"/>
            <a:ext cx="1587" cy="512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37" name="Line 45"/>
          <p:cNvSpPr>
            <a:spLocks noChangeShapeType="1"/>
          </p:cNvSpPr>
          <p:nvPr/>
        </p:nvSpPr>
        <p:spPr bwMode="auto">
          <a:xfrm>
            <a:off x="9145589" y="5105400"/>
            <a:ext cx="1587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38" name="Oval 46"/>
          <p:cNvSpPr>
            <a:spLocks noChangeArrowheads="1"/>
          </p:cNvSpPr>
          <p:nvPr/>
        </p:nvSpPr>
        <p:spPr bwMode="auto">
          <a:xfrm rot="-1043861">
            <a:off x="8534401" y="5653089"/>
            <a:ext cx="227013" cy="128587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839" name="Line 47"/>
          <p:cNvSpPr>
            <a:spLocks noChangeShapeType="1"/>
          </p:cNvSpPr>
          <p:nvPr/>
        </p:nvSpPr>
        <p:spPr bwMode="auto">
          <a:xfrm>
            <a:off x="8766175" y="5181601"/>
            <a:ext cx="1588" cy="512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40" name="Oval 48"/>
          <p:cNvSpPr>
            <a:spLocks noChangeArrowheads="1"/>
          </p:cNvSpPr>
          <p:nvPr/>
        </p:nvSpPr>
        <p:spPr bwMode="auto">
          <a:xfrm rot="-1043861">
            <a:off x="8077201" y="5653089"/>
            <a:ext cx="227013" cy="128587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841" name="Line 49"/>
          <p:cNvSpPr>
            <a:spLocks noChangeShapeType="1"/>
          </p:cNvSpPr>
          <p:nvPr/>
        </p:nvSpPr>
        <p:spPr bwMode="auto">
          <a:xfrm>
            <a:off x="8308975" y="5181601"/>
            <a:ext cx="1588" cy="512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</a:rPr>
              <a:t>Tiết</a:t>
            </a:r>
            <a:r>
              <a:rPr lang="en-US" sz="3200" b="1" i="1" dirty="0">
                <a:solidFill>
                  <a:srgbClr val="002060"/>
                </a:solidFill>
              </a:rPr>
              <a:t> 17: </a:t>
            </a:r>
            <a:r>
              <a:rPr lang="en-US" sz="3200" b="1" i="1" dirty="0" err="1">
                <a:solidFill>
                  <a:srgbClr val="002060"/>
                </a:solidFill>
              </a:rPr>
              <a:t>Ôn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đọc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nhạc</a:t>
            </a:r>
            <a:r>
              <a:rPr lang="en-US" sz="3200" b="1" i="1" dirty="0">
                <a:solidFill>
                  <a:srgbClr val="002060"/>
                </a:solidFill>
              </a:rPr>
              <a:t> : </a:t>
            </a:r>
          </a:p>
          <a:p>
            <a:r>
              <a:rPr lang="en-US" sz="3200" b="1" i="1" dirty="0">
                <a:solidFill>
                  <a:srgbClr val="002060"/>
                </a:solidFill>
              </a:rPr>
              <a:t>                        TĐN </a:t>
            </a:r>
            <a:r>
              <a:rPr lang="en-US" sz="3200" b="1" i="1" dirty="0" err="1">
                <a:solidFill>
                  <a:srgbClr val="002060"/>
                </a:solidFill>
              </a:rPr>
              <a:t>số</a:t>
            </a:r>
            <a:r>
              <a:rPr lang="en-US" sz="3200" b="1" i="1" dirty="0">
                <a:solidFill>
                  <a:srgbClr val="002060"/>
                </a:solidFill>
              </a:rPr>
              <a:t> 2, TĐN </a:t>
            </a:r>
            <a:r>
              <a:rPr lang="en-US" sz="3200" b="1" i="1" dirty="0" err="1">
                <a:solidFill>
                  <a:srgbClr val="002060"/>
                </a:solidFill>
              </a:rPr>
              <a:t>số</a:t>
            </a:r>
            <a:r>
              <a:rPr lang="en-US" sz="3200" b="1" i="1" dirty="0">
                <a:solidFill>
                  <a:srgbClr val="002060"/>
                </a:solidFill>
              </a:rPr>
              <a:t> 3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452618" y="3649296"/>
            <a:ext cx="259151" cy="1917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4303583" y="3735888"/>
            <a:ext cx="5941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627208" y="3566741"/>
            <a:ext cx="259151" cy="1917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737158" y="3477162"/>
            <a:ext cx="259151" cy="1917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051986" y="3317837"/>
            <a:ext cx="259151" cy="1917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870886" y="3418690"/>
            <a:ext cx="259151" cy="1917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54" y="2452601"/>
            <a:ext cx="8590319" cy="1526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25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161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61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61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1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6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6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6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6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6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6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6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6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6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6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6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6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6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6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6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4" grpId="0" build="allAtOnce"/>
      <p:bldP spid="161812" grpId="0" animBg="1"/>
      <p:bldP spid="161813" grpId="0" animBg="1"/>
      <p:bldP spid="161814" grpId="0" animBg="1"/>
      <p:bldP spid="161815" grpId="0" animBg="1"/>
      <p:bldP spid="161816" grpId="0" animBg="1"/>
      <p:bldP spid="161817" grpId="0" animBg="1"/>
      <p:bldP spid="161818" grpId="0" animBg="1"/>
      <p:bldP spid="161819" grpId="0" animBg="1"/>
      <p:bldP spid="161820" grpId="0" animBg="1"/>
      <p:bldP spid="161821" grpId="0" animBg="1"/>
      <p:bldP spid="161822" grpId="0" animBg="1"/>
      <p:bldP spid="161823" grpId="0" animBg="1"/>
      <p:bldP spid="161824" grpId="0" animBg="1"/>
      <p:bldP spid="161825" grpId="0" animBg="1"/>
      <p:bldP spid="161826" grpId="0" animBg="1"/>
      <p:bldP spid="161827" grpId="0" animBg="1"/>
      <p:bldP spid="161829" grpId="0" animBg="1"/>
      <p:bldP spid="161830" grpId="0" animBg="1"/>
      <p:bldP spid="161833" grpId="0" animBg="1"/>
      <p:bldP spid="161834" grpId="0" animBg="1"/>
      <p:bldP spid="161835" grpId="0" animBg="1"/>
      <p:bldP spid="161836" grpId="0" animBg="1"/>
      <p:bldP spid="161837" grpId="0" animBg="1"/>
      <p:bldP spid="161838" grpId="0" animBg="1"/>
      <p:bldP spid="161839" grpId="0" animBg="1"/>
      <p:bldP spid="161840" grpId="0" animBg="1"/>
      <p:bldP spid="161841" grpId="0" animBg="1"/>
      <p:bldP spid="49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97456" y="1997337"/>
            <a:ext cx="7772400" cy="563555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* </a:t>
            </a:r>
            <a:r>
              <a:rPr lang="en-US" b="1" dirty="0">
                <a:solidFill>
                  <a:schemeClr val="accent2"/>
                </a:solidFill>
              </a:rPr>
              <a:t>TĐN SỐ 3:</a:t>
            </a:r>
            <a:r>
              <a:rPr lang="en-US" b="1" dirty="0">
                <a:solidFill>
                  <a:srgbClr val="0000FF"/>
                </a:solidFill>
              </a:rPr>
              <a:t>  </a:t>
            </a:r>
            <a:r>
              <a:rPr lang="en-US" i="1" dirty="0" err="1">
                <a:solidFill>
                  <a:srgbClr val="FF0000"/>
                </a:solidFill>
              </a:rPr>
              <a:t>Cùng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bước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đều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162852" name="Text Box 36"/>
          <p:cNvSpPr txBox="1">
            <a:spLocks noChangeArrowheads="1"/>
          </p:cNvSpPr>
          <p:nvPr/>
        </p:nvSpPr>
        <p:spPr bwMode="auto">
          <a:xfrm>
            <a:off x="6629400" y="2362201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FF"/>
                </a:solidFill>
              </a:rPr>
              <a:t>Nhạc và lời : Phạm Kim</a:t>
            </a:r>
          </a:p>
        </p:txBody>
      </p:sp>
      <p:sp>
        <p:nvSpPr>
          <p:cNvPr id="162863" name="Text Box 47"/>
          <p:cNvSpPr txBox="1">
            <a:spLocks noChangeArrowheads="1"/>
          </p:cNvSpPr>
          <p:nvPr/>
        </p:nvSpPr>
        <p:spPr bwMode="auto">
          <a:xfrm>
            <a:off x="2057400" y="619397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62901" name="Text Box 85"/>
          <p:cNvSpPr txBox="1">
            <a:spLocks noChangeArrowheads="1"/>
          </p:cNvSpPr>
          <p:nvPr/>
        </p:nvSpPr>
        <p:spPr bwMode="auto">
          <a:xfrm>
            <a:off x="1647371" y="1333505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* </a:t>
            </a:r>
            <a:r>
              <a:rPr lang="en-US" sz="2800" b="1" dirty="0" err="1">
                <a:solidFill>
                  <a:srgbClr val="002060"/>
                </a:solidFill>
              </a:rPr>
              <a:t>Tập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ghép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lời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hợp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gõ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theo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nhịp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62902" name="Text Box 86"/>
          <p:cNvSpPr txBox="1">
            <a:spLocks noChangeArrowheads="1"/>
          </p:cNvSpPr>
          <p:nvPr/>
        </p:nvSpPr>
        <p:spPr bwMode="auto">
          <a:xfrm>
            <a:off x="2819400" y="4549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 dirty="0" err="1">
                <a:solidFill>
                  <a:srgbClr val="002060"/>
                </a:solidFill>
              </a:rPr>
              <a:t>Tiết</a:t>
            </a:r>
            <a:r>
              <a:rPr lang="en-US" sz="3200" i="1" dirty="0">
                <a:solidFill>
                  <a:srgbClr val="002060"/>
                </a:solidFill>
              </a:rPr>
              <a:t> 17: </a:t>
            </a:r>
            <a:r>
              <a:rPr lang="en-US" sz="3200" i="1" dirty="0" err="1">
                <a:solidFill>
                  <a:srgbClr val="002060"/>
                </a:solidFill>
              </a:rPr>
              <a:t>Ôn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tập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đọc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nhạc</a:t>
            </a:r>
            <a:r>
              <a:rPr lang="en-US" sz="3200" i="1" dirty="0">
                <a:solidFill>
                  <a:srgbClr val="002060"/>
                </a:solidFill>
              </a:rPr>
              <a:t> : </a:t>
            </a:r>
          </a:p>
          <a:p>
            <a:r>
              <a:rPr lang="en-US" sz="3200" i="1" dirty="0">
                <a:solidFill>
                  <a:srgbClr val="002060"/>
                </a:solidFill>
              </a:rPr>
              <a:t>                        TĐN </a:t>
            </a:r>
            <a:r>
              <a:rPr lang="en-US" sz="3200" i="1" dirty="0" err="1">
                <a:solidFill>
                  <a:srgbClr val="002060"/>
                </a:solidFill>
              </a:rPr>
              <a:t>số</a:t>
            </a:r>
            <a:r>
              <a:rPr lang="en-US" sz="3200" i="1" dirty="0">
                <a:solidFill>
                  <a:srgbClr val="002060"/>
                </a:solidFill>
              </a:rPr>
              <a:t> 2, TĐN </a:t>
            </a:r>
            <a:r>
              <a:rPr lang="en-US" sz="3200" i="1" dirty="0" err="1">
                <a:solidFill>
                  <a:srgbClr val="002060"/>
                </a:solidFill>
              </a:rPr>
              <a:t>số</a:t>
            </a:r>
            <a:r>
              <a:rPr lang="en-US" sz="3200" i="1" dirty="0">
                <a:solidFill>
                  <a:srgbClr val="002060"/>
                </a:solidFill>
              </a:rPr>
              <a:t> 3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1" y="2442024"/>
            <a:ext cx="10515600" cy="373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5852" y="2485281"/>
            <a:ext cx="764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X                 </a:t>
            </a:r>
            <a:r>
              <a:rPr lang="en-US" sz="2400" b="1" dirty="0" err="1" smtClean="0">
                <a:solidFill>
                  <a:srgbClr val="C00000"/>
                </a:solidFill>
              </a:rPr>
              <a:t>X</a:t>
            </a:r>
            <a:r>
              <a:rPr lang="en-US" sz="2400" b="1" dirty="0" smtClean="0">
                <a:solidFill>
                  <a:srgbClr val="C00000"/>
                </a:solidFill>
              </a:rPr>
              <a:t>                    </a:t>
            </a:r>
            <a:r>
              <a:rPr lang="en-US" sz="2400" b="1" dirty="0" err="1" smtClean="0">
                <a:solidFill>
                  <a:srgbClr val="C00000"/>
                </a:solidFill>
              </a:rPr>
              <a:t>X</a:t>
            </a:r>
            <a:r>
              <a:rPr lang="en-US" sz="2400" b="1" dirty="0" smtClean="0">
                <a:solidFill>
                  <a:srgbClr val="C00000"/>
                </a:solidFill>
              </a:rPr>
              <a:t>                 </a:t>
            </a:r>
            <a:r>
              <a:rPr lang="en-US" sz="2400" b="1" dirty="0" err="1" smtClean="0">
                <a:solidFill>
                  <a:srgbClr val="C00000"/>
                </a:solidFill>
              </a:rPr>
              <a:t>X</a:t>
            </a:r>
            <a:r>
              <a:rPr lang="en-US" sz="2400" b="1" dirty="0" smtClean="0">
                <a:solidFill>
                  <a:srgbClr val="C00000"/>
                </a:solidFill>
              </a:rPr>
              <a:t>                  </a:t>
            </a:r>
            <a:r>
              <a:rPr lang="en-US" sz="2400" b="1" dirty="0" err="1" smtClean="0">
                <a:solidFill>
                  <a:srgbClr val="C00000"/>
                </a:solidFill>
              </a:rPr>
              <a:t>X</a:t>
            </a:r>
            <a:r>
              <a:rPr lang="en-US" sz="2400" b="1" dirty="0" smtClean="0">
                <a:solidFill>
                  <a:srgbClr val="C00000"/>
                </a:solidFill>
              </a:rPr>
              <a:t>                  </a:t>
            </a:r>
            <a:r>
              <a:rPr lang="en-US" sz="2400" b="1" dirty="0" err="1" smtClean="0">
                <a:solidFill>
                  <a:srgbClr val="C00000"/>
                </a:solidFill>
              </a:rPr>
              <a:t>X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54" y="4322478"/>
            <a:ext cx="920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X                    </a:t>
            </a:r>
            <a:r>
              <a:rPr lang="en-US" sz="2400" b="1" dirty="0" err="1" smtClean="0">
                <a:solidFill>
                  <a:srgbClr val="C00000"/>
                </a:solidFill>
              </a:rPr>
              <a:t>X</a:t>
            </a:r>
            <a:r>
              <a:rPr lang="en-US" sz="2400" b="1" dirty="0" smtClean="0">
                <a:solidFill>
                  <a:srgbClr val="C00000"/>
                </a:solidFill>
              </a:rPr>
              <a:t>                     </a:t>
            </a:r>
            <a:r>
              <a:rPr lang="en-US" sz="2400" b="1" dirty="0" err="1" smtClean="0">
                <a:solidFill>
                  <a:srgbClr val="C00000"/>
                </a:solidFill>
              </a:rPr>
              <a:t>X</a:t>
            </a:r>
            <a:r>
              <a:rPr lang="en-US" sz="2400" b="1" dirty="0" smtClean="0">
                <a:solidFill>
                  <a:srgbClr val="C00000"/>
                </a:solidFill>
              </a:rPr>
              <a:t>                   </a:t>
            </a:r>
            <a:r>
              <a:rPr lang="en-US" sz="2400" b="1" dirty="0" err="1" smtClean="0">
                <a:solidFill>
                  <a:srgbClr val="C00000"/>
                </a:solidFill>
              </a:rPr>
              <a:t>X</a:t>
            </a:r>
            <a:r>
              <a:rPr lang="en-US" sz="2400" b="1" dirty="0" smtClean="0">
                <a:solidFill>
                  <a:srgbClr val="C00000"/>
                </a:solidFill>
              </a:rPr>
              <a:t>                    </a:t>
            </a:r>
            <a:r>
              <a:rPr lang="en-US" sz="2400" b="1" dirty="0" err="1" smtClean="0">
                <a:solidFill>
                  <a:srgbClr val="C00000"/>
                </a:solidFill>
              </a:rPr>
              <a:t>X</a:t>
            </a:r>
            <a:r>
              <a:rPr lang="en-US" sz="2400" b="1" dirty="0" smtClean="0">
                <a:solidFill>
                  <a:srgbClr val="C00000"/>
                </a:solidFill>
              </a:rPr>
              <a:t>                     </a:t>
            </a:r>
            <a:r>
              <a:rPr lang="en-US" sz="2400" b="1" dirty="0" err="1" smtClean="0">
                <a:solidFill>
                  <a:srgbClr val="C00000"/>
                </a:solidFill>
              </a:rPr>
              <a:t>X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29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597</Words>
  <Application>Microsoft Office PowerPoint</Application>
  <PresentationFormat>Custom</PresentationFormat>
  <Paragraphs>87</Paragraphs>
  <Slides>13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 Huy Music</dc:creator>
  <cp:lastModifiedBy>ThuyQuy</cp:lastModifiedBy>
  <cp:revision>30</cp:revision>
  <dcterms:created xsi:type="dcterms:W3CDTF">2017-12-04T03:07:48Z</dcterms:created>
  <dcterms:modified xsi:type="dcterms:W3CDTF">2018-01-05T06:04:34Z</dcterms:modified>
</cp:coreProperties>
</file>