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5" r:id="rId2"/>
    <p:sldId id="263" r:id="rId3"/>
    <p:sldId id="306" r:id="rId4"/>
    <p:sldId id="314" r:id="rId5"/>
    <p:sldId id="257" r:id="rId6"/>
    <p:sldId id="307" r:id="rId7"/>
    <p:sldId id="308" r:id="rId8"/>
    <p:sldId id="309" r:id="rId9"/>
    <p:sldId id="315" r:id="rId10"/>
    <p:sldId id="318" r:id="rId11"/>
    <p:sldId id="316" r:id="rId12"/>
    <p:sldId id="310" r:id="rId13"/>
    <p:sldId id="269" r:id="rId14"/>
    <p:sldId id="270" r:id="rId15"/>
    <p:sldId id="271" r:id="rId16"/>
    <p:sldId id="272" r:id="rId17"/>
    <p:sldId id="273" r:id="rId18"/>
    <p:sldId id="317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312" r:id="rId27"/>
    <p:sldId id="284" r:id="rId28"/>
    <p:sldId id="285" r:id="rId29"/>
    <p:sldId id="287" r:id="rId30"/>
    <p:sldId id="293" r:id="rId31"/>
    <p:sldId id="294" r:id="rId32"/>
    <p:sldId id="295" r:id="rId33"/>
    <p:sldId id="296" r:id="rId34"/>
    <p:sldId id="299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>
      <p:cViewPr varScale="1">
        <p:scale>
          <a:sx n="70" d="100"/>
          <a:sy n="70" d="100"/>
        </p:scale>
        <p:origin x="666" y="72"/>
      </p:cViewPr>
      <p:guideLst>
        <p:guide orient="horz" pos="2160"/>
        <p:guide pos="288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3BAC9-D70C-4D4F-94D6-3A7DCC9810FA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6593-B462-459C-BCE4-FF8AEE7A6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9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0697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9079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9F553-341A-48D1-AFE5-EC6B63E939A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5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273836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95599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B229E-EE62-4EAE-BF5C-F9B6BA17B8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5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5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6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8092" y="1600203"/>
            <a:ext cx="10945654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2712B-83DF-4168-83FA-3868D6431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0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0"/>
            <a:ext cx="10945654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2" y="3938591"/>
            <a:ext cx="10945654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EAE7F-1B4C-40CB-82C4-5BB98EAC9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3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6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6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8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6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0B5D6-E960-48A3-875E-D60489DEDADC}" type="datetimeFigureOut">
              <a:rPr lang="en-US" smtClean="0"/>
              <a:t>22/2/2021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EDE68-18A2-478C-BE42-28013811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3" Type="http://schemas.openxmlformats.org/officeDocument/2006/relationships/image" Target="../media/image24.jpe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microsoft.com/office/2007/relationships/hdphoto" Target="../media/hdphoto9.wdp"/><Relationship Id="rId2" Type="http://schemas.openxmlformats.org/officeDocument/2006/relationships/image" Target="../media/image23.jpe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15.png"/><Relationship Id="rId19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microsoft.com/office/2007/relationships/hdphoto" Target="../media/hdphoto21.wdp"/><Relationship Id="rId3" Type="http://schemas.microsoft.com/office/2007/relationships/hdphoto" Target="../media/hdphoto14.wdp"/><Relationship Id="rId21" Type="http://schemas.openxmlformats.org/officeDocument/2006/relationships/image" Target="../media/image38.jpeg"/><Relationship Id="rId7" Type="http://schemas.microsoft.com/office/2007/relationships/hdphoto" Target="../media/hdphoto16.wdp"/><Relationship Id="rId12" Type="http://schemas.openxmlformats.org/officeDocument/2006/relationships/image" Target="../media/image33.jpeg"/><Relationship Id="rId17" Type="http://schemas.openxmlformats.org/officeDocument/2006/relationships/image" Target="../media/image36.png"/><Relationship Id="rId2" Type="http://schemas.openxmlformats.org/officeDocument/2006/relationships/image" Target="../media/image28.png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microsoft.com/office/2007/relationships/hdphoto" Target="../media/hdphoto18.wdp"/><Relationship Id="rId24" Type="http://schemas.microsoft.com/office/2007/relationships/hdphoto" Target="../media/hdphoto23.wdp"/><Relationship Id="rId5" Type="http://schemas.microsoft.com/office/2007/relationships/hdphoto" Target="../media/hdphoto15.wdp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microsoft.com/office/2007/relationships/hdphoto" Target="../media/hdphoto17.wdp"/><Relationship Id="rId14" Type="http://schemas.microsoft.com/office/2007/relationships/hdphoto" Target="../media/hdphoto19.wdp"/><Relationship Id="rId22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48.jpe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12" Type="http://schemas.microsoft.com/office/2007/relationships/hdphoto" Target="../media/hdphoto2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28.wdp"/><Relationship Id="rId10" Type="http://schemas.microsoft.com/office/2007/relationships/hdphoto" Target="../media/hdphoto26.wdp"/><Relationship Id="rId4" Type="http://schemas.openxmlformats.org/officeDocument/2006/relationships/image" Target="../media/image43.jpe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4.wdp"/><Relationship Id="rId18" Type="http://schemas.openxmlformats.org/officeDocument/2006/relationships/image" Target="../media/image58.png"/><Relationship Id="rId3" Type="http://schemas.microsoft.com/office/2007/relationships/hdphoto" Target="../media/hdphoto29.wdp"/><Relationship Id="rId21" Type="http://schemas.microsoft.com/office/2007/relationships/hdphoto" Target="../media/hdphoto38.wdp"/><Relationship Id="rId7" Type="http://schemas.microsoft.com/office/2007/relationships/hdphoto" Target="../media/hdphoto31.wdp"/><Relationship Id="rId12" Type="http://schemas.openxmlformats.org/officeDocument/2006/relationships/image" Target="../media/image55.png"/><Relationship Id="rId17" Type="http://schemas.microsoft.com/office/2007/relationships/hdphoto" Target="../media/hdphoto36.wdp"/><Relationship Id="rId25" Type="http://schemas.microsoft.com/office/2007/relationships/hdphoto" Target="../media/hdphoto40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microsoft.com/office/2007/relationships/hdphoto" Target="../media/hdphoto33.wdp"/><Relationship Id="rId24" Type="http://schemas.openxmlformats.org/officeDocument/2006/relationships/image" Target="../media/image61.png"/><Relationship Id="rId5" Type="http://schemas.microsoft.com/office/2007/relationships/hdphoto" Target="../media/hdphoto30.wdp"/><Relationship Id="rId15" Type="http://schemas.microsoft.com/office/2007/relationships/hdphoto" Target="../media/hdphoto35.wdp"/><Relationship Id="rId23" Type="http://schemas.microsoft.com/office/2007/relationships/hdphoto" Target="../media/hdphoto39.wdp"/><Relationship Id="rId10" Type="http://schemas.openxmlformats.org/officeDocument/2006/relationships/image" Target="../media/image54.png"/><Relationship Id="rId19" Type="http://schemas.microsoft.com/office/2007/relationships/hdphoto" Target="../media/hdphoto37.wdp"/><Relationship Id="rId4" Type="http://schemas.openxmlformats.org/officeDocument/2006/relationships/image" Target="../media/image51.png"/><Relationship Id="rId9" Type="http://schemas.microsoft.com/office/2007/relationships/hdphoto" Target="../media/hdphoto32.wdp"/><Relationship Id="rId14" Type="http://schemas.openxmlformats.org/officeDocument/2006/relationships/image" Target="../media/image56.png"/><Relationship Id="rId22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4.wdp"/><Relationship Id="rId18" Type="http://schemas.openxmlformats.org/officeDocument/2006/relationships/image" Target="../media/image70.png"/><Relationship Id="rId26" Type="http://schemas.openxmlformats.org/officeDocument/2006/relationships/image" Target="../media/image74.png"/><Relationship Id="rId3" Type="http://schemas.openxmlformats.org/officeDocument/2006/relationships/image" Target="../media/image63.png"/><Relationship Id="rId21" Type="http://schemas.microsoft.com/office/2007/relationships/hdphoto" Target="../media/hdphoto48.wdp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17" Type="http://schemas.microsoft.com/office/2007/relationships/hdphoto" Target="../media/hdphoto46.wdp"/><Relationship Id="rId25" Type="http://schemas.microsoft.com/office/2007/relationships/hdphoto" Target="../media/hdphoto50.wdp"/><Relationship Id="rId2" Type="http://schemas.openxmlformats.org/officeDocument/2006/relationships/image" Target="../media/image62.gif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2.wdp"/><Relationship Id="rId11" Type="http://schemas.microsoft.com/office/2007/relationships/hdphoto" Target="../media/hdphoto9.wdp"/><Relationship Id="rId24" Type="http://schemas.openxmlformats.org/officeDocument/2006/relationships/image" Target="../media/image73.png"/><Relationship Id="rId5" Type="http://schemas.openxmlformats.org/officeDocument/2006/relationships/image" Target="../media/image64.png"/><Relationship Id="rId15" Type="http://schemas.microsoft.com/office/2007/relationships/hdphoto" Target="../media/hdphoto45.wdp"/><Relationship Id="rId23" Type="http://schemas.microsoft.com/office/2007/relationships/hdphoto" Target="../media/hdphoto49.wdp"/><Relationship Id="rId10" Type="http://schemas.openxmlformats.org/officeDocument/2006/relationships/image" Target="../media/image18.png"/><Relationship Id="rId19" Type="http://schemas.microsoft.com/office/2007/relationships/hdphoto" Target="../media/hdphoto47.wdp"/><Relationship Id="rId4" Type="http://schemas.microsoft.com/office/2007/relationships/hdphoto" Target="../media/hdphoto41.wdp"/><Relationship Id="rId9" Type="http://schemas.microsoft.com/office/2007/relationships/hdphoto" Target="../media/hdphoto43.wdp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microsoft.com/office/2007/relationships/hdphoto" Target="../media/hdphoto5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3" Type="http://schemas.openxmlformats.org/officeDocument/2006/relationships/image" Target="../media/image75.png"/><Relationship Id="rId21" Type="http://schemas.microsoft.com/office/2007/relationships/hdphoto" Target="../media/hdphoto59.wdp"/><Relationship Id="rId7" Type="http://schemas.openxmlformats.org/officeDocument/2006/relationships/image" Target="../media/image77.png"/><Relationship Id="rId12" Type="http://schemas.microsoft.com/office/2007/relationships/hdphoto" Target="../media/hdphoto56.wdp"/><Relationship Id="rId17" Type="http://schemas.microsoft.com/office/2007/relationships/hdphoto" Target="../media/hdphoto3.wdp"/><Relationship Id="rId2" Type="http://schemas.openxmlformats.org/officeDocument/2006/relationships/image" Target="../media/image62.gif"/><Relationship Id="rId16" Type="http://schemas.openxmlformats.org/officeDocument/2006/relationships/image" Target="../media/image12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3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microsoft.com/office/2007/relationships/hdphoto" Target="../media/hdphoto60.wdp"/><Relationship Id="rId10" Type="http://schemas.microsoft.com/office/2007/relationships/hdphoto" Target="../media/hdphoto55.wdp"/><Relationship Id="rId19" Type="http://schemas.microsoft.com/office/2007/relationships/hdphoto" Target="../media/hdphoto58.wdp"/><Relationship Id="rId4" Type="http://schemas.microsoft.com/office/2007/relationships/hdphoto" Target="../media/hdphoto52.wdp"/><Relationship Id="rId9" Type="http://schemas.openxmlformats.org/officeDocument/2006/relationships/image" Target="../media/image78.png"/><Relationship Id="rId14" Type="http://schemas.microsoft.com/office/2007/relationships/hdphoto" Target="../media/hdphoto57.wdp"/><Relationship Id="rId22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openxmlformats.org/officeDocument/2006/relationships/image" Target="../media/image78.png"/><Relationship Id="rId18" Type="http://schemas.microsoft.com/office/2007/relationships/hdphoto" Target="../media/hdphoto57.wdp"/><Relationship Id="rId3" Type="http://schemas.microsoft.com/office/2007/relationships/hdphoto" Target="../media/hdphoto61.wdp"/><Relationship Id="rId21" Type="http://schemas.openxmlformats.org/officeDocument/2006/relationships/image" Target="../media/image91.png"/><Relationship Id="rId7" Type="http://schemas.openxmlformats.org/officeDocument/2006/relationships/image" Target="../media/image75.png"/><Relationship Id="rId12" Type="http://schemas.microsoft.com/office/2007/relationships/hdphoto" Target="../media/hdphoto54.wdp"/><Relationship Id="rId17" Type="http://schemas.openxmlformats.org/officeDocument/2006/relationships/image" Target="../media/image80.png"/><Relationship Id="rId2" Type="http://schemas.openxmlformats.org/officeDocument/2006/relationships/image" Target="../media/image87.png"/><Relationship Id="rId16" Type="http://schemas.microsoft.com/office/2007/relationships/hdphoto" Target="../media/hdphoto56.wdp"/><Relationship Id="rId20" Type="http://schemas.microsoft.com/office/2007/relationships/hdphoto" Target="../media/hdphoto63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62.wdp"/><Relationship Id="rId11" Type="http://schemas.openxmlformats.org/officeDocument/2006/relationships/image" Target="../media/image77.png"/><Relationship Id="rId5" Type="http://schemas.openxmlformats.org/officeDocument/2006/relationships/image" Target="../media/image89.png"/><Relationship Id="rId15" Type="http://schemas.openxmlformats.org/officeDocument/2006/relationships/image" Target="../media/image79.png"/><Relationship Id="rId10" Type="http://schemas.microsoft.com/office/2007/relationships/hdphoto" Target="../media/hdphoto53.wdp"/><Relationship Id="rId19" Type="http://schemas.openxmlformats.org/officeDocument/2006/relationships/image" Target="../media/image90.png"/><Relationship Id="rId4" Type="http://schemas.openxmlformats.org/officeDocument/2006/relationships/image" Target="../media/image88.jpeg"/><Relationship Id="rId9" Type="http://schemas.openxmlformats.org/officeDocument/2006/relationships/image" Target="../media/image76.png"/><Relationship Id="rId14" Type="http://schemas.microsoft.com/office/2007/relationships/hdphoto" Target="../media/hdphoto55.wdp"/><Relationship Id="rId22" Type="http://schemas.openxmlformats.org/officeDocument/2006/relationships/image" Target="../media/image6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97.jpeg"/><Relationship Id="rId18" Type="http://schemas.microsoft.com/office/2007/relationships/hdphoto" Target="../media/hdphoto19.wdp"/><Relationship Id="rId3" Type="http://schemas.openxmlformats.org/officeDocument/2006/relationships/image" Target="../media/image28.png"/><Relationship Id="rId21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microsoft.com/office/2007/relationships/hdphoto" Target="../media/hdphoto65.wdp"/><Relationship Id="rId17" Type="http://schemas.openxmlformats.org/officeDocument/2006/relationships/image" Target="../media/image34.png"/><Relationship Id="rId2" Type="http://schemas.openxmlformats.org/officeDocument/2006/relationships/image" Target="../media/image62.gif"/><Relationship Id="rId16" Type="http://schemas.openxmlformats.org/officeDocument/2006/relationships/image" Target="../media/image33.jpeg"/><Relationship Id="rId20" Type="http://schemas.microsoft.com/office/2007/relationships/hdphoto" Target="../media/hdphoto6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5.wdp"/><Relationship Id="rId11" Type="http://schemas.openxmlformats.org/officeDocument/2006/relationships/image" Target="../media/image96.png"/><Relationship Id="rId5" Type="http://schemas.openxmlformats.org/officeDocument/2006/relationships/image" Target="../media/image29.png"/><Relationship Id="rId15" Type="http://schemas.microsoft.com/office/2007/relationships/hdphoto" Target="../media/hdphoto66.wdp"/><Relationship Id="rId10" Type="http://schemas.microsoft.com/office/2007/relationships/hdphoto" Target="../media/hdphoto64.wdp"/><Relationship Id="rId19" Type="http://schemas.openxmlformats.org/officeDocument/2006/relationships/image" Target="../media/image99.png"/><Relationship Id="rId4" Type="http://schemas.microsoft.com/office/2007/relationships/hdphoto" Target="../media/hdphoto14.wdp"/><Relationship Id="rId9" Type="http://schemas.openxmlformats.org/officeDocument/2006/relationships/image" Target="../media/image95.png"/><Relationship Id="rId14" Type="http://schemas.openxmlformats.org/officeDocument/2006/relationships/image" Target="../media/image98.png"/><Relationship Id="rId22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68.png"/><Relationship Id="rId18" Type="http://schemas.microsoft.com/office/2007/relationships/hdphoto" Target="../media/hdphoto68.wdp"/><Relationship Id="rId26" Type="http://schemas.microsoft.com/office/2007/relationships/hdphoto" Target="../media/hdphoto51.wdp"/><Relationship Id="rId3" Type="http://schemas.microsoft.com/office/2007/relationships/hdphoto" Target="../media/hdphoto41.wdp"/><Relationship Id="rId21" Type="http://schemas.openxmlformats.org/officeDocument/2006/relationships/image" Target="../media/image72.png"/><Relationship Id="rId7" Type="http://schemas.openxmlformats.org/officeDocument/2006/relationships/image" Target="../media/image66.png"/><Relationship Id="rId12" Type="http://schemas.microsoft.com/office/2007/relationships/hdphoto" Target="../media/hdphoto44.wdp"/><Relationship Id="rId17" Type="http://schemas.openxmlformats.org/officeDocument/2006/relationships/image" Target="../media/image100.png"/><Relationship Id="rId25" Type="http://schemas.openxmlformats.org/officeDocument/2006/relationships/image" Target="../media/image74.png"/><Relationship Id="rId2" Type="http://schemas.openxmlformats.org/officeDocument/2006/relationships/image" Target="../media/image63.png"/><Relationship Id="rId16" Type="http://schemas.microsoft.com/office/2007/relationships/hdphoto" Target="../media/hdphoto46.wdp"/><Relationship Id="rId20" Type="http://schemas.microsoft.com/office/2007/relationships/hdphoto" Target="../media/hdphoto4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24" Type="http://schemas.microsoft.com/office/2007/relationships/hdphoto" Target="../media/hdphoto50.wdp"/><Relationship Id="rId5" Type="http://schemas.microsoft.com/office/2007/relationships/hdphoto" Target="../media/hdphoto42.wdp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10" Type="http://schemas.microsoft.com/office/2007/relationships/hdphoto" Target="../media/hdphoto9.wdp"/><Relationship Id="rId19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18.png"/><Relationship Id="rId14" Type="http://schemas.microsoft.com/office/2007/relationships/hdphoto" Target="../media/hdphoto45.wdp"/><Relationship Id="rId22" Type="http://schemas.microsoft.com/office/2007/relationships/hdphoto" Target="../media/hdphoto49.wdp"/><Relationship Id="rId27" Type="http://schemas.openxmlformats.org/officeDocument/2006/relationships/image" Target="../media/image6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69.wdp"/><Relationship Id="rId18" Type="http://schemas.openxmlformats.org/officeDocument/2006/relationships/image" Target="../media/image103.png"/><Relationship Id="rId26" Type="http://schemas.openxmlformats.org/officeDocument/2006/relationships/image" Target="../media/image62.gif"/><Relationship Id="rId3" Type="http://schemas.microsoft.com/office/2007/relationships/hdphoto" Target="../media/hdphoto29.wdp"/><Relationship Id="rId21" Type="http://schemas.microsoft.com/office/2007/relationships/hdphoto" Target="../media/hdphoto37.wdp"/><Relationship Id="rId7" Type="http://schemas.microsoft.com/office/2007/relationships/hdphoto" Target="../media/hdphoto31.wdp"/><Relationship Id="rId12" Type="http://schemas.openxmlformats.org/officeDocument/2006/relationships/image" Target="../media/image101.png"/><Relationship Id="rId17" Type="http://schemas.microsoft.com/office/2007/relationships/hdphoto" Target="../media/hdphoto70.wdp"/><Relationship Id="rId25" Type="http://schemas.microsoft.com/office/2007/relationships/hdphoto" Target="../media/hdphoto38.wdp"/><Relationship Id="rId2" Type="http://schemas.openxmlformats.org/officeDocument/2006/relationships/image" Target="../media/image50.png"/><Relationship Id="rId16" Type="http://schemas.openxmlformats.org/officeDocument/2006/relationships/image" Target="../media/image102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microsoft.com/office/2007/relationships/hdphoto" Target="../media/hdphoto33.wdp"/><Relationship Id="rId24" Type="http://schemas.openxmlformats.org/officeDocument/2006/relationships/image" Target="../media/image59.png"/><Relationship Id="rId5" Type="http://schemas.microsoft.com/office/2007/relationships/hdphoto" Target="../media/hdphoto30.wdp"/><Relationship Id="rId15" Type="http://schemas.microsoft.com/office/2007/relationships/hdphoto" Target="../media/hdphoto34.wdp"/><Relationship Id="rId23" Type="http://schemas.microsoft.com/office/2007/relationships/hdphoto" Target="../media/hdphoto71.wdp"/><Relationship Id="rId10" Type="http://schemas.openxmlformats.org/officeDocument/2006/relationships/image" Target="../media/image54.png"/><Relationship Id="rId19" Type="http://schemas.microsoft.com/office/2007/relationships/hdphoto" Target="../media/hdphoto36.wdp"/><Relationship Id="rId4" Type="http://schemas.openxmlformats.org/officeDocument/2006/relationships/image" Target="../media/image51.png"/><Relationship Id="rId9" Type="http://schemas.microsoft.com/office/2007/relationships/hdphoto" Target="../media/hdphoto32.wdp"/><Relationship Id="rId14" Type="http://schemas.openxmlformats.org/officeDocument/2006/relationships/image" Target="../media/image55.png"/><Relationship Id="rId22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2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8.jp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image" Target="../media/image20.png"/><Relationship Id="rId5" Type="http://schemas.openxmlformats.org/officeDocument/2006/relationships/image" Target="../media/image10.jp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3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7" y="469916"/>
            <a:ext cx="12160688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241" y="3476682"/>
            <a:ext cx="5163230" cy="386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3" name="文本框 71692"/>
          <p:cNvSpPr txBox="1"/>
          <p:nvPr/>
        </p:nvSpPr>
        <p:spPr>
          <a:xfrm>
            <a:off x="6417501" y="4210853"/>
            <a:ext cx="3056282" cy="364053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3</a:t>
            </a:r>
            <a:endParaRPr lang="zh-CN" altLang="en-US" sz="20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6417502" y="5409192"/>
            <a:ext cx="2846853" cy="364053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lstStyle/>
          <a:p>
            <a:pPr defTabSz="914558">
              <a:spcBef>
                <a:spcPct val="500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2000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67" y="719235"/>
            <a:ext cx="2243882" cy="1292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06" y="1103503"/>
            <a:ext cx="5531455" cy="908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387221" y="1178444"/>
            <a:ext cx="4822020" cy="517941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algn="ctr" defTabSz="914558">
              <a:spcBef>
                <a:spcPct val="50000"/>
              </a:spcBef>
            </a:pP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Tự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nhiên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xã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hội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99" name="Text Box 35"/>
          <p:cNvSpPr txBox="1">
            <a:spLocks noChangeArrowheads="1"/>
          </p:cNvSpPr>
          <p:nvPr/>
        </p:nvSpPr>
        <p:spPr bwMode="auto">
          <a:xfrm>
            <a:off x="10464250" y="4867704"/>
            <a:ext cx="81078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>
                <a:solidFill>
                  <a:srgbClr val="FFCBA7"/>
                </a:solidFill>
              </a:rPr>
              <a:t>4</a:t>
            </a:r>
          </a:p>
        </p:txBody>
      </p:sp>
      <p:pic>
        <p:nvPicPr>
          <p:cNvPr id="16" name="Picture 14" descr="1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7" y="783039"/>
            <a:ext cx="5472827" cy="260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6" descr="trang26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7971" r="11572" b="16667"/>
          <a:stretch>
            <a:fillRect/>
          </a:stretch>
        </p:blipFill>
        <p:spPr bwMode="auto">
          <a:xfrm>
            <a:off x="5922447" y="776204"/>
            <a:ext cx="6087124" cy="2585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" y="56153"/>
            <a:ext cx="3484966" cy="571501"/>
          </a:xfrm>
          <a:prstGeom prst="wedgeRoundRectCallout">
            <a:avLst>
              <a:gd name="adj1" fmla="val 75883"/>
              <a:gd name="adj2" fmla="val -1163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HOẠT ĐỘNG  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273329" y="79801"/>
            <a:ext cx="7923347" cy="524586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>
                <a:latin typeface="Arial" pitchFamily="34" charset="0"/>
                <a:cs typeface="Arial" pitchFamily="34" charset="0"/>
              </a:rPr>
              <a:t>Phân loại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3438"/>
            <a:ext cx="12161838" cy="57150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42810" y="3680397"/>
            <a:ext cx="6943020" cy="2630402"/>
            <a:chOff x="3866673" y="3680397"/>
            <a:chExt cx="5220179" cy="26304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790" y="4143567"/>
              <a:ext cx="813878" cy="10416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3030" r="994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53" y="3680397"/>
              <a:ext cx="981126" cy="796795"/>
            </a:xfrm>
            <a:prstGeom prst="rect">
              <a:avLst/>
            </a:prstGeom>
          </p:spPr>
        </p:pic>
        <p:pic>
          <p:nvPicPr>
            <p:cNvPr id="18" name="Picture 63" descr="untitl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3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673" y="4528444"/>
              <a:ext cx="902419" cy="65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3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453" y="4617363"/>
              <a:ext cx="928399" cy="1196498"/>
            </a:xfrm>
            <a:prstGeom prst="rect">
              <a:avLst/>
            </a:prstGeom>
          </p:spPr>
        </p:pic>
        <p:pic>
          <p:nvPicPr>
            <p:cNvPr id="20" name="Picture 19" descr="dthoa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0" b="89943" l="979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646" y="5363678"/>
              <a:ext cx="1065207" cy="9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53" y="3750404"/>
              <a:ext cx="864709" cy="672799"/>
            </a:xfrm>
            <a:prstGeom prst="rect">
              <a:avLst/>
            </a:prstGeom>
          </p:spPr>
        </p:pic>
        <p:pic>
          <p:nvPicPr>
            <p:cNvPr id="22" name="Picture 4" descr="Hình ảnh có liên qua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890" b="89835" l="0" r="898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642" y="5599942"/>
              <a:ext cx="798211" cy="66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Hình ảnh có liên qua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22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853" y="4780321"/>
              <a:ext cx="1494359" cy="870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Kết quả hình ảnh cho hình ảnh CAT XÉT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18540" r="81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362" y="5488197"/>
              <a:ext cx="1366834" cy="45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Kết quả hình ảnh cho hình ảnh nồi cơm điệ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300" b="99700" l="75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301" y="3690879"/>
              <a:ext cx="703950" cy="60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Oval 4"/>
          <p:cNvSpPr/>
          <p:nvPr/>
        </p:nvSpPr>
        <p:spPr>
          <a:xfrm>
            <a:off x="-52434" y="731881"/>
            <a:ext cx="654984" cy="3968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Oval 26"/>
          <p:cNvSpPr/>
          <p:nvPr/>
        </p:nvSpPr>
        <p:spPr>
          <a:xfrm>
            <a:off x="4921860" y="3540124"/>
            <a:ext cx="654984" cy="3968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5915751" y="773842"/>
            <a:ext cx="654984" cy="3968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912615" y="3570691"/>
            <a:ext cx="3627581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GỖ</a:t>
            </a:r>
          </a:p>
        </p:txBody>
      </p:sp>
      <p:sp>
        <p:nvSpPr>
          <p:cNvPr id="26" name="Oval 25"/>
          <p:cNvSpPr/>
          <p:nvPr/>
        </p:nvSpPr>
        <p:spPr>
          <a:xfrm>
            <a:off x="912615" y="4015866"/>
            <a:ext cx="3627581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NHỰA</a:t>
            </a:r>
          </a:p>
        </p:txBody>
      </p:sp>
      <p:sp>
        <p:nvSpPr>
          <p:cNvPr id="29" name="Oval 28"/>
          <p:cNvSpPr/>
          <p:nvPr/>
        </p:nvSpPr>
        <p:spPr>
          <a:xfrm>
            <a:off x="912613" y="4448599"/>
            <a:ext cx="3653379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THỦY TINH</a:t>
            </a:r>
          </a:p>
        </p:txBody>
      </p:sp>
      <p:sp>
        <p:nvSpPr>
          <p:cNvPr id="30" name="Oval 29"/>
          <p:cNvSpPr/>
          <p:nvPr/>
        </p:nvSpPr>
        <p:spPr>
          <a:xfrm>
            <a:off x="846277" y="4905009"/>
            <a:ext cx="3653379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SÀNH, SỨ</a:t>
            </a:r>
          </a:p>
        </p:txBody>
      </p:sp>
      <p:sp>
        <p:nvSpPr>
          <p:cNvPr id="31" name="Oval 30"/>
          <p:cNvSpPr/>
          <p:nvPr/>
        </p:nvSpPr>
        <p:spPr>
          <a:xfrm>
            <a:off x="912613" y="5385676"/>
            <a:ext cx="3627582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KIM LOẠI</a:t>
            </a:r>
          </a:p>
        </p:txBody>
      </p:sp>
      <p:sp>
        <p:nvSpPr>
          <p:cNvPr id="32" name="Oval 31"/>
          <p:cNvSpPr/>
          <p:nvPr/>
        </p:nvSpPr>
        <p:spPr>
          <a:xfrm>
            <a:off x="912613" y="5826007"/>
            <a:ext cx="3627582" cy="4526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7" b="1">
                <a:latin typeface=".VnAvant" pitchFamily="34" charset="0"/>
              </a:rPr>
              <a:t>DÙNG ĐIỆN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5737" y="3598398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5851" y="4064836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5737" y="4537963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15737" y="4980550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14005" y="5467782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15737" y="5912246"/>
            <a:ext cx="559782" cy="3663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Avant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45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08092" y="228601"/>
            <a:ext cx="10945654" cy="1295401"/>
            <a:chOff x="5940757" y="5112790"/>
            <a:chExt cx="3184051" cy="726127"/>
          </a:xfrm>
        </p:grpSpPr>
        <p:sp>
          <p:nvSpPr>
            <p:cNvPr id="5" name="Rectangle 4"/>
            <p:cNvSpPr/>
            <p:nvPr/>
          </p:nvSpPr>
          <p:spPr>
            <a:xfrm>
              <a:off x="5940757" y="5112792"/>
              <a:ext cx="3184051" cy="726125"/>
            </a:xfrm>
            <a:prstGeom prst="rect">
              <a:avLst/>
            </a:prstGeom>
            <a:solidFill>
              <a:srgbClr val="FFFF00"/>
            </a:solidFill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6002527" y="5112790"/>
              <a:ext cx="3060511" cy="672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b="1" u="sng" dirty="0" err="1"/>
                <a:t>Hoạt</a:t>
              </a:r>
              <a:r>
                <a:rPr lang="en-US" sz="2400" b="1" u="sng" dirty="0"/>
                <a:t> </a:t>
              </a:r>
              <a:r>
                <a:rPr lang="en-US" sz="2400" b="1" u="sng" dirty="0" err="1"/>
                <a:t>động</a:t>
              </a:r>
              <a:r>
                <a:rPr lang="en-US" sz="2400" b="1" u="sng" dirty="0"/>
                <a:t> </a:t>
              </a:r>
              <a:r>
                <a:rPr lang="en-US" sz="2400" b="1" u="sng" dirty="0" err="1"/>
                <a:t>nhóm</a:t>
              </a:r>
              <a:r>
                <a:rPr lang="en-US" sz="2400" b="1" u="sng" dirty="0"/>
                <a:t> </a:t>
              </a:r>
              <a:r>
                <a:rPr lang="en-US" sz="2400" b="1" u="sng" dirty="0" smtClean="0"/>
                <a:t>2: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b="1" dirty="0" smtClean="0"/>
                <a:t>3 </a:t>
              </a:r>
              <a:r>
                <a:rPr lang="en-US" sz="2400" b="1" dirty="0" err="1" smtClean="0"/>
                <a:t>phút</a:t>
              </a:r>
              <a:endParaRPr lang="en-US" sz="2400" b="1" dirty="0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dirty="0" err="1" smtClean="0"/>
                <a:t>Phân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loại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đồ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trong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gia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đình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vật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liệu</a:t>
              </a:r>
              <a:endParaRPr lang="en-US" sz="2400" i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855051"/>
              </p:ext>
            </p:extLst>
          </p:nvPr>
        </p:nvGraphicFramePr>
        <p:xfrm>
          <a:off x="608092" y="1752600"/>
          <a:ext cx="10945654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94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69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96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296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49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dirty="0" smtClean="0"/>
                        <a:t>STT</a:t>
                      </a:r>
                      <a:endParaRPr lang="en-US" dirty="0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gỗ</a:t>
                      </a:r>
                      <a:endParaRPr lang="en-US" dirty="0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Sứ</a:t>
                      </a:r>
                      <a:endParaRPr lang="en-US" dirty="0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Thủy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tinh</a:t>
                      </a:r>
                      <a:endParaRPr lang="en-US" dirty="0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Đồ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dùng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sử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dụng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điện</a:t>
                      </a:r>
                      <a:endParaRPr lang="en-US" dirty="0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618" marR="12161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618" marR="121618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7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0" r="-9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9" l="1285" r="99786">
                        <a14:foregroundMark x1="39829" y1="19488" x2="78158" y2="47047"/>
                        <a14:foregroundMark x1="17345" y1="61220" x2="64454" y2="15945"/>
                        <a14:foregroundMark x1="50107" y1="16732" x2="83726" y2="91929"/>
                        <a14:foregroundMark x1="9850" y1="92717" x2="72163" y2="42126"/>
                        <a14:foregroundMark x1="27623" y1="43898" x2="27623" y2="43898"/>
                        <a14:foregroundMark x1="26338" y1="43110" x2="66167" y2="75197"/>
                        <a14:foregroundMark x1="8137" y1="54134" x2="91221" y2="53346"/>
                        <a14:foregroundMark x1="16488" y1="79528" x2="83940" y2="84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41" y="1815747"/>
            <a:ext cx="3667554" cy="299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912138" y="725270"/>
            <a:ext cx="2459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smtClean="0">
                <a:blipFill>
                  <a:blip r:embed="rId6"/>
                  <a:stretch>
                    <a:fillRect/>
                  </a:stretch>
                </a:blip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Phân loại</a:t>
            </a:r>
            <a:endParaRPr lang="zh-CN" altLang="en-US" sz="4400" b="1" dirty="0">
              <a:blipFill>
                <a:blip r:embed="rId6"/>
                <a:stretch>
                  <a:fillRect/>
                </a:stretch>
              </a:blip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9226" y="2288813"/>
            <a:ext cx="3068122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zh-CN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Gỗ</a:t>
            </a:r>
            <a:endParaRPr lang="zh-CN" altLang="en-US" sz="4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560690" y="5334000"/>
            <a:ext cx="322558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zh-CN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Thủy tinh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6304" y="3560326"/>
            <a:ext cx="2702851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altLang="zh-CN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Nhựa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71098" y="2497118"/>
            <a:ext cx="5323118" cy="2748587"/>
            <a:chOff x="3680203" y="2497117"/>
            <a:chExt cx="5336320" cy="2748587"/>
          </a:xfrm>
        </p:grpSpPr>
        <p:cxnSp>
          <p:nvCxnSpPr>
            <p:cNvPr id="12" name="直接箭头连接符 11"/>
            <p:cNvCxnSpPr/>
            <p:nvPr/>
          </p:nvCxnSpPr>
          <p:spPr>
            <a:xfrm flipH="1" flipV="1">
              <a:off x="4122653" y="2605974"/>
              <a:ext cx="1001548" cy="70956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H="1">
              <a:off x="6391055" y="4684456"/>
              <a:ext cx="3" cy="5612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5048913" y="3313093"/>
              <a:ext cx="2593214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100" b="1" dirty="0" smtClean="0">
                  <a:solidFill>
                    <a:srgbClr val="FF0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Đồ dùng</a:t>
              </a:r>
            </a:p>
            <a:p>
              <a:pPr algn="ctr"/>
              <a:r>
                <a:rPr lang="en-US" altLang="zh-CN" sz="3100" b="1" dirty="0" smtClean="0">
                  <a:solidFill>
                    <a:srgbClr val="FF0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trong gia đình</a:t>
              </a:r>
              <a:endParaRPr lang="zh-CN" alt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 flipH="1">
              <a:off x="3680203" y="3828116"/>
              <a:ext cx="126506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V="1">
              <a:off x="7584314" y="2497117"/>
              <a:ext cx="1001548" cy="70956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7751459" y="3719259"/>
              <a:ext cx="126506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8724534" y="2197772"/>
            <a:ext cx="2582817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Sành, sứ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94217" y="3520082"/>
            <a:ext cx="2628632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40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Kim loại</a:t>
            </a:r>
            <a:endParaRPr lang="zh-CN" altLang="en-US" sz="4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17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670" y="838200"/>
            <a:ext cx="12028820" cy="59912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237236" y="124540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Đồ dùng dùng điện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34271" y="3012383"/>
            <a:ext cx="2436150" cy="1654870"/>
            <a:chOff x="3637128" y="4331732"/>
            <a:chExt cx="1831644" cy="1964188"/>
          </a:xfrm>
        </p:grpSpPr>
        <p:sp>
          <p:nvSpPr>
            <p:cNvPr id="14" name="Rounded Rectangle 13"/>
            <p:cNvSpPr/>
            <p:nvPr/>
          </p:nvSpPr>
          <p:spPr>
            <a:xfrm>
              <a:off x="3637128" y="4331732"/>
              <a:ext cx="1831644" cy="7736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 descr="Hình ảnh có liên qu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796" b="96296" l="0" r="990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072" y="4543320"/>
              <a:ext cx="1696872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796352" y="4402588"/>
              <a:ext cx="1112672" cy="438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DÙNG ĐIỆN</a:t>
              </a:r>
              <a:endPara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7" descr="5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7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43" y="1016730"/>
            <a:ext cx="1664710" cy="16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5" b="95712" l="0" r="99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053">
            <a:off x="5617700" y="3451718"/>
            <a:ext cx="2082550" cy="1125127"/>
          </a:xfrm>
          <a:prstGeom prst="rect">
            <a:avLst/>
          </a:prstGeom>
        </p:spPr>
      </p:pic>
      <p:pic>
        <p:nvPicPr>
          <p:cNvPr id="25" name="Picture 10" descr="Kết quả hình ảnh cho hình ảnh CAT XÉ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8540" r="81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" y="3615386"/>
            <a:ext cx="2414504" cy="70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Kết quả hình ảnh cho hình ảnh nồi cơm điệ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0" b="997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7" y="1158547"/>
            <a:ext cx="1496135" cy="11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Kết quả hình ảnh cho máy vi tính samsu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6900" y="4517445"/>
            <a:ext cx="5833505" cy="20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ết quả hình ảnh cho bàn ủi điện máy xa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1310233"/>
            <a:ext cx="1471816" cy="11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Kết quả hình ảnh cho đèn bà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24" b="93776" l="9940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9826" y="573754"/>
            <a:ext cx="2501071" cy="28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ình ảnh có liên quan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2500" r="7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315" y="4664558"/>
            <a:ext cx="3761142" cy="19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Kết quả hình ảnh cho hình ảnh máy giặt panasonic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8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70" y="4014282"/>
            <a:ext cx="3462172" cy="260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229825" y="3242767"/>
            <a:ext cx="2501071" cy="348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6" descr="Kết quả hình ảnh cho ti vi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4" y="2438652"/>
            <a:ext cx="1496135" cy="10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206920" y="-144463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409617" y="7940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612315" y="160340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815012" y="312740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1375" l="5125" r="9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61" y="854935"/>
            <a:ext cx="2303768" cy="173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670" y="838200"/>
            <a:ext cx="12028820" cy="59912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237236" y="124540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Đồ dùng làm bằng gỗ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3" descr="giuong_gentle(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" b="-1973"/>
          <a:stretch>
            <a:fillRect/>
          </a:stretch>
        </p:blipFill>
        <p:spPr bwMode="auto">
          <a:xfrm>
            <a:off x="3906496" y="3207158"/>
            <a:ext cx="4371867" cy="14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pattFill prst="smCheck">
                  <a:fgClr>
                    <a:srgbClr val="CC3300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 descr="gias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70" y="913656"/>
            <a:ext cx="2412674" cy="22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tu 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017" y="1016533"/>
            <a:ext cx="2516079" cy="252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đồ gỗ nội t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9" y="1193546"/>
            <a:ext cx="2976607" cy="16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75" l="125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9" y="4913138"/>
            <a:ext cx="2548727" cy="19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 cho đồ dùng bằng gỗ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9667" l="9677" r="89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51" y="4231690"/>
            <a:ext cx="4807674" cy="21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ết quả hình ảnh cho đồ dùng bằng gỗ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0" b="9172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9" y="3221216"/>
            <a:ext cx="4346462" cy="1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ết quả hình ảnh cho dĩa gỗ dừ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37" y="4231690"/>
            <a:ext cx="3130016" cy="23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7" b="95395" l="853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52" y="1193547"/>
            <a:ext cx="1909124" cy="13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458" y="830353"/>
            <a:ext cx="12028820" cy="59912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237236" y="124540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Đồ dùng làm bằng nhựa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0135480" y="3247295"/>
            <a:ext cx="47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CBA7"/>
                </a:solidFill>
              </a:rPr>
              <a:t>4</a:t>
            </a:r>
          </a:p>
        </p:txBody>
      </p:sp>
      <p:pic>
        <p:nvPicPr>
          <p:cNvPr id="20" name="Picture 51" descr="sot 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93156" l="22507" r="83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802" y="2017985"/>
            <a:ext cx="2392709" cy="13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tủ nhựa duy tâ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991" y="1040557"/>
            <a:ext cx="3624898" cy="27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5" b="95676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80" y="3602834"/>
            <a:ext cx="3628195" cy="336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784" l="863" r="96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61" y="2971484"/>
            <a:ext cx="3332064" cy="25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Kết quả hình ảnh cho xô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8" y="974446"/>
            <a:ext cx="2498208" cy="18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26" b="896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46" y="1135998"/>
            <a:ext cx="1275554" cy="9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Kết quả hình ảnh cho rổ rá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77" y="1179420"/>
            <a:ext cx="1986291" cy="149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Kết quả hình ảnh cho hộp nhựa đựng thực phẩ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68" b="95614" l="0" r="48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" y="2393688"/>
            <a:ext cx="5599743" cy="268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97120" y="974446"/>
            <a:ext cx="1736641" cy="1257706"/>
            <a:chOff x="947336" y="3734242"/>
            <a:chExt cx="2011459" cy="19488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8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299" y="3734242"/>
              <a:ext cx="1411496" cy="191380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898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336" y="3769282"/>
              <a:ext cx="1411496" cy="1913808"/>
            </a:xfrm>
            <a:prstGeom prst="rect">
              <a:avLst/>
            </a:prstGeom>
          </p:spPr>
        </p:pic>
      </p:grpSp>
      <p:pic>
        <p:nvPicPr>
          <p:cNvPr id="14" name="Picture 2" descr="Kết quả hình ảnh cho bàn ghế nhựa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960" b="96640" l="719" r="99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5" y="4901840"/>
            <a:ext cx="4440366" cy="18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74" y="5199663"/>
            <a:ext cx="1703481" cy="12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ết quả hình ảnh cho cái lồng bà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88" y="2434358"/>
            <a:ext cx="1680338" cy="12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2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670" y="838200"/>
            <a:ext cx="12028820" cy="59912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974" y="-385750"/>
            <a:ext cx="1881273" cy="13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237236" y="124540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 dùng làm bằng kim loại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0135480" y="3247295"/>
            <a:ext cx="47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CBA7"/>
                </a:solidFill>
              </a:rPr>
              <a:t>4</a:t>
            </a:r>
          </a:p>
        </p:txBody>
      </p:sp>
      <p:pic>
        <p:nvPicPr>
          <p:cNvPr id="3074" name="Picture 2" descr="Kết quả hình ảnh cho hình ảnh cái bú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350" l="2706" r="98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3864">
            <a:off x="-12744" y="1752300"/>
            <a:ext cx="2560938" cy="16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ết quả hình ảnh cho hình ảnh cái dao"/>
          <p:cNvSpPr>
            <a:spLocks noChangeAspect="1" noChangeArrowheads="1"/>
          </p:cNvSpPr>
          <p:nvPr/>
        </p:nvSpPr>
        <p:spPr bwMode="auto">
          <a:xfrm>
            <a:off x="206920" y="-144463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Kết quả hình ảnh cho hình ảnh cái da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37" y="3833816"/>
            <a:ext cx="290110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ết quả hình ảnh cho hình ảnh cái d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476">
            <a:off x="7748129" y="1643855"/>
            <a:ext cx="2395176" cy="17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56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9657">
            <a:off x="9144895" y="1091047"/>
            <a:ext cx="1981171" cy="263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0" b="89835" l="0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2516">
            <a:off x="4325406" y="2954733"/>
            <a:ext cx="2606340" cy="195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ình ảnh có li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42" b="90129" l="3863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812">
            <a:off x="3063280" y="1076379"/>
            <a:ext cx="3420131" cy="2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Kết quả hình ảnh cho hình ảnh cái chảo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36" b="89617" l="1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696" y="3854254"/>
            <a:ext cx="3509362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ết quả hình ảnh cho hình ảnh cái xoo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8" y="5181532"/>
            <a:ext cx="3471335" cy="15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ình ảnh có liên qua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25" b="96625" l="37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355">
            <a:off x="8894339" y="4198482"/>
            <a:ext cx="3126892" cy="23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296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895">
            <a:off x="5152023" y="4608263"/>
            <a:ext cx="2509185" cy="188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463" b="92611" l="0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605">
            <a:off x="5758691" y="4265535"/>
            <a:ext cx="4375127" cy="26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8641">
            <a:off x="6047829" y="1345671"/>
            <a:ext cx="2127111" cy="188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ình ảnh có liên quan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7174">
            <a:off x="650803" y="1549037"/>
            <a:ext cx="316714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811295" y="3372033"/>
            <a:ext cx="3582044" cy="9644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0670" y="838200"/>
            <a:ext cx="12028820" cy="59912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73" y="-529546"/>
            <a:ext cx="2255284" cy="15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609646" y="152403"/>
            <a:ext cx="9221175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Đ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ồ dùng bằng thủy tinh, sành sứ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7" descr="cha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9" b="88757" l="10000" r="8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50" y="1164104"/>
            <a:ext cx="1500445" cy="157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6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84" y="904565"/>
            <a:ext cx="3177591" cy="238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quả hình ảnh cho đồ dùng bằng thủy tinh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23" y="1271671"/>
            <a:ext cx="4022785" cy="18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ết quả hình ảnh cho chồng chén rồ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36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7" y="2895603"/>
            <a:ext cx="3564340" cy="26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đồ dùng bằng thủy tin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53" l="548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798" y="1201511"/>
            <a:ext cx="4568646" cy="22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Kết quả hình ảnh cho đồ dùng bằng thủy ti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58" l="400" r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312" y="1114000"/>
            <a:ext cx="5462848" cy="31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ình ảnh có li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" y="3916286"/>
            <a:ext cx="4584257" cy="344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17" y="3242806"/>
            <a:ext cx="996361" cy="1114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030" r="99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65" y="3392731"/>
            <a:ext cx="1039570" cy="73818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57992" y="2895600"/>
            <a:ext cx="3144064" cy="1600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Kết quả hình ảnh cho chậu cá thủy tinh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46" y="4648200"/>
            <a:ext cx="4515141" cy="260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ết quả hình ảnh cho bồn rửa mặt"/>
          <p:cNvSpPr>
            <a:spLocks noChangeAspect="1" noChangeArrowheads="1"/>
          </p:cNvSpPr>
          <p:nvPr/>
        </p:nvSpPr>
        <p:spPr bwMode="auto">
          <a:xfrm>
            <a:off x="206920" y="-144463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Kết quả hình ảnh cho bồn rửa mặt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6" b="89806" l="5273" r="95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9883" y="3568394"/>
            <a:ext cx="5034652" cy="39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191"/>
            <a:ext cx="11959141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90" y="3819064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 rot="19412333">
            <a:off x="851031" y="2147996"/>
            <a:ext cx="2930991" cy="3147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55733" tIns="27866" rIns="55733" bIns="27866">
            <a:prstTxWarp prst="textArchUp">
              <a:avLst>
                <a:gd name="adj" fmla="val 11207379"/>
              </a:avLst>
            </a:prstTxWarp>
            <a:spAutoFit/>
          </a:bodyPr>
          <a:lstStyle/>
          <a:p>
            <a:pPr algn="ctr" defTabSz="914558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Hoạt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3</a:t>
            </a:r>
            <a:endParaRPr lang="zh-CN" altLang="en-US" sz="2800" b="1" dirty="0"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486" y="3388614"/>
            <a:ext cx="982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307" y="0"/>
            <a:ext cx="12028820" cy="683070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7" descr="22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31" y="228601"/>
            <a:ext cx="10388235" cy="566973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432368" y="6137516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Bạn nhỏ đang làm gì?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04119" y="321007"/>
            <a:ext cx="654984" cy="476253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421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Rectangle 1324"/>
          <p:cNvSpPr/>
          <p:nvPr/>
        </p:nvSpPr>
        <p:spPr>
          <a:xfrm>
            <a:off x="-10587" y="-18381"/>
            <a:ext cx="12161838" cy="68580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 2 1"/>
          <p:cNvSpPr/>
          <p:nvPr/>
        </p:nvSpPr>
        <p:spPr>
          <a:xfrm>
            <a:off x="912140" y="26158"/>
            <a:ext cx="10869641" cy="3962400"/>
          </a:xfrm>
          <a:prstGeom prst="irregularSeal2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KHỞI ĐỘNG</a:t>
            </a:r>
            <a:endParaRPr lang="en-US" sz="5400" b="1" spc="5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" y="3276600"/>
            <a:ext cx="3456444" cy="3638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5338" y="26158"/>
            <a:ext cx="12161838" cy="685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939111" y="4419601"/>
            <a:ext cx="8107892" cy="1735654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" pitchFamily="34" charset="0"/>
                <a:cs typeface="Arial" pitchFamily="34" charset="0"/>
              </a:rPr>
              <a:t>Kể 1 việc em đã làm </a:t>
            </a:r>
          </a:p>
          <a:p>
            <a:pPr algn="ctr"/>
            <a:r>
              <a:rPr lang="en-US" sz="4400" smtClean="0">
                <a:latin typeface="Arial" pitchFamily="34" charset="0"/>
                <a:cs typeface="Arial" pitchFamily="34" charset="0"/>
              </a:rPr>
              <a:t>để giúp đỡ gia đình!</a:t>
            </a:r>
            <a:endParaRPr lang="en-US" sz="4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307" y="0"/>
            <a:ext cx="12028820" cy="683070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432368" y="6137516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Bạn nhỏ đang làm gì?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6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3" y="228600"/>
            <a:ext cx="11156635" cy="551085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477263" y="228600"/>
            <a:ext cx="654984" cy="476253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" pitchFamily="34" charset="0"/>
                <a:cs typeface="Arial" pitchFamily="34" charset="0"/>
              </a:rPr>
              <a:t>5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670" y="0"/>
            <a:ext cx="12028820" cy="68294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2754" name="Picture 18" descr="l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59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44" y="2274952"/>
            <a:ext cx="1713351" cy="8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55" name="Picture 19" descr="bho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/>
        </p:blipFill>
        <p:spPr bwMode="auto">
          <a:xfrm>
            <a:off x="9926128" y="3926514"/>
            <a:ext cx="1882197" cy="27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binh ho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7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454" y="4184812"/>
            <a:ext cx="2650266" cy="252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7" descr="chai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9" b="88757" l="10000" r="8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04" y="1287307"/>
            <a:ext cx="2128322" cy="223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6889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06" y="1355065"/>
            <a:ext cx="2885014" cy="21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quả hình ảnh cho đồ dùng bằng thủy tin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821" y="1462216"/>
            <a:ext cx="4022785" cy="18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ết quả hình ảnh cho chồng chén rồ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36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0" y="5051275"/>
            <a:ext cx="2736286" cy="205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ết quả hình ảnh cho đồ dùng bằng thủy tinh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153" l="548" r="994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798" y="1201511"/>
            <a:ext cx="4568646" cy="222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Kết quả hình ảnh cho đồ dùng bằng thủy tinh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158" l="400" r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73" y="1287307"/>
            <a:ext cx="4226377" cy="24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ết quả hình ảnh cho chậu cá cảnh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291" y1="19608" x2="96561" y2="20261"/>
                        <a14:foregroundMark x1="58466" y1="31699" x2="79894" y2="66993"/>
                        <a14:foregroundMark x1="76984" y1="36601" x2="80688" y2="62092"/>
                        <a14:foregroundMark x1="84392" y1="63072" x2="72751" y2="79412"/>
                        <a14:foregroundMark x1="73545" y1="80392" x2="81481" y2="69608"/>
                        <a14:foregroundMark x1="71164" y1="81699" x2="83333" y2="68627"/>
                        <a14:foregroundMark x1="22222" y1="34641" x2="13757" y2="54248"/>
                        <a14:foregroundMark x1="13757" y1="54575" x2="17196" y2="74183"/>
                        <a14:foregroundMark x1="17725" y1="74183" x2="27778" y2="84641"/>
                        <a14:foregroundMark x1="67460" y1="87255" x2="79101" y2="75163"/>
                        <a14:foregroundMark x1="80423" y1="73529" x2="84392" y2="61111"/>
                        <a14:foregroundMark x1="86508" y1="63072" x2="81217" y2="37908"/>
                        <a14:foregroundMark x1="79630" y1="38235" x2="49471" y2="25163"/>
                        <a14:foregroundMark x1="16138" y1="27124" x2="34392" y2="27124"/>
                        <a14:foregroundMark x1="14286" y1="22876" x2="22487" y2="43137"/>
                        <a14:foregroundMark x1="4497" y1="16013" x2="86508" y2="12418"/>
                        <a14:foregroundMark x1="67460" y1="20261" x2="77249" y2="35621"/>
                        <a14:foregroundMark x1="76455" y1="27778" x2="87037" y2="20588"/>
                        <a14:foregroundMark x1="13757" y1="8170" x2="30159" y2="5882"/>
                        <a14:foregroundMark x1="32011" y1="94444" x2="57672" y2="95752"/>
                        <a14:foregroundMark x1="34656" y1="94771" x2="57407" y2="9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99" y="5051278"/>
            <a:ext cx="2090090" cy="127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ình ảnh có liên quan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" y="2451253"/>
            <a:ext cx="6090745" cy="45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044" y="-192962"/>
            <a:ext cx="1786456" cy="121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307" y="0"/>
            <a:ext cx="12028820" cy="683070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432368" y="6137516"/>
            <a:ext cx="7647370" cy="539655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Arial" pitchFamily="34" charset="0"/>
                <a:cs typeface="Arial" pitchFamily="34" charset="0"/>
              </a:rPr>
              <a:t>Bạn nhỏ đang làm gì?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127919" y="265502"/>
            <a:ext cx="10012591" cy="5728648"/>
            <a:chOff x="457200" y="1008645"/>
            <a:chExt cx="8486660" cy="5715000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457200" y="1008645"/>
              <a:ext cx="8486660" cy="5715000"/>
              <a:chOff x="504940" y="798723"/>
              <a:chExt cx="7953260" cy="4916277"/>
            </a:xfrm>
          </p:grpSpPr>
          <p:pic>
            <p:nvPicPr>
              <p:cNvPr id="12" name="Picture 20" descr="untitled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838200"/>
                <a:ext cx="7924800" cy="48768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99FF"/>
                </a:solidFill>
                <a:miter lim="800000"/>
                <a:headEnd/>
                <a:tailEnd/>
              </a:ln>
            </p:spPr>
          </p:pic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940" y="798723"/>
                <a:ext cx="3228860" cy="4685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9179" y="2260404"/>
                <a:ext cx="1787236" cy="780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8773" y="957549"/>
                <a:ext cx="893618" cy="414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4"/>
              <p:cNvSpPr>
                <a:spLocks noChangeArrowheads="1"/>
              </p:cNvSpPr>
              <p:nvPr/>
            </p:nvSpPr>
            <p:spPr bwMode="auto">
              <a:xfrm>
                <a:off x="504940" y="798723"/>
                <a:ext cx="7953260" cy="4916277"/>
              </a:xfrm>
              <a:prstGeom prst="rect">
                <a:avLst/>
              </a:prstGeom>
              <a:noFill/>
              <a:ln w="38100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513723" y="1052713"/>
              <a:ext cx="8386069" cy="5653806"/>
            </a:xfrm>
            <a:prstGeom prst="rect">
              <a:avLst/>
            </a:prstGeom>
            <a:noFill/>
            <a:ln w="57150" algn="ctr">
              <a:solidFill>
                <a:srgbClr val="DE3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Oval 19"/>
          <p:cNvSpPr/>
          <p:nvPr/>
        </p:nvSpPr>
        <p:spPr>
          <a:xfrm>
            <a:off x="10271919" y="383314"/>
            <a:ext cx="654984" cy="476253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378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670" y="7940"/>
            <a:ext cx="12028820" cy="682148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437" y="5699252"/>
            <a:ext cx="1548880" cy="9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658255" y="2459930"/>
            <a:ext cx="2436150" cy="1654870"/>
            <a:chOff x="3637128" y="4331732"/>
            <a:chExt cx="1831644" cy="1964188"/>
          </a:xfrm>
        </p:grpSpPr>
        <p:sp>
          <p:nvSpPr>
            <p:cNvPr id="17" name="Rounded Rectangle 16"/>
            <p:cNvSpPr/>
            <p:nvPr/>
          </p:nvSpPr>
          <p:spPr>
            <a:xfrm>
              <a:off x="3637128" y="4331732"/>
              <a:ext cx="1831644" cy="77366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96" b="96296" l="0" r="990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072" y="4543320"/>
              <a:ext cx="1696872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796352" y="4402588"/>
              <a:ext cx="1112672" cy="438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DÙNG ĐIỆN</a:t>
              </a:r>
              <a:endPara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" name="Picture 7" descr="5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07" l="15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64" y="1043521"/>
            <a:ext cx="1977298" cy="20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5" b="95712" l="0" r="99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053">
            <a:off x="5541684" y="2899264"/>
            <a:ext cx="2082550" cy="1125127"/>
          </a:xfrm>
          <a:prstGeom prst="rect">
            <a:avLst/>
          </a:prstGeom>
        </p:spPr>
      </p:pic>
      <p:pic>
        <p:nvPicPr>
          <p:cNvPr id="28" name="Picture 10" descr="Kết quả hình ảnh cho hình ảnh CAT XÉ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8540" r="817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72" y="1203824"/>
            <a:ext cx="3758898" cy="110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Kết quả hình ảnh cho hình ảnh nồi cơm điệ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00" b="99700" l="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31" y="1249767"/>
            <a:ext cx="2201231" cy="165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206920" y="-144463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409617" y="7940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Kết quả hình ảnh cho ti v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7" y="1043519"/>
            <a:ext cx="2909571" cy="20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ết quả hình ảnh cho hình ảnh máy giặt panason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576" y="3111765"/>
            <a:ext cx="4659097" cy="35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ết quả hình ảnh cho máy vi tính samsu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31" y="4114800"/>
            <a:ext cx="6293585" cy="25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ết quả hình ảnh cho bàn ủi điện máy xan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5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44" y="1218497"/>
            <a:ext cx="1471816" cy="11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ết quả hình ảnh cho đèn bà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24" b="93776" l="9940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81" y="3844982"/>
            <a:ext cx="2631697" cy="23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2500" r="7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98" y="3427110"/>
            <a:ext cx="4849320" cy="24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670" y="7937"/>
            <a:ext cx="12028820" cy="682148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0135480" y="3247295"/>
            <a:ext cx="47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CBA7"/>
                </a:solidFill>
              </a:rPr>
              <a:t>4</a:t>
            </a:r>
          </a:p>
        </p:txBody>
      </p:sp>
      <p:pic>
        <p:nvPicPr>
          <p:cNvPr id="3074" name="Picture 2" descr="Kết quả hình ảnh cho hình ảnh cái bú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8350" l="2706" r="98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3864">
            <a:off x="-359698" y="1397451"/>
            <a:ext cx="2560938" cy="16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ết quả hình ảnh cho hình ảnh cái dao"/>
          <p:cNvSpPr>
            <a:spLocks noChangeAspect="1" noChangeArrowheads="1"/>
          </p:cNvSpPr>
          <p:nvPr/>
        </p:nvSpPr>
        <p:spPr bwMode="auto">
          <a:xfrm>
            <a:off x="206920" y="-144463"/>
            <a:ext cx="40539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Kết quả hình ảnh cho hình ảnh cái da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37" y="3833816"/>
            <a:ext cx="290110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ết quả hình ảnh cho hình ảnh cái d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476">
            <a:off x="7921539" y="1347955"/>
            <a:ext cx="2395176" cy="17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6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9657">
            <a:off x="9271640" y="771319"/>
            <a:ext cx="1981171" cy="263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0" b="89835" l="0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2759">
            <a:off x="1140208" y="1351333"/>
            <a:ext cx="1682739" cy="22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42" b="90129" l="3863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812">
            <a:off x="2619862" y="954488"/>
            <a:ext cx="2951779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Kết quả hình ảnh cho hình ảnh cái chảo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36" b="89617" l="1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83" y="5191124"/>
            <a:ext cx="348386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Kết quả hình ảnh cho hình ảnh cái xoo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" y="3833813"/>
            <a:ext cx="3471335" cy="152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ình ảnh có liên qua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125" b="96625" l="37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355">
            <a:off x="7407266" y="4065794"/>
            <a:ext cx="3126892" cy="23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ình ảnh có li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296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43602">
            <a:off x="9389029" y="3911839"/>
            <a:ext cx="1886556" cy="25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ình ảnh có li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463" b="92611" l="0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17" y="3733800"/>
            <a:ext cx="4375127" cy="26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46" y="1936630"/>
            <a:ext cx="2126934" cy="10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ình ảnh có li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078">
            <a:off x="5118106" y="965041"/>
            <a:ext cx="316714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337" y="-558516"/>
            <a:ext cx="1881273" cy="13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670" y="0"/>
            <a:ext cx="12028820" cy="68294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0135480" y="3247295"/>
            <a:ext cx="475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CBA7"/>
                </a:solidFill>
              </a:rPr>
              <a:t>4</a:t>
            </a:r>
          </a:p>
        </p:txBody>
      </p:sp>
      <p:pic>
        <p:nvPicPr>
          <p:cNvPr id="20" name="Picture 51" descr="sot 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93156" l="22507" r="83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78" y="1135168"/>
            <a:ext cx="2392709" cy="13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ết quả hình ảnh cho tủ nhựa duy tâ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22" y="3903984"/>
            <a:ext cx="3624898" cy="27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5" b="95676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03" y="3605403"/>
            <a:ext cx="3628195" cy="336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4" b="89784" l="863" r="96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4" y="3042065"/>
            <a:ext cx="3332064" cy="25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Kết quả hình ảnh cho xô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62" y="838992"/>
            <a:ext cx="2135862" cy="16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Kết quả hình ảnh cho chén nhự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64" y="2366759"/>
            <a:ext cx="3839397" cy="15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26" b="896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75" y="1521406"/>
            <a:ext cx="1275554" cy="9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Kết quả hình ảnh cho rổ rá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94" y="2259937"/>
            <a:ext cx="2341723" cy="17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Kết quả hình ảnh cho hộp nhựa đựng thực phẩ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95703" l="0" r="98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388" y="695947"/>
            <a:ext cx="2904635" cy="189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03" y="1328043"/>
            <a:ext cx="1877339" cy="1913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9" y="1203047"/>
            <a:ext cx="1195961" cy="21137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13" y="1315710"/>
            <a:ext cx="1877339" cy="1913808"/>
          </a:xfrm>
          <a:prstGeom prst="rect">
            <a:avLst/>
          </a:prstGeom>
        </p:spPr>
      </p:pic>
      <p:pic>
        <p:nvPicPr>
          <p:cNvPr id="14" name="Picture 2" descr="Kết quả hình ảnh cho bàn ghế nhự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960" b="96640" l="719" r="99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5" y="4901840"/>
            <a:ext cx="4440366" cy="18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62" name="Picture 26" descr="15191504_m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92" y="-498461"/>
            <a:ext cx="1881273" cy="13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1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349" y="4069532"/>
            <a:ext cx="12240087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80" y="2126681"/>
            <a:ext cx="4880154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166" y="3168766"/>
            <a:ext cx="3782378" cy="341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292263" y="-272417"/>
            <a:ext cx="9744276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-65606" y="1823705"/>
            <a:ext cx="7703866" cy="517941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lvl="0" algn="ctr"/>
            <a:r>
              <a:rPr lang="en-US" altLang="zh-CN" sz="3000" b="1" dirty="0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Muốn đồ dùng bền, đẹp ta phải</a:t>
            </a:r>
            <a:endParaRPr lang="zh-CN" altLang="en-US" sz="3000" dirty="0">
              <a:solidFill>
                <a:srgbClr val="A50021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grpSp>
        <p:nvGrpSpPr>
          <p:cNvPr id="47152" name="组合 47151"/>
          <p:cNvGrpSpPr/>
          <p:nvPr/>
        </p:nvGrpSpPr>
        <p:grpSpPr>
          <a:xfrm>
            <a:off x="1013487" y="5257800"/>
            <a:ext cx="312993" cy="312510"/>
            <a:chOff x="1205" y="3273"/>
            <a:chExt cx="272" cy="272"/>
          </a:xfrm>
        </p:grpSpPr>
        <p:sp>
          <p:nvSpPr>
            <p:cNvPr id="94" name="圆角矩形 93"/>
            <p:cNvSpPr>
              <a:spLocks noChangeAspect="1"/>
            </p:cNvSpPr>
            <p:nvPr/>
          </p:nvSpPr>
          <p:spPr bwMode="auto">
            <a:xfrm>
              <a:off x="1205" y="3273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00DFF6"/>
                  </a:gs>
                  <a:gs pos="100000">
                    <a:srgbClr val="002774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557327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3212" algn="l"/>
                </a:tabLst>
                <a:defRPr/>
              </a:pP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154" name="TextBox 61"/>
            <p:cNvSpPr txBox="1"/>
            <p:nvPr/>
          </p:nvSpPr>
          <p:spPr>
            <a:xfrm>
              <a:off x="1222" y="3312"/>
              <a:ext cx="238" cy="2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9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7155" name="TextBox 71"/>
          <p:cNvSpPr txBox="1"/>
          <p:nvPr/>
        </p:nvSpPr>
        <p:spPr>
          <a:xfrm>
            <a:off x="1340633" y="5226406"/>
            <a:ext cx="6399119" cy="487163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Cẩn thận, nhẹ nhàng với đồ dễ vỡ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56" name="图片 47155" descr="w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284" y="5557299"/>
            <a:ext cx="6587662" cy="3176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62" name="组合 47161"/>
          <p:cNvGrpSpPr/>
          <p:nvPr/>
        </p:nvGrpSpPr>
        <p:grpSpPr>
          <a:xfrm>
            <a:off x="835878" y="4287988"/>
            <a:ext cx="312993" cy="312511"/>
            <a:chOff x="1833" y="2150"/>
            <a:chExt cx="272" cy="272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557327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3212" algn="l"/>
                </a:tabLst>
                <a:defRPr/>
              </a:pP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89"/>
              <a:ext cx="239" cy="2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9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7296" y="4627524"/>
            <a:ext cx="5385454" cy="3254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193084" y="4231141"/>
            <a:ext cx="5620376" cy="487163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 đặt gọn gàng, ngăn nắp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622246" y="3389372"/>
            <a:ext cx="312993" cy="312510"/>
            <a:chOff x="2109" y="1599"/>
            <a:chExt cx="272" cy="272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599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557327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3212" algn="l"/>
                </a:tabLst>
                <a:defRPr/>
              </a:pP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2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9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652" y="3696100"/>
            <a:ext cx="4330140" cy="2663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912082" y="3320882"/>
            <a:ext cx="4583845" cy="487163"/>
          </a:xfrm>
          <a:prstGeom prst="rect">
            <a:avLst/>
          </a:prstGeom>
          <a:noFill/>
          <a:ln w="9525">
            <a:noFill/>
          </a:ln>
        </p:spPr>
        <p:txBody>
          <a:bodyPr wrap="square" lIns="55733" tIns="27866" rIns="55733" bIns="27866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Lau chùi thường xuyên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428495" y="2600623"/>
            <a:ext cx="312993" cy="312511"/>
            <a:chOff x="2431" y="1055"/>
            <a:chExt cx="272" cy="272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defTabSz="557327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83212" algn="l"/>
                </a:tabLst>
                <a:defRPr/>
              </a:pPr>
              <a:endParaRPr lang="zh-CN" altLang="en-US" sz="9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48" y="1104"/>
              <a:ext cx="239" cy="2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0" hangingPunct="0"/>
              <a:r>
                <a:rPr lang="en-US" altLang="zh-CN" sz="9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269" y="2875452"/>
            <a:ext cx="3529848" cy="245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589967" y="2514600"/>
            <a:ext cx="3976848" cy="487163"/>
          </a:xfrm>
          <a:prstGeom prst="rect">
            <a:avLst/>
          </a:prstGeom>
          <a:noFill/>
          <a:ln w="9525">
            <a:noFill/>
          </a:ln>
        </p:spPr>
        <p:txBody>
          <a:bodyPr lIns="55733" tIns="27866" rIns="55733" bIns="27866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 cách bảo quản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8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4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4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4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8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8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8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55" grpId="0"/>
      <p:bldP spid="47166" grpId="0"/>
      <p:bldP spid="47171" grpId="0"/>
      <p:bldP spid="471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362694">
            <a:off x="202697" y="990600"/>
            <a:ext cx="11351049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30000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Thử tài đoán vật</a:t>
            </a:r>
            <a:endParaRPr lang="en-US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2" descr="D:\hinh nen\HINH DONG DEP TRANG TRI POWERPOINT\6066edec9178a7a2befd6bc7c554914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16" y="3886200"/>
            <a:ext cx="438332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19" y="116631"/>
            <a:ext cx="11881544" cy="1754326"/>
          </a:xfrm>
          <a:prstGeom prst="rect">
            <a:avLst/>
          </a:prstGeom>
          <a:solidFill>
            <a:srgbClr val="00B0F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 fontAlgn="base"/>
            <a:r>
              <a:rPr lang="vi-VN" sz="3600" b="1" smtClean="0">
                <a:solidFill>
                  <a:srgbClr val="FFFF00"/>
                </a:solidFill>
              </a:rPr>
              <a:t>Sinh </a:t>
            </a:r>
            <a:r>
              <a:rPr lang="vi-VN" sz="3600" b="1">
                <a:solidFill>
                  <a:srgbClr val="FFFF00"/>
                </a:solidFill>
              </a:rPr>
              <a:t>ra từ những nan </a:t>
            </a:r>
            <a:r>
              <a:rPr lang="vi-VN" sz="3600" b="1" smtClean="0">
                <a:solidFill>
                  <a:srgbClr val="FFFF00"/>
                </a:solidFill>
              </a:rPr>
              <a:t>tre</a:t>
            </a:r>
            <a:endParaRPr lang="en-US" sz="3600" b="1" smtClean="0">
              <a:solidFill>
                <a:srgbClr val="FFFF00"/>
              </a:solidFill>
            </a:endParaRPr>
          </a:p>
          <a:p>
            <a:pPr algn="ctr" fontAlgn="base"/>
            <a:r>
              <a:rPr lang="vi-VN" sz="3600" b="1" smtClean="0">
                <a:solidFill>
                  <a:srgbClr val="FFFF00"/>
                </a:solidFill>
              </a:rPr>
              <a:t> </a:t>
            </a:r>
            <a:r>
              <a:rPr lang="en-US" sz="3600" b="1">
                <a:solidFill>
                  <a:srgbClr val="FFFF00"/>
                </a:solidFill>
              </a:rPr>
              <a:t>M</a:t>
            </a:r>
            <a:r>
              <a:rPr lang="vi-VN" sz="3600" b="1" smtClean="0">
                <a:solidFill>
                  <a:srgbClr val="FFFF00"/>
                </a:solidFill>
              </a:rPr>
              <a:t>ùa </a:t>
            </a:r>
            <a:r>
              <a:rPr lang="vi-VN" sz="3600" b="1">
                <a:solidFill>
                  <a:srgbClr val="FFFF00"/>
                </a:solidFill>
              </a:rPr>
              <a:t>đông xếp lại mùa hè lấy </a:t>
            </a:r>
            <a:r>
              <a:rPr lang="vi-VN" sz="3600" b="1" smtClean="0">
                <a:solidFill>
                  <a:srgbClr val="FFFF00"/>
                </a:solidFill>
              </a:rPr>
              <a:t>ra</a:t>
            </a:r>
            <a:endParaRPr lang="en-US" sz="3600" b="1">
              <a:solidFill>
                <a:srgbClr val="FFFF00"/>
              </a:solidFill>
            </a:endParaRPr>
          </a:p>
          <a:p>
            <a:pPr algn="ctr" fontAlgn="base"/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vi-VN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en-US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 cái gì</a:t>
            </a:r>
            <a:r>
              <a:rPr lang="vi-VN" sz="36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vi-VN" sz="36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8889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1" b="5687"/>
          <a:stretch/>
        </p:blipFill>
        <p:spPr>
          <a:xfrm rot="20620448">
            <a:off x="3976599" y="2335506"/>
            <a:ext cx="7026585" cy="41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319" y="188640"/>
            <a:ext cx="11887200" cy="1877436"/>
          </a:xfrm>
          <a:prstGeom prst="rect">
            <a:avLst/>
          </a:prstGeom>
          <a:solidFill>
            <a:srgbClr val="8064A2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600" b="1" i="0" u="none" strike="noStrike" kern="1200" cap="none" spc="0" baseline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Vừa </a:t>
            </a: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nghe nhạ</a:t>
            </a:r>
            <a:r>
              <a:rPr lang="en-US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c, v</a:t>
            </a: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ừa xem phim</a:t>
            </a:r>
            <a:b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</a:b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Giúp </a:t>
            </a:r>
            <a:r>
              <a:rPr lang="en-US" sz="36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em</a:t>
            </a: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nhi</a:t>
            </a:r>
            <a:r>
              <a:rPr lang="en-US" sz="36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ề</a:t>
            </a: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u việc</a:t>
            </a:r>
            <a:r>
              <a:rPr lang="en-US" sz="36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n</a:t>
            </a:r>
            <a: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hư người thông minh</a:t>
            </a:r>
            <a:br>
              <a:rPr lang="vi-VN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</a:br>
            <a:r>
              <a:rPr lang="en-US" sz="4000" b="1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                                </a:t>
            </a:r>
            <a:r>
              <a:rPr lang="vi-VN" sz="3600" b="1" i="1" u="none" strike="noStrike" kern="1200" cap="none" spc="0" baseline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en-US" sz="3600" b="1" i="1" kern="0">
                <a:solidFill>
                  <a:srgbClr val="FFFFFF"/>
                </a:solidFill>
                <a:latin typeface="Arial" pitchFamily="34"/>
                <a:cs typeface="Arial" pitchFamily="34"/>
              </a:rPr>
              <a:t>L</a:t>
            </a:r>
            <a:r>
              <a:rPr lang="vi-VN" sz="3600" b="1" i="1" u="none" strike="noStrike" kern="1200" cap="none" spc="0" baseline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à </a:t>
            </a:r>
            <a:r>
              <a:rPr lang="vi-VN" sz="3600" b="1" i="1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cái gì?)</a:t>
            </a:r>
          </a:p>
        </p:txBody>
      </p:sp>
      <p:pic>
        <p:nvPicPr>
          <p:cNvPr id="6146" name="Picture 2" descr="Kết quả hình ảnh cho máy vi tính để b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18" y="2066078"/>
            <a:ext cx="9830819" cy="46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6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00B0F0"/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2" y="-63191"/>
            <a:ext cx="11274641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90" y="3819064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 rot="19412333">
            <a:off x="1285411" y="2337833"/>
            <a:ext cx="2930991" cy="3147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55733" tIns="27866" rIns="55733" bIns="27866">
            <a:prstTxWarp prst="textArchUp">
              <a:avLst>
                <a:gd name="adj" fmla="val 11207379"/>
              </a:avLst>
            </a:prstTxWarp>
            <a:spAutoFit/>
          </a:bodyPr>
          <a:lstStyle/>
          <a:p>
            <a:pPr algn="ctr" defTabSz="914558">
              <a:spcBef>
                <a:spcPct val="50000"/>
              </a:spcBef>
            </a:pPr>
            <a:endParaRPr lang="en-US" altLang="zh-CN" sz="3600" b="1" dirty="0" smtClean="0"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7532" y="2049960"/>
            <a:ext cx="1135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sz="4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349" y="3352801"/>
            <a:ext cx="1135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dùng trong gia đình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65919" y="116633"/>
            <a:ext cx="11582400" cy="1656185"/>
          </a:xfrm>
          <a:solidFill>
            <a:srgbClr val="00B05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en-US" sz="3600" b="1" dirty="0">
                <a:solidFill>
                  <a:srgbClr val="FFFFFF"/>
                </a:solidFill>
                <a:latin typeface="Arial"/>
              </a:rPr>
              <a:t>   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</a:rPr>
              <a:t/>
            </a:r>
            <a:br>
              <a:rPr lang="en-US" sz="36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40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  <a:latin typeface="Arial"/>
              </a:rPr>
              <a:t>    </a:t>
            </a:r>
            <a:r>
              <a:rPr lang="vi-VN" b="1" dirty="0" smtClean="0">
                <a:solidFill>
                  <a:srgbClr val="FFFFFF"/>
                </a:solidFill>
                <a:latin typeface="Arial"/>
              </a:rPr>
              <a:t>Mình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tròn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có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mũ mới vui</a:t>
            </a:r>
            <a:br>
              <a:rPr lang="en-US" b="1" dirty="0">
                <a:solidFill>
                  <a:srgbClr val="FFFFFF"/>
                </a:solidFill>
                <a:latin typeface="Arial"/>
              </a:rPr>
            </a:br>
            <a:r>
              <a:rPr lang="en-US" b="1" dirty="0">
                <a:solidFill>
                  <a:srgbClr val="FFFFFF"/>
                </a:solidFill>
                <a:latin typeface="Arial"/>
              </a:rPr>
              <a:t>Thổi cơm rất giỏi ai ơi cái gì?</a:t>
            </a:r>
            <a:br>
              <a:rPr lang="en-US" b="1" dirty="0">
                <a:solidFill>
                  <a:srgbClr val="FFFFFF"/>
                </a:solidFill>
                <a:latin typeface="Arial"/>
              </a:rPr>
            </a:br>
            <a:r>
              <a:rPr lang="en-US" sz="4000" b="1" dirty="0">
                <a:solidFill>
                  <a:srgbClr val="FFFFFF"/>
                </a:solidFill>
                <a:latin typeface="Arial"/>
              </a:rPr>
              <a:t>                           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3" name="Picture 12" descr="Kết quả hình ảnh cho hình ảnh nồi cơm điệ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" y="1844827"/>
            <a:ext cx="5510303" cy="414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Kết quả hình ảnh cho hình ảnh cái nồi cơm điệ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37692" y="2276875"/>
            <a:ext cx="6900513" cy="3710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0" y="188640"/>
            <a:ext cx="12161838" cy="2232248"/>
          </a:xfrm>
          <a:solidFill>
            <a:srgbClr val="FF000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/>
            <a:r>
              <a:rPr lang="en-US" sz="4000" b="1">
                <a:solidFill>
                  <a:srgbClr val="FFFFFF"/>
                </a:solidFill>
                <a:latin typeface="Arial"/>
              </a:rPr>
              <a:t>Cái gì dùng để bổ dưa</a:t>
            </a:r>
            <a:br>
              <a:rPr lang="en-US" sz="4000" b="1">
                <a:solidFill>
                  <a:srgbClr val="FFFFFF"/>
                </a:solidFill>
                <a:latin typeface="Arial"/>
              </a:rPr>
            </a:br>
            <a:r>
              <a:rPr lang="en-US" sz="4000" b="1">
                <a:solidFill>
                  <a:srgbClr val="FFFFFF"/>
                </a:solidFill>
                <a:latin typeface="Arial"/>
              </a:rPr>
              <a:t>Thái rau, gọt bí, sớm trưa chuyên cần?</a:t>
            </a:r>
            <a:r>
              <a:rPr lang="en-US" sz="4000" b="1">
                <a:solidFill>
                  <a:srgbClr val="FFFFFF"/>
                </a:solidFill>
              </a:rPr>
              <a:t>      </a:t>
            </a:r>
            <a:r>
              <a:rPr lang="en-US" sz="4000" b="1" smtClean="0">
                <a:solidFill>
                  <a:srgbClr val="FFFFFF"/>
                </a:solidFill>
              </a:rPr>
              <a:t>      </a:t>
            </a:r>
            <a:br>
              <a:rPr lang="en-US" sz="4000" b="1" smtClean="0">
                <a:solidFill>
                  <a:srgbClr val="FFFFFF"/>
                </a:solidFill>
              </a:rPr>
            </a:br>
            <a:r>
              <a:rPr lang="en-US" sz="4000" b="1" smtClean="0">
                <a:solidFill>
                  <a:srgbClr val="FFFFFF"/>
                </a:solidFill>
              </a:rPr>
              <a:t>                                                                     </a:t>
            </a:r>
            <a:r>
              <a:rPr lang="vi-VN" sz="4000" b="1" i="1" smtClean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4000" b="1" i="1" smtClean="0">
                <a:solidFill>
                  <a:srgbClr val="FFFFFF"/>
                </a:solidFill>
                <a:latin typeface="Arial"/>
              </a:rPr>
              <a:t>L</a:t>
            </a:r>
            <a:r>
              <a:rPr lang="vi-VN" sz="4000" b="1" i="1" smtClean="0">
                <a:solidFill>
                  <a:srgbClr val="FFFFFF"/>
                </a:solidFill>
                <a:latin typeface="Arial"/>
              </a:rPr>
              <a:t>à c</a:t>
            </a:r>
            <a:r>
              <a:rPr lang="en-US" sz="4000" b="1" i="1" smtClean="0">
                <a:solidFill>
                  <a:srgbClr val="FFFFFF"/>
                </a:solidFill>
                <a:latin typeface="Arial"/>
              </a:rPr>
              <a:t>ái</a:t>
            </a:r>
            <a:r>
              <a:rPr lang="vi-VN" sz="4000" b="1" i="1" smtClean="0">
                <a:solidFill>
                  <a:srgbClr val="FFFFFF"/>
                </a:solidFill>
                <a:latin typeface="Arial"/>
              </a:rPr>
              <a:t> gì?)</a:t>
            </a: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3" name="Picture 4" descr="Hình ảnh có liên qua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3088" y="2924949"/>
            <a:ext cx="7203031" cy="3661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7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13519" y="116634"/>
            <a:ext cx="11811000" cy="2088233"/>
          </a:xfrm>
          <a:solidFill>
            <a:srgbClr val="8064A2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/>
            <a:r>
              <a:rPr lang="vi-VN" sz="4000" b="1" dirty="0">
                <a:solidFill>
                  <a:srgbClr val="FFFFFF"/>
                </a:solidFill>
                <a:latin typeface="Arial"/>
              </a:rPr>
              <a:t>Cái gì làm phẳng áo quần</a:t>
            </a:r>
            <a:br>
              <a:rPr lang="vi-VN" sz="4000" b="1" dirty="0">
                <a:solidFill>
                  <a:srgbClr val="FFFFFF"/>
                </a:solidFill>
                <a:latin typeface="Arial"/>
              </a:rPr>
            </a:br>
            <a:r>
              <a:rPr lang="vi-VN" sz="4000" b="1" dirty="0">
                <a:solidFill>
                  <a:srgbClr val="FFFFFF"/>
                </a:solidFill>
                <a:latin typeface="Arial"/>
              </a:rPr>
              <a:t>Để mặc đi chợ, đi làm, đi chơi?</a:t>
            </a:r>
            <a:br>
              <a:rPr lang="vi-VN" sz="4000" b="1" dirty="0">
                <a:solidFill>
                  <a:srgbClr val="FFFFFF"/>
                </a:solidFill>
                <a:latin typeface="Arial"/>
              </a:rPr>
            </a:br>
            <a:r>
              <a:rPr lang="en-US" sz="4000" b="1" i="1">
                <a:solidFill>
                  <a:srgbClr val="FFFFFF"/>
                </a:solidFill>
              </a:rPr>
              <a:t>                                        </a:t>
            </a:r>
            <a:r>
              <a:rPr lang="vi-VN" sz="4000" b="1" i="1" smtClean="0">
                <a:solidFill>
                  <a:srgbClr val="FFFFFF"/>
                </a:solidFill>
                <a:latin typeface="Arial"/>
              </a:rPr>
              <a:t>(</a:t>
            </a:r>
            <a:r>
              <a:rPr lang="en-US" sz="4000" b="1" i="1">
                <a:solidFill>
                  <a:srgbClr val="FFFFFF"/>
                </a:solidFill>
                <a:latin typeface="Arial"/>
              </a:rPr>
              <a:t>L</a:t>
            </a:r>
            <a:r>
              <a:rPr lang="vi-VN" sz="4000" b="1" i="1" smtClean="0">
                <a:solidFill>
                  <a:srgbClr val="FFFFFF"/>
                </a:solidFill>
                <a:latin typeface="Arial"/>
              </a:rPr>
              <a:t>à </a:t>
            </a:r>
            <a:r>
              <a:rPr lang="vi-VN" sz="4000" b="1" i="1" dirty="0">
                <a:solidFill>
                  <a:srgbClr val="FFFFFF"/>
                </a:solidFill>
                <a:latin typeface="Arial"/>
              </a:rPr>
              <a:t>cái gì?)</a:t>
            </a:r>
            <a:endParaRPr lang="vi-VN" sz="4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12" descr="Kết quả hình ảnh cho bàn ủi điện máy xanh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95046" y="2303358"/>
            <a:ext cx="5171748" cy="3888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" y="4132086"/>
            <a:ext cx="2589685" cy="27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762" y="116631"/>
            <a:ext cx="11301230" cy="3168350"/>
          </a:xfrm>
          <a:solidFill>
            <a:srgbClr val="00B0F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anchorCtr="0">
            <a:normAutofit fontScale="90000"/>
          </a:bodyPr>
          <a:lstStyle/>
          <a:p>
            <a:pPr lvl="0" algn="l"/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      </a:t>
            </a:r>
            <a:b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      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Có </a:t>
            </a:r>
            <a:r>
              <a:rPr lang="vi-VN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cánh</a:t>
            </a:r>
            <a:r>
              <a:rPr lang="en-US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chẳng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biết bay</a:t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      </a:t>
            </a:r>
            <a:r>
              <a:rPr lang="vi-VN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Chỉ</a:t>
            </a:r>
            <a:r>
              <a:rPr lang="en-US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quay như chong chóng</a:t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      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Làm gió </a:t>
            </a:r>
            <a:r>
              <a:rPr lang="vi-VN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xua</a:t>
            </a:r>
            <a:r>
              <a:rPr lang="en-US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cái nóng</a:t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       </a:t>
            </a:r>
            <a:r>
              <a:rPr lang="en-US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Không</a:t>
            </a:r>
            <a:r>
              <a:rPr lang="vi-VN" sz="4000" b="1" smtClean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điện là hết quay.</a:t>
            </a: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en-US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>					(Là cái gì?)</a:t>
            </a: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  <a:t/>
            </a:r>
            <a:br>
              <a:rPr lang="vi-VN" sz="4000" b="1">
                <a:solidFill>
                  <a:srgbClr val="FFFFFF"/>
                </a:solidFill>
                <a:latin typeface="Arial" pitchFamily="34"/>
                <a:cs typeface="Arial" pitchFamily="34"/>
              </a:rPr>
            </a:br>
            <a:endParaRPr lang="en-US" sz="4000" b="1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3" name="Picture 6" descr="Hình ảnh có liên quan"/>
          <p:cNvPicPr>
            <a:picLocks noChangeAspect="1"/>
          </p:cNvPicPr>
          <p:nvPr/>
        </p:nvPicPr>
        <p:blipFill rotWithShape="1">
          <a:blip r:embed="rId2"/>
          <a:srcRect l="26520" r="24471"/>
          <a:stretch/>
        </p:blipFill>
        <p:spPr>
          <a:xfrm>
            <a:off x="9244014" y="2362200"/>
            <a:ext cx="3028950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39351" y="44627"/>
            <a:ext cx="11923077" cy="2880317"/>
          </a:xfrm>
          <a:solidFill>
            <a:srgbClr val="00B0F0"/>
          </a:solidFill>
          <a:ln w="38103">
            <a:solidFill>
              <a:srgbClr val="FFFFFF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/>
            <a:r>
              <a:rPr lang="vi-VN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 chân mà chẳng biết đi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 năm suốt tháng đứng ì một nơi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 bè chăn, chiếu, gối thôi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 người nằm ngủ thảnh thơi đêm ngày.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 </a:t>
            </a:r>
            <a:r>
              <a:rPr lang="vi-VN" sz="3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cái gì </a:t>
            </a:r>
            <a:r>
              <a:rPr lang="vi-VN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64" y="3124200"/>
            <a:ext cx="5986355" cy="358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191"/>
            <a:ext cx="11959141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90" y="3819064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 rot="19412333">
            <a:off x="851031" y="2147996"/>
            <a:ext cx="2930991" cy="3147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55733" tIns="27866" rIns="55733" bIns="27866">
            <a:prstTxWarp prst="textArchUp">
              <a:avLst>
                <a:gd name="adj" fmla="val 11207379"/>
              </a:avLst>
            </a:prstTxWarp>
            <a:spAutoFit/>
          </a:bodyPr>
          <a:lstStyle/>
          <a:p>
            <a:pPr algn="ctr" defTabSz="914558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Hoạt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1</a:t>
            </a:r>
            <a:endParaRPr lang="zh-CN" altLang="en-US" sz="2800" b="1" dirty="0"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486" y="3388614"/>
            <a:ext cx="9821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8892" y="490493"/>
            <a:ext cx="4112343" cy="2947987"/>
            <a:chOff x="221810" y="633412"/>
            <a:chExt cx="3091906" cy="2947987"/>
          </a:xfrm>
        </p:grpSpPr>
        <p:grpSp>
          <p:nvGrpSpPr>
            <p:cNvPr id="4" name="Group 3"/>
            <p:cNvGrpSpPr/>
            <p:nvPr/>
          </p:nvGrpSpPr>
          <p:grpSpPr>
            <a:xfrm>
              <a:off x="221810" y="633412"/>
              <a:ext cx="3091906" cy="2947987"/>
              <a:chOff x="-189395" y="228599"/>
              <a:chExt cx="7056174" cy="5972175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-189395" y="228599"/>
                <a:ext cx="7056174" cy="5972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89888" l="10000" r="90000">
                            <a14:backgroundMark x1="16667" y1="62921" x2="22500" y2="87640"/>
                            <a14:backgroundMark x1="86667" y1="64045" x2="77500" y2="853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7702">
                <a:off x="4741270" y="485071"/>
                <a:ext cx="631182" cy="9358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4953000" y="609600"/>
                <a:ext cx="149579" cy="762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312435" y="3091837"/>
              <a:ext cx="449565" cy="413363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41236" y="490493"/>
            <a:ext cx="6639647" cy="2947987"/>
            <a:chOff x="3564745" y="633411"/>
            <a:chExt cx="4992084" cy="2947987"/>
          </a:xfrm>
        </p:grpSpPr>
        <p:grpSp>
          <p:nvGrpSpPr>
            <p:cNvPr id="8" name="Group 7"/>
            <p:cNvGrpSpPr/>
            <p:nvPr/>
          </p:nvGrpSpPr>
          <p:grpSpPr>
            <a:xfrm>
              <a:off x="3564745" y="633411"/>
              <a:ext cx="4992084" cy="2947987"/>
              <a:chOff x="413054" y="1471611"/>
              <a:chExt cx="8687757" cy="3914775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3054" y="1471611"/>
                <a:ext cx="8687757" cy="391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5946" l="4225" r="100000">
                            <a14:foregroundMark x1="26761" y1="18919" x2="57746" y2="27027"/>
                            <a14:foregroundMark x1="29577" y1="28378" x2="35211" y2="17568"/>
                            <a14:foregroundMark x1="84507" y1="35135" x2="85915" y2="6757"/>
                            <a14:backgroundMark x1="5634" y1="13514" x2="76056" y2="8108"/>
                          </a14:backgroundRemoval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0400" y="2514600"/>
                <a:ext cx="533400" cy="5559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Oval 14"/>
            <p:cNvSpPr/>
            <p:nvPr/>
          </p:nvSpPr>
          <p:spPr>
            <a:xfrm>
              <a:off x="3664100" y="3091837"/>
              <a:ext cx="449565" cy="413363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4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145352" y="3946825"/>
            <a:ext cx="4650567" cy="2682575"/>
            <a:chOff x="5940757" y="5112790"/>
            <a:chExt cx="3184051" cy="1324114"/>
          </a:xfrm>
        </p:grpSpPr>
        <p:sp>
          <p:nvSpPr>
            <p:cNvPr id="20" name="Rectangle 19"/>
            <p:cNvSpPr/>
            <p:nvPr/>
          </p:nvSpPr>
          <p:spPr>
            <a:xfrm>
              <a:off x="5940757" y="5112791"/>
              <a:ext cx="3184051" cy="1324113"/>
            </a:xfrm>
            <a:prstGeom prst="rect">
              <a:avLst/>
            </a:prstGeom>
            <a:solidFill>
              <a:srgbClr val="FFFF00"/>
            </a:solidFill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21" name="TextBox 4"/>
            <p:cNvSpPr txBox="1">
              <a:spLocks noChangeArrowheads="1"/>
            </p:cNvSpPr>
            <p:nvPr/>
          </p:nvSpPr>
          <p:spPr bwMode="auto">
            <a:xfrm>
              <a:off x="6002527" y="5112790"/>
              <a:ext cx="3060511" cy="126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b="1" u="sng" dirty="0" err="1"/>
                <a:t>Hoạt</a:t>
              </a:r>
              <a:r>
                <a:rPr lang="en-US" sz="2400" b="1" u="sng" dirty="0"/>
                <a:t> </a:t>
              </a:r>
              <a:r>
                <a:rPr lang="en-US" sz="2400" b="1" u="sng" dirty="0" err="1"/>
                <a:t>động</a:t>
              </a:r>
              <a:r>
                <a:rPr lang="en-US" sz="2400" b="1" u="sng" dirty="0"/>
                <a:t> </a:t>
              </a:r>
              <a:r>
                <a:rPr lang="en-US" sz="2400" b="1" u="sng" dirty="0" err="1"/>
                <a:t>nhóm</a:t>
              </a:r>
              <a:r>
                <a:rPr lang="en-US" sz="2400" b="1" u="sng" dirty="0"/>
                <a:t> 4</a:t>
              </a:r>
              <a:r>
                <a:rPr lang="en-US" sz="2400" b="1" u="sng" dirty="0" smtClean="0"/>
                <a:t>: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sz="2400" b="1" dirty="0" smtClean="0"/>
                <a:t>3 </a:t>
              </a:r>
              <a:r>
                <a:rPr lang="en-US" sz="2400" b="1" dirty="0" err="1" smtClean="0"/>
                <a:t>phút</a:t>
              </a:r>
              <a:endParaRPr lang="en-US" sz="2400" b="1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dirty="0">
                  <a:solidFill>
                    <a:srgbClr val="FF0000"/>
                  </a:solidFill>
                </a:rPr>
                <a:t>- </a:t>
              </a:r>
              <a:r>
                <a:rPr lang="en-US" sz="2800" b="1" i="1" dirty="0" err="1">
                  <a:solidFill>
                    <a:srgbClr val="FF0000"/>
                  </a:solidFill>
                </a:rPr>
                <a:t>Trong</a:t>
              </a:r>
              <a:r>
                <a:rPr lang="en-US" sz="2800" b="1" i="1" dirty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</a:rPr>
                <a:t>tranh</a:t>
              </a:r>
              <a:r>
                <a:rPr lang="en-US" sz="2800" b="1" i="1" dirty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i="1" dirty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</a:rPr>
                <a:t>những</a:t>
              </a:r>
              <a:r>
                <a:rPr lang="en-US" sz="2800" b="1" i="1" dirty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đồ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dùng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gì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?</a:t>
              </a:r>
              <a:endParaRPr lang="en-US" sz="2800" b="1" i="1" dirty="0">
                <a:solidFill>
                  <a:srgbClr val="FF0000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-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Chúng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được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dùng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để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làm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i="1" dirty="0" err="1" smtClean="0">
                  <a:solidFill>
                    <a:srgbClr val="FF0000"/>
                  </a:solidFill>
                </a:rPr>
                <a:t>gì</a:t>
              </a:r>
              <a:r>
                <a:rPr lang="en-US" sz="2800" b="1" i="1" dirty="0" smtClean="0">
                  <a:solidFill>
                    <a:srgbClr val="FF0000"/>
                  </a:solidFill>
                </a:rPr>
                <a:t>?</a:t>
              </a:r>
              <a:endParaRPr lang="en-US" sz="28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9767" y="3678624"/>
            <a:ext cx="6392234" cy="2950775"/>
            <a:chOff x="3866673" y="3680397"/>
            <a:chExt cx="5220179" cy="263040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790" y="4143567"/>
              <a:ext cx="813878" cy="10416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3030" r="994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653" y="3680397"/>
              <a:ext cx="981126" cy="796795"/>
            </a:xfrm>
            <a:prstGeom prst="rect">
              <a:avLst/>
            </a:prstGeom>
          </p:spPr>
        </p:pic>
        <p:pic>
          <p:nvPicPr>
            <p:cNvPr id="27" name="Picture 63" descr="untitled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35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673" y="4528444"/>
              <a:ext cx="902419" cy="65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3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453" y="4617363"/>
              <a:ext cx="928399" cy="1196498"/>
            </a:xfrm>
            <a:prstGeom prst="rect">
              <a:avLst/>
            </a:prstGeom>
          </p:spPr>
        </p:pic>
        <p:pic>
          <p:nvPicPr>
            <p:cNvPr id="29" name="Picture 28" descr="dthoai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770" b="89943" l="979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646" y="5363678"/>
              <a:ext cx="1065207" cy="9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53" y="3750404"/>
              <a:ext cx="864709" cy="672799"/>
            </a:xfrm>
            <a:prstGeom prst="rect">
              <a:avLst/>
            </a:prstGeom>
          </p:spPr>
        </p:pic>
        <p:pic>
          <p:nvPicPr>
            <p:cNvPr id="31" name="Picture 4" descr="Hình ảnh có liên quan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90" b="89835" l="0" r="898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642" y="5599942"/>
              <a:ext cx="798211" cy="66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ình ảnh có liên qua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22500" r="75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853" y="4780321"/>
              <a:ext cx="1494359" cy="870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Kết quả hình ảnh cho hình ảnh CAT XÉT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18540" r="81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362" y="5488197"/>
              <a:ext cx="1366834" cy="45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Kết quả hình ảnh cho hình ảnh nồi cơm điện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300" b="99700" l="75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301" y="3690879"/>
              <a:ext cx="703950" cy="60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Oval 34"/>
          <p:cNvSpPr/>
          <p:nvPr/>
        </p:nvSpPr>
        <p:spPr>
          <a:xfrm>
            <a:off x="5954608" y="5896127"/>
            <a:ext cx="597937" cy="413363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3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46919" y="152400"/>
            <a:ext cx="10769637" cy="6355354"/>
            <a:chOff x="990600" y="922016"/>
            <a:chExt cx="7439071" cy="5585738"/>
          </a:xfrm>
        </p:grpSpPr>
        <p:grpSp>
          <p:nvGrpSpPr>
            <p:cNvPr id="3" name="Group 2"/>
            <p:cNvGrpSpPr/>
            <p:nvPr/>
          </p:nvGrpSpPr>
          <p:grpSpPr>
            <a:xfrm>
              <a:off x="990600" y="922016"/>
              <a:ext cx="7439071" cy="5585738"/>
              <a:chOff x="0" y="315606"/>
              <a:chExt cx="6086475" cy="5798163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15606"/>
                <a:ext cx="6086475" cy="5798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Oval 5"/>
              <p:cNvSpPr/>
              <p:nvPr/>
            </p:nvSpPr>
            <p:spPr>
              <a:xfrm>
                <a:off x="4838026" y="609600"/>
                <a:ext cx="149579" cy="762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1146508" y="5867400"/>
              <a:ext cx="716700" cy="585861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4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8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7319" y="76200"/>
            <a:ext cx="11887200" cy="6629400"/>
            <a:chOff x="861060" y="914400"/>
            <a:chExt cx="7193280" cy="54864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1060" y="914400"/>
              <a:ext cx="7193280" cy="548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861060" y="5663558"/>
              <a:ext cx="694008" cy="737242"/>
            </a:xfrm>
            <a:prstGeom prst="ellips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4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362823" y="2883540"/>
            <a:ext cx="1133513" cy="697861"/>
          </a:xfrm>
          <a:prstGeom prst="wedgeRoundRectCallout">
            <a:avLst>
              <a:gd name="adj1" fmla="val -84798"/>
              <a:gd name="adj2" fmla="val -83023"/>
              <a:gd name="adj3" fmla="val 16667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CÁI ĐÔN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8319" y="76200"/>
            <a:ext cx="10865979" cy="6564238"/>
            <a:chOff x="896190" y="914400"/>
            <a:chExt cx="7467600" cy="5762568"/>
          </a:xfrm>
        </p:grpSpPr>
        <p:grpSp>
          <p:nvGrpSpPr>
            <p:cNvPr id="16" name="Group 15"/>
            <p:cNvGrpSpPr/>
            <p:nvPr/>
          </p:nvGrpSpPr>
          <p:grpSpPr>
            <a:xfrm>
              <a:off x="896190" y="914400"/>
              <a:ext cx="7467600" cy="5762568"/>
              <a:chOff x="896190" y="914400"/>
              <a:chExt cx="7467600" cy="5762568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6190" y="914400"/>
                <a:ext cx="7467600" cy="5334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Oval 3"/>
              <p:cNvSpPr/>
              <p:nvPr/>
            </p:nvSpPr>
            <p:spPr>
              <a:xfrm>
                <a:off x="7378956" y="5988029"/>
                <a:ext cx="677357" cy="68893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4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2200251" y="1745612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386666" y="3428738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974907" y="4456130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855866" y="5355498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358499" y="2537276"/>
              <a:ext cx="470184" cy="508747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5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648201" y="5077406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199569" y="2663340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latin typeface="Arial" pitchFamily="34" charset="0"/>
                  <a:cs typeface="Arial" pitchFamily="34" charset="0"/>
                </a:rPr>
                <a:t>7</a:t>
              </a:r>
              <a:endParaRPr lang="en-US" sz="2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135335" y="1745612"/>
              <a:ext cx="565407" cy="533401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761825" y="3428738"/>
              <a:ext cx="470184" cy="530784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latin typeface="Arial" pitchFamily="34" charset="0"/>
                  <a:cs typeface="Arial" pitchFamily="34" charset="0"/>
                </a:rPr>
                <a:t>9</a:t>
              </a:r>
              <a:endParaRPr lang="en-US" sz="2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513120" y="5341774"/>
              <a:ext cx="716525" cy="520742"/>
            </a:xfrm>
            <a:prstGeom prst="ellipse">
              <a:avLst/>
            </a:prstGeom>
            <a:solidFill>
              <a:srgbClr val="0070C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6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191"/>
            <a:ext cx="11959141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90" y="3819064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 rot="19412333">
            <a:off x="851031" y="2147996"/>
            <a:ext cx="2930991" cy="3147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55733" tIns="27866" rIns="55733" bIns="27866">
            <a:prstTxWarp prst="textArchUp">
              <a:avLst>
                <a:gd name="adj" fmla="val 11207379"/>
              </a:avLst>
            </a:prstTxWarp>
            <a:spAutoFit/>
          </a:bodyPr>
          <a:lstStyle/>
          <a:p>
            <a:pPr algn="ctr" defTabSz="914558">
              <a:spcBef>
                <a:spcPct val="50000"/>
              </a:spcBef>
            </a:pP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Hoạt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2800" b="1" dirty="0" smtClean="0"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2</a:t>
            </a:r>
            <a:endParaRPr lang="zh-CN" altLang="en-US" sz="2800" b="1" dirty="0"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486" y="3388614"/>
            <a:ext cx="982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4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343</Words>
  <Application>Microsoft Office PowerPoint</Application>
  <PresentationFormat>Custom</PresentationFormat>
  <Paragraphs>113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微软雅黑</vt:lpstr>
      <vt:lpstr>黑体</vt:lpstr>
      <vt:lpstr>宋体</vt:lpstr>
      <vt:lpstr>.VnAvant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Mình tròn có mũ mới vui Thổi cơm rất giỏi ai ơi cái gì?                            </vt:lpstr>
      <vt:lpstr>Cái gì dùng để bổ dưa Thái rau, gọt bí, sớm trưa chuyên cần?                                                                                  (Là cái gì?)</vt:lpstr>
      <vt:lpstr>Cái gì làm phẳng áo quần Để mặc đi chợ, đi làm, đi chơi?                                         (Là cái gì?)</vt:lpstr>
      <vt:lpstr>                 Có cánh chẳng biết bay        Chỉ quay như chong chóng        Làm gió xua cái nóng        Không điện là hết quay.      (Là cái gì?)   </vt:lpstr>
      <vt:lpstr>Có chân mà chẳng biết đi Quanh năm suốt tháng đứng ì một nơi Bạn bè chăn, chiếu, gối thôi Cho người nằm ngủ thảnh thơi đêm ngày.                                       Là cái gì 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LeThiKieuNhi</dc:creator>
  <cp:lastModifiedBy>Admin</cp:lastModifiedBy>
  <cp:revision>53</cp:revision>
  <dcterms:created xsi:type="dcterms:W3CDTF">2019-11-09T15:49:14Z</dcterms:created>
  <dcterms:modified xsi:type="dcterms:W3CDTF">2021-02-22T09:04:15Z</dcterms:modified>
</cp:coreProperties>
</file>