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24" r:id="rId3"/>
  </p:sldMasterIdLst>
  <p:notesMasterIdLst>
    <p:notesMasterId r:id="rId30"/>
  </p:notesMasterIdLst>
  <p:sldIdLst>
    <p:sldId id="353" r:id="rId4"/>
    <p:sldId id="333" r:id="rId5"/>
    <p:sldId id="300" r:id="rId6"/>
    <p:sldId id="297" r:id="rId7"/>
    <p:sldId id="304" r:id="rId8"/>
    <p:sldId id="303" r:id="rId9"/>
    <p:sldId id="334" r:id="rId10"/>
    <p:sldId id="305" r:id="rId11"/>
    <p:sldId id="335" r:id="rId12"/>
    <p:sldId id="301" r:id="rId13"/>
    <p:sldId id="312" r:id="rId14"/>
    <p:sldId id="306" r:id="rId15"/>
    <p:sldId id="307" r:id="rId16"/>
    <p:sldId id="309" r:id="rId17"/>
    <p:sldId id="337" r:id="rId18"/>
    <p:sldId id="338" r:id="rId19"/>
    <p:sldId id="339" r:id="rId20"/>
    <p:sldId id="340" r:id="rId21"/>
    <p:sldId id="336" r:id="rId22"/>
    <p:sldId id="290" r:id="rId23"/>
    <p:sldId id="291" r:id="rId24"/>
    <p:sldId id="292" r:id="rId25"/>
    <p:sldId id="293" r:id="rId26"/>
    <p:sldId id="294" r:id="rId27"/>
    <p:sldId id="317" r:id="rId28"/>
    <p:sldId id="319" r:id="rId29"/>
  </p:sldIdLst>
  <p:sldSz cx="12801600" cy="7315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86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97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45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945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4320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9184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4048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8912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8EACC"/>
    <a:srgbClr val="FFE1E1"/>
    <a:srgbClr val="C5F0FF"/>
    <a:srgbClr val="00B0F0"/>
    <a:srgbClr val="FF9900"/>
    <a:srgbClr val="000099"/>
    <a:srgbClr val="CC0000"/>
    <a:srgbClr val="FFF4D1"/>
    <a:srgbClr val="FBC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>
      <p:cViewPr varScale="1">
        <p:scale>
          <a:sx n="64" d="100"/>
          <a:sy n="64" d="100"/>
        </p:scale>
        <p:origin x="604" y="56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923F-332C-4554-9CCB-EAB41BB5901F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14350"/>
            <a:ext cx="4498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6CF7-4A64-4DD9-8E0D-E3070F98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34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785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5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6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46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00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EAD60890-816C-4FDA-B541-EA4953E1F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656F3E4C-E776-4FB0-8A28-7AB261FEB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/>
              <a:t>更多模版：</a:t>
            </a:r>
            <a:r>
              <a:rPr lang="en-US" altLang="zh-CN"/>
              <a:t>123</a:t>
            </a:r>
            <a:r>
              <a:rPr lang="zh-CN" altLang="en-US"/>
              <a:t>图文旗舰店</a:t>
            </a:r>
            <a:r>
              <a:rPr lang="en-US" altLang="zh-CN"/>
              <a:t>666</a:t>
            </a: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7A359454-0F21-4AD9-84C3-17B223123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4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52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2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4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0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2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70"/>
            <a:ext cx="1088136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0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4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64"/>
            <a:ext cx="288036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64"/>
            <a:ext cx="842772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110" y="389469"/>
            <a:ext cx="11041380" cy="458673"/>
          </a:xfrm>
        </p:spPr>
        <p:txBody>
          <a:bodyPr>
            <a:normAutofit/>
          </a:bodyPr>
          <a:lstStyle>
            <a:lvl1pPr algn="ctr">
              <a:defRPr sz="294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7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0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14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4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459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387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57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9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638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678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33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362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9169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86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700710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7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7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1" y="1637454"/>
            <a:ext cx="5658486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1" y="2319867"/>
            <a:ext cx="5658486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1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1253"/>
            <a:ext cx="4211639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291270"/>
            <a:ext cx="71564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1530777"/>
            <a:ext cx="4211639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5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7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23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23"/>
            <a:ext cx="4053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23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0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24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28/12/2021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5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3.em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985623E0-C486-4861-AF50-ADB9E2B5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" y="84139"/>
            <a:ext cx="12709525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385BCA-4169-4B26-8A3C-2277A554740F}"/>
              </a:ext>
            </a:extLst>
          </p:cNvPr>
          <p:cNvSpPr/>
          <p:nvPr/>
        </p:nvSpPr>
        <p:spPr>
          <a:xfrm>
            <a:off x="5059348" y="4189315"/>
            <a:ext cx="2316083" cy="9051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282" b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01213E81-42C4-414D-ADD1-8291AA3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163514"/>
            <a:ext cx="63500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9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9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9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</p:txBody>
      </p:sp>
      <p:sp>
        <p:nvSpPr>
          <p:cNvPr id="3077" name="TextBox 1">
            <a:extLst>
              <a:ext uri="{FF2B5EF4-FFF2-40B4-BE49-F238E27FC236}">
                <a16:creationId xmlns:a16="http://schemas.microsoft.com/office/drawing/2014/main" id="{76A2B55E-BF69-4A38-97D2-90631599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2" y="3419476"/>
            <a:ext cx="11596687" cy="733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170" b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 mừng các con đến với tiết học</a:t>
            </a:r>
          </a:p>
        </p:txBody>
      </p:sp>
      <p:sp>
        <p:nvSpPr>
          <p:cNvPr id="3078" name="TextBox 1">
            <a:extLst>
              <a:ext uri="{FF2B5EF4-FFF2-40B4-BE49-F238E27FC236}">
                <a16:creationId xmlns:a16="http://schemas.microsoft.com/office/drawing/2014/main" id="{0BD2DC8A-6955-4B65-8D17-2BF2153D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4" y="6524625"/>
            <a:ext cx="11598275" cy="604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336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336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36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3336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336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altLang="en-US" sz="3336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36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Thúy</a:t>
            </a:r>
            <a:r>
              <a:rPr lang="en-US" altLang="en-US" sz="3336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36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Quỳnh</a:t>
            </a:r>
            <a:endParaRPr lang="en-US" altLang="en-US" sz="3336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3400" y="381000"/>
            <a:ext cx="1097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1: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 35; 8; 57; 660; 4674; 3000; 945; 5553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696200" cy="12464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04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28600" y="208002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1: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38600" y="3048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943600" y="3048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848600" y="3048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829800" y="358451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800600" y="13716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4674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81800" y="1373155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839200" y="13716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20400" y="13716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25057"/>
              </p:ext>
            </p:extLst>
          </p:nvPr>
        </p:nvGraphicFramePr>
        <p:xfrm>
          <a:off x="251929" y="2514600"/>
          <a:ext cx="12192000" cy="37490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139252563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8661739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/>
                        <a:t>Số</a:t>
                      </a:r>
                      <a:r>
                        <a:rPr lang="en-US" sz="3000" dirty="0"/>
                        <a:t> chia </a:t>
                      </a:r>
                      <a:r>
                        <a:rPr lang="en-US" sz="3000" dirty="0" err="1"/>
                        <a:t>hết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cho</a:t>
                      </a:r>
                      <a:r>
                        <a:rPr lang="en-US" sz="3000" dirty="0"/>
                        <a:t> 5 </a:t>
                      </a:r>
                      <a:r>
                        <a:rPr lang="en-US" sz="3000" dirty="0" err="1"/>
                        <a:t>là</a:t>
                      </a:r>
                      <a:r>
                        <a:rPr lang="en-US" sz="3000" dirty="0"/>
                        <a:t>:</a:t>
                      </a:r>
                      <a:endParaRPr lang="en-US" sz="3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/>
                        <a:t>Số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không</a:t>
                      </a:r>
                      <a:r>
                        <a:rPr lang="en-US" sz="3000" dirty="0"/>
                        <a:t> chia </a:t>
                      </a:r>
                      <a:r>
                        <a:rPr lang="en-US" sz="3000" dirty="0" err="1"/>
                        <a:t>hết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cho</a:t>
                      </a:r>
                      <a:r>
                        <a:rPr lang="en-US" sz="3000" dirty="0"/>
                        <a:t> 5 </a:t>
                      </a:r>
                      <a:r>
                        <a:rPr lang="en-US" sz="3000" dirty="0" err="1"/>
                        <a:t>là</a:t>
                      </a:r>
                      <a:r>
                        <a:rPr lang="en-US" sz="3000" dirty="0"/>
                        <a:t>:</a:t>
                      </a:r>
                      <a:endParaRPr lang="en-US" sz="3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7450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8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095E-6 1.66667E-6 L -0.25 0.473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1.66667E-6 L 0.1369 0.473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5" y="2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6667E-6 L 0.15476 0.473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8" y="2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857E-6 3.19444E-6 L -0.52976 0.466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8" y="2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857E-6 -1.66667E-6 L 0.16072 0.494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6" y="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1944E-6 L -0.40476 0.515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8" y="25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095E-6 -1.66667E-6 L -0.38095 0.515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8" y="25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19E-7 -1.66667E-6 L -0.11905 0.4947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2" y="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/>
      <p:bldP spid="4" grpId="0" animBg="1"/>
      <p:bldP spid="4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62000" y="381000"/>
            <a:ext cx="967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2:  </a:t>
            </a:r>
            <a:r>
              <a:rPr lang="en-US" sz="3000" dirty="0" err="1">
                <a:solidFill>
                  <a:srgbClr val="000099"/>
                </a:solidFill>
              </a:rPr>
              <a:t>Viết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số</a:t>
            </a:r>
            <a:r>
              <a:rPr lang="en-US" sz="3000" dirty="0">
                <a:solidFill>
                  <a:srgbClr val="000099"/>
                </a:solidFill>
              </a:rPr>
              <a:t> chia </a:t>
            </a:r>
            <a:r>
              <a:rPr lang="en-US" sz="3000" dirty="0" err="1">
                <a:solidFill>
                  <a:srgbClr val="000099"/>
                </a:solidFill>
              </a:rPr>
              <a:t>hết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cho</a:t>
            </a:r>
            <a:r>
              <a:rPr lang="en-US" sz="3000" dirty="0">
                <a:solidFill>
                  <a:srgbClr val="000099"/>
                </a:solidFill>
              </a:rPr>
              <a:t> 5 </a:t>
            </a:r>
            <a:r>
              <a:rPr lang="en-US" sz="3000" dirty="0" err="1">
                <a:solidFill>
                  <a:srgbClr val="000099"/>
                </a:solidFill>
              </a:rPr>
              <a:t>thích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hợp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vào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chỗ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chấm</a:t>
            </a:r>
            <a:r>
              <a:rPr lang="en-US" sz="3000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0" y="870853"/>
            <a:ext cx="7162800" cy="27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/>
              <a:t>150    &lt;  …....  &lt; 160;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/>
              <a:t>3575  &lt;  …....  &lt; 3585;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/>
              <a:t>335, 340, 345; ……. ; ..….. ; 360.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137832" y="852191"/>
            <a:ext cx="357716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99744" y="110211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155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06610" y="2039221"/>
            <a:ext cx="117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3580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7692" y="2949879"/>
            <a:ext cx="117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26566" y="2982157"/>
            <a:ext cx="117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32643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" y="2196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3: 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0; 5 ; 7 </a:t>
            </a:r>
            <a:r>
              <a:rPr lang="en-US" sz="3000" dirty="0" err="1"/>
              <a:t>hãy</a:t>
            </a:r>
            <a:r>
              <a:rPr lang="en-US" sz="3000" dirty="0"/>
              <a:t> </a:t>
            </a:r>
            <a:r>
              <a:rPr lang="en-US" sz="3000" dirty="0" err="1"/>
              <a:t>viết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,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cả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đều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5.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000" y="1905000"/>
            <a:ext cx="1752600" cy="1295400"/>
          </a:xfrm>
          <a:prstGeom prst="ellipse">
            <a:avLst/>
          </a:prstGeom>
          <a:solidFill>
            <a:srgbClr val="CCFFFF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750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8958943" y="1905000"/>
            <a:ext cx="1701800" cy="12954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4876800" y="1905000"/>
            <a:ext cx="17526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ap="sq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</a:t>
            </a:r>
          </a:p>
        </p:txBody>
      </p:sp>
    </p:spTree>
    <p:extLst>
      <p:ext uri="{BB962C8B-B14F-4D97-AF65-F5344CB8AC3E}">
        <p14:creationId xmlns:p14="http://schemas.microsoft.com/office/powerpoint/2010/main" val="5954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 autoUpdateAnimBg="0"/>
      <p:bldP spid="26" grpId="0" animBg="1" autoUpdateAnimBg="0"/>
      <p:bldP spid="2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48595" y="228600"/>
            <a:ext cx="9315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4:  </a:t>
            </a:r>
            <a:r>
              <a:rPr lang="en-US" sz="3000" dirty="0" err="1">
                <a:solidFill>
                  <a:srgbClr val="003300"/>
                </a:solidFill>
              </a:rPr>
              <a:t>Trong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các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số</a:t>
            </a:r>
            <a:r>
              <a:rPr lang="en-US" sz="3000" dirty="0">
                <a:solidFill>
                  <a:srgbClr val="003300"/>
                </a:solidFill>
              </a:rPr>
              <a:t>: 35; 8; 57; 660; 945; 5553; 3000: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39800" y="914400"/>
            <a:ext cx="10185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3300"/>
                </a:solidFill>
              </a:rPr>
              <a:t>a) </a:t>
            </a:r>
            <a:r>
              <a:rPr lang="en-US" sz="3000" dirty="0" err="1">
                <a:solidFill>
                  <a:srgbClr val="003300"/>
                </a:solidFill>
              </a:rPr>
              <a:t>Số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nào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vừa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5 </a:t>
            </a:r>
            <a:r>
              <a:rPr lang="en-US" sz="3000" dirty="0" err="1">
                <a:solidFill>
                  <a:srgbClr val="003300"/>
                </a:solidFill>
              </a:rPr>
              <a:t>vừa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2?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3300"/>
                </a:solidFill>
              </a:rPr>
              <a:t>b) </a:t>
            </a:r>
            <a:r>
              <a:rPr lang="en-US" sz="3000" dirty="0" err="1">
                <a:solidFill>
                  <a:srgbClr val="003300"/>
                </a:solidFill>
              </a:rPr>
              <a:t>Số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nào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5 </a:t>
            </a:r>
            <a:r>
              <a:rPr lang="en-US" sz="3000" dirty="0" err="1">
                <a:solidFill>
                  <a:srgbClr val="003300"/>
                </a:solidFill>
              </a:rPr>
              <a:t>nhưng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không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742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128016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805" y="265174"/>
            <a:ext cx="2989284" cy="3220118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31642" y="1505329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504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595523" y="265174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504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123285" y="2745484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859404" y="1505329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endParaRPr lang="en-US" sz="504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81031" y="4279963"/>
            <a:ext cx="2106146" cy="651510"/>
            <a:chOff x="3056004" y="4114800"/>
            <a:chExt cx="2005853" cy="620486"/>
          </a:xfrm>
        </p:grpSpPr>
        <p:sp>
          <p:nvSpPr>
            <p:cNvPr id="2" name="Oval 1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</a:pPr>
              <a:endParaRPr lang="en-US" sz="189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TextBox 2">
              <a:hlinkClick r:id="rId5" action="ppaction://hlinksldjump"/>
            </p:cNvPr>
            <p:cNvSpPr txBox="1"/>
            <p:nvPr/>
          </p:nvSpPr>
          <p:spPr>
            <a:xfrm>
              <a:off x="3593566" y="4240377"/>
              <a:ext cx="930728" cy="364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9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1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685800" y="228600"/>
            <a:ext cx="8458200" cy="1600200"/>
          </a:xfrm>
          <a:prstGeom prst="wedgeRoundRectCallout">
            <a:avLst>
              <a:gd name="adj1" fmla="val 65033"/>
              <a:gd name="adj2" fmla="val 828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 8; 57; 660; 945; 5553; 3000</a:t>
            </a:r>
          </a:p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1800" y="52032"/>
            <a:ext cx="2050242" cy="2208563"/>
          </a:xfrm>
          <a:prstGeom prst="rect">
            <a:avLst/>
          </a:prstGeom>
        </p:spPr>
      </p:pic>
      <p:sp>
        <p:nvSpPr>
          <p:cNvPr id="17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752601" y="2129778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660 ; 3000</a:t>
            </a:r>
          </a:p>
        </p:txBody>
      </p:sp>
      <p:sp>
        <p:nvSpPr>
          <p:cNvPr id="18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752601" y="3268956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35; 660</a:t>
            </a:r>
            <a:r>
              <a:rPr lang="vi-VN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752601" y="4411956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945 ; 30000</a:t>
            </a:r>
          </a:p>
        </p:txBody>
      </p:sp>
      <p:sp>
        <p:nvSpPr>
          <p:cNvPr id="27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752601" y="5558778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8 ; 35</a:t>
            </a:r>
          </a:p>
        </p:txBody>
      </p:sp>
    </p:spTree>
    <p:extLst>
      <p:ext uri="{BB962C8B-B14F-4D97-AF65-F5344CB8AC3E}">
        <p14:creationId xmlns:p14="http://schemas.microsoft.com/office/powerpoint/2010/main" val="19812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28600" y="304800"/>
            <a:ext cx="8686800" cy="1688211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rgbClr val="FFE1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 8; 57; 660; 945; 5553; 3000:</a:t>
            </a:r>
          </a:p>
          <a:p>
            <a:pPr lvl="0" algn="ctr"/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071" y="628761"/>
            <a:ext cx="2050242" cy="2208563"/>
          </a:xfrm>
          <a:prstGeom prst="rect">
            <a:avLst/>
          </a:prstGeom>
        </p:spPr>
      </p:pic>
      <p:sp>
        <p:nvSpPr>
          <p:cNvPr id="17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464584" y="2209800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945 ; 3000</a:t>
            </a:r>
          </a:p>
        </p:txBody>
      </p:sp>
      <p:sp>
        <p:nvSpPr>
          <p:cNvPr id="2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464584" y="3279915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 8 ; 35</a:t>
            </a:r>
          </a:p>
        </p:txBody>
      </p:sp>
      <p:sp>
        <p:nvSpPr>
          <p:cNvPr id="2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464584" y="4350030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 660 ; 5553</a:t>
            </a:r>
          </a:p>
        </p:txBody>
      </p:sp>
      <p:sp>
        <p:nvSpPr>
          <p:cNvPr id="2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464584" y="5420145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  8</a:t>
            </a:r>
          </a:p>
        </p:txBody>
      </p:sp>
    </p:spTree>
    <p:extLst>
      <p:ext uri="{BB962C8B-B14F-4D97-AF65-F5344CB8AC3E}">
        <p14:creationId xmlns:p14="http://schemas.microsoft.com/office/powerpoint/2010/main" val="30465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81000" y="293496"/>
            <a:ext cx="9220200" cy="1688211"/>
          </a:xfrm>
          <a:prstGeom prst="wedgeRoundRectCallout">
            <a:avLst>
              <a:gd name="adj1" fmla="val 61177"/>
              <a:gd name="adj2" fmla="val 14466"/>
              <a:gd name="adj3" fmla="val 16667"/>
            </a:avLst>
          </a:prstGeom>
          <a:solidFill>
            <a:srgbClr val="D8E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 8; 57; 660; 945; 5553; 3000</a:t>
            </a:r>
          </a:p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1800" y="304800"/>
            <a:ext cx="2050242" cy="2208563"/>
          </a:xfrm>
          <a:prstGeom prst="rect">
            <a:avLst/>
          </a:prstGeom>
        </p:spPr>
      </p:pic>
      <p:sp>
        <p:nvSpPr>
          <p:cNvPr id="16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905000" y="2196033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8 ; 57 </a:t>
            </a:r>
          </a:p>
        </p:txBody>
      </p:sp>
      <p:sp>
        <p:nvSpPr>
          <p:cNvPr id="1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905000" y="3266148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35 ; 945</a:t>
            </a:r>
          </a:p>
        </p:txBody>
      </p:sp>
      <p:sp>
        <p:nvSpPr>
          <p:cNvPr id="1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905000" y="4336263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8; 660 </a:t>
            </a:r>
          </a:p>
        </p:txBody>
      </p:sp>
      <p:sp>
        <p:nvSpPr>
          <p:cNvPr id="26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905000" y="5406378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945 ; 3000</a:t>
            </a:r>
          </a:p>
        </p:txBody>
      </p:sp>
    </p:spTree>
    <p:extLst>
      <p:ext uri="{BB962C8B-B14F-4D97-AF65-F5344CB8AC3E}">
        <p14:creationId xmlns:p14="http://schemas.microsoft.com/office/powerpoint/2010/main" val="212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15" y="193699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93587" y="1124491"/>
            <a:ext cx="3687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5" y="3782357"/>
            <a:ext cx="1170434" cy="1170434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10200"/>
            <a:ext cx="1170434" cy="1170434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0" y="1193412"/>
            <a:ext cx="1170434" cy="1170434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2" y="2738015"/>
            <a:ext cx="1170434" cy="11704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74773" y="2598010"/>
            <a:ext cx="5641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027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0" y="1334953"/>
            <a:ext cx="178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Toán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7262" y="2302723"/>
            <a:ext cx="662873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Dấu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5</a:t>
            </a: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92643"/>
            <a:ext cx="1170434" cy="1170434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2" y="5257800"/>
            <a:ext cx="1170434" cy="117043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01" y="254948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3099" y="457200"/>
            <a:ext cx="8681486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171311" y="6228505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6498" y="1213587"/>
            <a:ext cx="5753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?</a:t>
            </a:r>
          </a:p>
        </p:txBody>
      </p:sp>
    </p:spTree>
    <p:extLst>
      <p:ext uri="{BB962C8B-B14F-4D97-AF65-F5344CB8AC3E}">
        <p14:creationId xmlns:p14="http://schemas.microsoft.com/office/powerpoint/2010/main" val="368610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986410" y="6343701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43106" y="457200"/>
            <a:ext cx="9029701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671240" y="1143008"/>
            <a:ext cx="554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357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92779" y="4329680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692779" y="5104259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4256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934207" y="4244529"/>
            <a:ext cx="386281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3973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934207" y="5166825"/>
            <a:ext cx="386281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5" y="4296926"/>
            <a:ext cx="729026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5" y="5219945"/>
            <a:ext cx="728140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39" y="5144468"/>
            <a:ext cx="728139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7" y="4256662"/>
            <a:ext cx="728140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217346" y="6307781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457200"/>
            <a:ext cx="9823634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971800" y="1117952"/>
            <a:ext cx="696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7835; 4256; 3973.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là: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7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50074" y="4263419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7911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7111323" y="4263419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10246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650074" y="5064566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2537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7082606" y="5100564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9855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93" y="4230665"/>
            <a:ext cx="729026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64" y="5201635"/>
            <a:ext cx="728140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78" y="4272241"/>
            <a:ext cx="728139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39" y="5091115"/>
            <a:ext cx="728140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174644" y="6241520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457200"/>
            <a:ext cx="9780934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357391" y="1091013"/>
            <a:ext cx="62438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7911; 2537; 10246; 9855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 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27090" y="4329680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7239000" y="4329680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.</a:t>
            </a: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09" y="4296926"/>
            <a:ext cx="729026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68" y="4369889"/>
            <a:ext cx="728139" cy="537702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151660" y="6307781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43099" y="457200"/>
            <a:ext cx="8681486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505200" y="1066815"/>
            <a:ext cx="586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số:0 ; 2 ; 4 ; 6 ; 8 </a:t>
            </a:r>
            <a:r>
              <a:rPr lang="vi-VN" sz="3600" b="1" dirty="0">
                <a:solidFill>
                  <a:schemeClr val="bg1"/>
                </a:solidFill>
              </a:rPr>
              <a:t>đư</a:t>
            </a:r>
            <a:r>
              <a:rPr lang="en-US" sz="3600" b="1" dirty="0" err="1">
                <a:solidFill>
                  <a:schemeClr val="bg1"/>
                </a:solidFill>
              </a:rPr>
              <a:t>ợc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gọi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số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gì</a:t>
            </a:r>
            <a:r>
              <a:rPr lang="en-US" sz="3600" b="1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45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34284-4CF4-43A6-B83F-5407689BA36E}"/>
              </a:ext>
            </a:extLst>
          </p:cNvPr>
          <p:cNvSpPr txBox="1"/>
          <p:nvPr/>
        </p:nvSpPr>
        <p:spPr>
          <a:xfrm>
            <a:off x="257177" y="314325"/>
            <a:ext cx="2117725" cy="69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91" b="1" dirty="0" err="1">
                <a:solidFill>
                  <a:srgbClr val="FF0000"/>
                </a:solidFill>
                <a:cs typeface="Arial" panose="020B0604020202020204" pitchFamily="34" charset="0"/>
              </a:rPr>
              <a:t>Ghi</a:t>
            </a:r>
            <a:r>
              <a:rPr lang="en-US" sz="3891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891" b="1" dirty="0" err="1">
                <a:solidFill>
                  <a:srgbClr val="FF0000"/>
                </a:solidFill>
                <a:cs typeface="Arial" panose="020B0604020202020204" pitchFamily="34" charset="0"/>
              </a:rPr>
              <a:t>nhớ</a:t>
            </a:r>
            <a:endParaRPr lang="en-US" sz="3891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394D178-55BE-41D3-9DE2-DC100420FAB4}"/>
              </a:ext>
            </a:extLst>
          </p:cNvPr>
          <p:cNvSpPr/>
          <p:nvPr/>
        </p:nvSpPr>
        <p:spPr>
          <a:xfrm>
            <a:off x="328614" y="2084388"/>
            <a:ext cx="3389313" cy="15875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61905C-F3DB-4154-95BF-D46D90B62AAC}"/>
              </a:ext>
            </a:extLst>
          </p:cNvPr>
          <p:cNvCxnSpPr/>
          <p:nvPr/>
        </p:nvCxnSpPr>
        <p:spPr>
          <a:xfrm flipV="1">
            <a:off x="3294063" y="1447801"/>
            <a:ext cx="1392238" cy="847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2B2D31-070E-403C-8D19-E113BB1FD0DA}"/>
              </a:ext>
            </a:extLst>
          </p:cNvPr>
          <p:cNvSpPr/>
          <p:nvPr/>
        </p:nvSpPr>
        <p:spPr>
          <a:xfrm>
            <a:off x="4697414" y="1130301"/>
            <a:ext cx="1457325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CEBE27-D47B-49A1-9EF6-FA514E9E8213}"/>
              </a:ext>
            </a:extLst>
          </p:cNvPr>
          <p:cNvCxnSpPr/>
          <p:nvPr/>
        </p:nvCxnSpPr>
        <p:spPr>
          <a:xfrm flipV="1">
            <a:off x="6842127" y="798514"/>
            <a:ext cx="1106487" cy="560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6">
            <a:extLst>
              <a:ext uri="{FF2B5EF4-FFF2-40B4-BE49-F238E27FC236}">
                <a16:creationId xmlns:a16="http://schemas.microsoft.com/office/drawing/2014/main" id="{28BAB87A-B84A-4EC6-878E-1708CFBD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839788"/>
            <a:ext cx="592138" cy="4762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F7737C-AC09-4393-8E94-8C32C161D028}"/>
              </a:ext>
            </a:extLst>
          </p:cNvPr>
          <p:cNvCxnSpPr/>
          <p:nvPr/>
        </p:nvCxnSpPr>
        <p:spPr>
          <a:xfrm>
            <a:off x="6154739" y="1395413"/>
            <a:ext cx="6953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0B7C10C-CEFE-40DD-86F0-087738151006}"/>
              </a:ext>
            </a:extLst>
          </p:cNvPr>
          <p:cNvSpPr/>
          <p:nvPr/>
        </p:nvSpPr>
        <p:spPr>
          <a:xfrm>
            <a:off x="7948613" y="585789"/>
            <a:ext cx="1677988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BE900E8-C51B-49EE-B674-102556AEBCD0}"/>
              </a:ext>
            </a:extLst>
          </p:cNvPr>
          <p:cNvSpPr/>
          <p:nvPr/>
        </p:nvSpPr>
        <p:spPr>
          <a:xfrm>
            <a:off x="7958139" y="1433514"/>
            <a:ext cx="1725613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427D89-EFBE-4235-956C-A116A14F5C7F}"/>
              </a:ext>
            </a:extLst>
          </p:cNvPr>
          <p:cNvSpPr/>
          <p:nvPr/>
        </p:nvSpPr>
        <p:spPr>
          <a:xfrm>
            <a:off x="7948613" y="2255839"/>
            <a:ext cx="1735138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8997EE-3E8F-41A3-9680-6C538C8B8E45}"/>
              </a:ext>
            </a:extLst>
          </p:cNvPr>
          <p:cNvCxnSpPr/>
          <p:nvPr/>
        </p:nvCxnSpPr>
        <p:spPr>
          <a:xfrm>
            <a:off x="6842126" y="1374776"/>
            <a:ext cx="1116012" cy="231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4B1944-EAB8-4C11-B548-53C891AD377D}"/>
              </a:ext>
            </a:extLst>
          </p:cNvPr>
          <p:cNvCxnSpPr/>
          <p:nvPr/>
        </p:nvCxnSpPr>
        <p:spPr>
          <a:xfrm>
            <a:off x="6842127" y="1374775"/>
            <a:ext cx="1106487" cy="1092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D8B53A-014D-4792-B6C0-EF6E0FFA3DB4}"/>
              </a:ext>
            </a:extLst>
          </p:cNvPr>
          <p:cNvCxnSpPr>
            <a:endCxn id="50" idx="1"/>
          </p:cNvCxnSpPr>
          <p:nvPr/>
        </p:nvCxnSpPr>
        <p:spPr>
          <a:xfrm>
            <a:off x="3294064" y="3259139"/>
            <a:ext cx="1412875" cy="1074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50ACF6-16F0-4131-A7BF-F0DDD9BB66E7}"/>
              </a:ext>
            </a:extLst>
          </p:cNvPr>
          <p:cNvSpPr/>
          <p:nvPr/>
        </p:nvSpPr>
        <p:spPr>
          <a:xfrm>
            <a:off x="4706938" y="4070350"/>
            <a:ext cx="1455738" cy="528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F8C511-27CB-4EAC-8FEA-A95C6A1E6DD5}"/>
              </a:ext>
            </a:extLst>
          </p:cNvPr>
          <p:cNvCxnSpPr/>
          <p:nvPr/>
        </p:nvCxnSpPr>
        <p:spPr>
          <a:xfrm flipV="1">
            <a:off x="6831013" y="3825876"/>
            <a:ext cx="1017588" cy="561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BE1DE4-771F-4D5F-A19D-74164A501FEC}"/>
              </a:ext>
            </a:extLst>
          </p:cNvPr>
          <p:cNvCxnSpPr/>
          <p:nvPr/>
        </p:nvCxnSpPr>
        <p:spPr>
          <a:xfrm>
            <a:off x="6170614" y="4387850"/>
            <a:ext cx="6969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85844BD-4B59-4EF4-B44F-FEB4DEB786D6}"/>
              </a:ext>
            </a:extLst>
          </p:cNvPr>
          <p:cNvSpPr/>
          <p:nvPr/>
        </p:nvSpPr>
        <p:spPr>
          <a:xfrm>
            <a:off x="7848601" y="3487739"/>
            <a:ext cx="2144712" cy="528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5CBF0B6-0008-4AD7-80BC-246766455B0D}"/>
              </a:ext>
            </a:extLst>
          </p:cNvPr>
          <p:cNvSpPr/>
          <p:nvPr/>
        </p:nvSpPr>
        <p:spPr>
          <a:xfrm>
            <a:off x="7856539" y="4157664"/>
            <a:ext cx="2144713" cy="528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F64E7B6-8CEB-4A8C-8514-D450399752B6}"/>
              </a:ext>
            </a:extLst>
          </p:cNvPr>
          <p:cNvSpPr/>
          <p:nvPr/>
        </p:nvSpPr>
        <p:spPr>
          <a:xfrm>
            <a:off x="7848601" y="4819650"/>
            <a:ext cx="2144712" cy="528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141CC8-5AA4-46E8-B256-F2F3321B0048}"/>
              </a:ext>
            </a:extLst>
          </p:cNvPr>
          <p:cNvCxnSpPr/>
          <p:nvPr/>
        </p:nvCxnSpPr>
        <p:spPr>
          <a:xfrm>
            <a:off x="6824664" y="4413251"/>
            <a:ext cx="962025" cy="9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1B5F38-1C59-4529-84BC-DBB8F87ADA41}"/>
              </a:ext>
            </a:extLst>
          </p:cNvPr>
          <p:cNvCxnSpPr/>
          <p:nvPr/>
        </p:nvCxnSpPr>
        <p:spPr>
          <a:xfrm>
            <a:off x="6842127" y="4413250"/>
            <a:ext cx="985837" cy="692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874D173F-6CF6-48E0-837A-520C0B7D94E4}"/>
              </a:ext>
            </a:extLst>
          </p:cNvPr>
          <p:cNvSpPr/>
          <p:nvPr/>
        </p:nvSpPr>
        <p:spPr>
          <a:xfrm>
            <a:off x="7848601" y="5457826"/>
            <a:ext cx="2144712" cy="530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63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63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63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722EDB0-118A-4934-B2A2-551B17BF6FE2}"/>
              </a:ext>
            </a:extLst>
          </p:cNvPr>
          <p:cNvCxnSpPr/>
          <p:nvPr/>
        </p:nvCxnSpPr>
        <p:spPr>
          <a:xfrm>
            <a:off x="6867527" y="4448176"/>
            <a:ext cx="960437" cy="1274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Brace 82">
            <a:extLst>
              <a:ext uri="{FF2B5EF4-FFF2-40B4-BE49-F238E27FC236}">
                <a16:creationId xmlns:a16="http://schemas.microsoft.com/office/drawing/2014/main" id="{FBC24BB6-1BB6-4944-A0B9-661578401776}"/>
              </a:ext>
            </a:extLst>
          </p:cNvPr>
          <p:cNvSpPr/>
          <p:nvPr/>
        </p:nvSpPr>
        <p:spPr>
          <a:xfrm>
            <a:off x="9577388" y="374650"/>
            <a:ext cx="636588" cy="2565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5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B8DE48-B534-49C0-8C75-F067DEEE8830}"/>
              </a:ext>
            </a:extLst>
          </p:cNvPr>
          <p:cNvCxnSpPr/>
          <p:nvPr/>
        </p:nvCxnSpPr>
        <p:spPr>
          <a:xfrm>
            <a:off x="10320339" y="1646238"/>
            <a:ext cx="1800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TextBox 85">
            <a:extLst>
              <a:ext uri="{FF2B5EF4-FFF2-40B4-BE49-F238E27FC236}">
                <a16:creationId xmlns:a16="http://schemas.microsoft.com/office/drawing/2014/main" id="{B00FA29C-4CA9-4F5F-A581-AFF70AB1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577" y="1020764"/>
            <a:ext cx="1684337" cy="4778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của sự vật</a:t>
            </a:r>
          </a:p>
        </p:txBody>
      </p:sp>
      <p:sp>
        <p:nvSpPr>
          <p:cNvPr id="14364" name="TextBox 86">
            <a:extLst>
              <a:ext uri="{FF2B5EF4-FFF2-40B4-BE49-F238E27FC236}">
                <a16:creationId xmlns:a16="http://schemas.microsoft.com/office/drawing/2014/main" id="{B174FC24-2DF8-41B5-A438-F4B3ED2C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051" y="1709738"/>
            <a:ext cx="2176462" cy="8620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được nói đến </a:t>
            </a:r>
          </a:p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ở vị ngữ</a:t>
            </a:r>
          </a:p>
        </p:txBody>
      </p:sp>
      <p:pic>
        <p:nvPicPr>
          <p:cNvPr id="38941" name="Picture 16" descr="LICENSELEARN MORE Standard For Print, Advertising, Design Expanded ...">
            <a:extLst>
              <a:ext uri="{FF2B5EF4-FFF2-40B4-BE49-F238E27FC236}">
                <a16:creationId xmlns:a16="http://schemas.microsoft.com/office/drawing/2014/main" id="{01C24354-5225-4C6F-B5F2-BB4CEBDF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6350" y="66675"/>
            <a:ext cx="12771438" cy="71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60F397E-E37B-43F8-BBE3-2BCB40FD4C9C}"/>
              </a:ext>
            </a:extLst>
          </p:cNvPr>
          <p:cNvSpPr/>
          <p:nvPr/>
        </p:nvSpPr>
        <p:spPr>
          <a:xfrm>
            <a:off x="3714593" y="907107"/>
            <a:ext cx="5961622" cy="1363626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505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Dặn dò</a:t>
            </a:r>
            <a:endParaRPr lang="en-US" sz="7505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491D3CE4-7D36-41CF-AB49-B8C0A46B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64" y="2672264"/>
            <a:ext cx="13334410" cy="10939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95732" indent="-595732">
              <a:lnSpc>
                <a:spcPts val="3474"/>
              </a:lnSpc>
              <a:spcBef>
                <a:spcPts val="834"/>
              </a:spcBef>
              <a:buFontTx/>
              <a:buChar char="-"/>
              <a:defRPr/>
            </a:pPr>
            <a:r>
              <a:rPr lang="en-US" sz="3891" b="1" spc="7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Hoàn thành vở bài tập Toán</a:t>
            </a:r>
          </a:p>
          <a:p>
            <a:pPr marL="595732" indent="-595732">
              <a:lnSpc>
                <a:spcPts val="3474"/>
              </a:lnSpc>
              <a:spcBef>
                <a:spcPts val="834"/>
              </a:spcBef>
              <a:buFontTx/>
              <a:buChar char="-"/>
              <a:defRPr/>
            </a:pPr>
            <a:r>
              <a:rPr lang="en-US" sz="3891" b="1" i="1" spc="7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Chuẩn bị bài học cho tiết sau.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7B543B64-4042-42A5-A42F-0137D48E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" y="82550"/>
            <a:ext cx="12709525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31042-6317-4300-BC53-484317F33B19}"/>
              </a:ext>
            </a:extLst>
          </p:cNvPr>
          <p:cNvSpPr/>
          <p:nvPr/>
        </p:nvSpPr>
        <p:spPr>
          <a:xfrm>
            <a:off x="529706" y="1539346"/>
            <a:ext cx="11742188" cy="1839318"/>
          </a:xfrm>
          <a:prstGeom prst="rect">
            <a:avLst/>
          </a:prstGeom>
          <a:noFill/>
        </p:spPr>
        <p:txBody>
          <a:bodyPr wrap="none" lIns="127095" tIns="63548" rIns="127095" bIns="63548">
            <a:spAutoFit/>
          </a:bodyPr>
          <a:lstStyle/>
          <a:p>
            <a:pPr algn="ctr">
              <a:defRPr/>
            </a:pP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Tiết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kết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thúc</a:t>
            </a:r>
            <a:endParaRPr lang="en-US" sz="5559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Chúc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các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con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chăm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ngoan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,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giỏi</a:t>
            </a:r>
            <a:r>
              <a:rPr lang="en-US" sz="5559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43400" y="304800"/>
            <a:ext cx="360547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sz="35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cầu</a:t>
            </a:r>
            <a:r>
              <a:rPr lang="en-US" sz="35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5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đạt</a:t>
            </a:r>
            <a:endParaRPr lang="en-US" sz="35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23"/>
          <p:cNvSpPr/>
          <p:nvPr/>
        </p:nvSpPr>
        <p:spPr>
          <a:xfrm>
            <a:off x="4085518" y="1901728"/>
            <a:ext cx="5744281" cy="1015390"/>
          </a:xfrm>
          <a:prstGeom prst="rect">
            <a:avLst/>
          </a:prstGeom>
        </p:spPr>
        <p:txBody>
          <a:bodyPr wrap="square" lIns="91169" tIns="45585" rIns="91169" bIns="45585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9" name="Rectangle 23"/>
          <p:cNvSpPr/>
          <p:nvPr/>
        </p:nvSpPr>
        <p:spPr>
          <a:xfrm>
            <a:off x="4085519" y="3556610"/>
            <a:ext cx="7344481" cy="1015390"/>
          </a:xfrm>
          <a:prstGeom prst="rect">
            <a:avLst/>
          </a:prstGeom>
        </p:spPr>
        <p:txBody>
          <a:bodyPr wrap="square" lIns="91169" tIns="45585" rIns="91169" bIns="45585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1" name="Rectangle 23"/>
          <p:cNvSpPr/>
          <p:nvPr/>
        </p:nvSpPr>
        <p:spPr>
          <a:xfrm>
            <a:off x="4013984" y="5004410"/>
            <a:ext cx="7949416" cy="1015390"/>
          </a:xfrm>
          <a:prstGeom prst="rect">
            <a:avLst/>
          </a:prstGeom>
        </p:spPr>
        <p:txBody>
          <a:bodyPr wrap="square" lIns="91169" tIns="45585" rIns="91169" bIns="45585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0" y="1828800"/>
            <a:ext cx="5059680" cy="1200819"/>
          </a:xfrm>
          <a:prstGeom prst="rect">
            <a:avLst/>
          </a:prstGeom>
        </p:spPr>
      </p:pic>
      <p:pic>
        <p:nvPicPr>
          <p:cNvPr id="53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0" y="3368071"/>
            <a:ext cx="5059680" cy="1200819"/>
          </a:xfrm>
          <a:prstGeom prst="rect">
            <a:avLst/>
          </a:prstGeom>
        </p:spPr>
      </p:pic>
      <p:pic>
        <p:nvPicPr>
          <p:cNvPr id="54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0" y="4852876"/>
            <a:ext cx="5059680" cy="1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03819" y="2057400"/>
            <a:ext cx="3903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>
                <a:ln/>
                <a:solidFill>
                  <a:srgbClr val="FF0000"/>
                </a:solidFill>
              </a:rPr>
              <a:t>Khám phá</a:t>
            </a:r>
            <a:endParaRPr lang="en-US" sz="6000" b="1" dirty="0">
              <a:ln/>
              <a:solidFill>
                <a:srgbClr val="FF0000"/>
              </a:solidFill>
            </a:endParaRPr>
          </a:p>
        </p:txBody>
      </p:sp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5" y="3782357"/>
            <a:ext cx="1170434" cy="1170434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10200"/>
            <a:ext cx="1170434" cy="1170434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0" y="1193412"/>
            <a:ext cx="1170434" cy="1170434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2" y="273801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0846" y="304800"/>
            <a:ext cx="1811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17030" y="1063455"/>
            <a:ext cx="2992969" cy="4558408"/>
            <a:chOff x="533400" y="692425"/>
            <a:chExt cx="2667000" cy="4266639"/>
          </a:xfrm>
        </p:grpSpPr>
        <p:sp>
          <p:nvSpPr>
            <p:cNvPr id="27" name="Rectangle 26"/>
            <p:cNvSpPr/>
            <p:nvPr/>
          </p:nvSpPr>
          <p:spPr>
            <a:xfrm>
              <a:off x="533400" y="692425"/>
              <a:ext cx="2590800" cy="413984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900" y="942580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: 5 =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9640" y="1066801"/>
            <a:ext cx="3572760" cy="4555062"/>
            <a:chOff x="5715000" y="696718"/>
            <a:chExt cx="3276600" cy="4228803"/>
          </a:xfrm>
        </p:grpSpPr>
        <p:sp>
          <p:nvSpPr>
            <p:cNvPr id="31" name="Rectangle 30"/>
            <p:cNvSpPr/>
            <p:nvPr/>
          </p:nvSpPr>
          <p:spPr>
            <a:xfrm>
              <a:off x="5715000" y="696718"/>
              <a:ext cx="3276600" cy="410304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05500" y="909037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: 5 = </a:t>
              </a:r>
            </a:p>
          </p:txBody>
        </p:sp>
      </p:grp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387600" y="13716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387600" y="20574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379133" y="27432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79133" y="34290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379133" y="40386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9133" y="4752393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9863667" y="1323393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9863667" y="201074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9829800" y="269663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9829800" y="337814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9843453" y="4077476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9839131" y="4743062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2" name="Right Brace 51"/>
          <p:cNvSpPr/>
          <p:nvPr/>
        </p:nvSpPr>
        <p:spPr>
          <a:xfrm rot="5400000">
            <a:off x="2122589" y="4287228"/>
            <a:ext cx="315376" cy="2888418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1752" y="6027170"/>
            <a:ext cx="4212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4" name="Right Brace 53"/>
          <p:cNvSpPr/>
          <p:nvPr/>
        </p:nvSpPr>
        <p:spPr>
          <a:xfrm rot="5400000">
            <a:off x="9616857" y="3923583"/>
            <a:ext cx="358325" cy="357276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9093" y="6052305"/>
            <a:ext cx="52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326452" y="1799254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324945" y="2479179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34276" y="3189517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334276" y="3867538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314062" y="4542455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56703" y="5224260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e 74"/>
          <p:cNvSpPr/>
          <p:nvPr/>
        </p:nvSpPr>
        <p:spPr>
          <a:xfrm>
            <a:off x="3771900" y="1219198"/>
            <a:ext cx="359832" cy="4151953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52196" y="2884023"/>
            <a:ext cx="237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3689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51" grpId="0"/>
      <p:bldP spid="52" grpId="0" animBg="1"/>
      <p:bldP spid="53" grpId="0"/>
      <p:bldP spid="54" grpId="0" animBg="1"/>
      <p:bldP spid="55" grpId="0"/>
      <p:bldP spid="75" grpId="0" animBg="1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19616" y="-7776"/>
            <a:ext cx="1811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5800" y="562945"/>
            <a:ext cx="2992969" cy="4558408"/>
            <a:chOff x="533400" y="692425"/>
            <a:chExt cx="2667000" cy="4266639"/>
          </a:xfrm>
        </p:grpSpPr>
        <p:sp>
          <p:nvSpPr>
            <p:cNvPr id="36" name="Rectangle 35"/>
            <p:cNvSpPr/>
            <p:nvPr/>
          </p:nvSpPr>
          <p:spPr>
            <a:xfrm>
              <a:off x="533400" y="692425"/>
              <a:ext cx="2590800" cy="413984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3900" y="942580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: 5 =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78410" y="566291"/>
            <a:ext cx="3572760" cy="4555062"/>
            <a:chOff x="5715000" y="696718"/>
            <a:chExt cx="3276600" cy="4228803"/>
          </a:xfrm>
        </p:grpSpPr>
        <p:sp>
          <p:nvSpPr>
            <p:cNvPr id="39" name="Rectangle 38"/>
            <p:cNvSpPr/>
            <p:nvPr/>
          </p:nvSpPr>
          <p:spPr>
            <a:xfrm>
              <a:off x="5715000" y="696718"/>
              <a:ext cx="3276600" cy="410304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05500" y="909037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: 5 = </a:t>
              </a:r>
            </a:p>
          </p:txBody>
        </p:sp>
      </p:grp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2256370" y="8710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2256370" y="15568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47903" y="22426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247903" y="29284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247903" y="35380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247903" y="4251883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9732437" y="822883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9732437" y="151023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9698570" y="219612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9698570" y="287763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9712223" y="3576966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9707901" y="4242552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3" name="Right Brace 52"/>
          <p:cNvSpPr/>
          <p:nvPr/>
        </p:nvSpPr>
        <p:spPr>
          <a:xfrm rot="5400000">
            <a:off x="1991359" y="3696024"/>
            <a:ext cx="315376" cy="2888418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0522" y="5404502"/>
            <a:ext cx="4212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9485627" y="3375328"/>
            <a:ext cx="358325" cy="357276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7863" y="5439745"/>
            <a:ext cx="52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195222" y="1298744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93715" y="1978669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03046" y="2689007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03046" y="3367028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82832" y="4041945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25473" y="4723750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>
            <a:off x="3640670" y="718688"/>
            <a:ext cx="359832" cy="4151953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20966" y="2383513"/>
            <a:ext cx="237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124200" y="5904551"/>
            <a:ext cx="5593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200" y="5943600"/>
            <a:ext cx="10026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962144" y="6456402"/>
            <a:ext cx="6745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-15551" y="6522766"/>
            <a:ext cx="12725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9015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  <p:bldP spid="65" grpId="2"/>
      <p:bldP spid="66" grpId="0"/>
      <p:bldP spid="67" grpId="0"/>
      <p:bldP spid="67" grpId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72" y="943458"/>
            <a:ext cx="10667828" cy="4572000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760" y="4164449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75632" y="1447800"/>
            <a:ext cx="2465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Ghi</a:t>
            </a:r>
            <a:r>
              <a:rPr kumimoji="0" lang="en-US" sz="4000" b="1" i="1" u="none" strike="noStrike" kern="1200" cap="none" spc="0" normalizeH="0" baseline="0" noProof="0" dirty="0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nhớ</a:t>
            </a:r>
            <a:r>
              <a:rPr kumimoji="0" lang="en-US" sz="4000" b="1" i="1" u="none" strike="noStrike" kern="1200" cap="none" spc="0" normalizeH="0" baseline="0" noProof="0" dirty="0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:</a:t>
            </a:r>
            <a:r>
              <a:rPr kumimoji="0" lang="en-US" sz="4000" b="1" i="1" u="none" strike="noStrike" kern="1200" cap="none" spc="0" normalizeH="0" noProof="0" dirty="0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endParaRPr kumimoji="0" lang="en-US" sz="4000" b="1" i="1" u="none" strike="noStrike" kern="1200" cap="none" spc="0" normalizeH="0" baseline="0" noProof="0" dirty="0">
              <a:ln/>
              <a:solidFill>
                <a:srgbClr val="000099"/>
              </a:solidFill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7" y="331237"/>
            <a:ext cx="1170434" cy="1170434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40" y="5943600"/>
            <a:ext cx="1170434" cy="117043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9" y="5792824"/>
            <a:ext cx="1170434" cy="117043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97516" y="2360242"/>
            <a:ext cx="10308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lvl="0">
              <a:spcBef>
                <a:spcPts val="1200"/>
              </a:spcBef>
            </a:pP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162299">
            <a:off x="6654857" y="368170"/>
            <a:ext cx="5943600" cy="12192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280" y="2133600"/>
            <a:ext cx="25619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FF3300"/>
                </a:solidFill>
              </a:rPr>
              <a:t>Giống</a:t>
            </a:r>
            <a:r>
              <a:rPr lang="en-US" sz="3000" b="1" i="1" dirty="0">
                <a:solidFill>
                  <a:srgbClr val="FF3300"/>
                </a:solidFill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</a:rPr>
              <a:t>nhau</a:t>
            </a:r>
            <a:r>
              <a:rPr lang="en-US" sz="3000" b="1" i="1" dirty="0">
                <a:solidFill>
                  <a:srgbClr val="FF3300"/>
                </a:solidFill>
              </a:rPr>
              <a:t>: </a:t>
            </a:r>
            <a:endParaRPr lang="en-US" sz="3000" b="1" i="1" dirty="0"/>
          </a:p>
        </p:txBody>
      </p:sp>
      <p:sp>
        <p:nvSpPr>
          <p:cNvPr id="33" name="Rectangle 32"/>
          <p:cNvSpPr/>
          <p:nvPr/>
        </p:nvSpPr>
        <p:spPr>
          <a:xfrm>
            <a:off x="2667000" y="2125133"/>
            <a:ext cx="6715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dirty="0"/>
              <a:t>+ </a:t>
            </a:r>
            <a:r>
              <a:rPr lang="en-US" sz="3000" dirty="0" err="1"/>
              <a:t>Đều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tận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0.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11212" y="2857248"/>
            <a:ext cx="2484668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000" b="1" i="1" dirty="0" err="1">
                <a:solidFill>
                  <a:srgbClr val="FF3300"/>
                </a:solidFill>
              </a:rPr>
              <a:t>Khác</a:t>
            </a:r>
            <a:r>
              <a:rPr lang="en-US" sz="3000" b="1" i="1" dirty="0">
                <a:solidFill>
                  <a:srgbClr val="FF3300"/>
                </a:solidFill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</a:rPr>
              <a:t>nhau</a:t>
            </a:r>
            <a:r>
              <a:rPr lang="en-US" sz="3000" b="1" i="1" dirty="0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67000" y="2859374"/>
            <a:ext cx="1014711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3000" dirty="0"/>
              <a:t>+  </a:t>
            </a:r>
            <a:r>
              <a:rPr lang="en-US" sz="3000" dirty="0" err="1"/>
              <a:t>Dấu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2, </a:t>
            </a:r>
            <a:r>
              <a:rPr lang="en-US" sz="3000" dirty="0" err="1"/>
              <a:t>ngoài</a:t>
            </a:r>
            <a:r>
              <a:rPr lang="en-US" sz="3000" dirty="0"/>
              <a:t> </a:t>
            </a:r>
            <a:r>
              <a:rPr lang="en-US" sz="3000" dirty="0" err="1"/>
              <a:t>tận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 </a:t>
            </a:r>
            <a:r>
              <a:rPr lang="en-US" sz="3000" dirty="0" err="1"/>
              <a:t>còn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2, 4, 6, 8.</a:t>
            </a:r>
          </a:p>
          <a:p>
            <a:pPr lvl="0">
              <a:lnSpc>
                <a:spcPct val="125000"/>
              </a:lnSpc>
            </a:pPr>
            <a:r>
              <a:rPr lang="en-US" sz="3000" dirty="0"/>
              <a:t>+ </a:t>
            </a:r>
            <a:r>
              <a:rPr lang="en-US" sz="3000" dirty="0" err="1"/>
              <a:t>Dấu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5 </a:t>
            </a:r>
            <a:r>
              <a:rPr lang="en-US" sz="3000" dirty="0" err="1"/>
              <a:t>tận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 </a:t>
            </a:r>
            <a:r>
              <a:rPr lang="en-US" sz="3000" dirty="0" err="1"/>
              <a:t>hoặc</a:t>
            </a:r>
            <a:r>
              <a:rPr lang="en-US" sz="3000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1248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5579" y="2057400"/>
            <a:ext cx="4160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Thực</a:t>
            </a:r>
            <a:r>
              <a:rPr kumimoji="0" lang="en-US" sz="60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hành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5" y="3782357"/>
            <a:ext cx="1170434" cy="1170434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10200"/>
            <a:ext cx="1170434" cy="1170434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0" y="1193412"/>
            <a:ext cx="1170434" cy="1170434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2" y="273801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1062</Words>
  <Application>Microsoft Office PowerPoint</Application>
  <PresentationFormat>Custom</PresentationFormat>
  <Paragraphs>197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微软雅黑</vt:lpstr>
      <vt:lpstr>宋体</vt:lpstr>
      <vt:lpstr>Arial</vt:lpstr>
      <vt:lpstr>Arial Black</vt:lpstr>
      <vt:lpstr>Calibri</vt:lpstr>
      <vt:lpstr>Calibri Light</vt:lpstr>
      <vt:lpstr>HP001 4 hàng</vt:lpstr>
      <vt:lpstr>Times New Roman</vt:lpstr>
      <vt:lpstr>Wingdings</vt:lpstr>
      <vt:lpstr>2_Office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TranTin</dc:creator>
  <cp:lastModifiedBy>10P200421</cp:lastModifiedBy>
  <cp:revision>50</cp:revision>
  <dcterms:created xsi:type="dcterms:W3CDTF">2006-05-03T09:18:41Z</dcterms:created>
  <dcterms:modified xsi:type="dcterms:W3CDTF">2021-12-28T02:07:26Z</dcterms:modified>
</cp:coreProperties>
</file>