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13" r:id="rId2"/>
    <p:sldId id="338" r:id="rId3"/>
    <p:sldId id="331" r:id="rId4"/>
    <p:sldId id="329" r:id="rId5"/>
    <p:sldId id="314" r:id="rId6"/>
    <p:sldId id="316" r:id="rId7"/>
    <p:sldId id="318" r:id="rId8"/>
    <p:sldId id="300" r:id="rId9"/>
    <p:sldId id="306" r:id="rId10"/>
    <p:sldId id="307" r:id="rId11"/>
    <p:sldId id="308" r:id="rId12"/>
    <p:sldId id="309" r:id="rId13"/>
    <p:sldId id="310" r:id="rId14"/>
    <p:sldId id="311" r:id="rId15"/>
    <p:sldId id="317" r:id="rId16"/>
    <p:sldId id="333" r:id="rId17"/>
    <p:sldId id="334" r:id="rId18"/>
    <p:sldId id="335" r:id="rId19"/>
    <p:sldId id="336" r:id="rId20"/>
    <p:sldId id="337" r:id="rId21"/>
    <p:sldId id="319" r:id="rId22"/>
    <p:sldId id="296" r:id="rId23"/>
    <p:sldId id="290" r:id="rId24"/>
    <p:sldId id="291" r:id="rId25"/>
    <p:sldId id="292" r:id="rId26"/>
    <p:sldId id="293" r:id="rId27"/>
    <p:sldId id="332" r:id="rId28"/>
    <p:sldId id="320" r:id="rId29"/>
    <p:sldId id="327" r:id="rId30"/>
    <p:sldId id="267" r:id="rId31"/>
    <p:sldId id="299" r:id="rId32"/>
    <p:sldId id="297" r:id="rId33"/>
    <p:sldId id="298" r:id="rId34"/>
    <p:sldId id="301" r:id="rId35"/>
    <p:sldId id="302" r:id="rId36"/>
    <p:sldId id="303" r:id="rId37"/>
    <p:sldId id="304" r:id="rId38"/>
    <p:sldId id="305" r:id="rId39"/>
    <p:sldId id="323" r:id="rId40"/>
    <p:sldId id="321" r:id="rId41"/>
    <p:sldId id="326" r:id="rId42"/>
    <p:sldId id="324" r:id="rId43"/>
    <p:sldId id="288" r:id="rId44"/>
    <p:sldId id="325" r:id="rId45"/>
    <p:sldId id="328" r:id="rId46"/>
  </p:sldIdLst>
  <p:sldSz cx="12192000" cy="6858000"/>
  <p:notesSz cx="6858000" cy="9144000"/>
  <p:custDataLst>
    <p:tags r:id="rId48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591172-5478-41B7-BFEF-998FABF48742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128CB-DFA8-4D42-B6C3-9F336C4A262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25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5B8FC-413B-4F34-97F8-A84D307A3AC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941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9267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2562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0629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04153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9301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1079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5789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3694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51850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4703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1878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0065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7894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003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52919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0437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2271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8474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ight Pattern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055106" y="0"/>
            <a:ext cx="3136895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15963"/>
            <a:ext cx="647699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127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921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8743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9588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263723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580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3653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03013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EEF26-47E8-4D00-995E-364D2B4755FA}" type="datetimeFigureOut">
              <a:rPr lang="vi-VN" smtClean="0"/>
              <a:t>13/10/2021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017DF-8012-41F0-83C4-1C1E43B859A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44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1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74" r:id="rId10"/>
    <p:sldLayoutId id="2147483673" r:id="rId11"/>
    <p:sldLayoutId id="2147483672" r:id="rId12"/>
    <p:sldLayoutId id="2147483671" r:id="rId13"/>
    <p:sldLayoutId id="2147483670" r:id="rId14"/>
    <p:sldLayoutId id="2147483669" r:id="rId15"/>
    <p:sldLayoutId id="2147483668" r:id="rId16"/>
    <p:sldLayoutId id="2147483667" r:id="rId17"/>
    <p:sldLayoutId id="2147483666" r:id="rId18"/>
    <p:sldLayoutId id="2147483665" r:id="rId19"/>
    <p:sldLayoutId id="2147483664" r:id="rId20"/>
    <p:sldLayoutId id="2147483662" r:id="rId21"/>
    <p:sldLayoutId id="2147483656" r:id="rId22"/>
    <p:sldLayoutId id="2147483657" r:id="rId23"/>
    <p:sldLayoutId id="2147483658" r:id="rId24"/>
    <p:sldLayoutId id="2147483659" r:id="rId25"/>
    <p:sldLayoutId id="2147483660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>
            <a:extLst>
              <a:ext uri="{FF2B5EF4-FFF2-40B4-BE49-F238E27FC236}">
                <a16:creationId xmlns:a16="http://schemas.microsoft.com/office/drawing/2014/main" id="{004B9DC1-F812-44CD-92AB-1237830D0877}"/>
              </a:ext>
            </a:extLst>
          </p:cNvPr>
          <p:cNvSpPr/>
          <p:nvPr/>
        </p:nvSpPr>
        <p:spPr>
          <a:xfrm>
            <a:off x="9671" y="-127788"/>
            <a:ext cx="12278532" cy="6076126"/>
          </a:xfrm>
          <a:prstGeom prst="rect">
            <a:avLst/>
          </a:prstGeom>
          <a:solidFill>
            <a:srgbClr val="DEEBF7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2954C8E-A179-4810-ADF1-62EE40BDCA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95" y="360947"/>
            <a:ext cx="2346240" cy="127760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F08E314-6FF4-4384-9F04-F7A04835DF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26964" y="1106119"/>
            <a:ext cx="2529880" cy="214162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2C18205-9451-4C33-B445-1E4EF9C469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4"/>
          <a:stretch/>
        </p:blipFill>
        <p:spPr>
          <a:xfrm>
            <a:off x="0" y="1932049"/>
            <a:ext cx="12192000" cy="488199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41A66E4-2B54-45AC-A13C-DF2FDCCEC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123" y="4551098"/>
            <a:ext cx="5288280" cy="19546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9366707-86C0-47E2-B93C-C290422394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74811"/>
            <a:ext cx="12192000" cy="1081267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55FFC849-8634-46BA-BA36-B76D6F856D1A}"/>
              </a:ext>
            </a:extLst>
          </p:cNvPr>
          <p:cNvSpPr txBox="1"/>
          <p:nvPr/>
        </p:nvSpPr>
        <p:spPr>
          <a:xfrm>
            <a:off x="2063491" y="871071"/>
            <a:ext cx="8686917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Mĩ</a:t>
            </a:r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 </a:t>
            </a:r>
            <a:r>
              <a:rPr lang="en-US" altLang="zh-CN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thuật</a:t>
            </a:r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 </a:t>
            </a:r>
            <a:r>
              <a:rPr lang="en-US" altLang="zh-CN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lớp</a:t>
            </a:r>
            <a:r>
              <a:rPr lang="en-US" altLang="zh-CN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 </a:t>
            </a:r>
            <a:r>
              <a:rPr lang="en-US" altLang="zh-CN" sz="7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浪漫雅圆" panose="02010601040101010101" pitchFamily="2" charset="-122"/>
                <a:ea typeface="浪漫雅圆" panose="02010601040101010101" pitchFamily="2" charset="-122"/>
              </a:rPr>
              <a:t>4</a:t>
            </a:r>
            <a:endParaRPr lang="en-US" altLang="zh-CN" sz="72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浪漫雅圆" panose="02010601040101010101" pitchFamily="2" charset="-122"/>
              <a:ea typeface="浪漫雅圆" panose="02010601040101010101" pitchFamily="2" charset="-122"/>
            </a:endParaRPr>
          </a:p>
        </p:txBody>
      </p:sp>
      <p:pic>
        <p:nvPicPr>
          <p:cNvPr id="20" name="Picture 7" descr="C:\Users\Admin\Downloads\con_vật_nuôi-removebg-preview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373" b="97794" l="13889" r="90850">
                        <a14:foregroundMark x1="43954" y1="26471" x2="43954" y2="26471"/>
                        <a14:foregroundMark x1="38725" y1="22549" x2="38725" y2="22549"/>
                        <a14:foregroundMark x1="31863" y1="28186" x2="31863" y2="28186"/>
                        <a14:foregroundMark x1="31046" y1="37010" x2="31046" y2="37010"/>
                        <a14:foregroundMark x1="46732" y1="50490" x2="46732" y2="50490"/>
                      </a14:backgroundRemoval>
                    </a14:imgEffect>
                  </a14:imgLayer>
                </a14:imgProps>
              </a:ext>
            </a:extLst>
          </a:blip>
          <a:srcRect l="12672"/>
          <a:stretch/>
        </p:blipFill>
        <p:spPr bwMode="auto">
          <a:xfrm rot="21396615" flipH="1">
            <a:off x="-864916" y="2107821"/>
            <a:ext cx="6090064" cy="4886996"/>
          </a:xfrm>
          <a:prstGeom prst="rect">
            <a:avLst/>
          </a:prstGeom>
          <a:noFill/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975D7CC-081D-48EF-9EF7-0F540781E3AC}"/>
              </a:ext>
            </a:extLst>
          </p:cNvPr>
          <p:cNvSpPr txBox="1"/>
          <p:nvPr/>
        </p:nvSpPr>
        <p:spPr>
          <a:xfrm>
            <a:off x="3398319" y="96081"/>
            <a:ext cx="859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3F3F3F"/>
                </a:solidFill>
                <a:latin typeface="+mj-lt"/>
              </a:rPr>
              <a:t>PHÒNG GIÁO DỤC ĐÀO TẠO QUẬN LONG BIÊN </a:t>
            </a:r>
            <a:endParaRPr lang="en-US" b="1" dirty="0">
              <a:solidFill>
                <a:srgbClr val="3F3F3F"/>
              </a:solidFill>
              <a:latin typeface="+mj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A342BD2-6DC5-4189-9C79-4D49DEB8CE2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5"/>
          <a:stretch/>
        </p:blipFill>
        <p:spPr>
          <a:xfrm>
            <a:off x="0" y="5028927"/>
            <a:ext cx="12192000" cy="183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8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ga_tr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6527800" cy="51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2686050" y="1281823"/>
            <a:ext cx="6642100" cy="5080433"/>
          </a:xfrm>
          <a:prstGeom prst="rect">
            <a:avLst/>
          </a:prstGeom>
          <a:solidFill>
            <a:srgbClr val="CC0066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animBg="1"/>
      <p:bldP spid="2560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01_08_52---Duck_we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667" y="111125"/>
            <a:ext cx="5689600" cy="588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3513667" y="0"/>
            <a:ext cx="5689600" cy="5048540"/>
          </a:xfrm>
          <a:prstGeom prst="rect">
            <a:avLst/>
          </a:prstGeom>
          <a:solidFill>
            <a:srgbClr val="00FFCC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6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barn(inHorizontal)">
                                      <p:cBhvr>
                                        <p:cTn id="14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3527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384" y="344489"/>
            <a:ext cx="5594349" cy="584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064001" y="1837113"/>
            <a:ext cx="5575300" cy="5361565"/>
          </a:xfrm>
          <a:prstGeom prst="rect">
            <a:avLst/>
          </a:prstGeom>
          <a:solidFill>
            <a:srgbClr val="FFCC00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66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4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ute pup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050587" y="0"/>
            <a:ext cx="9799782" cy="6858000"/>
          </a:xfrm>
          <a:prstGeom prst="rect">
            <a:avLst/>
          </a:prstGeom>
          <a:solidFill>
            <a:srgbClr val="FF00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1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3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animBg="1"/>
      <p:bldP spid="2969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sian_buffa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481584" y="0"/>
            <a:ext cx="9956800" cy="6858000"/>
          </a:xfrm>
          <a:prstGeom prst="rect">
            <a:avLst/>
          </a:prstGeom>
          <a:solidFill>
            <a:srgbClr val="990099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11582400" y="6248401"/>
            <a:ext cx="60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FF0066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27838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16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/>
      <p:bldP spid="30723" grpId="1" animBg="1"/>
      <p:bldP spid="307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ungle Leaves Cartoon Lion Giraffe Fox Animal Background, Forest, Giraffe,  Leaf Background Image for Free Download">
            <a:extLst>
              <a:ext uri="{FF2B5EF4-FFF2-40B4-BE49-F238E27FC236}">
                <a16:creationId xmlns:a16="http://schemas.microsoft.com/office/drawing/2014/main" id="{84AE827E-DB7E-44C9-8C75-2AB8F8396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47" y="-138546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2A7DCC-D09A-4CB6-AD3D-33D0F5EFD10F}"/>
              </a:ext>
            </a:extLst>
          </p:cNvPr>
          <p:cNvSpPr/>
          <p:nvPr/>
        </p:nvSpPr>
        <p:spPr>
          <a:xfrm>
            <a:off x="2154543" y="1058885"/>
            <a:ext cx="8463628" cy="377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spc="11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spc="11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spc="11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spc="110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3600" b="1" spc="11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110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endParaRPr lang="en-US" sz="3600" b="1" spc="110" dirty="0" smtClean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spc="110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3600" b="1" spc="11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11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3600" b="1" spc="11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spc="110" dirty="0" smtClean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spc="11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11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3600" b="1" spc="11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110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3600" b="1" spc="110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spc="110" dirty="0" smtClean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spc="110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600" b="1" spc="110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110" dirty="0" err="1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endParaRPr lang="en-US" sz="3600" b="1" spc="110" dirty="0" smtClean="0">
              <a:solidFill>
                <a:srgbClr val="00B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3600" b="1" spc="11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3600" b="1" spc="11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600" b="1" spc="11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spc="11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11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600" b="1" spc="11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11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600" b="1" spc="11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spc="11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nhé</a:t>
            </a:r>
            <a:r>
              <a:rPr lang="en-US" sz="3600" b="1" spc="11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en-US" sz="3600" b="1" spc="11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0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308">
        <p:circle/>
      </p:transition>
    </mc:Choice>
    <mc:Fallback xmlns="">
      <p:transition spd="slow" advTm="12308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54" y="0"/>
            <a:ext cx="10019211" cy="5434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71154" y="5759640"/>
            <a:ext cx="10655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02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5+ Cách tái chế chai nhựa thành đồ chơi, đồ dùng học tập, chậu hoa. |  Clean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872" y="0"/>
            <a:ext cx="972921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05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unbaby: Cách làm con gà bằng hộp sữa ch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14" y="1"/>
            <a:ext cx="78899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071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910" y="7670"/>
            <a:ext cx="9705702" cy="685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10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085" y="2975573"/>
            <a:ext cx="1761309" cy="4162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Minh </a:t>
            </a:r>
            <a:r>
              <a:rPr lang="en-US" dirty="0" err="1" smtClean="0"/>
              <a:t>Thư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51" y="156245"/>
            <a:ext cx="2183162" cy="25869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1914" y="123791"/>
            <a:ext cx="2334986" cy="265186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965591" y="2969004"/>
            <a:ext cx="1761309" cy="4162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err="1" smtClean="0"/>
              <a:t>Anh</a:t>
            </a:r>
            <a:r>
              <a:rPr lang="en-US" dirty="0" smtClean="0"/>
              <a:t> Minh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7293" y="88504"/>
            <a:ext cx="2574199" cy="2651861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462015" y="2985138"/>
            <a:ext cx="1761309" cy="4162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Minh </a:t>
            </a:r>
            <a:r>
              <a:rPr lang="en-US" dirty="0" err="1" smtClean="0"/>
              <a:t>Vũ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18" y="3749340"/>
            <a:ext cx="2025242" cy="25408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9752" y="3639125"/>
            <a:ext cx="4187388" cy="2904926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143133" y="6195324"/>
            <a:ext cx="1761309" cy="602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Minh Nam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75614" y="3639125"/>
            <a:ext cx="2495421" cy="290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4766" y="1318269"/>
            <a:ext cx="106555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ngộ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48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5" b="10231"/>
          <a:stretch/>
        </p:blipFill>
        <p:spPr>
          <a:xfrm>
            <a:off x="31861" y="0"/>
            <a:ext cx="12160139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5211" t="23430" r="9794" b="27858"/>
          <a:stretch/>
        </p:blipFill>
        <p:spPr>
          <a:xfrm>
            <a:off x="2641600" y="3429000"/>
            <a:ext cx="6299200" cy="25567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774915">
            <a:off x="1970051" y="3999380"/>
            <a:ext cx="1026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7030A0"/>
                </a:solidFill>
              </a:rPr>
              <a:t>2.</a:t>
            </a:r>
            <a:endParaRPr lang="en-US" sz="8000" b="1" dirty="0">
              <a:solidFill>
                <a:srgbClr val="7030A0"/>
              </a:solidFill>
            </a:endParaRPr>
          </a:p>
        </p:txBody>
      </p:sp>
      <p:pic>
        <p:nvPicPr>
          <p:cNvPr id="9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1" y="4319516"/>
            <a:ext cx="4013084" cy="258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58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EA4EB917-337B-433B-9DF6-B38DA0EEE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1" t="12363" r="4927" b="14976"/>
          <a:stretch/>
        </p:blipFill>
        <p:spPr>
          <a:xfrm>
            <a:off x="980260" y="794327"/>
            <a:ext cx="10454359" cy="5846618"/>
          </a:xfrm>
          <a:prstGeom prst="round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65906" y="234052"/>
            <a:ext cx="3929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31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92412">
        <p:dissolve/>
      </p:transition>
    </mc:Choice>
    <mc:Fallback xmlns="">
      <p:transition spd="slow" advTm="92412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61CAA0D-54D4-4E7E-A73C-E5FCFB8028DF}"/>
              </a:ext>
            </a:extLst>
          </p:cNvPr>
          <p:cNvSpPr txBox="1"/>
          <p:nvPr/>
        </p:nvSpPr>
        <p:spPr>
          <a:xfrm>
            <a:off x="2391507" y="5936566"/>
            <a:ext cx="777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LỰA CHỌN CON VẬT ĐỂ TẠO HÌNH </a:t>
            </a:r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</a:p>
          <a:p>
            <a:pPr algn="ctr"/>
            <a:r>
              <a:rPr lang="vi-V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 </a:t>
            </a:r>
            <a:r>
              <a:rPr lang="vi-VN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vi-VN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 HỢP</a:t>
            </a:r>
            <a:endParaRPr lang="en-GB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725B71C5-FFFC-4E54-AB23-069FFB9F6D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1" t="61643" r="72049" b="15362"/>
          <a:stretch/>
        </p:blipFill>
        <p:spPr>
          <a:xfrm>
            <a:off x="2391507" y="117823"/>
            <a:ext cx="7021677" cy="557552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2558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282">
        <p14:window dir="vert"/>
      </p:transition>
    </mc:Choice>
    <mc:Fallback xmlns="">
      <p:transition spd="slow" advTm="428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9AB752D-26E9-4F2D-A2A4-3B502E3F424C}"/>
              </a:ext>
            </a:extLst>
          </p:cNvPr>
          <p:cNvSpPr txBox="1"/>
          <p:nvPr/>
        </p:nvSpPr>
        <p:spPr>
          <a:xfrm>
            <a:off x="2452673" y="5795889"/>
            <a:ext cx="784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BƯỚC 2: TẠO CÁC BỘ PHẬN CHÍNH CHO CON VẬT</a:t>
            </a:r>
            <a:endParaRPr lang="en-GB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AF14ADAD-D0B3-41F8-95A4-878A4B2234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330" t="61063" r="50722" b="14976"/>
          <a:stretch/>
        </p:blipFill>
        <p:spPr>
          <a:xfrm>
            <a:off x="2576623" y="258619"/>
            <a:ext cx="6899886" cy="537710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7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491">
        <p14:doors dir="vert"/>
      </p:transition>
    </mc:Choice>
    <mc:Fallback xmlns="">
      <p:transition spd="slow" advTm="449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BC4F0CB-14C3-4261-9120-4DD6B066E5B6}"/>
              </a:ext>
            </a:extLst>
          </p:cNvPr>
          <p:cNvSpPr txBox="1"/>
          <p:nvPr/>
        </p:nvSpPr>
        <p:spPr>
          <a:xfrm>
            <a:off x="2504049" y="5795889"/>
            <a:ext cx="7848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BƯỚC 3: THÊM CHI TIẾT CHO CON VẬT</a:t>
            </a:r>
            <a:endParaRPr lang="en-GB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CC11A64-55B1-4AF6-B7AB-C562339C2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84" t="61964" r="28142" b="14976"/>
          <a:stretch/>
        </p:blipFill>
        <p:spPr>
          <a:xfrm>
            <a:off x="2613890" y="338481"/>
            <a:ext cx="6844145" cy="53382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20810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093">
        <p14:doors dir="vert"/>
      </p:transition>
    </mc:Choice>
    <mc:Fallback xmlns="">
      <p:transition spd="slow" advTm="60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7522F64B-678F-4EFA-BE0F-04F2EEEA18DD}"/>
              </a:ext>
            </a:extLst>
          </p:cNvPr>
          <p:cNvSpPr txBox="1"/>
          <p:nvPr/>
        </p:nvSpPr>
        <p:spPr>
          <a:xfrm>
            <a:off x="2576945" y="6163742"/>
            <a:ext cx="77753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000" b="1" dirty="0">
                <a:solidFill>
                  <a:srgbClr val="002060"/>
                </a:solidFill>
                <a:latin typeface="+mj-lt"/>
              </a:rPr>
              <a:t>BƯỚC 4: HOÀN CHỈNH SẢN PHẨM </a:t>
            </a:r>
            <a:endParaRPr lang="en-GB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99199F89-9C3F-442B-BDC2-DA396A7305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364" t="61256" r="4927" b="14976"/>
          <a:stretch/>
        </p:blipFill>
        <p:spPr>
          <a:xfrm>
            <a:off x="2658330" y="148953"/>
            <a:ext cx="7344651" cy="576548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3684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737">
        <p14:doors dir="vert"/>
      </p:transition>
    </mc:Choice>
    <mc:Fallback xmlns="">
      <p:transition spd="slow" advTm="673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Jungle Leaves Cartoon Lion Giraffe Fox Animal Background, Forest, Giraffe,  Leaf Background Image for Free Download">
            <a:extLst>
              <a:ext uri="{FF2B5EF4-FFF2-40B4-BE49-F238E27FC236}">
                <a16:creationId xmlns:a16="http://schemas.microsoft.com/office/drawing/2014/main" id="{84AE827E-DB7E-44C9-8C75-2AB8F8396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947" y="-138546"/>
            <a:ext cx="12192000" cy="68579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82A7DCC-D09A-4CB6-AD3D-33D0F5EFD10F}"/>
              </a:ext>
            </a:extLst>
          </p:cNvPr>
          <p:cNvSpPr/>
          <p:nvPr/>
        </p:nvSpPr>
        <p:spPr>
          <a:xfrm>
            <a:off x="2154543" y="1058885"/>
            <a:ext cx="8463628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800" b="1" spc="11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spc="11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800" b="1" spc="1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spc="1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b="1" spc="1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spc="1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spc="1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b="1" spc="1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spc="1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b="1" spc="11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spc="11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con </a:t>
            </a:r>
            <a:r>
              <a:rPr lang="en-US" sz="2800" b="1" spc="11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spc="1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b="1" spc="1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b="1" spc="1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b="1" spc="11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ctr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800" b="1" spc="11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800" b="1" spc="11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endParaRPr lang="en-US" sz="2800" b="1" spc="110" dirty="0" smtClean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800" b="1" spc="11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spc="11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spc="1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56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308">
        <p:circle/>
      </p:transition>
    </mc:Choice>
    <mc:Fallback xmlns="">
      <p:transition spd="slow" advTm="12308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z2827159778572_e01efe838370914d0ebcdc46b20f4ab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7"/>
          <a:stretch/>
        </p:blipFill>
        <p:spPr bwMode="auto">
          <a:xfrm>
            <a:off x="1564119" y="83127"/>
            <a:ext cx="7505990" cy="653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24102" y="1455016"/>
            <a:ext cx="335341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2000" b="1" cap="all" spc="0" dirty="0" err="1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Bạn</a:t>
            </a:r>
            <a:r>
              <a:rPr lang="en-US" sz="20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000" b="1" cap="all" spc="0" dirty="0" err="1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đã</a:t>
            </a:r>
            <a:r>
              <a:rPr lang="en-US" sz="20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000" b="1" cap="all" spc="0" dirty="0" err="1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có</a:t>
            </a:r>
            <a:r>
              <a:rPr lang="en-US" sz="20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 ý </a:t>
            </a:r>
            <a:r>
              <a:rPr lang="en-US" sz="2000" b="1" cap="all" spc="0" dirty="0" err="1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tưởng</a:t>
            </a:r>
            <a:r>
              <a:rPr lang="en-US" sz="20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en-US" sz="2000" b="1" cap="all" spc="0" dirty="0" err="1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cho</a:t>
            </a:r>
            <a:r>
              <a:rPr lang="en-US" sz="20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</a:p>
          <a:p>
            <a:pPr algn="ctr"/>
            <a:r>
              <a:rPr lang="en-US" sz="2000" b="1" cap="all" spc="0" dirty="0" err="1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sản</a:t>
            </a:r>
            <a:r>
              <a:rPr lang="en-US" sz="20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000" b="1" cap="all" spc="0" dirty="0" err="1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phẩm</a:t>
            </a:r>
            <a:r>
              <a:rPr lang="en-US" sz="20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000" b="1" cap="all" spc="0" dirty="0" err="1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của</a:t>
            </a:r>
            <a:r>
              <a:rPr lang="en-US" sz="20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000" b="1" cap="all" spc="0" dirty="0" err="1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mình</a:t>
            </a:r>
            <a:r>
              <a:rPr lang="en-US" sz="20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2000" b="1" cap="all" spc="0" dirty="0" err="1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chưa</a:t>
            </a:r>
            <a:r>
              <a:rPr lang="en-US" sz="2000" b="1" cap="all" spc="0" dirty="0" smtClean="0">
                <a:ln w="0"/>
                <a:solidFill>
                  <a:schemeClr val="accent2"/>
                </a:solidFill>
                <a:effectLst>
                  <a:reflection blurRad="12700" stA="50000" endPos="50000" dist="5000" dir="5400000" sy="-100000" rotWithShape="0"/>
                </a:effectLst>
              </a:rPr>
              <a:t>?</a:t>
            </a:r>
            <a:endParaRPr lang="en-US" sz="2000" b="1" cap="all" spc="0" dirty="0">
              <a:ln w="0"/>
              <a:solidFill>
                <a:schemeClr val="accent2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97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admin\Desktop\soank\Screenshot (13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7" t="7778" r="3928" b="8148"/>
          <a:stretch/>
        </p:blipFill>
        <p:spPr bwMode="auto">
          <a:xfrm>
            <a:off x="0" y="0"/>
            <a:ext cx="12192000" cy="678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soank\imag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3063"/>
          <a:stretch/>
        </p:blipFill>
        <p:spPr bwMode="auto">
          <a:xfrm>
            <a:off x="3759200" y="0"/>
            <a:ext cx="6604000" cy="678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84800" y="1528108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23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2245784" y="465138"/>
            <a:ext cx="24237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pic>
        <p:nvPicPr>
          <p:cNvPr id="10242" name="Picture 2" descr="C:\Users\admin\Desktop\soank\Screenshot (136)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8" t="6904" r="4611" b="7745"/>
          <a:stretch/>
        </p:blipFill>
        <p:spPr bwMode="auto">
          <a:xfrm>
            <a:off x="-24634" y="0"/>
            <a:ext cx="12216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\Desktop\Thi GVG năm 2021 của dung\bài giảng\ảnh  dạy\394abd2cbecdf451b83c119b8678936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2904" r="3482" b="3234"/>
          <a:stretch/>
        </p:blipFill>
        <p:spPr bwMode="auto">
          <a:xfrm>
            <a:off x="2310544" y="0"/>
            <a:ext cx="9881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934082" y="999883"/>
            <a:ext cx="62992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 EM 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</a:t>
            </a: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THẾ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ĐỘNG VẬT 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2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742091"/>
          </a:xfrm>
          <a:prstGeom prst="rect">
            <a:avLst/>
          </a:prstGeom>
        </p:spPr>
      </p:pic>
      <p:pic>
        <p:nvPicPr>
          <p:cNvPr id="1028" name="Picture 4" descr="Hướng dẫn bé làm động vật bằng giấy - Art For Kids">
            <a:extLst>
              <a:ext uri="{FF2B5EF4-FFF2-40B4-BE49-F238E27FC236}">
                <a16:creationId xmlns:a16="http://schemas.microsoft.com/office/drawing/2014/main" id="{01713722-0027-4191-BE6F-9C57070994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638"/>
          <a:stretch/>
        </p:blipFill>
        <p:spPr bwMode="auto">
          <a:xfrm>
            <a:off x="2678785" y="569320"/>
            <a:ext cx="3216254" cy="207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ướng dẫn bé làm động vật bằng giấy - Art For Kids">
            <a:extLst>
              <a:ext uri="{FF2B5EF4-FFF2-40B4-BE49-F238E27FC236}">
                <a16:creationId xmlns:a16="http://schemas.microsoft.com/office/drawing/2014/main" id="{8239CFD2-0B05-44DD-AE10-366589B6B3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8" b="59715"/>
          <a:stretch/>
        </p:blipFill>
        <p:spPr bwMode="auto">
          <a:xfrm>
            <a:off x="6829689" y="575046"/>
            <a:ext cx="2870912" cy="205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ướng dẫn bé làm động vật bằng giấy - Art For Kids">
            <a:extLst>
              <a:ext uri="{FF2B5EF4-FFF2-40B4-BE49-F238E27FC236}">
                <a16:creationId xmlns:a16="http://schemas.microsoft.com/office/drawing/2014/main" id="{35ACCB66-76F3-4D4B-92F0-6BF365683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63"/>
          <a:stretch/>
        </p:blipFill>
        <p:spPr bwMode="auto">
          <a:xfrm>
            <a:off x="8199423" y="3586457"/>
            <a:ext cx="3154929" cy="209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ình Bầu dục 4">
            <a:extLst>
              <a:ext uri="{FF2B5EF4-FFF2-40B4-BE49-F238E27FC236}">
                <a16:creationId xmlns:a16="http://schemas.microsoft.com/office/drawing/2014/main" id="{F1F3AF1B-88EC-4425-85E0-BC662DF0D904}"/>
              </a:ext>
            </a:extLst>
          </p:cNvPr>
          <p:cNvSpPr/>
          <p:nvPr/>
        </p:nvSpPr>
        <p:spPr>
          <a:xfrm>
            <a:off x="4001990" y="2840535"/>
            <a:ext cx="569844" cy="460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1</a:t>
            </a:r>
            <a:endParaRPr lang="en-GB" b="1" dirty="0"/>
          </a:p>
        </p:txBody>
      </p:sp>
      <p:sp>
        <p:nvSpPr>
          <p:cNvPr id="13" name="Hình Bầu dục 12">
            <a:extLst>
              <a:ext uri="{FF2B5EF4-FFF2-40B4-BE49-F238E27FC236}">
                <a16:creationId xmlns:a16="http://schemas.microsoft.com/office/drawing/2014/main" id="{8B91DE93-0E7E-41F8-8387-3B333AB29935}"/>
              </a:ext>
            </a:extLst>
          </p:cNvPr>
          <p:cNvSpPr/>
          <p:nvPr/>
        </p:nvSpPr>
        <p:spPr>
          <a:xfrm>
            <a:off x="8123137" y="2819368"/>
            <a:ext cx="569867" cy="5201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2</a:t>
            </a:r>
            <a:endParaRPr lang="en-GB" b="1" dirty="0"/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582BE212-CB80-42BB-A4E7-B24C6F50B4EF}"/>
              </a:ext>
            </a:extLst>
          </p:cNvPr>
          <p:cNvGrpSpPr/>
          <p:nvPr/>
        </p:nvGrpSpPr>
        <p:grpSpPr>
          <a:xfrm>
            <a:off x="758145" y="3640499"/>
            <a:ext cx="5716405" cy="2816210"/>
            <a:chOff x="758145" y="3640499"/>
            <a:chExt cx="5716405" cy="2816210"/>
          </a:xfrm>
        </p:grpSpPr>
        <p:pic>
          <p:nvPicPr>
            <p:cNvPr id="1030" name="Picture 6" descr="Hướng dẫn bé làm động vật bằng giấy - Art For Kids">
              <a:extLst>
                <a:ext uri="{FF2B5EF4-FFF2-40B4-BE49-F238E27FC236}">
                  <a16:creationId xmlns:a16="http://schemas.microsoft.com/office/drawing/2014/main" id="{F1BFFA49-0BD3-42D5-8401-2471631A43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286" b="39878"/>
            <a:stretch/>
          </p:blipFill>
          <p:spPr bwMode="auto">
            <a:xfrm>
              <a:off x="758145" y="3640499"/>
              <a:ext cx="2870795" cy="2084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ướng dẫn bé làm động vật bằng giấy - Art For Kids">
              <a:extLst>
                <a:ext uri="{FF2B5EF4-FFF2-40B4-BE49-F238E27FC236}">
                  <a16:creationId xmlns:a16="http://schemas.microsoft.com/office/drawing/2014/main" id="{CEF5F82E-9CEF-4ABC-9851-8159673F44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884" b="20279"/>
            <a:stretch/>
          </p:blipFill>
          <p:spPr bwMode="auto">
            <a:xfrm>
              <a:off x="3603755" y="3640499"/>
              <a:ext cx="2870795" cy="20703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1DBE872F-7758-4DD1-9F7B-AA6E71298BB6}"/>
                </a:ext>
              </a:extLst>
            </p:cNvPr>
            <p:cNvSpPr/>
            <p:nvPr/>
          </p:nvSpPr>
          <p:spPr>
            <a:xfrm>
              <a:off x="3344018" y="5996196"/>
              <a:ext cx="569844" cy="46051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b="1" dirty="0"/>
                <a:t>3</a:t>
              </a:r>
              <a:endParaRPr lang="en-GB" b="1" dirty="0"/>
            </a:p>
          </p:txBody>
        </p:sp>
      </p:grpSp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3319590D-3D33-449E-88AB-451C6F639875}"/>
              </a:ext>
            </a:extLst>
          </p:cNvPr>
          <p:cNvSpPr/>
          <p:nvPr/>
        </p:nvSpPr>
        <p:spPr>
          <a:xfrm>
            <a:off x="9491965" y="5811956"/>
            <a:ext cx="569844" cy="4605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/>
              <a:t>4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3042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163">
        <p:circle/>
      </p:transition>
    </mc:Choice>
    <mc:Fallback xmlns="">
      <p:transition spd="slow" advTm="2116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1999" cy="674209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7154" y="156754"/>
            <a:ext cx="736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Sản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tham </a:t>
            </a:r>
            <a:r>
              <a:rPr 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khảo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hảo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Sáng tạo “thế giới ngộ nghĩnh” từ lõi giấy vệ sinh với những ý tưởng DIY  cực dễ">
            <a:extLst>
              <a:ext uri="{FF2B5EF4-FFF2-40B4-BE49-F238E27FC236}">
                <a16:creationId xmlns:a16="http://schemas.microsoft.com/office/drawing/2014/main" id="{7C001465-C940-45E9-A1D9-4D0B4F58F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54" y="961890"/>
            <a:ext cx="4012094" cy="284147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45 ý tưởng làm các con vật ngộ nghĩnh từ lõi giấy vệ sinh">
            <a:extLst>
              <a:ext uri="{FF2B5EF4-FFF2-40B4-BE49-F238E27FC236}">
                <a16:creationId xmlns:a16="http://schemas.microsoft.com/office/drawing/2014/main" id="{6AA0B3C1-D1E0-44D1-A85C-C43483D33D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366" y="961890"/>
            <a:ext cx="4012094" cy="275844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45 ý tưởng làm các con vật ngộ nghĩnh từ lõi giấy vệ sinh">
            <a:extLst>
              <a:ext uri="{FF2B5EF4-FFF2-40B4-BE49-F238E27FC236}">
                <a16:creationId xmlns:a16="http://schemas.microsoft.com/office/drawing/2014/main" id="{C482EA8E-00D7-4C0D-BBDB-17577D4B5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37" y="3940074"/>
            <a:ext cx="4139346" cy="269735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45 ý tưởng làm các con vật ngộ nghĩnh từ lõi giấy vệ sinh">
            <a:extLst>
              <a:ext uri="{FF2B5EF4-FFF2-40B4-BE49-F238E27FC236}">
                <a16:creationId xmlns:a16="http://schemas.microsoft.com/office/drawing/2014/main" id="{0909EE64-12D5-43A1-9464-C56743774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834" y="3846601"/>
            <a:ext cx="4356651" cy="279082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391469"/>
      </p:ext>
    </p:extLst>
  </p:cSld>
  <p:clrMapOvr>
    <a:masterClrMapping/>
  </p:clrMapOvr>
  <p:transition spd="slow" advTm="21163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901"/>
            <a:ext cx="12191999" cy="6742091"/>
          </a:xfrm>
          <a:prstGeom prst="rect">
            <a:avLst/>
          </a:prstGeom>
        </p:spPr>
      </p:pic>
      <p:pic>
        <p:nvPicPr>
          <p:cNvPr id="2050" name="Picture 2" descr="Những cách tái chế chai nhựa đơn giản, hữu ích">
            <a:extLst>
              <a:ext uri="{FF2B5EF4-FFF2-40B4-BE49-F238E27FC236}">
                <a16:creationId xmlns:a16="http://schemas.microsoft.com/office/drawing/2014/main" id="{937323B3-C6DB-4F70-B779-BA3D4A52F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66" y="106016"/>
            <a:ext cx="4439792" cy="295523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àm chậu trồng cây, chậu treo, hộp đựng bút từ vỏ chai nước ngọt - YouTube">
            <a:extLst>
              <a:ext uri="{FF2B5EF4-FFF2-40B4-BE49-F238E27FC236}">
                <a16:creationId xmlns:a16="http://schemas.microsoft.com/office/drawing/2014/main" id="{65844D68-4823-457A-987F-B0916253BB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7" b="11848"/>
          <a:stretch/>
        </p:blipFill>
        <p:spPr bwMode="auto">
          <a:xfrm>
            <a:off x="6770789" y="106016"/>
            <a:ext cx="4310596" cy="29830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Báo Đà Nẵng điện tử">
            <a:extLst>
              <a:ext uri="{FF2B5EF4-FFF2-40B4-BE49-F238E27FC236}">
                <a16:creationId xmlns:a16="http://schemas.microsoft.com/office/drawing/2014/main" id="{71B70E81-8529-467D-96F3-60899A3B4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66" y="3254462"/>
            <a:ext cx="4280197" cy="33043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hặt vỏ hộp sữa chua làm chậu cây con vật ngộ nghĩnh đáng yêu - Nhat vo hop  sua chua lam chau cay con vat ngo nghinh dang yeu - daubao.com">
            <a:extLst>
              <a:ext uri="{FF2B5EF4-FFF2-40B4-BE49-F238E27FC236}">
                <a16:creationId xmlns:a16="http://schemas.microsoft.com/office/drawing/2014/main" id="{2A3BBD2F-A6E5-4DB7-B197-BB0C3E297C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64"/>
          <a:stretch/>
        </p:blipFill>
        <p:spPr bwMode="auto">
          <a:xfrm>
            <a:off x="6181617" y="3415089"/>
            <a:ext cx="4899768" cy="29830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503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163">
        <p:circle/>
      </p:transition>
    </mc:Choice>
    <mc:Fallback xmlns="">
      <p:transition spd="slow" advTm="2116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845"/>
            <a:ext cx="12191999" cy="6742091"/>
          </a:xfrm>
          <a:prstGeom prst="rect">
            <a:avLst/>
          </a:prstGeom>
        </p:spPr>
      </p:pic>
      <p:pic>
        <p:nvPicPr>
          <p:cNvPr id="4" name="Picture 2" descr="Chia sẻ cách làm những con vật bằng giấy dễ thực hiện tại nhà">
            <a:extLst>
              <a:ext uri="{FF2B5EF4-FFF2-40B4-BE49-F238E27FC236}">
                <a16:creationId xmlns:a16="http://schemas.microsoft.com/office/drawing/2014/main" id="{A41C5A9B-0D0D-4355-8A8E-D1349A1714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696" b="43961"/>
          <a:stretch/>
        </p:blipFill>
        <p:spPr bwMode="auto">
          <a:xfrm>
            <a:off x="1317211" y="983678"/>
            <a:ext cx="3833469" cy="520096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hia sẻ cách làm những con vật bằng giấy dễ thực hiện tại nhà">
            <a:extLst>
              <a:ext uri="{FF2B5EF4-FFF2-40B4-BE49-F238E27FC236}">
                <a16:creationId xmlns:a16="http://schemas.microsoft.com/office/drawing/2014/main" id="{806A60E5-9627-4447-A593-504973C7F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60" t="47140"/>
          <a:stretch/>
        </p:blipFill>
        <p:spPr bwMode="auto">
          <a:xfrm>
            <a:off x="7041322" y="1007457"/>
            <a:ext cx="3666880" cy="517718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03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1163">
        <p:circle/>
      </p:transition>
    </mc:Choice>
    <mc:Fallback xmlns="">
      <p:transition spd="slow" advTm="21163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2018-2019\CHUNG EM VOI THE GIOI DONG VAT\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133" y="-13855"/>
            <a:ext cx="6952868" cy="3595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E:\2018-2019\CHUNG EM VOI THE GIOI DONG VAT\do-choi-giay-sinh-dong-dep-mat-me-lam-cho-be-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927"/>
            <a:ext cx="5192951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6037"/>
            <a:ext cx="12192000" cy="3248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001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2018-2019\CHUNG EM VOI THE GIOI DONG VAT\con đĩ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945" y="1"/>
            <a:ext cx="12228945" cy="688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70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8-2019\CHUNG EM VOI THE GIOI DONG VAT\194f66a472218da489a73b4770fda54c_paper_plate1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18"/>
          <a:stretch/>
        </p:blipFill>
        <p:spPr bwMode="auto">
          <a:xfrm>
            <a:off x="2" y="203835"/>
            <a:ext cx="11887199" cy="645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00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2018-2019\CHUNG EM VOI THE GIOI DONG VAT\maxresdefault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39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2018-2019\CHUNG EM VOI THE GIOI DONG VAT\maxresdefault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5" r="7272"/>
          <a:stretch/>
        </p:blipFill>
        <p:spPr bwMode="auto">
          <a:xfrm>
            <a:off x="203200" y="381000"/>
            <a:ext cx="118872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976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admin\Desktop\soank\dc874e1add932bcd728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5953420">
            <a:off x="3471650" y="-679408"/>
            <a:ext cx="4271516" cy="62245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admin\Downloads\797e71e0fd690b375278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502" y="2700787"/>
            <a:ext cx="3210245" cy="356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485683" y="1437327"/>
            <a:ext cx="4562467" cy="144655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dáng con </a:t>
            </a:r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vỏ hộp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/>
          </a:p>
        </p:txBody>
      </p:sp>
      <p:pic>
        <p:nvPicPr>
          <p:cNvPr id="3074" name="Picture 2" descr="C:\Users\admin\Downloads\4729a3792a51e30fba40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75" y="300341"/>
            <a:ext cx="3476625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8" t="21468" r="8362" b="27010"/>
          <a:stretch>
            <a:fillRect/>
          </a:stretch>
        </p:blipFill>
        <p:spPr bwMode="auto">
          <a:xfrm>
            <a:off x="2687782" y="4952975"/>
            <a:ext cx="685800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992203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ải hình ảnh hinh nen powerpoint dang yeu 135b332e9011889 tại kho hình nền,  ảnh đẹp khoanh24.com">
            <a:extLst>
              <a:ext uri="{FF2B5EF4-FFF2-40B4-BE49-F238E27FC236}">
                <a16:creationId xmlns:a16="http://schemas.microsoft.com/office/drawing/2014/main" id="{FEFBA3D3-0F20-4897-A628-6BB4B41D1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4" y="0"/>
            <a:ext cx="108527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671781" y="455718"/>
            <a:ext cx="9227128" cy="187743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vi-VN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Chủ đề </a:t>
            </a:r>
            <a:r>
              <a:rPr lang="vi-VN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3600" b="1" cap="none" spc="50" dirty="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j-lt"/>
            </a:endParaRPr>
          </a:p>
          <a:p>
            <a:pPr algn="ctr"/>
            <a:r>
              <a:rPr lang="vi-VN" sz="4400" b="1" cap="none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Chúng </a:t>
            </a:r>
            <a:r>
              <a:rPr lang="vi-VN" sz="4400" b="1" cap="none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em với thế giới động vật </a:t>
            </a:r>
          </a:p>
          <a:p>
            <a:pPr algn="ctr"/>
            <a:r>
              <a:rPr lang="vi-VN" sz="36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Tiết</a:t>
            </a:r>
            <a:r>
              <a:rPr lang="vi-VN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4: </a:t>
            </a:r>
            <a:r>
              <a:rPr lang="vi-VN" sz="36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Tạo</a:t>
            </a:r>
            <a:r>
              <a:rPr lang="vi-VN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vi-VN" sz="36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hình</a:t>
            </a:r>
            <a:r>
              <a:rPr lang="vi-VN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con </a:t>
            </a:r>
            <a:r>
              <a:rPr lang="vi-VN" sz="36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vật</a:t>
            </a:r>
            <a:r>
              <a:rPr lang="vi-VN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vi-VN" sz="36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từ</a:t>
            </a:r>
            <a:r>
              <a:rPr lang="vi-VN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vi-VN" sz="36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vỏ</a:t>
            </a:r>
            <a:r>
              <a:rPr lang="vi-VN" sz="3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 </a:t>
            </a:r>
            <a:r>
              <a:rPr lang="vi-VN" sz="3600" b="1" cap="none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</a:rPr>
              <a:t>hộp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058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586">
        <p14:warp dir="in"/>
      </p:transition>
    </mc:Choice>
    <mc:Fallback xmlns="">
      <p:transition spd="slow" advTm="35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admin\Pictures\Screenshots\Screenshot (188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r="7705"/>
          <a:stretch/>
        </p:blipFill>
        <p:spPr bwMode="auto">
          <a:xfrm>
            <a:off x="233987" y="110837"/>
            <a:ext cx="11958013" cy="661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19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ỉ Rừng Cú Nền động Vật Thực Vật, Nền động Vật, Lá Cây, Trong Rừng Hình  nền Vector để tải xuống miễn phí">
            <a:extLst>
              <a:ext uri="{FF2B5EF4-FFF2-40B4-BE49-F238E27FC236}">
                <a16:creationId xmlns:a16="http://schemas.microsoft.com/office/drawing/2014/main" id="{1D0558CE-6EF6-4FCB-A229-FD791406B0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02" r="2492" b="56581"/>
          <a:stretch>
            <a:fillRect/>
          </a:stretch>
        </p:blipFill>
        <p:spPr bwMode="auto">
          <a:xfrm>
            <a:off x="2911484" y="774420"/>
            <a:ext cx="829918" cy="80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C:\Users\admin\Downloads\Picturhmh_e1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t="16087" r="10406" b="31163"/>
          <a:stretch>
            <a:fillRect/>
          </a:stretch>
        </p:blipFill>
        <p:spPr bwMode="auto">
          <a:xfrm>
            <a:off x="3592944" y="1017630"/>
            <a:ext cx="621876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2911484" y="2595418"/>
            <a:ext cx="73962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74107261"/>
      </p:ext>
    </p:extLst>
  </p:cSld>
  <p:clrMapOvr>
    <a:masterClrMapping/>
  </p:clrMapOvr>
  <p:transition spd="slow" advTm="2973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4710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" b="10231"/>
          <a:stretch>
            <a:fillRect/>
          </a:stretch>
        </p:blipFill>
        <p:spPr bwMode="auto">
          <a:xfrm>
            <a:off x="31752" y="0"/>
            <a:ext cx="121602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10" descr="Dạy vẽ cho bé - nhiều bổ ích ~ TRUNG TÂM ĐÀO TẠO MỸ THUẬT NÉT NGỘ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AFBF3"/>
              </a:clrFrom>
              <a:clrTo>
                <a:srgbClr val="FAFB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0" y="4319589"/>
            <a:ext cx="401320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TextBox 9"/>
          <p:cNvSpPr txBox="1">
            <a:spLocks noChangeArrowheads="1"/>
          </p:cNvSpPr>
          <p:nvPr/>
        </p:nvSpPr>
        <p:spPr bwMode="auto">
          <a:xfrm>
            <a:off x="1737783" y="3200400"/>
            <a:ext cx="754689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4800" b="1" dirty="0" smtClean="0">
                <a:solidFill>
                  <a:srgbClr val="6600CC"/>
                </a:solidFill>
                <a:latin typeface="Jokerman" pitchFamily="82" charset="0"/>
              </a:rPr>
              <a:t>.  VẬN </a:t>
            </a:r>
            <a:r>
              <a:rPr lang="en-US" altLang="en-US" sz="4800" b="1" dirty="0">
                <a:solidFill>
                  <a:srgbClr val="6600CC"/>
                </a:solidFill>
                <a:latin typeface="Jokerman" pitchFamily="82" charset="0"/>
              </a:rPr>
              <a:t>DỤNG</a:t>
            </a:r>
            <a:r>
              <a:rPr lang="en-US" altLang="en-US" sz="4800" b="1" dirty="0" smtClean="0">
                <a:solidFill>
                  <a:srgbClr val="6600CC"/>
                </a:solidFill>
                <a:latin typeface="Jokerman" pitchFamily="82" charset="0"/>
              </a:rPr>
              <a:t>, </a:t>
            </a:r>
            <a:r>
              <a:rPr lang="en-US" altLang="en-US" sz="4800" b="1" dirty="0">
                <a:solidFill>
                  <a:srgbClr val="6600CC"/>
                </a:solidFill>
                <a:latin typeface="Jokerman" pitchFamily="82" charset="0"/>
              </a:rPr>
              <a:t>PHÁT TRIỂN</a:t>
            </a:r>
          </a:p>
        </p:txBody>
      </p:sp>
      <p:sp>
        <p:nvSpPr>
          <p:cNvPr id="39943" name="TextBox 4"/>
          <p:cNvSpPr txBox="1">
            <a:spLocks noChangeArrowheads="1"/>
          </p:cNvSpPr>
          <p:nvPr/>
        </p:nvSpPr>
        <p:spPr bwMode="auto">
          <a:xfrm>
            <a:off x="1839384" y="5029201"/>
            <a:ext cx="7213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>
              <a:buNone/>
            </a:pP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*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hãy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v</a:t>
            </a:r>
            <a:r>
              <a:rPr lang="vi-VN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ận dụng kiến thức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kĩ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năng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này</a:t>
            </a:r>
            <a:r>
              <a:rPr lang="vi-VN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sáng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con </a:t>
            </a:r>
            <a:r>
              <a:rPr lang="en-US" sz="20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vật</a:t>
            </a:r>
            <a:r>
              <a:rPr lang="en-US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en-US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cs typeface="Times New Roman" panose="02020603050405020304" pitchFamily="18" charset="0"/>
              </a:rPr>
              <a:t>thích</a:t>
            </a:r>
            <a:r>
              <a:rPr lang="en-US" sz="2000" b="1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. 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Sau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đó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trưng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bày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, chia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sẻ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bè</a:t>
            </a:r>
            <a:r>
              <a:rPr lang="vi-VN" sz="2000" b="1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 dirty="0">
              <a:ea typeface="Microsoft YaHei UI" pitchFamily="34" charset="-122"/>
              <a:cs typeface="Times New Roman" pitchFamily="18" charset="0"/>
            </a:endParaRPr>
          </a:p>
        </p:txBody>
      </p:sp>
      <p:pic>
        <p:nvPicPr>
          <p:cNvPr id="47112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9" t="46323" r="79150" b="10258"/>
          <a:stretch>
            <a:fillRect/>
          </a:stretch>
        </p:blipFill>
        <p:spPr bwMode="auto">
          <a:xfrm>
            <a:off x="1737784" y="2922589"/>
            <a:ext cx="1200149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316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9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3F4E9D8F-BDE9-448A-B95A-4CAB11E03D0E}"/>
              </a:ext>
            </a:extLst>
          </p:cNvPr>
          <p:cNvSpPr txBox="1"/>
          <p:nvPr/>
        </p:nvSpPr>
        <p:spPr>
          <a:xfrm>
            <a:off x="256766" y="90616"/>
            <a:ext cx="11787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môi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cho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trưng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GB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Nhóm 4">
            <a:extLst>
              <a:ext uri="{FF2B5EF4-FFF2-40B4-BE49-F238E27FC236}">
                <a16:creationId xmlns:a16="http://schemas.microsoft.com/office/drawing/2014/main" id="{4275B907-4D0E-49F4-9BDD-605840F491C3}"/>
              </a:ext>
            </a:extLst>
          </p:cNvPr>
          <p:cNvGrpSpPr/>
          <p:nvPr/>
        </p:nvGrpSpPr>
        <p:grpSpPr>
          <a:xfrm>
            <a:off x="1154143" y="813726"/>
            <a:ext cx="9560040" cy="5931708"/>
            <a:chOff x="3463233" y="2542222"/>
            <a:chExt cx="5353878" cy="4263565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0A871852-D370-4AAB-A810-FDA1F4F0B239}"/>
                </a:ext>
              </a:extLst>
            </p:cNvPr>
            <p:cNvSpPr/>
            <p:nvPr/>
          </p:nvSpPr>
          <p:spPr>
            <a:xfrm>
              <a:off x="3463233" y="2542222"/>
              <a:ext cx="5353878" cy="4263565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2" descr="Làm đồ chơi an toàn cho bé bằng lõi giấy vệ sinh - Giấy vệ sinh cao cấp">
              <a:extLst>
                <a:ext uri="{FF2B5EF4-FFF2-40B4-BE49-F238E27FC236}">
                  <a16:creationId xmlns:a16="http://schemas.microsoft.com/office/drawing/2014/main" id="{F6EDFCBD-0D59-48CE-BF60-C1CAA58034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3705" y="2875722"/>
              <a:ext cx="3803374" cy="370693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691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006">
        <p:circle/>
      </p:transition>
    </mc:Choice>
    <mc:Fallback xmlns="">
      <p:transition spd="slow" advTm="13006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3468" r="3947" b="1926"/>
          <a:stretch>
            <a:fillRect/>
          </a:stretch>
        </p:blipFill>
        <p:spPr bwMode="auto">
          <a:xfrm>
            <a:off x="0" y="39688"/>
            <a:ext cx="12234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72684" y="2463479"/>
            <a:ext cx="6197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400" b="1" dirty="0">
                <a:solidFill>
                  <a:srgbClr val="FF0000"/>
                </a:solidFill>
              </a:rPr>
              <a:t>            </a:t>
            </a:r>
            <a:r>
              <a:rPr lang="en-US" altLang="vi-VN" sz="2400" b="1" dirty="0" err="1">
                <a:solidFill>
                  <a:srgbClr val="FF0000"/>
                </a:solidFill>
              </a:rPr>
              <a:t>Chuẩn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bị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cho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tiết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học</a:t>
            </a:r>
            <a:r>
              <a:rPr lang="en-US" altLang="vi-VN" sz="2400" b="1" dirty="0">
                <a:solidFill>
                  <a:srgbClr val="FF0000"/>
                </a:solidFill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</a:rPr>
              <a:t>sau</a:t>
            </a:r>
            <a:endParaRPr lang="en-US" altLang="vi-VN" sz="2400" b="1" dirty="0">
              <a:solidFill>
                <a:srgbClr val="FF0000"/>
              </a:solidFill>
            </a:endParaRPr>
          </a:p>
        </p:txBody>
      </p:sp>
      <p:sp>
        <p:nvSpPr>
          <p:cNvPr id="48132" name="TextBox 4"/>
          <p:cNvSpPr txBox="1">
            <a:spLocks noChangeArrowheads="1"/>
          </p:cNvSpPr>
          <p:nvPr/>
        </p:nvSpPr>
        <p:spPr bwMode="auto">
          <a:xfrm>
            <a:off x="8229600" y="228600"/>
            <a:ext cx="179247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FFFF00"/>
                </a:solidFill>
                <a:cs typeface="Times New Roman" pitchFamily="18" charset="0"/>
              </a:rPr>
              <a:t>DẶN DÒ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202" y="3140364"/>
            <a:ext cx="819316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nhớ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lưu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giữ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lại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phẩm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mình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.</a:t>
            </a:r>
            <a:endParaRPr lang="vi-VN" sz="3600" dirty="0">
              <a:solidFill>
                <a:srgbClr val="0070C0"/>
              </a:solidFill>
              <a:latin typeface="Times New Roman" pitchFamily="18" charset="0"/>
            </a:endParaRPr>
          </a:p>
          <a:p>
            <a:pPr algn="ctr"/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Chúc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các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em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làm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thật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tốt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nhớ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nhờ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mẹ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chụp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lại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sản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phẩm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và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gửi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cho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thầy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cô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giáo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</a:rPr>
              <a:t>nhé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</a:rPr>
              <a:t> !</a:t>
            </a:r>
          </a:p>
          <a:p>
            <a:endParaRPr lang="vi-VN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31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  <p:sp>
        <p:nvSpPr>
          <p:cNvPr id="7" name="TextBox 6"/>
          <p:cNvSpPr txBox="1"/>
          <p:nvPr/>
        </p:nvSpPr>
        <p:spPr>
          <a:xfrm>
            <a:off x="4463819" y="1340769"/>
            <a:ext cx="6528725" cy="303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vi-VN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 CÁC 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Heart 7"/>
          <p:cNvSpPr/>
          <p:nvPr/>
        </p:nvSpPr>
        <p:spPr>
          <a:xfrm>
            <a:off x="4655840" y="3751536"/>
            <a:ext cx="960107" cy="52280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/>
          <p:cNvSpPr/>
          <p:nvPr/>
        </p:nvSpPr>
        <p:spPr>
          <a:xfrm>
            <a:off x="6553892" y="3861048"/>
            <a:ext cx="960107" cy="52280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/>
          <p:cNvSpPr/>
          <p:nvPr/>
        </p:nvSpPr>
        <p:spPr>
          <a:xfrm>
            <a:off x="8643965" y="3888618"/>
            <a:ext cx="960107" cy="522808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5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12192000" cy="648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8"/>
          <p:cNvSpPr txBox="1">
            <a:spLocks noChangeArrowheads="1"/>
          </p:cNvSpPr>
          <p:nvPr/>
        </p:nvSpPr>
        <p:spPr bwMode="auto">
          <a:xfrm>
            <a:off x="6604000" y="19812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0" name="TextBox 9"/>
          <p:cNvSpPr txBox="1"/>
          <p:nvPr/>
        </p:nvSpPr>
        <p:spPr>
          <a:xfrm>
            <a:off x="812800" y="914400"/>
            <a:ext cx="304800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Kiểm tra </a:t>
            </a:r>
          </a:p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dụng cụ  </a:t>
            </a:r>
          </a:p>
          <a:p>
            <a:pPr algn="ctr" eaLnBrk="1" hangingPunct="1">
              <a:defRPr/>
            </a:pPr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Tahoma"/>
                <a:cs typeface="Tahoma"/>
              </a:rPr>
              <a:t>học vẽ</a:t>
            </a:r>
          </a:p>
          <a:p>
            <a:pPr eaLnBrk="1" hangingPunct="1">
              <a:defRPr/>
            </a:pPr>
            <a:endParaRPr lang="en-US" sz="3600" dirty="0"/>
          </a:p>
        </p:txBody>
      </p:sp>
      <p:sp>
        <p:nvSpPr>
          <p:cNvPr id="3077" name="TextBox 10"/>
          <p:cNvSpPr txBox="1">
            <a:spLocks noChangeArrowheads="1"/>
          </p:cNvSpPr>
          <p:nvPr/>
        </p:nvSpPr>
        <p:spPr bwMode="auto">
          <a:xfrm>
            <a:off x="4157331" y="1570076"/>
            <a:ext cx="7485320" cy="59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FF0000"/>
                </a:solidFill>
              </a:rPr>
              <a:t>1</a:t>
            </a:r>
            <a:r>
              <a:rPr lang="en-US" altLang="en-US" sz="5400" b="1" dirty="0">
                <a:solidFill>
                  <a:srgbClr val="FF0000"/>
                </a:solidFill>
              </a:rPr>
              <a:t>/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Sách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học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mĩ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5400" b="1" dirty="0" err="1" smtClean="0">
                <a:solidFill>
                  <a:srgbClr val="FF0000"/>
                </a:solidFill>
              </a:rPr>
              <a:t>thuật</a:t>
            </a:r>
            <a:r>
              <a:rPr lang="en-US" altLang="en-US" sz="5400" b="1" dirty="0" smtClean="0">
                <a:solidFill>
                  <a:srgbClr val="FF0000"/>
                </a:solidFill>
              </a:rPr>
              <a:t> 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5400" dirty="0" smtClean="0">
                <a:solidFill>
                  <a:srgbClr val="FF0000"/>
                </a:solidFill>
              </a:rPr>
              <a:t>2</a:t>
            </a:r>
            <a:r>
              <a:rPr lang="en-US" altLang="en-US" sz="5400" dirty="0">
                <a:solidFill>
                  <a:srgbClr val="FF0000"/>
                </a:solidFill>
              </a:rPr>
              <a:t>/</a:t>
            </a:r>
            <a:r>
              <a:rPr lang="vi-VN" sz="5400" b="1" dirty="0" smtClean="0">
                <a:solidFill>
                  <a:srgbClr val="FF0000"/>
                </a:solidFill>
              </a:rPr>
              <a:t>Giấy </a:t>
            </a:r>
            <a:r>
              <a:rPr lang="vi-VN" sz="5400" b="1" dirty="0">
                <a:solidFill>
                  <a:srgbClr val="FF0000"/>
                </a:solidFill>
              </a:rPr>
              <a:t>màu, bìa màu, vỏ hộp</a:t>
            </a:r>
            <a:r>
              <a:rPr lang="vi-VN" sz="5400" b="1" dirty="0" smtClean="0">
                <a:solidFill>
                  <a:srgbClr val="FF0000"/>
                </a:solidFill>
              </a:rPr>
              <a:t>,….</a:t>
            </a:r>
            <a:endParaRPr lang="en-US" sz="5400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en-US" sz="5400" b="1" dirty="0" smtClean="0">
                <a:solidFill>
                  <a:srgbClr val="FF0000"/>
                </a:solidFill>
              </a:rPr>
              <a:t>3/ </a:t>
            </a:r>
            <a:r>
              <a:rPr lang="vi-VN" sz="5400" b="1" dirty="0" smtClean="0">
                <a:solidFill>
                  <a:srgbClr val="FF0000"/>
                </a:solidFill>
              </a:rPr>
              <a:t>Kéo</a:t>
            </a:r>
            <a:r>
              <a:rPr lang="vi-VN" sz="5400" b="1" dirty="0">
                <a:solidFill>
                  <a:srgbClr val="FF0000"/>
                </a:solidFill>
              </a:rPr>
              <a:t>, keo dán, băng dính</a:t>
            </a:r>
            <a:r>
              <a:rPr lang="vi-VN" sz="6600" b="1" dirty="0">
                <a:solidFill>
                  <a:srgbClr val="FF0000"/>
                </a:solidFill>
              </a:rPr>
              <a:t>.</a:t>
            </a:r>
            <a:endParaRPr lang="en-GB" sz="6600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None/>
            </a:pPr>
            <a:endParaRPr lang="vi-VN" sz="54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dirty="0" smtClean="0">
                <a:solidFill>
                  <a:srgbClr val="FF0000"/>
                </a:solidFill>
              </a:rPr>
              <a:t> </a:t>
            </a:r>
            <a:endParaRPr lang="en-US" alt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9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\Desktop\hinh-nen-slide-thuyet-trinh-dep-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0"/>
            <a:ext cx="12293600" cy="682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165600" y="762000"/>
            <a:ext cx="2910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MỤC </a:t>
            </a:r>
            <a:r>
              <a:rPr lang="en-US" sz="40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</a:rPr>
              <a:t>TIÊU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3545" y="1828800"/>
            <a:ext cx="9629559" cy="30592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 </a:t>
            </a:r>
            <a:r>
              <a:rPr lang="vi-VN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Nêu được đặc điểm của một số con vật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36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vỏ </a:t>
            </a:r>
            <a:r>
              <a:rPr lang="vi-VN" altLang="zh-C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hộp</a:t>
            </a:r>
            <a:endParaRPr lang="en-US" altLang="zh-CN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3600" b="1" dirty="0" smtClean="0">
                <a:solidFill>
                  <a:srgbClr val="7030A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zh-CN" sz="36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zh-CN" sz="36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3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91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89B8EE17-C2DB-446F-8194-381EF581EB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31"/>
          <a:stretch/>
        </p:blipFill>
        <p:spPr>
          <a:xfrm>
            <a:off x="572655" y="116632"/>
            <a:ext cx="10594110" cy="67413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C99CA90-7060-4A9F-B84B-92CD4D9D7138}"/>
              </a:ext>
            </a:extLst>
          </p:cNvPr>
          <p:cNvSpPr/>
          <p:nvPr/>
        </p:nvSpPr>
        <p:spPr bwMode="auto">
          <a:xfrm>
            <a:off x="2540000" y="3357432"/>
            <a:ext cx="5791200" cy="2890968"/>
          </a:xfrm>
          <a:prstGeom prst="rect">
            <a:avLst/>
          </a:prstGeom>
          <a:noFill/>
        </p:spPr>
        <p:txBody>
          <a:bodyPr wrap="square">
            <a:prstTxWarp prst="textCanUp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dirty="0">
              <a:ln w="5080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8000" b="1" dirty="0" smtClean="0">
                <a:ln w="50800"/>
                <a:solidFill>
                  <a:srgbClr val="FF0000"/>
                </a:solidFill>
                <a:latin typeface="Jokerman" panose="04090605060D06020702" pitchFamily="82" charset="0"/>
                <a:cs typeface="Times New Roman" pitchFamily="18" charset="0"/>
              </a:rPr>
              <a:t>1.KHÁM </a:t>
            </a:r>
            <a:r>
              <a:rPr lang="en-US" sz="8000" b="1" dirty="0">
                <a:ln w="50800"/>
                <a:solidFill>
                  <a:srgbClr val="FF0000"/>
                </a:solidFill>
                <a:latin typeface="Jokerman" panose="04090605060D06020702" pitchFamily="82" charset="0"/>
                <a:cs typeface="Times New Roman" pitchFamily="18" charset="0"/>
              </a:rPr>
              <a:t>PHÁ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50800"/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n w="50800"/>
              <a:solidFill>
                <a:srgbClr val="7030A0"/>
              </a:solidFill>
              <a:latin typeface="Algerian" panose="04020705040A02060702" pitchFamily="8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16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Kết quả hình ảnh cho hình nền động con gà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582"/>
            <a:ext cx="3652982" cy="602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admin\Desktop\soank\image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8" b="3063"/>
          <a:stretch/>
        </p:blipFill>
        <p:spPr bwMode="auto">
          <a:xfrm>
            <a:off x="3435928" y="0"/>
            <a:ext cx="6604000" cy="6788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132520" y="981517"/>
            <a:ext cx="32108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58629" y="2216727"/>
            <a:ext cx="3558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 TÊN CON VẬT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DỰA VÀO GỢI Ý HÌNH ẢNH</a:t>
            </a:r>
            <a:endParaRPr lang="en-US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20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on_l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1" y="304800"/>
            <a:ext cx="6161617" cy="620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946401" y="1318953"/>
            <a:ext cx="6197600" cy="537426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90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6613435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5 - CD2 -MT 4- TIẾT 5 ( Hiền Gia Quất )</Template>
  <TotalTime>865</TotalTime>
  <Words>501</Words>
  <Application>Microsoft Office PowerPoint</Application>
  <PresentationFormat>Widescreen</PresentationFormat>
  <Paragraphs>78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8" baseType="lpstr">
      <vt:lpstr>Microsoft YaHei UI</vt:lpstr>
      <vt:lpstr>Algerian</vt:lpstr>
      <vt:lpstr>Arial</vt:lpstr>
      <vt:lpstr>Calibri</vt:lpstr>
      <vt:lpstr>Calibri Light</vt:lpstr>
      <vt:lpstr>Cambria</vt:lpstr>
      <vt:lpstr>等线</vt:lpstr>
      <vt:lpstr>Jokerman</vt:lpstr>
      <vt:lpstr>Tahoma</vt:lpstr>
      <vt:lpstr>Times New Roman</vt:lpstr>
      <vt:lpstr>Wingdings</vt:lpstr>
      <vt:lpstr>浪漫雅圆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 2 : CHÚNG EM VỚI  THẾ GIỚI ĐỘNG VẬT ( TIẾT 3)</dc:title>
  <dc:creator>Admin</dc:creator>
  <cp:lastModifiedBy>Admin</cp:lastModifiedBy>
  <cp:revision>180</cp:revision>
  <dcterms:created xsi:type="dcterms:W3CDTF">2021-09-25T06:29:54Z</dcterms:created>
  <dcterms:modified xsi:type="dcterms:W3CDTF">2021-10-13T10:18:32Z</dcterms:modified>
</cp:coreProperties>
</file>