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80" r:id="rId4"/>
    <p:sldId id="281" r:id="rId5"/>
    <p:sldId id="282" r:id="rId6"/>
    <p:sldId id="283" r:id="rId7"/>
    <p:sldId id="286" r:id="rId8"/>
    <p:sldId id="287" r:id="rId9"/>
    <p:sldId id="288" r:id="rId10"/>
    <p:sldId id="290" r:id="rId11"/>
    <p:sldId id="294" r:id="rId12"/>
    <p:sldId id="275" r:id="rId13"/>
  </p:sldIdLst>
  <p:sldSz cx="12192000" cy="6858000"/>
  <p:notesSz cx="6858000" cy="9144000"/>
  <p:embeddedFontLst>
    <p:embeddedFont>
      <p:font typeface="等线 Light" panose="020B0604020202020204" charset="-122"/>
      <p:regular r:id="rId14"/>
    </p:embeddedFont>
    <p:embeddedFont>
      <p:font typeface="等线" panose="020B0604020202020204" charset="-122"/>
      <p:regular r:id="rId15"/>
      <p:bold r:id="rId1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B43"/>
    <a:srgbClr val="D2D0CC"/>
    <a:srgbClr val="651C1A"/>
    <a:srgbClr val="9B2C1B"/>
    <a:srgbClr val="998D81"/>
    <a:srgbClr val="916F55"/>
    <a:srgbClr val="A17C2F"/>
    <a:srgbClr val="FF6774"/>
    <a:srgbClr val="FFEAB0"/>
    <a:srgbClr val="FEB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94660"/>
  </p:normalViewPr>
  <p:slideViewPr>
    <p:cSldViewPr snapToGrid="0">
      <p:cViewPr varScale="1">
        <p:scale>
          <a:sx n="71" d="100"/>
          <a:sy n="71"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107A1-8D91-4F19-8C49-3616B592E29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ACFFC1-611E-4B78-9162-46F466329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FAB175A-07F1-4297-ACF1-D9DC0EC721DA}"/>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F32C74A8-842A-4263-873D-918409CFF2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4A18E6-F756-4288-A996-D7F1D26731B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347459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9DE8A-3A0F-4F7A-953A-23507EE15F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1BEE3A-7B59-46C0-9357-694C521852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55DD2F-95C6-4580-8581-3EA9678967DC}"/>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6CFEF092-3032-4049-AAE8-FF57A1DA10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5F7BAE-3857-46FC-A5E9-CACC6C34D47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12489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02AFA98-C266-4F5A-919A-799BB9E38E5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807F23-8D0D-46A4-B687-4D043BB4E0D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74936E-FCBA-40F2-A47B-8B2CBCC14339}"/>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DE724377-CA2C-455F-872F-63E2F66C2C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36901D-ACDF-4B9D-BF2B-88F8B5031456}"/>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50612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709EF-388F-42F3-BCA4-0C84390324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55D42C-7E1F-4180-9E41-898FD8505A4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B2A40C-D188-4DA0-AEE4-F32A905D5947}"/>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2DCA09B3-3A55-49A9-9191-CB3FB994694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1C4C1DA-9F32-4137-BA2B-18552A8FC54F}"/>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4043281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2F4DF-40BB-4832-BECE-F154C71515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18E074-A62F-475E-98A8-CE1F211DDA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E82FF87-AA61-4D74-B97D-673B85EEE798}"/>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EB877B29-92EB-4B99-AD19-079E52E401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6DC316-540A-4C83-A2D8-C3F6679448B5}"/>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93857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0D36-0054-4E40-BD96-5364A9A9EB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571F7E-3849-4064-9E62-ED725083BEA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ABD8539-397B-42FD-9CA4-1671986618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D0CF47C-1C76-49C9-9614-CD7D909EE84C}"/>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E82B2ED9-6094-41B2-BBFF-C544F6CB89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886DAF-CEAC-4172-8B6C-DA0416766912}"/>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69217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1265F-4091-446E-BDB0-4208830A6C6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BDBF47C-0158-494B-B350-3F6FD25DAB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3C2D9D-7C87-412A-84CF-14D17B31656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EEE5E4-AE99-4A13-A5F1-0E8EE80709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CEC5CD-EA10-4128-9595-82E6D5BE203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7A6FA6-15D9-4741-972D-9C091BF9FFB8}"/>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id="{6DCA3FAB-54E3-4CCE-B6CE-C6AE9586607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F2D57D-CAB8-435D-886D-0BED4E92AD8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23084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AC592-FA39-411C-90BA-67D8B14E77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0F914B-3E1C-4C30-9CDF-96416EE23417}"/>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id="{6F750ACF-6704-4D0B-9668-9357A8B5B9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66C6CE5-9C6B-4A13-BD8A-16CDBC1579A7}"/>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385263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7709E7-2271-43BC-9564-A1F48E7C463B}"/>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3" name="页脚占位符 2">
            <a:extLst>
              <a:ext uri="{FF2B5EF4-FFF2-40B4-BE49-F238E27FC236}">
                <a16:creationId xmlns:a16="http://schemas.microsoft.com/office/drawing/2014/main" id="{5AEF4015-435E-41A2-8984-0DD6CCD0EE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564DF8B-2BA4-43EB-8A8E-E1C321FB0DD4}"/>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92147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31A48-6793-4E63-AEF6-54A180A7FD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A8B90D-E6C5-40E0-9376-67F934488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2DA1D69-5472-4D75-BE14-5C60040AE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5DA09B-BDF7-41E6-86F9-A202825FCA96}"/>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1C0C52FF-7D77-4057-8F9E-871E9D8DF3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012A79-B940-487C-8447-F9818CC1BE31}"/>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5629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E5E0-F37C-4745-937F-5A150264AC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DDC66DB-B336-41F5-BC7E-5BD01E5D0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8A8DAB-02C2-4C41-A5A6-7279DF524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B2E867-D917-40C6-B755-F9AB3F880386}"/>
              </a:ext>
            </a:extLst>
          </p:cNvPr>
          <p:cNvSpPr>
            <a:spLocks noGrp="1"/>
          </p:cNvSpPr>
          <p:nvPr>
            <p:ph type="dt" sz="half" idx="10"/>
          </p:nvPr>
        </p:nvSpPr>
        <p:spPr/>
        <p:txBody>
          <a:bodyPr/>
          <a:lstStyle/>
          <a:p>
            <a:fld id="{FE3666F3-27B8-41CD-B032-F2C458595DF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DE5100C9-0EEA-409A-A888-CE14C9B930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CDBE3A-5D71-4168-8A86-566154C4B6F9}"/>
              </a:ext>
            </a:extLst>
          </p:cNvPr>
          <p:cNvSpPr>
            <a:spLocks noGrp="1"/>
          </p:cNvSpPr>
          <p:nvPr>
            <p:ph type="sldNum" sz="quarter" idx="12"/>
          </p:nvPr>
        </p:nvSpPr>
        <p:spPr/>
        <p:txBody>
          <a:bodyPr/>
          <a:lstStyle/>
          <a:p>
            <a:fld id="{3F89CB85-D729-470E-99D1-19FBDB444474}" type="slidenum">
              <a:rPr lang="zh-CN" altLang="en-US" smtClean="0"/>
              <a:t>‹#›</a:t>
            </a:fld>
            <a:endParaRPr lang="zh-CN" altLang="en-US"/>
          </a:p>
        </p:txBody>
      </p:sp>
    </p:spTree>
    <p:extLst>
      <p:ext uri="{BB962C8B-B14F-4D97-AF65-F5344CB8AC3E}">
        <p14:creationId xmlns:p14="http://schemas.microsoft.com/office/powerpoint/2010/main" val="146085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5B43"/>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27CCB7-CD3B-4BB4-991D-4F964A48F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FCC64E1-0ACE-41C3-8185-927A1B3AC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810CD7-FC7E-4C1D-99C8-EE7290A77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666F3-27B8-41CD-B032-F2C458595DF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3247F46B-6964-4092-A2E7-C93F80C35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F545A3B-FB15-4714-AC86-F53569E99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9CB85-D729-470E-99D1-19FBDB444474}" type="slidenum">
              <a:rPr lang="zh-CN" altLang="en-US" smtClean="0"/>
              <a:t>‹#›</a:t>
            </a:fld>
            <a:endParaRPr lang="zh-CN" altLang="en-US"/>
          </a:p>
        </p:txBody>
      </p:sp>
      <p:sp>
        <p:nvSpPr>
          <p:cNvPr id="7" name="Rectangle 6">
            <a:extLst>
              <a:ext uri="{FF2B5EF4-FFF2-40B4-BE49-F238E27FC236}">
                <a16:creationId xmlns:a16="http://schemas.microsoft.com/office/drawing/2014/main" id="{48811CC3-CD49-4773-A7A4-035DC3B86565}"/>
              </a:ext>
            </a:extLst>
          </p:cNvPr>
          <p:cNvSpPr/>
          <p:nvPr userDrawn="1"/>
        </p:nvSpPr>
        <p:spPr>
          <a:xfrm rot="5400000">
            <a:off x="10856152" y="354840"/>
            <a:ext cx="2210031" cy="461665"/>
          </a:xfrm>
          <a:prstGeom prst="rect">
            <a:avLst/>
          </a:prstGeom>
          <a:noFill/>
        </p:spPr>
        <p:txBody>
          <a:bodyPr wrap="square" lIns="91440" tIns="45720" rIns="91440" bIns="45720">
            <a:spAutoFit/>
          </a:bodyPr>
          <a:lstStyle/>
          <a:p>
            <a:pPr algn="ctr"/>
            <a:r>
              <a:rPr lang="en-US" sz="2400" b="0" cap="none" spc="0">
                <a:ln w="0"/>
                <a:solidFill>
                  <a:srgbClr val="E55B43"/>
                </a:solidFill>
                <a:effectLst>
                  <a:outerShdw blurRad="38100" dist="19050" dir="2700000" algn="tl" rotWithShape="0">
                    <a:schemeClr val="dk1">
                      <a:alpha val="40000"/>
                    </a:schemeClr>
                  </a:outerShdw>
                </a:effectLst>
              </a:rPr>
              <a:t>KTUTS</a:t>
            </a:r>
          </a:p>
        </p:txBody>
      </p:sp>
      <p:pic>
        <p:nvPicPr>
          <p:cNvPr id="13" name="Picture 12" descr="A picture containing diagram&#10;&#10;Description automatically generated">
            <a:extLst>
              <a:ext uri="{FF2B5EF4-FFF2-40B4-BE49-F238E27FC236}">
                <a16:creationId xmlns:a16="http://schemas.microsoft.com/office/drawing/2014/main" id="{4A800380-FD1A-4826-A2D3-0319B2B10E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96924"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E9C8CB7-D287-4F67-ADE4-F304498D2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85" y="9301699"/>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54ECB82B-209D-485A-9BE2-CFAF141720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8564CAA-558B-48B1-86DD-BE0CE08E9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21995" y="-12334095"/>
            <a:ext cx="1881378" cy="1625303"/>
          </a:xfrm>
          <a:prstGeom prst="rect">
            <a:avLst/>
          </a:prstGeom>
        </p:spPr>
      </p:pic>
      <p:sp>
        <p:nvSpPr>
          <p:cNvPr id="17" name="TextBox 16">
            <a:extLst>
              <a:ext uri="{FF2B5EF4-FFF2-40B4-BE49-F238E27FC236}">
                <a16:creationId xmlns:a16="http://schemas.microsoft.com/office/drawing/2014/main" id="{A1C967ED-AA66-4E5F-BECD-51991D3CAE0D}"/>
              </a:ext>
            </a:extLst>
          </p:cNvPr>
          <p:cNvSpPr txBox="1"/>
          <p:nvPr userDrawn="1"/>
        </p:nvSpPr>
        <p:spPr>
          <a:xfrm>
            <a:off x="1991475" y="975712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3FA7BD5E-A041-4E2F-84AC-E33E80B164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297497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D2625F-5A7A-46BC-A703-877A3230A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10" name="Group 9"/>
          <p:cNvGrpSpPr/>
          <p:nvPr/>
        </p:nvGrpSpPr>
        <p:grpSpPr>
          <a:xfrm>
            <a:off x="2189363" y="1038185"/>
            <a:ext cx="6672249" cy="3826251"/>
            <a:chOff x="2279011" y="885786"/>
            <a:chExt cx="6082462" cy="3826251"/>
          </a:xfrm>
        </p:grpSpPr>
        <p:sp>
          <p:nvSpPr>
            <p:cNvPr id="15" name="TextBox 14"/>
            <p:cNvSpPr txBox="1"/>
            <p:nvPr/>
          </p:nvSpPr>
          <p:spPr>
            <a:xfrm rot="20966102">
              <a:off x="2279011" y="926385"/>
              <a:ext cx="6016095" cy="3785652"/>
            </a:xfrm>
            <a:prstGeom prst="rect">
              <a:avLst/>
            </a:prstGeom>
            <a:noFill/>
          </p:spPr>
          <p:txBody>
            <a:bodyPr wrap="square" rtlCol="0">
              <a:spAutoFit/>
            </a:bodyPr>
            <a:lstStyle/>
            <a:p>
              <a:pPr algn="ctr"/>
              <a:r>
                <a:rPr lang="en-US" sz="8000" dirty="0">
                  <a:latin typeface="UTM Staccato " panose="02040603050506020204" pitchFamily="18" charset="0"/>
                </a:rPr>
                <a:t>VĂN HỌC </a:t>
              </a:r>
            </a:p>
            <a:p>
              <a:pPr algn="ctr"/>
              <a:r>
                <a:rPr lang="en-US" sz="8000" dirty="0">
                  <a:latin typeface="UTM Staccato " panose="02040603050506020204" pitchFamily="18" charset="0"/>
                </a:rPr>
                <a:t>VÀ KHOA HỌC </a:t>
              </a:r>
            </a:p>
            <a:p>
              <a:pPr algn="ctr"/>
              <a:r>
                <a:rPr lang="en-US" sz="8000" dirty="0">
                  <a:latin typeface="UTM Staccato " panose="02040603050506020204" pitchFamily="18" charset="0"/>
                </a:rPr>
                <a:t>THỜI HẬU LÊ</a:t>
              </a:r>
            </a:p>
          </p:txBody>
        </p:sp>
        <p:sp>
          <p:nvSpPr>
            <p:cNvPr id="19" name="TextBox 18"/>
            <p:cNvSpPr txBox="1"/>
            <p:nvPr/>
          </p:nvSpPr>
          <p:spPr>
            <a:xfrm rot="20966102">
              <a:off x="2345378" y="885786"/>
              <a:ext cx="6016095" cy="3785652"/>
            </a:xfrm>
            <a:prstGeom prst="rect">
              <a:avLst/>
            </a:prstGeom>
            <a:noFill/>
          </p:spPr>
          <p:txBody>
            <a:bodyPr wrap="square" rtlCol="0">
              <a:spAutoFit/>
            </a:bodyPr>
            <a:lstStyle/>
            <a:p>
              <a:pPr algn="ctr"/>
              <a:r>
                <a:rPr lang="en-US" sz="8000" dirty="0">
                  <a:solidFill>
                    <a:schemeClr val="bg1"/>
                  </a:solidFill>
                  <a:latin typeface="UTM Staccato " panose="02040603050506020204" pitchFamily="18" charset="0"/>
                </a:rPr>
                <a:t>VĂN HỌC </a:t>
              </a:r>
            </a:p>
            <a:p>
              <a:pPr algn="ctr"/>
              <a:r>
                <a:rPr lang="en-US" sz="8000" dirty="0">
                  <a:solidFill>
                    <a:schemeClr val="bg1"/>
                  </a:solidFill>
                  <a:latin typeface="UTM Staccato " panose="02040603050506020204" pitchFamily="18" charset="0"/>
                </a:rPr>
                <a:t>VÀ KHOA HỌC </a:t>
              </a:r>
            </a:p>
            <a:p>
              <a:pPr algn="ctr"/>
              <a:r>
                <a:rPr lang="en-US" sz="8000" dirty="0">
                  <a:solidFill>
                    <a:schemeClr val="bg1"/>
                  </a:solidFill>
                  <a:latin typeface="UTM Staccato " panose="02040603050506020204" pitchFamily="18" charset="0"/>
                </a:rPr>
                <a:t>THỜI HẬU LÊ</a:t>
              </a:r>
            </a:p>
          </p:txBody>
        </p:sp>
      </p:grpSp>
      <p:sp>
        <p:nvSpPr>
          <p:cNvPr id="4" name="TextBox 3"/>
          <p:cNvSpPr txBox="1"/>
          <p:nvPr/>
        </p:nvSpPr>
        <p:spPr>
          <a:xfrm rot="20508644">
            <a:off x="1625081" y="1446625"/>
            <a:ext cx="1872262" cy="646331"/>
          </a:xfrm>
          <a:prstGeom prst="rect">
            <a:avLst/>
          </a:prstGeom>
          <a:noFill/>
        </p:spPr>
        <p:txBody>
          <a:bodyPr wrap="square" rtlCol="0">
            <a:spAutoFit/>
          </a:bodyPr>
          <a:lstStyle/>
          <a:p>
            <a:r>
              <a:rPr lang="en-US" sz="3600" b="1" dirty="0">
                <a:latin typeface="UTM A&amp;S Signwriter" panose="02040603050506020204" pitchFamily="18" charset="0"/>
              </a:rPr>
              <a:t>LỊCH SỬ</a:t>
            </a:r>
          </a:p>
        </p:txBody>
      </p:sp>
    </p:spTree>
    <p:extLst>
      <p:ext uri="{BB962C8B-B14F-4D97-AF65-F5344CB8AC3E}">
        <p14:creationId xmlns:p14="http://schemas.microsoft.com/office/powerpoint/2010/main" val="1219053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8467263"/>
              </p:ext>
            </p:extLst>
          </p:nvPr>
        </p:nvGraphicFramePr>
        <p:xfrm>
          <a:off x="487680" y="1149607"/>
          <a:ext cx="11175999" cy="3892674"/>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bl>
          </a:graphicData>
        </a:graphic>
      </p:graphicFrame>
      <p:sp>
        <p:nvSpPr>
          <p:cNvPr id="6" name="Rectangle 5"/>
          <p:cNvSpPr/>
          <p:nvPr/>
        </p:nvSpPr>
        <p:spPr>
          <a:xfrm>
            <a:off x="1123281" y="56122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13" name="Rectangle 29"/>
          <p:cNvSpPr>
            <a:spLocks noChangeArrowheads="1"/>
          </p:cNvSpPr>
          <p:nvPr/>
        </p:nvSpPr>
        <p:spPr bwMode="auto">
          <a:xfrm>
            <a:off x="301896" y="2828717"/>
            <a:ext cx="2819400" cy="609600"/>
          </a:xfrm>
          <a:prstGeom prst="rect">
            <a:avLst/>
          </a:prstGeom>
          <a:noFill/>
          <a:ln w="9525">
            <a:noFill/>
            <a:miter lim="800000"/>
            <a:headEnd/>
            <a:tailEnd/>
          </a:ln>
        </p:spPr>
        <p:txBody>
          <a:bodyPr anchor="ctr"/>
          <a:lstStyle/>
          <a:p>
            <a:pPr algn="ctr" eaLnBrk="1" hangingPunct="1"/>
            <a:r>
              <a:rPr lang="en-US" sz="2400" b="1" dirty="0" err="1">
                <a:solidFill>
                  <a:srgbClr val="0070C0"/>
                </a:solidFill>
                <a:latin typeface="UTM Avo" panose="02040603050506020204" pitchFamily="18" charset="0"/>
              </a:rPr>
              <a:t>Lương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Thế</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Vinh</a:t>
            </a:r>
            <a:endParaRPr lang="en-US" sz="2400" b="1" dirty="0">
              <a:solidFill>
                <a:srgbClr val="0070C0"/>
              </a:solidFill>
              <a:latin typeface="UTM Avo" panose="02040603050506020204" pitchFamily="18" charset="0"/>
            </a:endParaRPr>
          </a:p>
        </p:txBody>
      </p:sp>
      <p:sp>
        <p:nvSpPr>
          <p:cNvPr id="14" name="Rectangle 34"/>
          <p:cNvSpPr>
            <a:spLocks noChangeArrowheads="1"/>
          </p:cNvSpPr>
          <p:nvPr/>
        </p:nvSpPr>
        <p:spPr bwMode="auto">
          <a:xfrm>
            <a:off x="3514580" y="2570688"/>
            <a:ext cx="2438400" cy="990600"/>
          </a:xfrm>
          <a:prstGeom prst="rect">
            <a:avLst/>
          </a:prstGeom>
          <a:noFill/>
          <a:ln w="9525">
            <a:noFill/>
            <a:miter lim="800000"/>
            <a:headEnd/>
            <a:tailEnd/>
          </a:ln>
        </p:spPr>
        <p:txBody>
          <a:bodyPr anchor="ctr"/>
          <a:lstStyle/>
          <a:p>
            <a:pPr algn="ctr" eaLnBrk="1" hangingPunct="1">
              <a:spcBef>
                <a:spcPct val="20000"/>
              </a:spcBef>
            </a:pPr>
            <a:r>
              <a:rPr lang="en-US" sz="3200" b="1" i="1" dirty="0" err="1">
                <a:solidFill>
                  <a:srgbClr val="0070C0"/>
                </a:solidFill>
                <a:latin typeface="UTM Avo" panose="02040603050506020204" pitchFamily="18" charset="0"/>
              </a:rPr>
              <a:t>Đại</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thành</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toán</a:t>
            </a:r>
            <a:r>
              <a:rPr lang="en-US" sz="3200" b="1" i="1" dirty="0">
                <a:solidFill>
                  <a:srgbClr val="0070C0"/>
                </a:solidFill>
                <a:latin typeface="UTM Avo" panose="02040603050506020204" pitchFamily="18" charset="0"/>
              </a:rPr>
              <a:t> </a:t>
            </a:r>
            <a:r>
              <a:rPr lang="en-US" sz="3200" b="1" i="1" dirty="0" err="1">
                <a:solidFill>
                  <a:srgbClr val="0070C0"/>
                </a:solidFill>
                <a:latin typeface="UTM Avo" panose="02040603050506020204" pitchFamily="18" charset="0"/>
              </a:rPr>
              <a:t>pháp</a:t>
            </a:r>
            <a:endParaRPr lang="en-US" sz="3200" b="1" i="1" dirty="0">
              <a:solidFill>
                <a:srgbClr val="0070C0"/>
              </a:solidFill>
              <a:latin typeface="UTM Avo" panose="02040603050506020204" pitchFamily="18" charset="0"/>
            </a:endParaRPr>
          </a:p>
        </p:txBody>
      </p:sp>
      <p:sp>
        <p:nvSpPr>
          <p:cNvPr id="15" name="Rectangle 40"/>
          <p:cNvSpPr>
            <a:spLocks noChangeArrowheads="1"/>
          </p:cNvSpPr>
          <p:nvPr/>
        </p:nvSpPr>
        <p:spPr bwMode="auto">
          <a:xfrm>
            <a:off x="6484448" y="2570687"/>
            <a:ext cx="4990863" cy="990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Kiến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thức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toán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học</a:t>
            </a:r>
            <a:endParaRPr lang="en-US" sz="3600" b="1" dirty="0">
              <a:solidFill>
                <a:srgbClr val="0070C0"/>
              </a:solidFill>
              <a:latin typeface="UTM Avo" panose="02040603050506020204" pitchFamily="18" charset="0"/>
            </a:endParaRPr>
          </a:p>
        </p:txBody>
      </p:sp>
      <p:sp>
        <p:nvSpPr>
          <p:cNvPr id="16" name="Rectangle 30"/>
          <p:cNvSpPr>
            <a:spLocks noChangeArrowheads="1"/>
          </p:cNvSpPr>
          <p:nvPr/>
        </p:nvSpPr>
        <p:spPr bwMode="auto">
          <a:xfrm>
            <a:off x="487680" y="3662674"/>
            <a:ext cx="2362200" cy="1447800"/>
          </a:xfrm>
          <a:prstGeom prst="rect">
            <a:avLst/>
          </a:prstGeom>
          <a:noFill/>
          <a:ln w="9525">
            <a:noFill/>
            <a:miter lim="800000"/>
            <a:headEnd/>
            <a:tailEnd/>
          </a:ln>
        </p:spPr>
        <p:txBody>
          <a:bodyPr anchor="ctr"/>
          <a:lstStyle/>
          <a:p>
            <a:pPr algn="ctr" eaLnBrk="1" hangingPunct="1">
              <a:spcBef>
                <a:spcPct val="20000"/>
              </a:spcBef>
            </a:pPr>
            <a:r>
              <a:rPr lang="en-US" sz="2400" b="1" i="1" dirty="0">
                <a:solidFill>
                  <a:srgbClr val="E55B43"/>
                </a:solidFill>
                <a:latin typeface="UTM Avo" panose="02040603050506020204" pitchFamily="18" charset="0"/>
              </a:rPr>
              <a:t> </a:t>
            </a:r>
            <a:r>
              <a:rPr lang="en-US" sz="2400" b="1" dirty="0">
                <a:solidFill>
                  <a:srgbClr val="E55B43"/>
                </a:solidFill>
                <a:latin typeface="UTM Avo" panose="02040603050506020204" pitchFamily="18" charset="0"/>
              </a:rPr>
              <a:t>Lê </a:t>
            </a:r>
            <a:r>
              <a:rPr lang="en-US" sz="2400" b="1" dirty="0" err="1">
                <a:solidFill>
                  <a:srgbClr val="E55B43"/>
                </a:solidFill>
                <a:latin typeface="UTM Avo" panose="02040603050506020204" pitchFamily="18" charset="0"/>
              </a:rPr>
              <a:t>Hữu</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Trác</a:t>
            </a:r>
            <a:r>
              <a:rPr lang="en-US" sz="2400" b="1" dirty="0">
                <a:solidFill>
                  <a:srgbClr val="E55B43"/>
                </a:solidFill>
                <a:latin typeface="UTM Avo" panose="02040603050506020204" pitchFamily="18" charset="0"/>
              </a:rPr>
              <a:t/>
            </a:r>
            <a:br>
              <a:rPr lang="en-US" sz="2400" b="1" dirty="0">
                <a:solidFill>
                  <a:srgbClr val="E55B43"/>
                </a:solidFill>
                <a:latin typeface="UTM Avo" panose="02040603050506020204" pitchFamily="18" charset="0"/>
              </a:rPr>
            </a:br>
            <a:r>
              <a:rPr lang="en-US" sz="2400" b="1" dirty="0">
                <a:solidFill>
                  <a:srgbClr val="E55B43"/>
                </a:solidFill>
                <a:latin typeface="UTM Avo" panose="02040603050506020204" pitchFamily="18" charset="0"/>
              </a:rPr>
              <a:t>(</a:t>
            </a:r>
            <a:r>
              <a:rPr lang="en-US" sz="2400" b="1" dirty="0" err="1">
                <a:solidFill>
                  <a:srgbClr val="E55B43"/>
                </a:solidFill>
                <a:latin typeface="UTM Avo" panose="02040603050506020204" pitchFamily="18" charset="0"/>
              </a:rPr>
              <a:t>Hải</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Thượng</a:t>
            </a:r>
            <a:r>
              <a:rPr lang="en-US" sz="2400" b="1" i="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Lãn</a:t>
            </a:r>
            <a:r>
              <a:rPr lang="en-US" sz="2400" b="1" dirty="0">
                <a:solidFill>
                  <a:srgbClr val="E55B43"/>
                </a:solidFill>
                <a:latin typeface="UTM Avo" panose="02040603050506020204" pitchFamily="18" charset="0"/>
              </a:rPr>
              <a:t> </a:t>
            </a:r>
            <a:r>
              <a:rPr lang="en-US" sz="2400" b="1" dirty="0" err="1">
                <a:solidFill>
                  <a:srgbClr val="E55B43"/>
                </a:solidFill>
                <a:latin typeface="UTM Avo" panose="02040603050506020204" pitchFamily="18" charset="0"/>
              </a:rPr>
              <a:t>Ông</a:t>
            </a:r>
            <a:r>
              <a:rPr lang="en-US" sz="2400" b="1" dirty="0">
                <a:solidFill>
                  <a:srgbClr val="E55B43"/>
                </a:solidFill>
                <a:latin typeface="UTM Avo" panose="02040603050506020204" pitchFamily="18" charset="0"/>
              </a:rPr>
              <a:t>)</a:t>
            </a:r>
          </a:p>
        </p:txBody>
      </p:sp>
      <p:sp>
        <p:nvSpPr>
          <p:cNvPr id="17" name="Rectangle 36"/>
          <p:cNvSpPr>
            <a:spLocks noChangeArrowheads="1"/>
          </p:cNvSpPr>
          <p:nvPr/>
        </p:nvSpPr>
        <p:spPr bwMode="auto">
          <a:xfrm>
            <a:off x="3233783" y="3891274"/>
            <a:ext cx="2854960" cy="990600"/>
          </a:xfrm>
          <a:prstGeom prst="rect">
            <a:avLst/>
          </a:prstGeom>
          <a:noFill/>
          <a:ln w="9525">
            <a:noFill/>
            <a:miter lim="800000"/>
            <a:headEnd/>
            <a:tailEnd/>
          </a:ln>
        </p:spPr>
        <p:txBody>
          <a:bodyPr anchor="ctr"/>
          <a:lstStyle/>
          <a:p>
            <a:pPr algn="ctr" eaLnBrk="1" hangingPunct="1">
              <a:spcBef>
                <a:spcPct val="20000"/>
              </a:spcBef>
            </a:pP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Hải</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Thượng</a:t>
            </a:r>
            <a:r>
              <a:rPr lang="en-US" sz="2800" b="1" i="1" dirty="0">
                <a:solidFill>
                  <a:srgbClr val="E55B43"/>
                </a:solidFill>
                <a:latin typeface="UTM Avo" panose="02040603050506020204" pitchFamily="18" charset="0"/>
              </a:rPr>
              <a:t> Y </a:t>
            </a:r>
            <a:r>
              <a:rPr lang="en-US" sz="2800" b="1" i="1" dirty="0" err="1">
                <a:solidFill>
                  <a:srgbClr val="E55B43"/>
                </a:solidFill>
                <a:latin typeface="UTM Avo" panose="02040603050506020204" pitchFamily="18" charset="0"/>
              </a:rPr>
              <a:t>Tông</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Tâm</a:t>
            </a:r>
            <a:r>
              <a:rPr lang="en-US" sz="2800" b="1" i="1" dirty="0">
                <a:solidFill>
                  <a:srgbClr val="E55B43"/>
                </a:solidFill>
                <a:latin typeface="UTM Avo" panose="02040603050506020204" pitchFamily="18" charset="0"/>
              </a:rPr>
              <a:t> </a:t>
            </a:r>
            <a:r>
              <a:rPr lang="en-US" sz="2800" b="1" i="1" dirty="0" err="1">
                <a:solidFill>
                  <a:srgbClr val="E55B43"/>
                </a:solidFill>
                <a:latin typeface="UTM Avo" panose="02040603050506020204" pitchFamily="18" charset="0"/>
              </a:rPr>
              <a:t>Lĩnh</a:t>
            </a:r>
            <a:endParaRPr lang="en-US" sz="2800" b="1" i="1" dirty="0">
              <a:solidFill>
                <a:srgbClr val="E55B43"/>
              </a:solidFill>
              <a:latin typeface="UTM Avo" panose="02040603050506020204" pitchFamily="18" charset="0"/>
            </a:endParaRPr>
          </a:p>
        </p:txBody>
      </p:sp>
      <p:sp>
        <p:nvSpPr>
          <p:cNvPr id="18" name="Rectangle 41"/>
          <p:cNvSpPr>
            <a:spLocks noChangeArrowheads="1"/>
          </p:cNvSpPr>
          <p:nvPr/>
        </p:nvSpPr>
        <p:spPr bwMode="auto">
          <a:xfrm>
            <a:off x="6617807" y="3996984"/>
            <a:ext cx="4699000" cy="609600"/>
          </a:xfrm>
          <a:prstGeom prst="rect">
            <a:avLst/>
          </a:prstGeom>
          <a:noFill/>
          <a:ln w="9525">
            <a:noFill/>
            <a:miter lim="800000"/>
            <a:headEnd/>
            <a:tailEnd/>
          </a:ln>
        </p:spPr>
        <p:txBody>
          <a:bodyPr anchor="ctr"/>
          <a:lstStyle/>
          <a:p>
            <a:pPr algn="ctr" eaLnBrk="1" hangingPunct="1">
              <a:spcBef>
                <a:spcPct val="20000"/>
              </a:spcBef>
            </a:pPr>
            <a:r>
              <a:rPr lang="en-US" sz="3600" b="1" i="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Kiến</a:t>
            </a:r>
            <a:r>
              <a:rPr lang="en-US" sz="3600" b="1" dirty="0">
                <a:solidFill>
                  <a:srgbClr val="E55B43"/>
                </a:solidFill>
                <a:latin typeface="UTM Avo" panose="02040603050506020204" pitchFamily="18" charset="0"/>
              </a:rPr>
              <a:t> </a:t>
            </a:r>
            <a:r>
              <a:rPr lang="en-US" sz="3600" b="1" dirty="0" err="1">
                <a:solidFill>
                  <a:srgbClr val="E55B43"/>
                </a:solidFill>
                <a:latin typeface="UTM Avo" panose="02040603050506020204" pitchFamily="18" charset="0"/>
              </a:rPr>
              <a:t>thức</a:t>
            </a:r>
            <a:r>
              <a:rPr lang="en-US" sz="3600" b="1" dirty="0">
                <a:solidFill>
                  <a:srgbClr val="E55B43"/>
                </a:solidFill>
                <a:latin typeface="UTM Avo" panose="02040603050506020204" pitchFamily="18" charset="0"/>
              </a:rPr>
              <a:t> y </a:t>
            </a:r>
            <a:r>
              <a:rPr lang="en-US" sz="3600" b="1" dirty="0" err="1">
                <a:solidFill>
                  <a:srgbClr val="E55B43"/>
                </a:solidFill>
                <a:latin typeface="UTM Avo" panose="02040603050506020204" pitchFamily="18" charset="0"/>
              </a:rPr>
              <a:t>học</a:t>
            </a:r>
            <a:endParaRPr lang="en-US" sz="3600" b="1" dirty="0">
              <a:solidFill>
                <a:srgbClr val="E55B43"/>
              </a:solidFill>
              <a:latin typeface="UTM Avo" panose="02040603050506020204" pitchFamily="18" charset="0"/>
            </a:endParaRPr>
          </a:p>
        </p:txBody>
      </p:sp>
      <p:pic>
        <p:nvPicPr>
          <p:cNvPr id="19"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0" y="4795520"/>
            <a:ext cx="12194023" cy="2062480"/>
          </a:xfrm>
          <a:prstGeom prst="rect">
            <a:avLst/>
          </a:prstGeom>
        </p:spPr>
      </p:pic>
    </p:spTree>
    <p:extLst>
      <p:ext uri="{BB962C8B-B14F-4D97-AF65-F5344CB8AC3E}">
        <p14:creationId xmlns:p14="http://schemas.microsoft.com/office/powerpoint/2010/main" val="259466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274312"/>
            <a:ext cx="5668269" cy="5699760"/>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43634" y="-377138"/>
            <a:ext cx="3908055" cy="3298944"/>
          </a:xfrm>
          <a:prstGeom prst="rect">
            <a:avLst/>
          </a:prstGeom>
        </p:spPr>
      </p:pic>
      <p:grpSp>
        <p:nvGrpSpPr>
          <p:cNvPr id="28" name="Group 27"/>
          <p:cNvGrpSpPr/>
          <p:nvPr/>
        </p:nvGrpSpPr>
        <p:grpSpPr>
          <a:xfrm>
            <a:off x="3182477" y="1022813"/>
            <a:ext cx="5328048" cy="1785104"/>
            <a:chOff x="1107386" y="787879"/>
            <a:chExt cx="5328048" cy="1785104"/>
          </a:xfrm>
        </p:grpSpPr>
        <p:sp>
          <p:nvSpPr>
            <p:cNvPr id="29" name="文本框 10"/>
            <p:cNvSpPr txBox="1"/>
            <p:nvPr/>
          </p:nvSpPr>
          <p:spPr>
            <a:xfrm>
              <a:off x="1107386" y="787879"/>
              <a:ext cx="5213287" cy="1785104"/>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GHI NHỚ</a:t>
              </a:r>
              <a:endParaRPr lang="zh-CN" altLang="en-US" sz="11000" b="1" dirty="0">
                <a:latin typeface="UTM Staccato " panose="02040603050506020204" pitchFamily="18" charset="0"/>
                <a:ea typeface="字魂55号-龙吟手书" panose="00000500000000000000" pitchFamily="2" charset="-122"/>
              </a:endParaRPr>
            </a:p>
          </p:txBody>
        </p:sp>
        <p:sp>
          <p:nvSpPr>
            <p:cNvPr id="30" name="文本框 10"/>
            <p:cNvSpPr txBox="1"/>
            <p:nvPr/>
          </p:nvSpPr>
          <p:spPr>
            <a:xfrm>
              <a:off x="1222147" y="787879"/>
              <a:ext cx="5213287" cy="1785104"/>
            </a:xfrm>
            <a:prstGeom prst="rect">
              <a:avLst/>
            </a:prstGeom>
            <a:noFill/>
          </p:spPr>
          <p:txBody>
            <a:bodyPr wrap="none" rtlCol="0">
              <a:spAutoFit/>
            </a:bodyPr>
            <a:lstStyle/>
            <a:p>
              <a:pPr algn="ctr"/>
              <a:r>
                <a:rPr lang="en-US" altLang="zh-CN" sz="11000" b="1" dirty="0">
                  <a:solidFill>
                    <a:srgbClr val="FF6774"/>
                  </a:solidFill>
                  <a:latin typeface="UTM Staccato " panose="02040603050506020204" pitchFamily="18" charset="0"/>
                  <a:ea typeface="字魂55号-龙吟手书" panose="00000500000000000000" pitchFamily="2" charset="-122"/>
                </a:rPr>
                <a:t>GHI NHỚ</a:t>
              </a:r>
              <a:endParaRPr lang="zh-CN" altLang="en-US" sz="11000" b="1" dirty="0">
                <a:solidFill>
                  <a:srgbClr val="FF6774"/>
                </a:solidFill>
                <a:latin typeface="UTM Staccato " panose="02040603050506020204" pitchFamily="18" charset="0"/>
                <a:ea typeface="字魂55号-龙吟手书" panose="00000500000000000000" pitchFamily="2" charset="-122"/>
              </a:endParaRPr>
            </a:p>
          </p:txBody>
        </p:sp>
      </p:grpSp>
      <p:sp>
        <p:nvSpPr>
          <p:cNvPr id="31" name="Text Box 4"/>
          <p:cNvSpPr txBox="1">
            <a:spLocks noChangeArrowheads="1"/>
          </p:cNvSpPr>
          <p:nvPr/>
        </p:nvSpPr>
        <p:spPr bwMode="auto">
          <a:xfrm>
            <a:off x="4114801" y="2682286"/>
            <a:ext cx="757466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Dưới thời </a:t>
            </a:r>
            <a:r>
              <a:rPr lang="vi-VN" altLang="en-US" sz="3200">
                <a:solidFill>
                  <a:srgbClr val="002060"/>
                </a:solidFill>
                <a:latin typeface="UTM Avo" panose="02040603050506020204" pitchFamily="18" charset="0"/>
              </a:rPr>
              <a:t>Hậu Lê</a:t>
            </a:r>
            <a:r>
              <a:rPr lang="en-US" altLang="en-US" sz="3200">
                <a:solidFill>
                  <a:srgbClr val="002060"/>
                </a:solidFill>
                <a:latin typeface="UTM Avo" panose="02040603050506020204" pitchFamily="18" charset="0"/>
              </a:rPr>
              <a:t> </a:t>
            </a:r>
            <a:r>
              <a:rPr lang="vi-VN" altLang="en-US" sz="3200">
                <a:solidFill>
                  <a:srgbClr val="002060"/>
                </a:solidFill>
                <a:latin typeface="UTM Avo" panose="02040603050506020204" pitchFamily="18" charset="0"/>
              </a:rPr>
              <a:t>(</a:t>
            </a:r>
            <a:r>
              <a:rPr lang="vi-VN" altLang="en-US" sz="3200" dirty="0">
                <a:solidFill>
                  <a:srgbClr val="002060"/>
                </a:solidFill>
                <a:latin typeface="UTM Avo" panose="02040603050506020204" pitchFamily="18" charset="0"/>
              </a:rPr>
              <a:t>thế kỉ XV),</a:t>
            </a: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văn học và khoa học của nước </a:t>
            </a:r>
            <a:r>
              <a:rPr lang="vi-VN" altLang="en-US" sz="3200" b="1">
                <a:solidFill>
                  <a:srgbClr val="002060"/>
                </a:solidFill>
                <a:latin typeface="UTM Avo" panose="02040603050506020204" pitchFamily="18" charset="0"/>
              </a:rPr>
              <a:t>ta phát </a:t>
            </a:r>
            <a:r>
              <a:rPr lang="vi-VN" altLang="en-US" sz="3200" b="1" dirty="0">
                <a:solidFill>
                  <a:srgbClr val="002060"/>
                </a:solidFill>
                <a:latin typeface="UTM Avo" panose="02040603050506020204" pitchFamily="18" charset="0"/>
              </a:rPr>
              <a:t>triển </a:t>
            </a:r>
            <a:r>
              <a:rPr lang="vi-VN" altLang="en-US" sz="3200" dirty="0">
                <a:solidFill>
                  <a:srgbClr val="002060"/>
                </a:solidFill>
                <a:latin typeface="UTM Avo" panose="02040603050506020204" pitchFamily="18" charset="0"/>
              </a:rPr>
              <a:t>hơn các giai đoạn trước, đã đạt được những thành tựu đáng kể.</a:t>
            </a:r>
            <a:endParaRPr lang="en-US" altLang="en-US" sz="3200" dirty="0">
              <a:solidFill>
                <a:srgbClr val="002060"/>
              </a:solidFill>
              <a:latin typeface="UTM Avo" panose="02040603050506020204" pitchFamily="18" charset="0"/>
            </a:endParaRPr>
          </a:p>
          <a:p>
            <a:pPr algn="just">
              <a:spcBef>
                <a:spcPct val="50000"/>
              </a:spcBef>
            </a:pPr>
            <a:r>
              <a:rPr lang="en-US" altLang="en-US" sz="3200" dirty="0">
                <a:solidFill>
                  <a:srgbClr val="002060"/>
                </a:solidFill>
                <a:latin typeface="UTM Avo" panose="02040603050506020204" pitchFamily="18" charset="0"/>
              </a:rPr>
              <a:t>- </a:t>
            </a:r>
            <a:r>
              <a:rPr lang="vi-VN" altLang="en-US" sz="3200" b="1" dirty="0">
                <a:solidFill>
                  <a:srgbClr val="002060"/>
                </a:solidFill>
                <a:latin typeface="UTM Avo" panose="02040603050506020204" pitchFamily="18" charset="0"/>
              </a:rPr>
              <a:t>Nguyễn Trãi và Lê Thánh Tông </a:t>
            </a:r>
            <a:r>
              <a:rPr lang="vi-VN" altLang="en-US" sz="3200" dirty="0">
                <a:solidFill>
                  <a:srgbClr val="002060"/>
                </a:solidFill>
                <a:latin typeface="UTM Avo" panose="02040603050506020204" pitchFamily="18" charset="0"/>
              </a:rPr>
              <a:t>là những tác giả tiêu biểu </a:t>
            </a:r>
            <a:r>
              <a:rPr lang="vi-VN" altLang="en-US" sz="3200">
                <a:solidFill>
                  <a:srgbClr val="002060"/>
                </a:solidFill>
                <a:latin typeface="UTM Avo" panose="02040603050506020204" pitchFamily="18" charset="0"/>
              </a:rPr>
              <a:t>trong </a:t>
            </a:r>
            <a:r>
              <a:rPr lang="en-US" altLang="en-US" sz="3200">
                <a:solidFill>
                  <a:srgbClr val="002060"/>
                </a:solidFill>
                <a:latin typeface="UTM Avo" panose="02040603050506020204" pitchFamily="18" charset="0"/>
              </a:rPr>
              <a:t/>
            </a:r>
            <a:br>
              <a:rPr lang="en-US" altLang="en-US" sz="3200">
                <a:solidFill>
                  <a:srgbClr val="002060"/>
                </a:solidFill>
                <a:latin typeface="UTM Avo" panose="02040603050506020204" pitchFamily="18" charset="0"/>
              </a:rPr>
            </a:br>
            <a:r>
              <a:rPr lang="vi-VN" altLang="en-US" sz="3200">
                <a:solidFill>
                  <a:srgbClr val="002060"/>
                </a:solidFill>
                <a:latin typeface="UTM Avo" panose="02040603050506020204" pitchFamily="18" charset="0"/>
              </a:rPr>
              <a:t>thời </a:t>
            </a:r>
            <a:r>
              <a:rPr lang="vi-VN" altLang="en-US" sz="3200" dirty="0">
                <a:solidFill>
                  <a:srgbClr val="002060"/>
                </a:solidFill>
                <a:latin typeface="UTM Avo" panose="02040603050506020204" pitchFamily="18" charset="0"/>
              </a:rPr>
              <a:t>kỳ đó</a:t>
            </a:r>
            <a:r>
              <a:rPr lang="en-US" altLang="en-US" sz="3200" dirty="0">
                <a:solidFill>
                  <a:srgbClr val="002060"/>
                </a:solidFill>
                <a:latin typeface="UTM Avo" panose="02040603050506020204" pitchFamily="18" charset="0"/>
              </a:rPr>
              <a:t>.</a:t>
            </a:r>
            <a:endParaRPr lang="vi-VN" altLang="en-US" sz="3200" dirty="0">
              <a:solidFill>
                <a:srgbClr val="002060"/>
              </a:solidFill>
              <a:latin typeface="UTM Avo" panose="02040603050506020204" pitchFamily="18" charset="0"/>
            </a:endParaRP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8344" y="377371"/>
            <a:ext cx="3312250" cy="1420949"/>
          </a:xfrm>
          <a:prstGeom prst="rect">
            <a:avLst/>
          </a:prstGeom>
        </p:spPr>
      </p:pic>
      <p:pic>
        <p:nvPicPr>
          <p:cNvPr id="27"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01" y="377371"/>
            <a:ext cx="4332031" cy="2985589"/>
          </a:xfrm>
          <a:prstGeom prst="rect">
            <a:avLst/>
          </a:prstGeom>
        </p:spPr>
      </p:pic>
    </p:spTree>
    <p:extLst>
      <p:ext uri="{BB962C8B-B14F-4D97-AF65-F5344CB8AC3E}">
        <p14:creationId xmlns:p14="http://schemas.microsoft.com/office/powerpoint/2010/main" val="421929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 calcmode="lin" valueType="num">
                                      <p:cBhvr>
                                        <p:cTn id="29"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1">
                                            <p:txEl>
                                              <p:pRg st="1" end="1"/>
                                            </p:txEl>
                                          </p:spTgt>
                                        </p:tgtEl>
                                        <p:attrNameLst>
                                          <p:attrName>style.visibility</p:attrName>
                                        </p:attrNameLst>
                                      </p:cBhvr>
                                      <p:to>
                                        <p:strVal val="visible"/>
                                      </p:to>
                                    </p:set>
                                    <p:anim calcmode="lin" valueType="num">
                                      <p:cBhvr>
                                        <p:cTn id="36"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2C1ED2-7759-4CE9-AA0D-EB4D0A03140E}"/>
              </a:ext>
            </a:extLst>
          </p:cNvPr>
          <p:cNvPicPr>
            <a:picLocks noChangeAspect="1"/>
          </p:cNvPicPr>
          <p:nvPr/>
        </p:nvPicPr>
        <p:blipFill rotWithShape="1">
          <a:blip r:embed="rId2">
            <a:extLst>
              <a:ext uri="{28A0092B-C50C-407E-A947-70E740481C1C}">
                <a14:useLocalDpi xmlns:a14="http://schemas.microsoft.com/office/drawing/2010/main" val="0"/>
              </a:ext>
            </a:extLst>
          </a:blip>
          <a:srcRect t="22772"/>
          <a:stretch/>
        </p:blipFill>
        <p:spPr>
          <a:xfrm>
            <a:off x="0" y="1847812"/>
            <a:ext cx="12207335" cy="5966535"/>
          </a:xfrm>
          <a:prstGeom prst="rect">
            <a:avLst/>
          </a:prstGeom>
        </p:spPr>
      </p:pic>
      <p:pic>
        <p:nvPicPr>
          <p:cNvPr id="3" name="图片 2">
            <a:extLst>
              <a:ext uri="{FF2B5EF4-FFF2-40B4-BE49-F238E27FC236}">
                <a16:creationId xmlns:a16="http://schemas.microsoft.com/office/drawing/2014/main" id="{4D22D761-DE87-4BDC-BCD0-424134A9C5AB}"/>
              </a:ext>
            </a:extLst>
          </p:cNvPr>
          <p:cNvPicPr>
            <a:picLocks noChangeAspect="1"/>
          </p:cNvPicPr>
          <p:nvPr/>
        </p:nvPicPr>
        <p:blipFill rotWithShape="1">
          <a:blip r:embed="rId3">
            <a:extLst>
              <a:ext uri="{28A0092B-C50C-407E-A947-70E740481C1C}">
                <a14:useLocalDpi xmlns:a14="http://schemas.microsoft.com/office/drawing/2010/main" val="0"/>
              </a:ext>
            </a:extLst>
          </a:blip>
          <a:srcRect t="48194" b="6623"/>
          <a:stretch/>
        </p:blipFill>
        <p:spPr>
          <a:xfrm>
            <a:off x="0" y="0"/>
            <a:ext cx="12216860" cy="6858000"/>
          </a:xfrm>
          <a:prstGeom prst="rect">
            <a:avLst/>
          </a:prstGeom>
        </p:spPr>
      </p:pic>
      <p:grpSp>
        <p:nvGrpSpPr>
          <p:cNvPr id="7" name="Group 6"/>
          <p:cNvGrpSpPr/>
          <p:nvPr/>
        </p:nvGrpSpPr>
        <p:grpSpPr>
          <a:xfrm>
            <a:off x="1316407" y="753913"/>
            <a:ext cx="7251901" cy="4339650"/>
            <a:chOff x="1316407" y="753913"/>
            <a:chExt cx="7251901" cy="4339650"/>
          </a:xfrm>
        </p:grpSpPr>
        <p:sp>
          <p:nvSpPr>
            <p:cNvPr id="8" name="文本框 7">
              <a:extLst>
                <a:ext uri="{FF2B5EF4-FFF2-40B4-BE49-F238E27FC236}">
                  <a16:creationId xmlns:a16="http://schemas.microsoft.com/office/drawing/2014/main" id="{7C08DD74-2F78-4E3D-885B-A52469D3D668}"/>
                </a:ext>
              </a:extLst>
            </p:cNvPr>
            <p:cNvSpPr txBox="1"/>
            <p:nvPr/>
          </p:nvSpPr>
          <p:spPr>
            <a:xfrm>
              <a:off x="1316407" y="753913"/>
              <a:ext cx="7079181" cy="4339650"/>
            </a:xfrm>
            <a:prstGeom prst="rect">
              <a:avLst/>
            </a:prstGeom>
            <a:noFill/>
          </p:spPr>
          <p:txBody>
            <a:bodyPr wrap="none" rtlCol="0">
              <a:spAutoFit/>
            </a:bodyPr>
            <a:lstStyle/>
            <a:p>
              <a:pPr algn="ctr"/>
              <a:r>
                <a:rPr lang="en-US" altLang="zh-CN" sz="13800" dirty="0">
                  <a:latin typeface="UTM Staccato " panose="02040603050506020204" pitchFamily="18" charset="0"/>
                  <a:ea typeface="字魂55号-龙吟手书" panose="00000500000000000000" pitchFamily="2" charset="-122"/>
                </a:rPr>
                <a:t>CHÀO </a:t>
              </a:r>
            </a:p>
            <a:p>
              <a:pPr algn="ctr"/>
              <a:r>
                <a:rPr lang="en-US" altLang="zh-CN" sz="13800" dirty="0">
                  <a:latin typeface="UTM Staccato " panose="02040603050506020204" pitchFamily="18" charset="0"/>
                  <a:ea typeface="字魂55号-龙吟手书" panose="00000500000000000000" pitchFamily="2" charset="-122"/>
                </a:rPr>
                <a:t>TẠM BIỆT</a:t>
              </a:r>
              <a:endParaRPr lang="zh-CN" altLang="en-US" sz="13800" dirty="0">
                <a:latin typeface="UTM Staccato " panose="02040603050506020204" pitchFamily="18" charset="0"/>
                <a:ea typeface="字魂55号-龙吟手书" panose="00000500000000000000" pitchFamily="2" charset="-122"/>
              </a:endParaRPr>
            </a:p>
          </p:txBody>
        </p:sp>
        <p:sp>
          <p:nvSpPr>
            <p:cNvPr id="11" name="文本框 7"/>
            <p:cNvSpPr txBox="1"/>
            <p:nvPr/>
          </p:nvSpPr>
          <p:spPr>
            <a:xfrm>
              <a:off x="1489127" y="753913"/>
              <a:ext cx="7079181" cy="4339650"/>
            </a:xfrm>
            <a:prstGeom prst="rect">
              <a:avLst/>
            </a:prstGeom>
            <a:noFill/>
          </p:spPr>
          <p:txBody>
            <a:bodyPr wrap="none" rtlCol="0">
              <a:spAutoFit/>
            </a:bodyPr>
            <a:lstStyle/>
            <a:p>
              <a:pPr algn="ctr"/>
              <a:r>
                <a:rPr lang="en-US" altLang="zh-CN" sz="13800" dirty="0">
                  <a:solidFill>
                    <a:schemeClr val="bg1"/>
                  </a:solidFill>
                  <a:latin typeface="UTM Staccato " panose="02040603050506020204" pitchFamily="18" charset="0"/>
                  <a:ea typeface="字魂55号-龙吟手书" panose="00000500000000000000" pitchFamily="2" charset="-122"/>
                </a:rPr>
                <a:t>CHÀO </a:t>
              </a:r>
            </a:p>
            <a:p>
              <a:pPr algn="ctr"/>
              <a:r>
                <a:rPr lang="en-US" altLang="zh-CN" sz="13800" dirty="0">
                  <a:solidFill>
                    <a:schemeClr val="bg1"/>
                  </a:solidFill>
                  <a:latin typeface="UTM Staccato " panose="02040603050506020204" pitchFamily="18" charset="0"/>
                  <a:ea typeface="字魂55号-龙吟手书" panose="00000500000000000000" pitchFamily="2" charset="-122"/>
                </a:rPr>
                <a:t>TẠM BIỆT</a:t>
              </a:r>
              <a:endParaRPr lang="zh-CN" altLang="en-US" sz="13800" dirty="0">
                <a:solidFill>
                  <a:schemeClr val="bg1"/>
                </a:solidFill>
                <a:latin typeface="UTM Staccato " panose="02040603050506020204" pitchFamily="18" charset="0"/>
                <a:ea typeface="字魂55号-龙吟手书" panose="00000500000000000000" pitchFamily="2" charset="-122"/>
              </a:endParaRPr>
            </a:p>
          </p:txBody>
        </p:sp>
      </p:grpSp>
    </p:spTree>
    <p:extLst>
      <p:ext uri="{BB962C8B-B14F-4D97-AF65-F5344CB8AC3E}">
        <p14:creationId xmlns:p14="http://schemas.microsoft.com/office/powerpoint/2010/main" val="194669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flipH="1">
            <a:off x="-3"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56173" y="-242926"/>
            <a:ext cx="9515694" cy="7997486"/>
          </a:xfrm>
          <a:prstGeom prst="rect">
            <a:avLst/>
          </a:prstGeom>
        </p:spPr>
      </p:pic>
      <p:grpSp>
        <p:nvGrpSpPr>
          <p:cNvPr id="7" name="Group 6"/>
          <p:cNvGrpSpPr/>
          <p:nvPr/>
        </p:nvGrpSpPr>
        <p:grpSpPr>
          <a:xfrm>
            <a:off x="4216397" y="2016879"/>
            <a:ext cx="7535532" cy="3477875"/>
            <a:chOff x="4518" y="787879"/>
            <a:chExt cx="7535532"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VĂN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21031"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VĂN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72" y="3432048"/>
            <a:ext cx="3645325" cy="3639228"/>
          </a:xfrm>
          <a:prstGeom prst="rect">
            <a:avLst/>
          </a:prstGeom>
        </p:spPr>
      </p:pic>
    </p:spTree>
    <p:extLst>
      <p:ext uri="{BB962C8B-B14F-4D97-AF65-F5344CB8AC3E}">
        <p14:creationId xmlns:p14="http://schemas.microsoft.com/office/powerpoint/2010/main" val="270241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406942" y="1380926"/>
            <a:ext cx="7903531" cy="707886"/>
          </a:xfrm>
          <a:prstGeom prst="rect">
            <a:avLst/>
          </a:prstGeom>
          <a:noFill/>
        </p:spPr>
        <p:txBody>
          <a:bodyPr wrap="square" rtlCol="0">
            <a:spAutoFit/>
          </a:bodyPr>
          <a:lstStyle/>
          <a:p>
            <a:pPr algn="ct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Đọc</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thông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tin </a:t>
            </a:r>
            <a:r>
              <a:rPr lang="en-US" sz="4000" b="1" dirty="0" err="1">
                <a:solidFill>
                  <a:srgbClr val="E55B43"/>
                </a:solidFill>
                <a:effectLst>
                  <a:outerShdw blurRad="38100" dist="38100" dir="2700000" algn="tl">
                    <a:srgbClr val="000000">
                      <a:alpha val="43137"/>
                    </a:srgbClr>
                  </a:outerShdw>
                </a:effectLst>
                <a:latin typeface="UTM Avo" panose="02040603050506020204" pitchFamily="18" charset="0"/>
              </a:rPr>
              <a:t>trang</a:t>
            </a:r>
            <a:r>
              <a:rPr lang="en-US" sz="4000" b="1" dirty="0">
                <a:solidFill>
                  <a:srgbClr val="E55B43"/>
                </a:solidFill>
                <a:effectLst>
                  <a:outerShdw blurRad="38100" dist="38100" dir="2700000" algn="tl">
                    <a:srgbClr val="000000">
                      <a:alpha val="43137"/>
                    </a:srgbClr>
                  </a:outerShdw>
                </a:effectLst>
                <a:latin typeface="UTM Avo" panose="02040603050506020204" pitchFamily="18" charset="0"/>
              </a:rPr>
              <a:t> 51</a:t>
            </a:r>
            <a:endParaRPr lang="vi-VN" sz="4000" b="1" dirty="0">
              <a:solidFill>
                <a:srgbClr val="E55B43"/>
              </a:solidFill>
              <a:effectLst>
                <a:outerShdw blurRad="38100" dist="38100" dir="2700000" algn="tl">
                  <a:srgbClr val="000000">
                    <a:alpha val="43137"/>
                  </a:srgbClr>
                </a:outerShdw>
              </a:effectLst>
              <a:latin typeface="UTM Avo" panose="02040603050506020204" pitchFamily="18" charset="0"/>
            </a:endParaRP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24168" y="4843209"/>
            <a:ext cx="7492757" cy="1200329"/>
          </a:xfrm>
          <a:prstGeom prst="rect">
            <a:avLst/>
          </a:prstGeom>
        </p:spPr>
        <p:txBody>
          <a:bodyPr wrap="none">
            <a:spAutoFit/>
          </a:bodyPr>
          <a:lstStyle/>
          <a:p>
            <a:pPr algn="ctr"/>
            <a:r>
              <a:rPr lang="en-US" altLang="en-US" sz="3600" b="1" dirty="0" err="1">
                <a:latin typeface="UTM Avo" panose="02040603050506020204" pitchFamily="18" charset="0"/>
              </a:rPr>
              <a:t>Dưới</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loại</a:t>
            </a:r>
            <a:r>
              <a:rPr lang="en-US" altLang="en-US" sz="3600" b="1" dirty="0">
                <a:latin typeface="UTM Avo" panose="02040603050506020204" pitchFamily="18" charset="0"/>
              </a:rPr>
              <a:t> </a:t>
            </a:r>
            <a:r>
              <a:rPr lang="en-US" altLang="en-US" sz="3600" b="1" dirty="0" err="1">
                <a:latin typeface="UTM Avo" panose="02040603050506020204" pitchFamily="18" charset="0"/>
              </a:rPr>
              <a:t>chữ</a:t>
            </a:r>
            <a:r>
              <a:rPr lang="en-US" altLang="en-US" sz="3600" b="1" dirty="0">
                <a:latin typeface="UTM Avo" panose="02040603050506020204" pitchFamily="18" charset="0"/>
              </a:rPr>
              <a:t> </a:t>
            </a:r>
            <a:r>
              <a:rPr lang="en-US" altLang="en-US" sz="3600" b="1" dirty="0" err="1">
                <a:latin typeface="UTM Avo" panose="02040603050506020204" pitchFamily="18" charset="0"/>
              </a:rPr>
              <a:t>nào</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chiếm</a:t>
            </a:r>
            <a:r>
              <a:rPr lang="en-US" altLang="en-US" sz="3600" b="1" dirty="0">
                <a:latin typeface="UTM Avo" panose="02040603050506020204" pitchFamily="18" charset="0"/>
              </a:rPr>
              <a:t> </a:t>
            </a:r>
            <a:r>
              <a:rPr lang="en-US" altLang="en-US" sz="3600" b="1" dirty="0" err="1">
                <a:latin typeface="UTM Avo" panose="02040603050506020204" pitchFamily="18" charset="0"/>
              </a:rPr>
              <a:t>ưu</a:t>
            </a:r>
            <a:r>
              <a:rPr lang="en-US" altLang="en-US" sz="3600" b="1" dirty="0">
                <a:latin typeface="UTM Avo" panose="02040603050506020204" pitchFamily="18" charset="0"/>
              </a:rPr>
              <a:t> </a:t>
            </a:r>
            <a:r>
              <a:rPr lang="en-US" altLang="en-US" sz="3600" b="1" dirty="0" err="1">
                <a:latin typeface="UTM Avo" panose="02040603050506020204" pitchFamily="18" charset="0"/>
              </a:rPr>
              <a:t>thế</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52753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512" b="6364"/>
          <a:stretch/>
        </p:blipFill>
        <p:spPr>
          <a:xfrm>
            <a:off x="601897" y="3349090"/>
            <a:ext cx="4254583" cy="3031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97" y="594182"/>
            <a:ext cx="4254583" cy="2558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110034" y="949184"/>
            <a:ext cx="6447048" cy="5262979"/>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Hán hay Hán tự </a:t>
            </a:r>
            <a:r>
              <a:rPr lang="vi-VN" altLang="en-US" sz="2800" dirty="0">
                <a:latin typeface="UTM Avo" panose="02040603050506020204" pitchFamily="18" charset="0"/>
              </a:rPr>
              <a:t>là loại văn tự ngữ tố - âm tiết </a:t>
            </a:r>
            <a:r>
              <a:rPr lang="vi-VN" altLang="en-US" sz="2800" b="1" dirty="0">
                <a:latin typeface="UTM Avo" panose="02040603050506020204" pitchFamily="18" charset="0"/>
              </a:rPr>
              <a:t>xuất phát từ tiếng Trung Quốc. </a:t>
            </a:r>
            <a:r>
              <a:rPr lang="vi-VN" altLang="en-US" sz="2800" dirty="0">
                <a:latin typeface="UTM Avo" panose="02040603050506020204" pitchFamily="18" charset="0"/>
              </a:rPr>
              <a:t>Chữ Hán sau đó du nhập vào các nước lân cận trong vùng bao gồm Triều Tiên, Nhật Bản và Việt Nam, tạo thành vùng được gọi là vùng văn hóa chữ Hán hay vùng văn hóa Đông Á. Tại các quốc gia này, chữ Hán được vay mượn để tạo nên chữ viết cho ngôn ngữ của dân bản địa ở từng nước.</a:t>
            </a:r>
            <a:endParaRPr lang="en-US" altLang="en-US" sz="2800" dirty="0">
              <a:latin typeface="UTM Avo" panose="02040603050506020204" pitchFamily="18" charset="0"/>
            </a:endParaRPr>
          </a:p>
        </p:txBody>
      </p:sp>
    </p:spTree>
    <p:extLst>
      <p:ext uri="{BB962C8B-B14F-4D97-AF65-F5344CB8AC3E}">
        <p14:creationId xmlns:p14="http://schemas.microsoft.com/office/powerpoint/2010/main" val="91166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77074" y="467501"/>
            <a:ext cx="6167566" cy="6124754"/>
          </a:xfrm>
          <a:prstGeom prst="rect">
            <a:avLst/>
          </a:prstGeom>
        </p:spPr>
        <p:txBody>
          <a:bodyPr wrap="square">
            <a:spAutoFit/>
          </a:bodyPr>
          <a:lstStyle/>
          <a:p>
            <a:pPr algn="just"/>
            <a:r>
              <a:rPr lang="en-US" altLang="en-US" sz="2800" dirty="0">
                <a:latin typeface="UTM Avo" panose="02040603050506020204" pitchFamily="18" charset="0"/>
              </a:rPr>
              <a:t>	</a:t>
            </a:r>
            <a:r>
              <a:rPr lang="vi-VN" altLang="en-US" sz="2800" b="1" dirty="0">
                <a:latin typeface="UTM Avo" panose="02040603050506020204" pitchFamily="18" charset="0"/>
              </a:rPr>
              <a:t>Chữ Nôm</a:t>
            </a:r>
            <a:r>
              <a:rPr lang="en-US" altLang="en-US" sz="2800" b="1" dirty="0">
                <a:latin typeface="UTM Avo" panose="02040603050506020204" pitchFamily="18" charset="0"/>
              </a:rPr>
              <a:t>, </a:t>
            </a:r>
            <a:r>
              <a:rPr lang="vi-VN" altLang="en-US" sz="2800" b="1" dirty="0">
                <a:latin typeface="UTM Avo" panose="02040603050506020204" pitchFamily="18" charset="0"/>
              </a:rPr>
              <a:t>còn được gọi là Quốc âm hay Quốc ngữ </a:t>
            </a:r>
            <a:r>
              <a:rPr lang="vi-VN" altLang="en-US" sz="2800" dirty="0">
                <a:latin typeface="UTM Avo" panose="02040603050506020204" pitchFamily="18" charset="0"/>
              </a:rPr>
              <a:t>là loại văn tự ngữ tố - âm tiết dùng để viết tiếng Việt.</a:t>
            </a:r>
            <a:r>
              <a:rPr lang="en-US" altLang="en-US" sz="2800" dirty="0">
                <a:latin typeface="UTM Avo" panose="02040603050506020204" pitchFamily="18" charset="0"/>
              </a:rPr>
              <a:t> </a:t>
            </a:r>
            <a:r>
              <a:rPr lang="vi-VN" altLang="en-US" sz="2800" dirty="0">
                <a:latin typeface="UTM Avo" panose="02040603050506020204" pitchFamily="18" charset="0"/>
              </a:rPr>
              <a:t>Chữ Nôm bắt đầu hình thành và phát triển từ thế kỷ 10 đến thế kỷ 20. Sơ khởi, chữ Nôm thường dùng ghi chép tên người, địa danh, sau đó được dần dần phổ cập, tiến vào sinh hoạt văn hóa của quốc gia. Đối với văn học Việt Nam, chữ Nôm có ý nghĩa đặc biệt quan trọng khi là công cụ xây dựng nền văn học cổ truyền kéo dài nhiều thế kỷ.</a:t>
            </a:r>
            <a:endParaRPr lang="en-US" altLang="en-US" sz="2800" dirty="0">
              <a:latin typeface="UTM Avo" panose="02040603050506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637" y="589421"/>
            <a:ext cx="4592108" cy="2540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637" y="3341662"/>
            <a:ext cx="2296054" cy="3061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9429930" y="4464075"/>
            <a:ext cx="2296054" cy="1631216"/>
          </a:xfrm>
          <a:prstGeom prst="rect">
            <a:avLst/>
          </a:prstGeom>
        </p:spPr>
        <p:txBody>
          <a:bodyPr wrap="square">
            <a:spAutoFit/>
          </a:bodyPr>
          <a:lstStyle/>
          <a:p>
            <a:r>
              <a:rPr lang="en-US" altLang="en-US" sz="2000" b="1" i="1" dirty="0" err="1">
                <a:latin typeface="UTM Avo" panose="02040603050506020204" pitchFamily="18" charset="0"/>
              </a:rPr>
              <a:t>Truyện</a:t>
            </a:r>
            <a:r>
              <a:rPr lang="en-US" altLang="en-US" sz="2000" b="1" i="1" dirty="0">
                <a:latin typeface="UTM Avo" panose="02040603050506020204" pitchFamily="18" charset="0"/>
              </a:rPr>
              <a:t> </a:t>
            </a:r>
            <a:r>
              <a:rPr lang="en-US" altLang="en-US" sz="2000" b="1" i="1" dirty="0" err="1">
                <a:latin typeface="UTM Avo" panose="02040603050506020204" pitchFamily="18" charset="0"/>
              </a:rPr>
              <a:t>Nôm</a:t>
            </a:r>
            <a:r>
              <a:rPr lang="en-US" altLang="en-US" sz="2000" b="1" i="1" dirty="0">
                <a:latin typeface="UTM Avo" panose="02040603050506020204" pitchFamily="18" charset="0"/>
              </a:rPr>
              <a:t> Phan </a:t>
            </a:r>
            <a:r>
              <a:rPr lang="en-US" altLang="en-US" sz="2000" b="1" i="1" dirty="0" err="1">
                <a:latin typeface="UTM Avo" panose="02040603050506020204" pitchFamily="18" charset="0"/>
              </a:rPr>
              <a:t>Trần</a:t>
            </a:r>
            <a:r>
              <a:rPr lang="en-US" altLang="en-US" sz="2000" b="1" i="1" dirty="0">
                <a:latin typeface="UTM Avo" panose="02040603050506020204" pitchFamily="18" charset="0"/>
              </a:rPr>
              <a:t>, </a:t>
            </a:r>
            <a:r>
              <a:rPr lang="en-US" altLang="en-US" sz="2000" b="1" i="1" dirty="0" err="1">
                <a:latin typeface="UTM Avo" panose="02040603050506020204" pitchFamily="18" charset="0"/>
              </a:rPr>
              <a:t>ấn</a:t>
            </a:r>
            <a:r>
              <a:rPr lang="en-US" altLang="en-US" sz="2000" b="1" i="1" dirty="0">
                <a:latin typeface="UTM Avo" panose="02040603050506020204" pitchFamily="18" charset="0"/>
              </a:rPr>
              <a:t> </a:t>
            </a:r>
            <a:r>
              <a:rPr lang="en-US" altLang="en-US" sz="2000" b="1" i="1" dirty="0" err="1">
                <a:latin typeface="UTM Avo" panose="02040603050506020204" pitchFamily="18" charset="0"/>
              </a:rPr>
              <a:t>bản</a:t>
            </a:r>
            <a:r>
              <a:rPr lang="en-US" altLang="en-US" sz="2000" b="1" i="1" dirty="0">
                <a:latin typeface="UTM Avo" panose="02040603050506020204" pitchFamily="18" charset="0"/>
              </a:rPr>
              <a:t> </a:t>
            </a:r>
            <a:r>
              <a:rPr lang="en-US" altLang="en-US" sz="2000" b="1" i="1" err="1">
                <a:latin typeface="UTM Avo" panose="02040603050506020204" pitchFamily="18" charset="0"/>
              </a:rPr>
              <a:t>Nhâm</a:t>
            </a:r>
            <a:r>
              <a:rPr lang="en-US" altLang="en-US" sz="2000" b="1" i="1">
                <a:latin typeface="UTM Avo" panose="02040603050506020204" pitchFamily="18" charset="0"/>
              </a:rPr>
              <a:t> </a:t>
            </a:r>
            <a:r>
              <a:rPr lang="en-US" altLang="en-US" sz="2000" b="1" i="1" dirty="0">
                <a:latin typeface="UTM Avo" panose="02040603050506020204" pitchFamily="18" charset="0"/>
              </a:rPr>
              <a:t>D</a:t>
            </a:r>
            <a:r>
              <a:rPr lang="en-US" altLang="en-US" sz="2000" b="1" i="1">
                <a:latin typeface="UTM Avo" panose="02040603050506020204" pitchFamily="18" charset="0"/>
              </a:rPr>
              <a:t>ần </a:t>
            </a:r>
            <a:r>
              <a:rPr lang="en-US" altLang="en-US" sz="2000" b="1" i="1" dirty="0">
                <a:latin typeface="UTM Avo" panose="02040603050506020204" pitchFamily="18" charset="0"/>
              </a:rPr>
              <a:t>(1902) </a:t>
            </a:r>
            <a:r>
              <a:rPr lang="en-US" altLang="en-US" sz="2000" b="1" i="1" dirty="0" err="1">
                <a:latin typeface="UTM Avo" panose="02040603050506020204" pitchFamily="18" charset="0"/>
              </a:rPr>
              <a:t>triều</a:t>
            </a:r>
            <a:r>
              <a:rPr lang="en-US" altLang="en-US" sz="2000" b="1" i="1" dirty="0">
                <a:latin typeface="UTM Avo" panose="02040603050506020204" pitchFamily="18" charset="0"/>
              </a:rPr>
              <a:t> </a:t>
            </a:r>
            <a:r>
              <a:rPr lang="en-US" altLang="en-US" sz="2000" b="1" i="1" dirty="0" err="1">
                <a:latin typeface="UTM Avo" panose="02040603050506020204" pitchFamily="18" charset="0"/>
              </a:rPr>
              <a:t>Thành</a:t>
            </a:r>
            <a:r>
              <a:rPr lang="en-US" altLang="en-US" sz="2000" b="1" i="1" dirty="0">
                <a:latin typeface="UTM Avo" panose="02040603050506020204" pitchFamily="18" charset="0"/>
              </a:rPr>
              <a:t> </a:t>
            </a:r>
            <a:r>
              <a:rPr lang="en-US" altLang="en-US" sz="2000" b="1" i="1" dirty="0" err="1">
                <a:latin typeface="UTM Avo" panose="02040603050506020204" pitchFamily="18" charset="0"/>
              </a:rPr>
              <a:t>Thái</a:t>
            </a:r>
            <a:endParaRPr lang="en-US" altLang="en-US" sz="2000" b="1" i="1" dirty="0">
              <a:latin typeface="UTM Avo" panose="02040603050506020204" pitchFamily="18" charset="0"/>
            </a:endParaRPr>
          </a:p>
        </p:txBody>
      </p:sp>
    </p:spTree>
    <p:extLst>
      <p:ext uri="{BB962C8B-B14F-4D97-AF65-F5344CB8AC3E}">
        <p14:creationId xmlns:p14="http://schemas.microsoft.com/office/powerpoint/2010/main" val="65446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77371"/>
            <a:ext cx="2746549" cy="2127269"/>
          </a:xfrm>
          <a:prstGeom prst="rect">
            <a:avLst/>
          </a:prstGeom>
        </p:spPr>
      </p:pic>
      <p:pic>
        <p:nvPicPr>
          <p:cNvPr id="11" name="图片 9"/>
          <p:cNvPicPr>
            <a:picLocks noChangeAspect="1"/>
          </p:cNvPicPr>
          <p:nvPr/>
        </p:nvPicPr>
        <p:blipFill rotWithShape="1">
          <a:blip r:embed="rId3">
            <a:extLst>
              <a:ext uri="{28A0092B-C50C-407E-A947-70E740481C1C}">
                <a14:useLocalDpi xmlns:a14="http://schemas.microsoft.com/office/drawing/2010/main" val="0"/>
              </a:ext>
            </a:extLst>
          </a:blip>
          <a:srcRect t="33991" r="56505" b="9837"/>
          <a:stretch/>
        </p:blipFill>
        <p:spPr>
          <a:xfrm flipH="1">
            <a:off x="8928385" y="103084"/>
            <a:ext cx="2764176" cy="24015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6222"/>
          <a:stretch/>
        </p:blipFill>
        <p:spPr>
          <a:xfrm>
            <a:off x="4429760" y="2631440"/>
            <a:ext cx="7399383" cy="3950647"/>
          </a:xfrm>
          <a:prstGeom prst="rect">
            <a:avLst/>
          </a:prstGeom>
        </p:spPr>
      </p:pic>
      <p:pic>
        <p:nvPicPr>
          <p:cNvPr id="4" name="Picture 3"/>
          <p:cNvPicPr>
            <a:picLocks noChangeAspect="1"/>
          </p:cNvPicPr>
          <p:nvPr/>
        </p:nvPicPr>
        <p:blipFill>
          <a:blip r:embed="rId5"/>
          <a:stretch>
            <a:fillRect/>
          </a:stretch>
        </p:blipFill>
        <p:spPr>
          <a:xfrm>
            <a:off x="932543" y="2423186"/>
            <a:ext cx="10312400" cy="222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20269" y="1043542"/>
            <a:ext cx="6615914" cy="1200329"/>
          </a:xfrm>
          <a:prstGeom prst="rect">
            <a:avLst/>
          </a:prstGeom>
        </p:spPr>
        <p:txBody>
          <a:bodyPr wrap="none">
            <a:spAutoFit/>
          </a:bodyPr>
          <a:lstStyle/>
          <a:p>
            <a:pPr algn="ctr"/>
            <a:r>
              <a:rPr lang="en-US" altLang="en-US" sz="3600" b="1" dirty="0" err="1">
                <a:latin typeface="UTM Avo" panose="02040603050506020204" pitchFamily="18" charset="0"/>
              </a:rPr>
              <a:t>Các</a:t>
            </a:r>
            <a:r>
              <a:rPr lang="en-US" altLang="en-US" sz="3600" b="1" dirty="0">
                <a:latin typeface="UTM Avo" panose="02040603050506020204" pitchFamily="18" charset="0"/>
              </a:rPr>
              <a:t> </a:t>
            </a:r>
            <a:r>
              <a:rPr lang="en-US" altLang="en-US" sz="3600" b="1" dirty="0" err="1">
                <a:latin typeface="UTM Avo" panose="02040603050506020204" pitchFamily="18" charset="0"/>
              </a:rPr>
              <a:t>tác</a:t>
            </a:r>
            <a:r>
              <a:rPr lang="en-US" altLang="en-US" sz="3600" b="1" dirty="0">
                <a:latin typeface="UTM Avo" panose="02040603050506020204" pitchFamily="18" charset="0"/>
              </a:rPr>
              <a:t> </a:t>
            </a:r>
            <a:r>
              <a:rPr lang="en-US" altLang="en-US" sz="3600" b="1" dirty="0" err="1">
                <a:latin typeface="UTM Avo" panose="02040603050506020204" pitchFamily="18" charset="0"/>
              </a:rPr>
              <a:t>giả</a:t>
            </a:r>
            <a:r>
              <a:rPr lang="en-US" altLang="en-US" sz="3600" b="1" dirty="0">
                <a:latin typeface="UTM Avo" panose="02040603050506020204" pitchFamily="18" charset="0"/>
              </a:rPr>
              <a:t> </a:t>
            </a:r>
            <a:r>
              <a:rPr lang="en-US" altLang="en-US" sz="3600" b="1" dirty="0" err="1">
                <a:latin typeface="UTM Avo" panose="02040603050506020204" pitchFamily="18" charset="0"/>
              </a:rPr>
              <a:t>tiêu</a:t>
            </a:r>
            <a:r>
              <a:rPr lang="en-US" altLang="en-US" sz="3600" b="1" dirty="0">
                <a:latin typeface="UTM Avo" panose="02040603050506020204" pitchFamily="18" charset="0"/>
              </a:rPr>
              <a:t> </a:t>
            </a:r>
            <a:r>
              <a:rPr lang="en-US" altLang="en-US" sz="3600" b="1" dirty="0" err="1">
                <a:latin typeface="UTM Avo" panose="02040603050506020204" pitchFamily="18" charset="0"/>
              </a:rPr>
              <a:t>biểu</a:t>
            </a:r>
            <a:r>
              <a:rPr lang="en-US" altLang="en-US" sz="3600" b="1" dirty="0">
                <a:latin typeface="UTM Avo" panose="02040603050506020204" pitchFamily="18" charset="0"/>
              </a:rPr>
              <a:t> </a:t>
            </a:r>
            <a:r>
              <a:rPr lang="en-US" altLang="en-US" sz="3600" b="1" dirty="0" err="1">
                <a:latin typeface="UTM Avo" panose="02040603050506020204" pitchFamily="18" charset="0"/>
              </a:rPr>
              <a:t>nhất</a:t>
            </a:r>
            <a:r>
              <a:rPr lang="en-US" altLang="en-US" sz="3600" b="1" dirty="0">
                <a:latin typeface="UTM Avo" panose="02040603050506020204" pitchFamily="18" charset="0"/>
              </a:rPr>
              <a:t> </a:t>
            </a:r>
          </a:p>
          <a:p>
            <a:pPr algn="ctr"/>
            <a:r>
              <a:rPr lang="en-US" altLang="en-US" sz="3600" b="1" dirty="0" err="1">
                <a:latin typeface="UTM Avo" panose="02040603050506020204" pitchFamily="18" charset="0"/>
              </a:rPr>
              <a:t>của</a:t>
            </a:r>
            <a:r>
              <a:rPr lang="en-US" altLang="en-US" sz="3600" b="1" dirty="0">
                <a:latin typeface="UTM Avo" panose="02040603050506020204" pitchFamily="18" charset="0"/>
              </a:rPr>
              <a:t> </a:t>
            </a:r>
            <a:r>
              <a:rPr lang="en-US" altLang="en-US" sz="3600" b="1" dirty="0" err="1">
                <a:latin typeface="UTM Avo" panose="02040603050506020204" pitchFamily="18" charset="0"/>
              </a:rPr>
              <a:t>thời</a:t>
            </a:r>
            <a:r>
              <a:rPr lang="en-US" altLang="en-US" sz="3600" b="1" dirty="0">
                <a:latin typeface="UTM Avo" panose="02040603050506020204" pitchFamily="18" charset="0"/>
              </a:rPr>
              <a:t> </a:t>
            </a:r>
            <a:r>
              <a:rPr lang="en-US" altLang="en-US" sz="3600" b="1" dirty="0" err="1">
                <a:latin typeface="UTM Avo" panose="02040603050506020204" pitchFamily="18" charset="0"/>
              </a:rPr>
              <a:t>Hậu</a:t>
            </a:r>
            <a:r>
              <a:rPr lang="en-US" altLang="en-US" sz="3600" b="1" dirty="0">
                <a:latin typeface="UTM Avo" panose="02040603050506020204" pitchFamily="18" charset="0"/>
              </a:rPr>
              <a:t> Lê </a:t>
            </a:r>
            <a:r>
              <a:rPr lang="en-US" altLang="en-US" sz="3600" b="1" dirty="0" err="1">
                <a:latin typeface="UTM Avo" panose="02040603050506020204" pitchFamily="18" charset="0"/>
              </a:rPr>
              <a:t>là</a:t>
            </a:r>
            <a:r>
              <a:rPr lang="en-US" altLang="en-US" sz="3600" b="1" dirty="0">
                <a:latin typeface="UTM Avo" panose="02040603050506020204" pitchFamily="18" charset="0"/>
              </a:rPr>
              <a:t> </a:t>
            </a:r>
            <a:r>
              <a:rPr lang="en-US" altLang="en-US" sz="3600" b="1" dirty="0" err="1">
                <a:latin typeface="UTM Avo" panose="02040603050506020204" pitchFamily="18" charset="0"/>
              </a:rPr>
              <a:t>ai</a:t>
            </a:r>
            <a:r>
              <a:rPr lang="en-US" altLang="en-US" sz="3600" b="1" dirty="0">
                <a:latin typeface="UTM Avo" panose="02040603050506020204" pitchFamily="18" charset="0"/>
              </a:rPr>
              <a:t>?</a:t>
            </a:r>
          </a:p>
        </p:txBody>
      </p:sp>
    </p:spTree>
    <p:extLst>
      <p:ext uri="{BB962C8B-B14F-4D97-AF65-F5344CB8AC3E}">
        <p14:creationId xmlns:p14="http://schemas.microsoft.com/office/powerpoint/2010/main" val="215412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22313" y="3235579"/>
            <a:ext cx="3217394" cy="9541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22313" y="4351296"/>
            <a:ext cx="3217394" cy="4651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50288548"/>
              </p:ext>
            </p:extLst>
          </p:nvPr>
        </p:nvGraphicFramePr>
        <p:xfrm>
          <a:off x="487680" y="1004146"/>
          <a:ext cx="11175999" cy="5416975"/>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083395">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phẩm</a:t>
                      </a:r>
                      <a:r>
                        <a:rPr lang="en-US" sz="3600" b="1" baseline="0" dirty="0">
                          <a:latin typeface="UTM Avo" panose="02040603050506020204" pitchFamily="18" charset="0"/>
                        </a:rPr>
                        <a:t> </a:t>
                      </a:r>
                      <a:endParaRPr lang="en-US" sz="36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083395">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083395">
                <a:tc>
                  <a:txBody>
                    <a:bodyPr/>
                    <a:lstStyle/>
                    <a:p>
                      <a:pPr algn="ctr"/>
                      <a:endParaRPr lang="en-US" sz="2400" b="1">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r h="1083395">
                <a:tc>
                  <a:txBody>
                    <a:bodyPr/>
                    <a:lstStyle/>
                    <a:p>
                      <a:pPr algn="ctr"/>
                      <a:endParaRPr lang="en-US" sz="2400" b="1">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rowSpan="2">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381104014"/>
                  </a:ext>
                </a:extLst>
              </a:tr>
              <a:tr h="1083395">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vMerge="1">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753313672"/>
                  </a:ext>
                </a:extLst>
              </a:tr>
            </a:tbl>
          </a:graphicData>
        </a:graphic>
      </p:graphicFrame>
      <p:sp>
        <p:nvSpPr>
          <p:cNvPr id="6" name="Rectangle 5"/>
          <p:cNvSpPr/>
          <p:nvPr/>
        </p:nvSpPr>
        <p:spPr>
          <a:xfrm>
            <a:off x="997445" y="429149"/>
            <a:ext cx="10182596" cy="523220"/>
          </a:xfrm>
          <a:prstGeom prst="rect">
            <a:avLst/>
          </a:prstGeom>
        </p:spPr>
        <p:txBody>
          <a:bodyPr wrap="none">
            <a:spAutoFit/>
          </a:bodyPr>
          <a:lstStyle/>
          <a:p>
            <a:pPr algn="ctr"/>
            <a:r>
              <a:rPr lang="en-US" altLang="en-US" sz="2800" b="1" dirty="0">
                <a:latin typeface="UTM Avo" panose="02040603050506020204" pitchFamily="18" charset="0"/>
              </a:rPr>
              <a:t> </a:t>
            </a:r>
            <a:r>
              <a:rPr lang="en-US" altLang="en-US" sz="2800" b="1" dirty="0" err="1">
                <a:latin typeface="UTM Avo" panose="02040603050506020204" pitchFamily="18" charset="0"/>
              </a:rPr>
              <a:t>Các</a:t>
            </a:r>
            <a:r>
              <a:rPr lang="en-US" altLang="en-US" sz="2800" b="1" dirty="0">
                <a:latin typeface="UTM Avo" panose="02040603050506020204" pitchFamily="18" charset="0"/>
              </a:rPr>
              <a:t> </a:t>
            </a:r>
            <a:r>
              <a:rPr lang="en-US" altLang="en-US" sz="2800" b="1" dirty="0" err="1">
                <a:latin typeface="UTM Avo" panose="02040603050506020204" pitchFamily="18" charset="0"/>
              </a:rPr>
              <a:t>tác</a:t>
            </a:r>
            <a:r>
              <a:rPr lang="en-US" altLang="en-US" sz="2800" b="1" dirty="0">
                <a:latin typeface="UTM Avo" panose="02040603050506020204" pitchFamily="18" charset="0"/>
              </a:rPr>
              <a:t> </a:t>
            </a:r>
            <a:r>
              <a:rPr lang="en-US" altLang="en-US" sz="2800" b="1" dirty="0" err="1">
                <a:latin typeface="UTM Avo" panose="02040603050506020204" pitchFamily="18" charset="0"/>
              </a:rPr>
              <a:t>giả</a:t>
            </a:r>
            <a:r>
              <a:rPr lang="en-US" altLang="en-US" sz="2800" b="1" dirty="0">
                <a:latin typeface="UTM Avo" panose="02040603050506020204" pitchFamily="18" charset="0"/>
              </a:rPr>
              <a:t>, </a:t>
            </a:r>
            <a:r>
              <a:rPr lang="en-US" altLang="en-US" sz="2800" b="1" dirty="0" err="1">
                <a:latin typeface="UTM Avo" panose="02040603050506020204" pitchFamily="18" charset="0"/>
              </a:rPr>
              <a:t>tác</a:t>
            </a:r>
            <a:r>
              <a:rPr lang="en-US" altLang="en-US" sz="2800" b="1" dirty="0">
                <a:latin typeface="UTM Avo" panose="02040603050506020204" pitchFamily="18" charset="0"/>
              </a:rPr>
              <a:t> </a:t>
            </a:r>
            <a:r>
              <a:rPr lang="en-US" altLang="en-US" sz="2800" b="1" dirty="0" err="1">
                <a:latin typeface="UTM Avo" panose="02040603050506020204" pitchFamily="18" charset="0"/>
              </a:rPr>
              <a:t>phẩm</a:t>
            </a:r>
            <a:r>
              <a:rPr lang="en-US" altLang="en-US" sz="2800" b="1" dirty="0">
                <a:latin typeface="UTM Avo" panose="02040603050506020204" pitchFamily="18" charset="0"/>
              </a:rPr>
              <a:t> </a:t>
            </a:r>
            <a:r>
              <a:rPr lang="en-US" altLang="en-US" sz="2800" b="1" dirty="0" err="1">
                <a:latin typeface="UTM Avo" panose="02040603050506020204" pitchFamily="18" charset="0"/>
              </a:rPr>
              <a:t>văn</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7" name="Rectangle 21"/>
          <p:cNvSpPr>
            <a:spLocks noChangeArrowheads="1"/>
          </p:cNvSpPr>
          <p:nvPr/>
        </p:nvSpPr>
        <p:spPr bwMode="auto">
          <a:xfrm>
            <a:off x="560565" y="2430649"/>
            <a:ext cx="2966720" cy="381000"/>
          </a:xfrm>
          <a:prstGeom prst="rect">
            <a:avLst/>
          </a:prstGeom>
          <a:noFill/>
          <a:ln w="9525">
            <a:noFill/>
            <a:miter lim="800000"/>
            <a:headEnd/>
            <a:tailEnd/>
          </a:ln>
        </p:spPr>
        <p:txBody>
          <a:bodyPr anchor="ctr"/>
          <a:lstStyle/>
          <a:p>
            <a:r>
              <a:rPr lang="en-US" sz="2800" b="1" dirty="0" err="1">
                <a:solidFill>
                  <a:srgbClr val="0070C0"/>
                </a:solidFill>
                <a:latin typeface="UTM Avo" panose="02040603050506020204" pitchFamily="18" charset="0"/>
              </a:rPr>
              <a:t>Nguyễn</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Trãi</a:t>
            </a:r>
            <a:endParaRPr lang="en-US" sz="2800" b="1" dirty="0">
              <a:solidFill>
                <a:srgbClr val="0070C0"/>
              </a:solidFill>
              <a:latin typeface="UTM Avo" panose="02040603050506020204" pitchFamily="18" charset="0"/>
            </a:endParaRPr>
          </a:p>
        </p:txBody>
      </p:sp>
      <p:sp>
        <p:nvSpPr>
          <p:cNvPr id="8" name="Rectangle 22"/>
          <p:cNvSpPr>
            <a:spLocks noChangeArrowheads="1"/>
          </p:cNvSpPr>
          <p:nvPr/>
        </p:nvSpPr>
        <p:spPr bwMode="auto">
          <a:xfrm>
            <a:off x="3027413" y="2430649"/>
            <a:ext cx="4307840" cy="381000"/>
          </a:xfrm>
          <a:prstGeom prst="rect">
            <a:avLst/>
          </a:prstGeom>
          <a:noFill/>
          <a:ln w="9525">
            <a:noFill/>
            <a:miter lim="800000"/>
            <a:headEnd/>
            <a:tailEnd/>
          </a:ln>
        </p:spPr>
        <p:txBody>
          <a:bodyPr anchor="ctr"/>
          <a:lstStyle/>
          <a:p>
            <a:r>
              <a:rPr lang="en-US" sz="2800" b="1" i="1" dirty="0" err="1">
                <a:solidFill>
                  <a:srgbClr val="0070C0"/>
                </a:solidFill>
                <a:latin typeface="UTM Avo" panose="02040603050506020204" pitchFamily="18" charset="0"/>
              </a:rPr>
              <a:t>Bình</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ngô</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đại</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cáo</a:t>
            </a:r>
            <a:endParaRPr lang="en-US" sz="2800" b="1" dirty="0">
              <a:solidFill>
                <a:srgbClr val="0070C0"/>
              </a:solidFill>
              <a:latin typeface="UTM Avo" panose="02040603050506020204" pitchFamily="18" charset="0"/>
            </a:endParaRPr>
          </a:p>
        </p:txBody>
      </p:sp>
      <p:sp>
        <p:nvSpPr>
          <p:cNvPr id="10" name="Rectangle 23"/>
          <p:cNvSpPr>
            <a:spLocks noChangeArrowheads="1"/>
          </p:cNvSpPr>
          <p:nvPr/>
        </p:nvSpPr>
        <p:spPr bwMode="auto">
          <a:xfrm>
            <a:off x="6566286" y="1897249"/>
            <a:ext cx="4985247" cy="1447800"/>
          </a:xfrm>
          <a:prstGeom prst="rect">
            <a:avLst/>
          </a:prstGeom>
          <a:noFill/>
          <a:ln w="9525">
            <a:noFill/>
            <a:miter lim="800000"/>
            <a:headEnd/>
            <a:tailEnd/>
          </a:ln>
        </p:spPr>
        <p:txBody>
          <a:bodyPr anchor="ctr"/>
          <a:lstStyle/>
          <a:p>
            <a:pPr algn="just"/>
            <a:r>
              <a:rPr lang="en-US" sz="2400" b="1" dirty="0" err="1">
                <a:solidFill>
                  <a:srgbClr val="0070C0"/>
                </a:solidFill>
                <a:latin typeface="UTM Avo" panose="02040603050506020204" pitchFamily="18" charset="0"/>
              </a:rPr>
              <a:t>Phản</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ánh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khí</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phách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anh</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hùng</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và</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niềm</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tự</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hào</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dân</a:t>
            </a:r>
            <a:r>
              <a:rPr lang="en-US" sz="2400" b="1" dirty="0">
                <a:solidFill>
                  <a:srgbClr val="0070C0"/>
                </a:solidFill>
                <a:latin typeface="UTM Avo" panose="02040603050506020204" pitchFamily="18" charset="0"/>
              </a:rPr>
              <a:t> </a:t>
            </a:r>
            <a:r>
              <a:rPr lang="en-US" sz="2400" b="1" dirty="0" err="1">
                <a:solidFill>
                  <a:srgbClr val="0070C0"/>
                </a:solidFill>
                <a:latin typeface="UTM Avo" panose="02040603050506020204" pitchFamily="18" charset="0"/>
              </a:rPr>
              <a:t>tộc</a:t>
            </a:r>
            <a:r>
              <a:rPr lang="en-US" sz="2400" b="1" dirty="0">
                <a:solidFill>
                  <a:srgbClr val="0070C0"/>
                </a:solidFill>
                <a:latin typeface="UTM Avo" panose="02040603050506020204" pitchFamily="18" charset="0"/>
              </a:rPr>
              <a:t>.</a:t>
            </a:r>
          </a:p>
        </p:txBody>
      </p:sp>
      <p:sp>
        <p:nvSpPr>
          <p:cNvPr id="11" name="Rectangle 33"/>
          <p:cNvSpPr>
            <a:spLocks noChangeArrowheads="1"/>
          </p:cNvSpPr>
          <p:nvPr/>
        </p:nvSpPr>
        <p:spPr bwMode="auto">
          <a:xfrm>
            <a:off x="487680" y="3483418"/>
            <a:ext cx="2438400" cy="381000"/>
          </a:xfrm>
          <a:prstGeom prst="rect">
            <a:avLst/>
          </a:prstGeom>
          <a:noFill/>
          <a:ln w="9525">
            <a:noFill/>
            <a:miter lim="800000"/>
            <a:headEnd/>
            <a:tailEnd/>
          </a:ln>
        </p:spPr>
        <p:txBody>
          <a:bodyPr anchor="ctr"/>
          <a:lstStyle/>
          <a:p>
            <a:pPr eaLnBrk="1" hangingPunct="1"/>
            <a:r>
              <a:rPr lang="en-US" sz="2400" b="1" dirty="0">
                <a:solidFill>
                  <a:srgbClr val="00B050"/>
                </a:solidFill>
                <a:latin typeface="UTM Avo" panose="02040603050506020204" pitchFamily="18" charset="0"/>
              </a:rPr>
              <a:t>Lê </a:t>
            </a:r>
            <a:r>
              <a:rPr lang="en-US" sz="2400" b="1" dirty="0" err="1">
                <a:solidFill>
                  <a:srgbClr val="00B050"/>
                </a:solidFill>
                <a:latin typeface="UTM Avo" panose="02040603050506020204" pitchFamily="18" charset="0"/>
              </a:rPr>
              <a:t>Thánh</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Tông</a:t>
            </a:r>
            <a:endParaRPr lang="en-US" sz="2400" b="1" dirty="0">
              <a:solidFill>
                <a:srgbClr val="00B050"/>
              </a:solidFill>
              <a:latin typeface="UTM Avo" panose="02040603050506020204" pitchFamily="18" charset="0"/>
            </a:endParaRPr>
          </a:p>
        </p:txBody>
      </p:sp>
      <p:sp>
        <p:nvSpPr>
          <p:cNvPr id="12" name="Text Box 41"/>
          <p:cNvSpPr txBox="1">
            <a:spLocks noChangeArrowheads="1"/>
          </p:cNvSpPr>
          <p:nvPr/>
        </p:nvSpPr>
        <p:spPr bwMode="auto">
          <a:xfrm>
            <a:off x="3040113" y="3235579"/>
            <a:ext cx="3329940" cy="954107"/>
          </a:xfrm>
          <a:prstGeom prst="rect">
            <a:avLst/>
          </a:prstGeom>
          <a:noFill/>
          <a:ln w="9525">
            <a:noFill/>
            <a:miter lim="800000"/>
            <a:headEnd/>
            <a:tailEnd/>
          </a:ln>
        </p:spPr>
        <p:txBody>
          <a:bodyPr wrap="square">
            <a:spAutoFit/>
          </a:bodyPr>
          <a:lstStyle/>
          <a:p>
            <a:pPr algn="ctr" eaLnBrk="1" hangingPunct="1"/>
            <a:r>
              <a:rPr lang="en-US" sz="2800" b="1" i="1" dirty="0" err="1">
                <a:solidFill>
                  <a:srgbClr val="00B050"/>
                </a:solidFill>
                <a:latin typeface="UTM Avo" panose="02040603050506020204" pitchFamily="18" charset="0"/>
              </a:rPr>
              <a:t>Hồng</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Đức</a:t>
            </a:r>
            <a:endParaRPr lang="en-US" sz="2800" b="1" i="1" dirty="0">
              <a:solidFill>
                <a:srgbClr val="00B050"/>
              </a:solidFill>
              <a:latin typeface="UTM Avo" panose="02040603050506020204" pitchFamily="18" charset="0"/>
            </a:endParaRPr>
          </a:p>
          <a:p>
            <a:pPr algn="ctr" eaLnBrk="1" hangingPunct="1"/>
            <a:r>
              <a:rPr lang="en-US" sz="2800" b="1" i="1" dirty="0" err="1">
                <a:solidFill>
                  <a:srgbClr val="00B050"/>
                </a:solidFill>
                <a:latin typeface="UTM Avo" panose="02040603050506020204" pitchFamily="18" charset="0"/>
              </a:rPr>
              <a:t>Quốc</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Âm</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thi</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tập</a:t>
            </a:r>
            <a:endParaRPr lang="en-US" sz="2800" b="1" i="1" dirty="0">
              <a:solidFill>
                <a:srgbClr val="00B050"/>
              </a:solidFill>
              <a:latin typeface="UTM Avo" panose="02040603050506020204" pitchFamily="18" charset="0"/>
            </a:endParaRPr>
          </a:p>
        </p:txBody>
      </p:sp>
      <p:sp>
        <p:nvSpPr>
          <p:cNvPr id="13" name="Text Box 44"/>
          <p:cNvSpPr txBox="1">
            <a:spLocks noChangeArrowheads="1"/>
          </p:cNvSpPr>
          <p:nvPr/>
        </p:nvSpPr>
        <p:spPr bwMode="auto">
          <a:xfrm>
            <a:off x="6509390" y="3297133"/>
            <a:ext cx="5067448" cy="830997"/>
          </a:xfrm>
          <a:prstGeom prst="rect">
            <a:avLst/>
          </a:prstGeom>
          <a:noFill/>
          <a:ln w="9525">
            <a:noFill/>
            <a:miter lim="800000"/>
            <a:headEnd/>
            <a:tailEnd/>
          </a:ln>
        </p:spPr>
        <p:txBody>
          <a:bodyPr wrap="square">
            <a:spAutoFit/>
          </a:bodyPr>
          <a:lstStyle/>
          <a:p>
            <a:pPr algn="just" eaLnBrk="1" hangingPunct="1">
              <a:spcBef>
                <a:spcPct val="20000"/>
              </a:spcBef>
            </a:pPr>
            <a:r>
              <a:rPr lang="en-US" sz="2400" b="1" dirty="0">
                <a:solidFill>
                  <a:srgbClr val="00B050"/>
                </a:solidFill>
                <a:latin typeface="UTM Avo" panose="02040603050506020204" pitchFamily="18" charset="0"/>
              </a:rPr>
              <a:t>Ca </a:t>
            </a:r>
            <a:r>
              <a:rPr lang="en-US" sz="2400" b="1" dirty="0" err="1">
                <a:solidFill>
                  <a:srgbClr val="00B050"/>
                </a:solidFill>
                <a:latin typeface="UTM Avo" panose="02040603050506020204" pitchFamily="18" charset="0"/>
              </a:rPr>
              <a:t>ngợi</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nhà</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Hậu</a:t>
            </a:r>
            <a:r>
              <a:rPr lang="en-US" sz="2400" b="1" dirty="0">
                <a:solidFill>
                  <a:srgbClr val="00B050"/>
                </a:solidFill>
                <a:latin typeface="UTM Avo" panose="02040603050506020204" pitchFamily="18" charset="0"/>
              </a:rPr>
              <a:t> Lê; </a:t>
            </a:r>
            <a:r>
              <a:rPr lang="en-US" sz="2400" b="1" dirty="0" err="1">
                <a:solidFill>
                  <a:srgbClr val="00B050"/>
                </a:solidFill>
                <a:latin typeface="UTM Avo" panose="02040603050506020204" pitchFamily="18" charset="0"/>
              </a:rPr>
              <a:t>đề</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cao</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công</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đức</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của</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nhà</a:t>
            </a:r>
            <a:r>
              <a:rPr lang="en-US" sz="2400" b="1" dirty="0">
                <a:solidFill>
                  <a:srgbClr val="00B050"/>
                </a:solidFill>
                <a:latin typeface="UTM Avo" panose="02040603050506020204" pitchFamily="18" charset="0"/>
              </a:rPr>
              <a:t> </a:t>
            </a:r>
            <a:r>
              <a:rPr lang="en-US" sz="2400" b="1" dirty="0" err="1">
                <a:solidFill>
                  <a:srgbClr val="00B050"/>
                </a:solidFill>
                <a:latin typeface="UTM Avo" panose="02040603050506020204" pitchFamily="18" charset="0"/>
              </a:rPr>
              <a:t>vua</a:t>
            </a:r>
            <a:r>
              <a:rPr lang="en-US" sz="2400" b="1" dirty="0">
                <a:solidFill>
                  <a:srgbClr val="00B050"/>
                </a:solidFill>
                <a:latin typeface="UTM Avo" panose="02040603050506020204" pitchFamily="18" charset="0"/>
              </a:rPr>
              <a:t>. </a:t>
            </a:r>
          </a:p>
        </p:txBody>
      </p:sp>
      <p:sp>
        <p:nvSpPr>
          <p:cNvPr id="14" name="Rectangle 46"/>
          <p:cNvSpPr>
            <a:spLocks noChangeArrowheads="1"/>
          </p:cNvSpPr>
          <p:nvPr/>
        </p:nvSpPr>
        <p:spPr bwMode="auto">
          <a:xfrm>
            <a:off x="437014" y="4571269"/>
            <a:ext cx="2539733" cy="381000"/>
          </a:xfrm>
          <a:prstGeom prst="rect">
            <a:avLst/>
          </a:prstGeom>
          <a:noFill/>
          <a:ln w="9525">
            <a:noFill/>
            <a:miter lim="800000"/>
            <a:headEnd/>
            <a:tailEnd/>
          </a:ln>
        </p:spPr>
        <p:txBody>
          <a:bodyPr anchor="ctr"/>
          <a:lstStyle/>
          <a:p>
            <a:pPr algn="ctr" eaLnBrk="1" hangingPunct="1"/>
            <a:r>
              <a:rPr lang="en-US" sz="2800" b="1" dirty="0" err="1">
                <a:solidFill>
                  <a:srgbClr val="7030A0"/>
                </a:solidFill>
                <a:latin typeface="UTM Avo" panose="02040603050506020204" pitchFamily="18" charset="0"/>
              </a:rPr>
              <a:t>Nguyễn</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Trãi</a:t>
            </a:r>
            <a:endParaRPr lang="en-US" sz="2800" b="1" dirty="0">
              <a:solidFill>
                <a:srgbClr val="7030A0"/>
              </a:solidFill>
              <a:latin typeface="UTM Avo" panose="02040603050506020204" pitchFamily="18" charset="0"/>
            </a:endParaRPr>
          </a:p>
        </p:txBody>
      </p:sp>
      <p:sp>
        <p:nvSpPr>
          <p:cNvPr id="15" name="Text Box 47"/>
          <p:cNvSpPr txBox="1">
            <a:spLocks noChangeArrowheads="1"/>
          </p:cNvSpPr>
          <p:nvPr/>
        </p:nvSpPr>
        <p:spPr bwMode="auto">
          <a:xfrm>
            <a:off x="2976747" y="4339407"/>
            <a:ext cx="3362960" cy="954107"/>
          </a:xfrm>
          <a:prstGeom prst="rect">
            <a:avLst/>
          </a:prstGeom>
          <a:noFill/>
          <a:ln w="9525">
            <a:noFill/>
            <a:miter lim="800000"/>
            <a:headEnd/>
            <a:tailEnd/>
          </a:ln>
        </p:spPr>
        <p:txBody>
          <a:bodyPr wrap="square">
            <a:spAutoFit/>
          </a:bodyPr>
          <a:lstStyle/>
          <a:p>
            <a:pPr algn="ctr" eaLnBrk="1" hangingPunct="1"/>
            <a:r>
              <a:rPr lang="en-US" sz="2800" b="1" i="1" dirty="0" err="1">
                <a:solidFill>
                  <a:srgbClr val="7030A0"/>
                </a:solidFill>
                <a:latin typeface="UTM Avo" panose="02040603050506020204" pitchFamily="18" charset="0"/>
              </a:rPr>
              <a:t>Quốc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âm</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tập</a:t>
            </a:r>
            <a:endParaRPr lang="en-US" sz="2800" b="1" i="1" dirty="0">
              <a:solidFill>
                <a:srgbClr val="7030A0"/>
              </a:solidFill>
              <a:latin typeface="UTM Avo" panose="02040603050506020204" pitchFamily="18" charset="0"/>
            </a:endParaRPr>
          </a:p>
          <a:p>
            <a:pPr algn="ctr" eaLnBrk="1" hangingPunct="1"/>
            <a:r>
              <a:rPr lang="en-US" sz="2800" b="1" i="1" dirty="0" err="1">
                <a:solidFill>
                  <a:srgbClr val="7030A0"/>
                </a:solidFill>
                <a:latin typeface="UTM Avo" panose="02040603050506020204" pitchFamily="18" charset="0"/>
              </a:rPr>
              <a:t>Ức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trai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tập</a:t>
            </a:r>
            <a:endParaRPr lang="en-US" sz="2800" b="1" i="1" dirty="0">
              <a:solidFill>
                <a:srgbClr val="7030A0"/>
              </a:solidFill>
              <a:latin typeface="UTM Avo" panose="02040603050506020204" pitchFamily="18" charset="0"/>
            </a:endParaRPr>
          </a:p>
        </p:txBody>
      </p:sp>
      <p:sp>
        <p:nvSpPr>
          <p:cNvPr id="16" name="Text Box 49"/>
          <p:cNvSpPr txBox="1">
            <a:spLocks noChangeArrowheads="1"/>
          </p:cNvSpPr>
          <p:nvPr/>
        </p:nvSpPr>
        <p:spPr bwMode="auto">
          <a:xfrm>
            <a:off x="350617" y="5424665"/>
            <a:ext cx="2577736" cy="954107"/>
          </a:xfrm>
          <a:prstGeom prst="rect">
            <a:avLst/>
          </a:prstGeom>
          <a:noFill/>
          <a:ln w="9525">
            <a:noFill/>
            <a:miter lim="800000"/>
            <a:headEnd/>
            <a:tailEnd/>
          </a:ln>
        </p:spPr>
        <p:txBody>
          <a:bodyPr wrap="square">
            <a:spAutoFit/>
          </a:bodyPr>
          <a:lstStyle/>
          <a:p>
            <a:pPr algn="ctr" eaLnBrk="1" hangingPunct="1"/>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Lý</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Tử</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Tấn</a:t>
            </a:r>
            <a:endParaRPr lang="en-US" sz="2800" b="1" dirty="0">
              <a:solidFill>
                <a:srgbClr val="7030A0"/>
              </a:solidFill>
              <a:latin typeface="UTM Avo" panose="02040603050506020204" pitchFamily="18" charset="0"/>
            </a:endParaRPr>
          </a:p>
          <a:p>
            <a:pPr algn="ctr" eaLnBrk="1" hangingPunct="1"/>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Nguyễn</a:t>
            </a:r>
            <a:r>
              <a:rPr lang="en-US" sz="2800" b="1" dirty="0">
                <a:solidFill>
                  <a:srgbClr val="7030A0"/>
                </a:solidFill>
                <a:latin typeface="UTM Avo" panose="02040603050506020204" pitchFamily="18" charset="0"/>
              </a:rPr>
              <a:t> </a:t>
            </a:r>
            <a:r>
              <a:rPr lang="en-US" sz="2800" b="1" dirty="0" err="1">
                <a:solidFill>
                  <a:srgbClr val="7030A0"/>
                </a:solidFill>
                <a:latin typeface="UTM Avo" panose="02040603050506020204" pitchFamily="18" charset="0"/>
              </a:rPr>
              <a:t>Húc</a:t>
            </a:r>
            <a:endParaRPr lang="en-US" sz="2800" b="1" dirty="0">
              <a:solidFill>
                <a:srgbClr val="7030A0"/>
              </a:solidFill>
              <a:latin typeface="UTM Avo" panose="02040603050506020204" pitchFamily="18" charset="0"/>
            </a:endParaRPr>
          </a:p>
        </p:txBody>
      </p:sp>
      <p:sp>
        <p:nvSpPr>
          <p:cNvPr id="17" name="Text Box 52"/>
          <p:cNvSpPr txBox="1">
            <a:spLocks noChangeArrowheads="1"/>
          </p:cNvSpPr>
          <p:nvPr/>
        </p:nvSpPr>
        <p:spPr bwMode="auto">
          <a:xfrm>
            <a:off x="3463829" y="5582911"/>
            <a:ext cx="2388795" cy="523220"/>
          </a:xfrm>
          <a:prstGeom prst="rect">
            <a:avLst/>
          </a:prstGeom>
          <a:noFill/>
          <a:ln w="9525">
            <a:noFill/>
            <a:miter lim="800000"/>
            <a:headEnd/>
            <a:tailEnd/>
          </a:ln>
        </p:spPr>
        <p:txBody>
          <a:bodyPr wrap="none">
            <a:spAutoFit/>
          </a:bodyPr>
          <a:lstStyle/>
          <a:p>
            <a:pPr eaLnBrk="1" hangingPunct="1"/>
            <a:r>
              <a:rPr lang="en-US" sz="2800" b="1" i="1" dirty="0" err="1">
                <a:solidFill>
                  <a:srgbClr val="7030A0"/>
                </a:solidFill>
                <a:latin typeface="UTM Avo" panose="02040603050506020204" pitchFamily="18" charset="0"/>
              </a:rPr>
              <a:t>Các</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bài</a:t>
            </a:r>
            <a:r>
              <a:rPr lang="en-US" sz="2800" b="1" i="1" dirty="0">
                <a:solidFill>
                  <a:srgbClr val="7030A0"/>
                </a:solidFill>
                <a:latin typeface="UTM Avo" panose="02040603050506020204" pitchFamily="18" charset="0"/>
              </a:rPr>
              <a:t> </a:t>
            </a:r>
            <a:r>
              <a:rPr lang="en-US" sz="2800" b="1" i="1" dirty="0" err="1">
                <a:solidFill>
                  <a:srgbClr val="7030A0"/>
                </a:solidFill>
                <a:latin typeface="UTM Avo" panose="02040603050506020204" pitchFamily="18" charset="0"/>
              </a:rPr>
              <a:t>thơ</a:t>
            </a:r>
            <a:endParaRPr lang="en-US" sz="2800" b="1" i="1" dirty="0">
              <a:solidFill>
                <a:srgbClr val="7030A0"/>
              </a:solidFill>
              <a:latin typeface="UTM Avo" panose="02040603050506020204" pitchFamily="18" charset="0"/>
            </a:endParaRPr>
          </a:p>
        </p:txBody>
      </p:sp>
      <p:sp>
        <p:nvSpPr>
          <p:cNvPr id="18" name="Text Box 53"/>
          <p:cNvSpPr txBox="1">
            <a:spLocks noChangeArrowheads="1"/>
          </p:cNvSpPr>
          <p:nvPr/>
        </p:nvSpPr>
        <p:spPr bwMode="auto">
          <a:xfrm>
            <a:off x="6524535" y="4385368"/>
            <a:ext cx="5042143" cy="1938992"/>
          </a:xfrm>
          <a:prstGeom prst="rect">
            <a:avLst/>
          </a:prstGeom>
          <a:noFill/>
          <a:ln w="9525">
            <a:noFill/>
            <a:miter lim="800000"/>
            <a:headEnd/>
            <a:tailEnd/>
          </a:ln>
        </p:spPr>
        <p:txBody>
          <a:bodyPr wrap="square">
            <a:spAutoFit/>
          </a:bodyPr>
          <a:lstStyle/>
          <a:p>
            <a:pPr algn="just" eaLnBrk="1" hangingPunct="1"/>
            <a:r>
              <a:rPr lang="en-US" sz="2400" b="1" dirty="0" err="1">
                <a:solidFill>
                  <a:srgbClr val="7030A0"/>
                </a:solidFill>
                <a:latin typeface="UTM Avo" panose="02040603050506020204" pitchFamily="18" charset="0"/>
              </a:rPr>
              <a:t>Nói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lên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tâm</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sự</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những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người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muốn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đem</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tài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năng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trí</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tuệ</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giúp</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ích</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cho</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nước</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cho</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dân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nhưng</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bị</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quan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lại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ghen</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ghét</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vùi</a:t>
            </a:r>
            <a:r>
              <a:rPr lang="en-US" sz="2400" b="1" dirty="0">
                <a:solidFill>
                  <a:srgbClr val="7030A0"/>
                </a:solidFill>
                <a:latin typeface="UTM Avo" panose="02040603050506020204" pitchFamily="18" charset="0"/>
              </a:rPr>
              <a:t> </a:t>
            </a:r>
            <a:r>
              <a:rPr lang="en-US" sz="2400" b="1" dirty="0" err="1">
                <a:solidFill>
                  <a:srgbClr val="7030A0"/>
                </a:solidFill>
                <a:latin typeface="UTM Avo" panose="02040603050506020204" pitchFamily="18" charset="0"/>
              </a:rPr>
              <a:t>dập</a:t>
            </a:r>
            <a:r>
              <a:rPr lang="en-US" sz="2400" b="1" dirty="0">
                <a:solidFill>
                  <a:srgbClr val="7030A0"/>
                </a:solidFill>
                <a:latin typeface="UTM Avo" panose="02040603050506020204" pitchFamily="18" charset="0"/>
              </a:rPr>
              <a:t>.</a:t>
            </a:r>
          </a:p>
        </p:txBody>
      </p:sp>
    </p:spTree>
    <p:extLst>
      <p:ext uri="{BB962C8B-B14F-4D97-AF65-F5344CB8AC3E}">
        <p14:creationId xmlns:p14="http://schemas.microsoft.com/office/powerpoint/2010/main" val="418440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right)">
                                      <p:cBhvr>
                                        <p:cTn id="78" dur="500"/>
                                        <p:tgtEl>
                                          <p:spTgt spid="5"/>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righ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rgbClr val="E55B43"/>
            </a:gs>
          </a:gsLst>
          <a:lin ang="54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b="8784"/>
          <a:stretch/>
        </p:blipFill>
        <p:spPr>
          <a:xfrm>
            <a:off x="3759199" y="0"/>
            <a:ext cx="8432801" cy="6858000"/>
          </a:xfrm>
          <a:prstGeom prst="rect">
            <a:avLst/>
          </a:prstGeom>
        </p:spPr>
      </p:pic>
      <p:pic>
        <p:nvPicPr>
          <p:cNvPr id="31"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0" y="4978400"/>
            <a:ext cx="12194023" cy="18796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66010" t="60007" r="12246" b="11667"/>
          <a:stretch/>
        </p:blipFill>
        <p:spPr>
          <a:xfrm rot="527121">
            <a:off x="-306787" y="-293726"/>
            <a:ext cx="9515694" cy="7997486"/>
          </a:xfrm>
          <a:prstGeom prst="rect">
            <a:avLst/>
          </a:prstGeom>
        </p:spPr>
      </p:pic>
      <p:grpSp>
        <p:nvGrpSpPr>
          <p:cNvPr id="7" name="Group 6"/>
          <p:cNvGrpSpPr/>
          <p:nvPr/>
        </p:nvGrpSpPr>
        <p:grpSpPr>
          <a:xfrm>
            <a:off x="853437" y="1966079"/>
            <a:ext cx="7531738" cy="3477875"/>
            <a:chOff x="4518" y="787879"/>
            <a:chExt cx="7531738" cy="3477875"/>
          </a:xfrm>
        </p:grpSpPr>
        <p:sp>
          <p:nvSpPr>
            <p:cNvPr id="11" name="文本框 10">
              <a:extLst>
                <a:ext uri="{FF2B5EF4-FFF2-40B4-BE49-F238E27FC236}">
                  <a16:creationId xmlns:a16="http://schemas.microsoft.com/office/drawing/2014/main" id="{AD39B987-D8F9-4D06-A255-C7397588FDD3}"/>
                </a:ext>
              </a:extLst>
            </p:cNvPr>
            <p:cNvSpPr txBox="1"/>
            <p:nvPr/>
          </p:nvSpPr>
          <p:spPr>
            <a:xfrm>
              <a:off x="4518" y="787879"/>
              <a:ext cx="7419019" cy="3477875"/>
            </a:xfrm>
            <a:prstGeom prst="rect">
              <a:avLst/>
            </a:prstGeom>
            <a:noFill/>
          </p:spPr>
          <p:txBody>
            <a:bodyPr wrap="none" rtlCol="0">
              <a:spAutoFit/>
            </a:bodyPr>
            <a:lstStyle/>
            <a:p>
              <a:pPr algn="ctr"/>
              <a:r>
                <a:rPr lang="en-US" altLang="zh-CN" sz="11000" b="1" dirty="0">
                  <a:latin typeface="UTM Staccato " panose="02040603050506020204" pitchFamily="18" charset="0"/>
                  <a:ea typeface="字魂55号-龙吟手书" panose="00000500000000000000" pitchFamily="2" charset="-122"/>
                </a:rPr>
                <a:t>KHOA HỌC </a:t>
              </a:r>
            </a:p>
            <a:p>
              <a:pPr algn="ctr"/>
              <a:r>
                <a:rPr lang="en-US" altLang="zh-CN" sz="11000" b="1" dirty="0">
                  <a:latin typeface="UTM Staccato " panose="02040603050506020204" pitchFamily="18" charset="0"/>
                  <a:ea typeface="字魂55号-龙吟手书" panose="00000500000000000000" pitchFamily="2" charset="-122"/>
                </a:rPr>
                <a:t>THỜI HẬU LÊ</a:t>
              </a:r>
              <a:endParaRPr lang="zh-CN" altLang="en-US" sz="11000" b="1" dirty="0">
                <a:latin typeface="UTM Staccato " panose="02040603050506020204" pitchFamily="18" charset="0"/>
                <a:ea typeface="字魂55号-龙吟手书" panose="00000500000000000000" pitchFamily="2" charset="-122"/>
              </a:endParaRPr>
            </a:p>
          </p:txBody>
        </p:sp>
        <p:sp>
          <p:nvSpPr>
            <p:cNvPr id="26" name="文本框 10"/>
            <p:cNvSpPr txBox="1"/>
            <p:nvPr/>
          </p:nvSpPr>
          <p:spPr>
            <a:xfrm>
              <a:off x="117237" y="787879"/>
              <a:ext cx="7419019" cy="3477875"/>
            </a:xfrm>
            <a:prstGeom prst="rect">
              <a:avLst/>
            </a:prstGeom>
            <a:noFill/>
          </p:spPr>
          <p:txBody>
            <a:bodyPr wrap="none" rtlCol="0">
              <a:spAutoFit/>
            </a:bodyPr>
            <a:lstStyle/>
            <a:p>
              <a:pPr algn="ctr"/>
              <a:r>
                <a:rPr lang="en-US" altLang="zh-CN" sz="11000" b="1" dirty="0">
                  <a:solidFill>
                    <a:schemeClr val="bg1"/>
                  </a:solidFill>
                  <a:latin typeface="UTM Staccato " panose="02040603050506020204" pitchFamily="18" charset="0"/>
                  <a:ea typeface="字魂55号-龙吟手书" panose="00000500000000000000" pitchFamily="2" charset="-122"/>
                </a:rPr>
                <a:t>KHOA HỌC </a:t>
              </a:r>
            </a:p>
            <a:p>
              <a:pPr algn="ctr"/>
              <a:r>
                <a:rPr lang="en-US" altLang="zh-CN" sz="11000" b="1" dirty="0">
                  <a:solidFill>
                    <a:schemeClr val="bg1"/>
                  </a:solidFill>
                  <a:latin typeface="UTM Staccato " panose="02040603050506020204" pitchFamily="18" charset="0"/>
                  <a:ea typeface="字魂55号-龙吟手书" panose="00000500000000000000" pitchFamily="2" charset="-122"/>
                </a:rPr>
                <a:t>THỜI HẬU LÊ</a:t>
              </a:r>
              <a:endParaRPr lang="zh-CN" altLang="en-US" sz="11000" b="1" dirty="0">
                <a:solidFill>
                  <a:schemeClr val="bg1"/>
                </a:solidFill>
                <a:latin typeface="UTM Staccato " panose="02040603050506020204" pitchFamily="18" charset="0"/>
                <a:ea typeface="字魂55号-龙吟手书" panose="00000500000000000000" pitchFamily="2" charset="-122"/>
              </a:endParaRPr>
            </a:p>
          </p:txBody>
        </p:sp>
      </p:grpSp>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t="18387" b="21332"/>
          <a:stretch/>
        </p:blipFill>
        <p:spPr>
          <a:xfrm rot="20748104">
            <a:off x="7590091" y="3830884"/>
            <a:ext cx="4798069" cy="2892341"/>
          </a:xfrm>
          <a:prstGeom prst="rect">
            <a:avLst/>
          </a:prstGeom>
        </p:spPr>
      </p:pic>
    </p:spTree>
    <p:extLst>
      <p:ext uri="{BB962C8B-B14F-4D97-AF65-F5344CB8AC3E}">
        <p14:creationId xmlns:p14="http://schemas.microsoft.com/office/powerpoint/2010/main" val="317638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343" y="377371"/>
            <a:ext cx="11480800" cy="6183086"/>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95793027"/>
              </p:ext>
            </p:extLst>
          </p:nvPr>
        </p:nvGraphicFramePr>
        <p:xfrm>
          <a:off x="487680" y="1017527"/>
          <a:ext cx="11175999" cy="5190232"/>
        </p:xfrm>
        <a:graphic>
          <a:graphicData uri="http://schemas.openxmlformats.org/drawingml/2006/table">
            <a:tbl>
              <a:tblPr firstRow="1" bandRow="1">
                <a:tableStyleId>{5940675A-B579-460E-94D1-54222C63F5DA}</a:tableStyleId>
              </a:tblPr>
              <a:tblGrid>
                <a:gridCol w="2428240">
                  <a:extLst>
                    <a:ext uri="{9D8B030D-6E8A-4147-A177-3AD203B41FA5}">
                      <a16:colId xmlns:a16="http://schemas.microsoft.com/office/drawing/2014/main" val="2323471080"/>
                    </a:ext>
                  </a:extLst>
                </a:gridCol>
                <a:gridCol w="3545840">
                  <a:extLst>
                    <a:ext uri="{9D8B030D-6E8A-4147-A177-3AD203B41FA5}">
                      <a16:colId xmlns:a16="http://schemas.microsoft.com/office/drawing/2014/main" val="858513542"/>
                    </a:ext>
                  </a:extLst>
                </a:gridCol>
                <a:gridCol w="5201919">
                  <a:extLst>
                    <a:ext uri="{9D8B030D-6E8A-4147-A177-3AD203B41FA5}">
                      <a16:colId xmlns:a16="http://schemas.microsoft.com/office/drawing/2014/main" val="3698667237"/>
                    </a:ext>
                  </a:extLst>
                </a:gridCol>
              </a:tblGrid>
              <a:tr h="1297558">
                <a:tc>
                  <a:txBody>
                    <a:bodyPr/>
                    <a:lstStyle/>
                    <a:p>
                      <a:pPr algn="ctr"/>
                      <a:r>
                        <a:rPr lang="en-US" sz="3600" b="1" dirty="0" err="1">
                          <a:latin typeface="UTM Avo" panose="02040603050506020204" pitchFamily="18" charset="0"/>
                        </a:rPr>
                        <a:t>Tác</a:t>
                      </a:r>
                      <a:r>
                        <a:rPr lang="en-US" sz="3600" b="1" baseline="0" dirty="0">
                          <a:latin typeface="UTM Avo" panose="02040603050506020204" pitchFamily="18" charset="0"/>
                        </a:rPr>
                        <a:t> </a:t>
                      </a:r>
                      <a:r>
                        <a:rPr lang="en-US" sz="3600" b="1" baseline="0" dirty="0" err="1">
                          <a:latin typeface="UTM Avo" panose="02040603050506020204" pitchFamily="18" charset="0"/>
                        </a:rPr>
                        <a:t>giả</a:t>
                      </a:r>
                      <a:endParaRPr lang="en-US" sz="3600" b="1" dirty="0">
                        <a:latin typeface="UTM Avo" panose="02040603050506020204" pitchFamily="18" charset="0"/>
                      </a:endParaRPr>
                    </a:p>
                  </a:txBody>
                  <a:tcPr anchor="ctr"/>
                </a:tc>
                <a:tc>
                  <a:txBody>
                    <a:bodyPr/>
                    <a:lstStyle/>
                    <a:p>
                      <a:pPr algn="ctr"/>
                      <a:r>
                        <a:rPr lang="en-US" sz="3200" b="1" dirty="0" err="1">
                          <a:latin typeface="UTM Avo" panose="02040603050506020204" pitchFamily="18" charset="0"/>
                        </a:rPr>
                        <a:t>Công</a:t>
                      </a:r>
                      <a:r>
                        <a:rPr lang="en-US" sz="3200" b="1" baseline="0" dirty="0">
                          <a:latin typeface="UTM Avo" panose="02040603050506020204" pitchFamily="18" charset="0"/>
                        </a:rPr>
                        <a:t> </a:t>
                      </a:r>
                      <a:r>
                        <a:rPr lang="en-US" sz="3200" b="1" baseline="0" dirty="0" err="1">
                          <a:latin typeface="UTM Avo" panose="02040603050506020204" pitchFamily="18" charset="0"/>
                        </a:rPr>
                        <a:t>trình</a:t>
                      </a:r>
                      <a:r>
                        <a:rPr lang="en-US" sz="3200" b="1" baseline="0" dirty="0">
                          <a:latin typeface="UTM Avo" panose="02040603050506020204" pitchFamily="18" charset="0"/>
                        </a:rPr>
                        <a:t> </a:t>
                      </a:r>
                      <a:r>
                        <a:rPr lang="en-US" sz="3200" b="1" baseline="0" dirty="0" err="1">
                          <a:latin typeface="UTM Avo" panose="02040603050506020204" pitchFamily="18" charset="0"/>
                        </a:rPr>
                        <a:t>khoa</a:t>
                      </a:r>
                      <a:r>
                        <a:rPr lang="en-US" sz="3200" b="1" baseline="0" dirty="0">
                          <a:latin typeface="UTM Avo" panose="02040603050506020204" pitchFamily="18" charset="0"/>
                        </a:rPr>
                        <a:t> </a:t>
                      </a:r>
                      <a:r>
                        <a:rPr lang="en-US" sz="3200" b="1" baseline="0" dirty="0" err="1">
                          <a:latin typeface="UTM Avo" panose="02040603050506020204" pitchFamily="18" charset="0"/>
                        </a:rPr>
                        <a:t>học</a:t>
                      </a:r>
                      <a:endParaRPr lang="en-US" sz="3200" b="1" dirty="0">
                        <a:latin typeface="UTM Avo" panose="02040603050506020204" pitchFamily="18" charset="0"/>
                      </a:endParaRPr>
                    </a:p>
                  </a:txBody>
                  <a:tcPr anchor="ctr"/>
                </a:tc>
                <a:tc>
                  <a:txBody>
                    <a:bodyPr/>
                    <a:lstStyle/>
                    <a:p>
                      <a:pPr algn="ctr"/>
                      <a:r>
                        <a:rPr lang="en-US" sz="3600" b="1" dirty="0" err="1">
                          <a:latin typeface="UTM Avo" panose="02040603050506020204" pitchFamily="18" charset="0"/>
                        </a:rPr>
                        <a:t>Nội</a:t>
                      </a:r>
                      <a:r>
                        <a:rPr lang="en-US" sz="3600" b="1" dirty="0">
                          <a:latin typeface="UTM Avo" panose="02040603050506020204" pitchFamily="18" charset="0"/>
                        </a:rPr>
                        <a:t> dung</a:t>
                      </a:r>
                    </a:p>
                  </a:txBody>
                  <a:tcPr anchor="ctr"/>
                </a:tc>
                <a:extLst>
                  <a:ext uri="{0D108BD9-81ED-4DB2-BD59-A6C34878D82A}">
                    <a16:rowId xmlns:a16="http://schemas.microsoft.com/office/drawing/2014/main" val="2591319220"/>
                  </a:ext>
                </a:extLst>
              </a:tr>
              <a:tr h="1297558">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a:latin typeface="UTM Avo" panose="02040603050506020204" pitchFamily="18" charset="0"/>
                      </a:endParaRPr>
                    </a:p>
                  </a:txBody>
                  <a:tcPr anchor="ctr"/>
                </a:tc>
                <a:extLst>
                  <a:ext uri="{0D108BD9-81ED-4DB2-BD59-A6C34878D82A}">
                    <a16:rowId xmlns:a16="http://schemas.microsoft.com/office/drawing/2014/main" val="1203411446"/>
                  </a:ext>
                </a:extLst>
              </a:tr>
              <a:tr h="1297558">
                <a:tc rowSpan="2">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1667578410"/>
                  </a:ext>
                </a:extLst>
              </a:tr>
              <a:tr h="1297558">
                <a:tc vMerge="1">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tc>
                  <a:txBody>
                    <a:bodyPr/>
                    <a:lstStyle/>
                    <a:p>
                      <a:pPr algn="ctr"/>
                      <a:endParaRPr lang="en-US" sz="2400" b="1" dirty="0">
                        <a:latin typeface="UTM Avo" panose="02040603050506020204" pitchFamily="18" charset="0"/>
                      </a:endParaRPr>
                    </a:p>
                  </a:txBody>
                  <a:tcPr anchor="ctr"/>
                </a:tc>
                <a:extLst>
                  <a:ext uri="{0D108BD9-81ED-4DB2-BD59-A6C34878D82A}">
                    <a16:rowId xmlns:a16="http://schemas.microsoft.com/office/drawing/2014/main" val="2381104014"/>
                  </a:ext>
                </a:extLst>
              </a:tr>
            </a:tbl>
          </a:graphicData>
        </a:graphic>
      </p:graphicFrame>
      <p:sp>
        <p:nvSpPr>
          <p:cNvPr id="6" name="Rectangle 5"/>
          <p:cNvSpPr/>
          <p:nvPr/>
        </p:nvSpPr>
        <p:spPr>
          <a:xfrm>
            <a:off x="1123281" y="429149"/>
            <a:ext cx="9930925" cy="523220"/>
          </a:xfrm>
          <a:prstGeom prst="rect">
            <a:avLst/>
          </a:prstGeom>
        </p:spPr>
        <p:txBody>
          <a:bodyPr wrap="none">
            <a:spAutoFit/>
          </a:bodyPr>
          <a:lstStyle/>
          <a:p>
            <a:pPr algn="ctr"/>
            <a:r>
              <a:rPr lang="en-US" altLang="en-US" sz="2800" b="1" dirty="0" err="1">
                <a:latin typeface="UTM Avo" panose="02040603050506020204" pitchFamily="18" charset="0"/>
              </a:rPr>
              <a:t>Lập</a:t>
            </a:r>
            <a:r>
              <a:rPr lang="en-US" altLang="en-US" sz="2800" b="1" dirty="0">
                <a:latin typeface="UTM Avo" panose="02040603050506020204" pitchFamily="18" charset="0"/>
              </a:rPr>
              <a:t> </a:t>
            </a:r>
            <a:r>
              <a:rPr lang="en-US" altLang="en-US" sz="2800" b="1" dirty="0" err="1">
                <a:latin typeface="UTM Avo" panose="02040603050506020204" pitchFamily="18" charset="0"/>
              </a:rPr>
              <a:t>bảng</a:t>
            </a:r>
            <a:r>
              <a:rPr lang="en-US" altLang="en-US" sz="2800" b="1" dirty="0">
                <a:latin typeface="UTM Avo" panose="02040603050506020204" pitchFamily="18" charset="0"/>
              </a:rPr>
              <a:t> </a:t>
            </a:r>
            <a:r>
              <a:rPr lang="en-US" altLang="en-US" sz="2800" b="1" dirty="0" err="1">
                <a:latin typeface="UTM Avo" panose="02040603050506020204" pitchFamily="18" charset="0"/>
              </a:rPr>
              <a:t>thống</a:t>
            </a:r>
            <a:r>
              <a:rPr lang="en-US" altLang="en-US" sz="2800" b="1" dirty="0">
                <a:latin typeface="UTM Avo" panose="02040603050506020204" pitchFamily="18" charset="0"/>
              </a:rPr>
              <a:t> </a:t>
            </a:r>
            <a:r>
              <a:rPr lang="en-US" altLang="en-US" sz="2800" b="1" dirty="0" err="1">
                <a:latin typeface="UTM Avo" panose="02040603050506020204" pitchFamily="18" charset="0"/>
              </a:rPr>
              <a:t>kê</a:t>
            </a:r>
            <a:r>
              <a:rPr lang="en-US" altLang="en-US" sz="2800" b="1" dirty="0">
                <a:latin typeface="UTM Avo" panose="02040603050506020204" pitchFamily="18" charset="0"/>
              </a:rPr>
              <a:t> </a:t>
            </a:r>
            <a:r>
              <a:rPr lang="en-US" altLang="en-US" sz="2800" b="1" dirty="0" err="1">
                <a:latin typeface="UTM Avo" panose="02040603050506020204" pitchFamily="18" charset="0"/>
              </a:rPr>
              <a:t>về</a:t>
            </a:r>
            <a:r>
              <a:rPr lang="en-US" altLang="en-US" sz="2800" b="1" dirty="0">
                <a:latin typeface="UTM Avo" panose="02040603050506020204" pitchFamily="18" charset="0"/>
              </a:rPr>
              <a:t> </a:t>
            </a:r>
            <a:r>
              <a:rPr lang="en-US" altLang="en-US" sz="2800" b="1" dirty="0" err="1">
                <a:latin typeface="UTM Avo" panose="02040603050506020204" pitchFamily="18" charset="0"/>
              </a:rPr>
              <a:t>khoa</a:t>
            </a:r>
            <a:r>
              <a:rPr lang="en-US" altLang="en-US" sz="2800" b="1" dirty="0">
                <a:latin typeface="UTM Avo" panose="02040603050506020204" pitchFamily="18" charset="0"/>
              </a:rPr>
              <a:t> </a:t>
            </a:r>
            <a:r>
              <a:rPr lang="en-US" altLang="en-US" sz="2800" b="1" dirty="0" err="1">
                <a:latin typeface="UTM Avo" panose="02040603050506020204" pitchFamily="18" charset="0"/>
              </a:rPr>
              <a:t>học</a:t>
            </a:r>
            <a:r>
              <a:rPr lang="en-US" altLang="en-US" sz="2800" b="1" dirty="0">
                <a:latin typeface="UTM Avo" panose="02040603050506020204" pitchFamily="18" charset="0"/>
              </a:rPr>
              <a:t> </a:t>
            </a:r>
            <a:r>
              <a:rPr lang="en-US" altLang="en-US" sz="2800" b="1" dirty="0" err="1">
                <a:latin typeface="UTM Avo" panose="02040603050506020204" pitchFamily="18" charset="0"/>
              </a:rPr>
              <a:t>tiêu</a:t>
            </a:r>
            <a:r>
              <a:rPr lang="en-US" altLang="en-US" sz="2800" b="1" dirty="0">
                <a:latin typeface="UTM Avo" panose="02040603050506020204" pitchFamily="18" charset="0"/>
              </a:rPr>
              <a:t> </a:t>
            </a:r>
            <a:r>
              <a:rPr lang="en-US" altLang="en-US" sz="2800" b="1" dirty="0" err="1">
                <a:latin typeface="UTM Avo" panose="02040603050506020204" pitchFamily="18" charset="0"/>
              </a:rPr>
              <a:t>biểu</a:t>
            </a:r>
            <a:r>
              <a:rPr lang="en-US" altLang="en-US" sz="2800" b="1" dirty="0">
                <a:latin typeface="UTM Avo" panose="02040603050506020204" pitchFamily="18" charset="0"/>
              </a:rPr>
              <a:t> </a:t>
            </a:r>
            <a:r>
              <a:rPr lang="en-US" altLang="en-US" sz="2800" b="1" dirty="0" err="1">
                <a:latin typeface="UTM Avo" panose="02040603050506020204" pitchFamily="18" charset="0"/>
              </a:rPr>
              <a:t>thời</a:t>
            </a:r>
            <a:r>
              <a:rPr lang="en-US" altLang="en-US" sz="2800" b="1" dirty="0">
                <a:latin typeface="UTM Avo" panose="02040603050506020204" pitchFamily="18" charset="0"/>
              </a:rPr>
              <a:t> </a:t>
            </a:r>
            <a:r>
              <a:rPr lang="en-US" altLang="en-US" sz="2800" b="1" dirty="0" err="1">
                <a:latin typeface="UTM Avo" panose="02040603050506020204" pitchFamily="18" charset="0"/>
              </a:rPr>
              <a:t>Hậu</a:t>
            </a:r>
            <a:r>
              <a:rPr lang="en-US" altLang="en-US" sz="2800" b="1" dirty="0">
                <a:latin typeface="UTM Avo" panose="02040603050506020204" pitchFamily="18" charset="0"/>
              </a:rPr>
              <a:t> Lê</a:t>
            </a:r>
          </a:p>
        </p:txBody>
      </p:sp>
      <p:sp>
        <p:nvSpPr>
          <p:cNvPr id="20" name="Rectangle 43"/>
          <p:cNvSpPr>
            <a:spLocks noChangeArrowheads="1"/>
          </p:cNvSpPr>
          <p:nvPr/>
        </p:nvSpPr>
        <p:spPr bwMode="auto">
          <a:xfrm>
            <a:off x="467166" y="2600477"/>
            <a:ext cx="2361933" cy="609600"/>
          </a:xfrm>
          <a:prstGeom prst="rect">
            <a:avLst/>
          </a:prstGeom>
          <a:noFill/>
          <a:ln w="9525">
            <a:noFill/>
            <a:miter lim="800000"/>
            <a:headEnd/>
            <a:tailEnd/>
          </a:ln>
        </p:spPr>
        <p:txBody>
          <a:bodyPr anchor="ctr"/>
          <a:lstStyle/>
          <a:p>
            <a:pPr eaLnBrk="1" hangingPunct="1"/>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Ngô</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Sĩ</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Liên</a:t>
            </a:r>
            <a:endParaRPr lang="en-US" sz="2800" b="1" dirty="0">
              <a:solidFill>
                <a:srgbClr val="002060"/>
              </a:solidFill>
              <a:latin typeface="UTM Avo" panose="02040603050506020204" pitchFamily="18" charset="0"/>
            </a:endParaRPr>
          </a:p>
        </p:txBody>
      </p:sp>
      <p:sp>
        <p:nvSpPr>
          <p:cNvPr id="21" name="Rectangle 46"/>
          <p:cNvSpPr>
            <a:spLocks noChangeArrowheads="1"/>
          </p:cNvSpPr>
          <p:nvPr/>
        </p:nvSpPr>
        <p:spPr bwMode="auto">
          <a:xfrm>
            <a:off x="2982091" y="2586214"/>
            <a:ext cx="3329215" cy="685800"/>
          </a:xfrm>
          <a:prstGeom prst="rect">
            <a:avLst/>
          </a:prstGeom>
          <a:noFill/>
          <a:ln w="9525">
            <a:noFill/>
            <a:miter lim="800000"/>
            <a:headEnd/>
            <a:tailEnd/>
          </a:ln>
        </p:spPr>
        <p:txBody>
          <a:bodyPr anchor="ctr"/>
          <a:lstStyle/>
          <a:p>
            <a:pPr algn="ctr" eaLnBrk="1" hangingPunct="1"/>
            <a:r>
              <a:rPr lang="en-US" sz="2800" b="1" i="1" dirty="0" err="1">
                <a:solidFill>
                  <a:srgbClr val="002060"/>
                </a:solidFill>
                <a:latin typeface="UTM Avo" panose="02040603050506020204" pitchFamily="18" charset="0"/>
              </a:rPr>
              <a:t>Đại</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Việt</a:t>
            </a:r>
            <a:r>
              <a:rPr lang="en-US" sz="2800" b="1" i="1" dirty="0">
                <a:solidFill>
                  <a:srgbClr val="002060"/>
                </a:solidFill>
                <a:latin typeface="UTM Avo" panose="02040603050506020204" pitchFamily="18" charset="0"/>
              </a:rPr>
              <a:t> </a:t>
            </a:r>
          </a:p>
          <a:p>
            <a:pPr algn="ctr" eaLnBrk="1" hangingPunct="1"/>
            <a:r>
              <a:rPr lang="en-US" sz="2800" b="1" i="1" dirty="0" err="1">
                <a:solidFill>
                  <a:srgbClr val="002060"/>
                </a:solidFill>
                <a:latin typeface="UTM Avo" panose="02040603050506020204" pitchFamily="18" charset="0"/>
              </a:rPr>
              <a:t>sử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kí</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toàn</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thư</a:t>
            </a:r>
            <a:r>
              <a:rPr lang="en-US" sz="2800" b="1" i="1" dirty="0">
                <a:solidFill>
                  <a:srgbClr val="002060"/>
                </a:solidFill>
                <a:latin typeface="UTM Avo" panose="02040603050506020204" pitchFamily="18" charset="0"/>
              </a:rPr>
              <a:t>.</a:t>
            </a:r>
          </a:p>
        </p:txBody>
      </p:sp>
      <p:sp>
        <p:nvSpPr>
          <p:cNvPr id="22" name="Rectangle 49"/>
          <p:cNvSpPr>
            <a:spLocks noChangeArrowheads="1"/>
          </p:cNvSpPr>
          <p:nvPr/>
        </p:nvSpPr>
        <p:spPr bwMode="auto">
          <a:xfrm>
            <a:off x="6482524" y="2229565"/>
            <a:ext cx="5155949" cy="1295400"/>
          </a:xfrm>
          <a:prstGeom prst="rect">
            <a:avLst/>
          </a:prstGeom>
          <a:noFill/>
          <a:ln w="9525">
            <a:noFill/>
            <a:miter lim="800000"/>
            <a:headEnd/>
            <a:tailEnd/>
          </a:ln>
        </p:spPr>
        <p:txBody>
          <a:bodyPr anchor="ctr"/>
          <a:lstStyle/>
          <a:p>
            <a:pPr algn="just" eaLnBrk="1" hangingPunct="1"/>
            <a:r>
              <a:rPr lang="en-US" sz="2400" b="1" dirty="0" err="1">
                <a:solidFill>
                  <a:srgbClr val="002060"/>
                </a:solidFill>
                <a:latin typeface="UTM Avo" panose="02040603050506020204" pitchFamily="18" charset="0"/>
              </a:rPr>
              <a:t>Ghi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lại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Lịch</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sử</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nước</a:t>
            </a:r>
            <a:r>
              <a:rPr lang="en-US" sz="2400" b="1" dirty="0">
                <a:solidFill>
                  <a:srgbClr val="002060"/>
                </a:solidFill>
                <a:latin typeface="UTM Avo" panose="02040603050506020204" pitchFamily="18" charset="0"/>
              </a:rPr>
              <a:t> ta </a:t>
            </a:r>
            <a:r>
              <a:rPr lang="en-US" sz="2400" b="1" dirty="0" err="1">
                <a:solidFill>
                  <a:srgbClr val="002060"/>
                </a:solidFill>
                <a:latin typeface="UTM Avo" panose="02040603050506020204" pitchFamily="18" charset="0"/>
              </a:rPr>
              <a:t>từ</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Hùng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Vương</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đến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thời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Hậu</a:t>
            </a:r>
            <a:r>
              <a:rPr lang="en-US" sz="2400" b="1" dirty="0">
                <a:solidFill>
                  <a:srgbClr val="002060"/>
                </a:solidFill>
                <a:latin typeface="UTM Avo" panose="02040603050506020204" pitchFamily="18" charset="0"/>
              </a:rPr>
              <a:t> Lê.</a:t>
            </a:r>
          </a:p>
        </p:txBody>
      </p:sp>
      <p:sp>
        <p:nvSpPr>
          <p:cNvPr id="23" name="Rectangle 44"/>
          <p:cNvSpPr>
            <a:spLocks noChangeArrowheads="1"/>
          </p:cNvSpPr>
          <p:nvPr/>
        </p:nvSpPr>
        <p:spPr bwMode="auto">
          <a:xfrm>
            <a:off x="530420" y="4587486"/>
            <a:ext cx="2400759" cy="609600"/>
          </a:xfrm>
          <a:prstGeom prst="rect">
            <a:avLst/>
          </a:prstGeom>
          <a:noFill/>
          <a:ln w="9525">
            <a:noFill/>
            <a:miter lim="800000"/>
            <a:headEnd/>
            <a:tailEnd/>
          </a:ln>
        </p:spPr>
        <p:txBody>
          <a:bodyPr anchor="ctr"/>
          <a:lstStyle/>
          <a:p>
            <a:pPr eaLnBrk="1" hangingPunct="1"/>
            <a:r>
              <a:rPr lang="en-US" sz="2800" b="1" dirty="0" err="1">
                <a:solidFill>
                  <a:srgbClr val="00B050"/>
                </a:solidFill>
                <a:latin typeface="UTM Avo" panose="02040603050506020204" pitchFamily="18" charset="0"/>
              </a:rPr>
              <a:t>Nguyễn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Trãi</a:t>
            </a:r>
            <a:endParaRPr lang="en-US" sz="2800" b="1" dirty="0">
              <a:solidFill>
                <a:srgbClr val="00B050"/>
              </a:solidFill>
              <a:latin typeface="UTM Avo" panose="02040603050506020204" pitchFamily="18" charset="0"/>
            </a:endParaRPr>
          </a:p>
        </p:txBody>
      </p:sp>
      <p:sp>
        <p:nvSpPr>
          <p:cNvPr id="24" name="Rectangle 47"/>
          <p:cNvSpPr>
            <a:spLocks noChangeArrowheads="1"/>
          </p:cNvSpPr>
          <p:nvPr/>
        </p:nvSpPr>
        <p:spPr bwMode="auto">
          <a:xfrm>
            <a:off x="3043016" y="3749286"/>
            <a:ext cx="3381528" cy="990600"/>
          </a:xfrm>
          <a:prstGeom prst="rect">
            <a:avLst/>
          </a:prstGeom>
          <a:noFill/>
          <a:ln w="9525">
            <a:noFill/>
            <a:miter lim="800000"/>
            <a:headEnd/>
            <a:tailEnd/>
          </a:ln>
        </p:spPr>
        <p:txBody>
          <a:bodyPr anchor="ctr"/>
          <a:lstStyle/>
          <a:p>
            <a:pPr eaLnBrk="1" hangingPunct="1"/>
            <a:r>
              <a:rPr lang="en-US" sz="2800" b="1" i="1" dirty="0">
                <a:solidFill>
                  <a:srgbClr val="00B050"/>
                </a:solidFill>
                <a:latin typeface="UTM Avo" panose="02040603050506020204" pitchFamily="18" charset="0"/>
              </a:rPr>
              <a:t>Lam </a:t>
            </a:r>
            <a:r>
              <a:rPr lang="en-US" sz="2800" b="1" i="1" dirty="0" err="1">
                <a:solidFill>
                  <a:srgbClr val="00B050"/>
                </a:solidFill>
                <a:latin typeface="UTM Avo" panose="02040603050506020204" pitchFamily="18" charset="0"/>
              </a:rPr>
              <a:t>Sơn</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thực</a:t>
            </a:r>
            <a:r>
              <a:rPr lang="en-US" sz="2800" b="1" i="1" dirty="0">
                <a:solidFill>
                  <a:srgbClr val="00B050"/>
                </a:solidFill>
                <a:latin typeface="UTM Avo" panose="02040603050506020204" pitchFamily="18" charset="0"/>
              </a:rPr>
              <a:t> </a:t>
            </a:r>
            <a:r>
              <a:rPr lang="en-US" sz="2800" b="1" i="1" dirty="0" err="1">
                <a:solidFill>
                  <a:srgbClr val="00B050"/>
                </a:solidFill>
                <a:latin typeface="UTM Avo" panose="02040603050506020204" pitchFamily="18" charset="0"/>
              </a:rPr>
              <a:t>lục</a:t>
            </a:r>
            <a:endParaRPr lang="en-US" sz="4400" b="1" i="1" dirty="0">
              <a:solidFill>
                <a:srgbClr val="00B050"/>
              </a:solidFill>
              <a:latin typeface="UTM Avo" panose="02040603050506020204" pitchFamily="18" charset="0"/>
            </a:endParaRPr>
          </a:p>
        </p:txBody>
      </p:sp>
      <p:sp>
        <p:nvSpPr>
          <p:cNvPr id="25" name="Rectangle 51"/>
          <p:cNvSpPr>
            <a:spLocks noChangeArrowheads="1"/>
          </p:cNvSpPr>
          <p:nvPr/>
        </p:nvSpPr>
        <p:spPr bwMode="auto">
          <a:xfrm>
            <a:off x="6482524" y="3901686"/>
            <a:ext cx="5099798" cy="685800"/>
          </a:xfrm>
          <a:prstGeom prst="rect">
            <a:avLst/>
          </a:prstGeom>
          <a:noFill/>
          <a:ln w="9525">
            <a:noFill/>
            <a:miter lim="800000"/>
            <a:headEnd/>
            <a:tailEnd/>
          </a:ln>
        </p:spPr>
        <p:txBody>
          <a:bodyPr anchor="ctr"/>
          <a:lstStyle/>
          <a:p>
            <a:pPr algn="just" eaLnBrk="1" hangingPunct="1"/>
            <a:r>
              <a:rPr lang="en-US" sz="2800" b="1" dirty="0" err="1">
                <a:solidFill>
                  <a:srgbClr val="00B050"/>
                </a:solidFill>
                <a:latin typeface="UTM Avo" panose="02040603050506020204" pitchFamily="18" charset="0"/>
              </a:rPr>
              <a:t>Ghi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lại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diễn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biến</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cuộc</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khởi</a:t>
            </a:r>
            <a:r>
              <a:rPr lang="en-US" sz="2800" b="1" dirty="0">
                <a:solidFill>
                  <a:srgbClr val="00B050"/>
                </a:solidFill>
                <a:latin typeface="UTM Avo" panose="02040603050506020204" pitchFamily="18" charset="0"/>
              </a:rPr>
              <a:t> </a:t>
            </a:r>
            <a:r>
              <a:rPr lang="en-US" sz="2800" b="1" dirty="0" err="1">
                <a:solidFill>
                  <a:srgbClr val="00B050"/>
                </a:solidFill>
                <a:latin typeface="UTM Avo" panose="02040603050506020204" pitchFamily="18" charset="0"/>
              </a:rPr>
              <a:t>nghĩa</a:t>
            </a:r>
            <a:r>
              <a:rPr lang="en-US" sz="2800" b="1" dirty="0">
                <a:solidFill>
                  <a:srgbClr val="00B050"/>
                </a:solidFill>
                <a:latin typeface="UTM Avo" panose="02040603050506020204" pitchFamily="18" charset="0"/>
              </a:rPr>
              <a:t> Lam </a:t>
            </a:r>
            <a:r>
              <a:rPr lang="en-US" sz="2800" b="1" dirty="0" err="1">
                <a:solidFill>
                  <a:srgbClr val="00B050"/>
                </a:solidFill>
                <a:latin typeface="UTM Avo" panose="02040603050506020204" pitchFamily="18" charset="0"/>
              </a:rPr>
              <a:t>Sơn</a:t>
            </a:r>
            <a:r>
              <a:rPr lang="en-US" sz="2800" b="1" dirty="0">
                <a:solidFill>
                  <a:srgbClr val="00B050"/>
                </a:solidFill>
                <a:latin typeface="UTM Avo" panose="02040603050506020204" pitchFamily="18" charset="0"/>
              </a:rPr>
              <a:t>.</a:t>
            </a:r>
          </a:p>
        </p:txBody>
      </p:sp>
      <p:sp>
        <p:nvSpPr>
          <p:cNvPr id="26" name="Rectangle 48"/>
          <p:cNvSpPr>
            <a:spLocks noChangeArrowheads="1"/>
          </p:cNvSpPr>
          <p:nvPr/>
        </p:nvSpPr>
        <p:spPr bwMode="auto">
          <a:xfrm>
            <a:off x="3438380" y="5217158"/>
            <a:ext cx="2590800" cy="533400"/>
          </a:xfrm>
          <a:prstGeom prst="rect">
            <a:avLst/>
          </a:prstGeom>
          <a:noFill/>
          <a:ln w="9525">
            <a:noFill/>
            <a:miter lim="800000"/>
            <a:headEnd/>
            <a:tailEnd/>
          </a:ln>
        </p:spPr>
        <p:txBody>
          <a:bodyPr anchor="ctr"/>
          <a:lstStyle/>
          <a:p>
            <a:pPr algn="ctr" eaLnBrk="1" hangingPunct="1"/>
            <a:r>
              <a:rPr lang="en-US" sz="2800" b="1" i="1" dirty="0" err="1">
                <a:solidFill>
                  <a:srgbClr val="0070C0"/>
                </a:solidFill>
                <a:latin typeface="UTM Avo" panose="02040603050506020204" pitchFamily="18" charset="0"/>
              </a:rPr>
              <a:t>Dư</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địa</a:t>
            </a:r>
            <a:r>
              <a:rPr lang="en-US" sz="2800" b="1" i="1" dirty="0">
                <a:solidFill>
                  <a:srgbClr val="0070C0"/>
                </a:solidFill>
                <a:latin typeface="UTM Avo" panose="02040603050506020204" pitchFamily="18" charset="0"/>
              </a:rPr>
              <a:t> </a:t>
            </a:r>
            <a:r>
              <a:rPr lang="en-US" sz="2800" b="1" i="1" dirty="0" err="1">
                <a:solidFill>
                  <a:srgbClr val="0070C0"/>
                </a:solidFill>
                <a:latin typeface="UTM Avo" panose="02040603050506020204" pitchFamily="18" charset="0"/>
              </a:rPr>
              <a:t>chí</a:t>
            </a:r>
            <a:endParaRPr lang="en-US" sz="2800" b="1" i="1" dirty="0">
              <a:solidFill>
                <a:srgbClr val="0070C0"/>
              </a:solidFill>
              <a:latin typeface="UTM Avo" panose="02040603050506020204" pitchFamily="18" charset="0"/>
            </a:endParaRPr>
          </a:p>
        </p:txBody>
      </p:sp>
      <p:sp>
        <p:nvSpPr>
          <p:cNvPr id="4" name="TextBox 3"/>
          <p:cNvSpPr txBox="1"/>
          <p:nvPr/>
        </p:nvSpPr>
        <p:spPr>
          <a:xfrm>
            <a:off x="6510599" y="4976950"/>
            <a:ext cx="5099798" cy="1200329"/>
          </a:xfrm>
          <a:prstGeom prst="rect">
            <a:avLst/>
          </a:prstGeom>
          <a:noFill/>
        </p:spPr>
        <p:txBody>
          <a:bodyPr wrap="square" rtlCol="0">
            <a:spAutoFit/>
          </a:bodyPr>
          <a:lstStyle/>
          <a:p>
            <a:pPr algn="just"/>
            <a:r>
              <a:rPr lang="en-US" b="1" dirty="0" err="1">
                <a:solidFill>
                  <a:srgbClr val="0070C0"/>
                </a:solidFill>
                <a:latin typeface="UTM Avo" panose="02040603050506020204" pitchFamily="18" charset="0"/>
              </a:rPr>
              <a:t>Xác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định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rõ</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ràng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lãnh</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thổ</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quốc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gia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nêu</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những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tài</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nguyên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sản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phẩm</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đất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nước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và</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một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số</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phong</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tục</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tập</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quán</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dân</a:t>
            </a:r>
            <a:r>
              <a:rPr lang="en-US" b="1" dirty="0">
                <a:solidFill>
                  <a:srgbClr val="0070C0"/>
                </a:solidFill>
                <a:latin typeface="UTM Avo" panose="02040603050506020204" pitchFamily="18" charset="0"/>
              </a:rPr>
              <a:t> ta.</a:t>
            </a:r>
            <a:endParaRPr lang="en-US" b="1" dirty="0"/>
          </a:p>
        </p:txBody>
      </p:sp>
    </p:spTree>
    <p:extLst>
      <p:ext uri="{BB962C8B-B14F-4D97-AF65-F5344CB8AC3E}">
        <p14:creationId xmlns:p14="http://schemas.microsoft.com/office/powerpoint/2010/main" val="414569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anim calcmode="lin" valueType="num">
                                      <p:cBhvr>
                                        <p:cTn id="54" dur="500" fill="hold"/>
                                        <p:tgtEl>
                                          <p:spTgt spid="26"/>
                                        </p:tgtEl>
                                        <p:attrNameLst>
                                          <p:attrName>ppt_w</p:attrName>
                                        </p:attrNameLst>
                                      </p:cBhvr>
                                      <p:tavLst>
                                        <p:tav tm="0" fmla="#ppt_w*sin(2.5*pi*$)">
                                          <p:val>
                                            <p:fltVal val="0"/>
                                          </p:val>
                                        </p:tav>
                                        <p:tav tm="100000">
                                          <p:val>
                                            <p:fltVal val="1"/>
                                          </p:val>
                                        </p:tav>
                                      </p:tavLst>
                                    </p:anim>
                                    <p:anim calcmode="lin" valueType="num">
                                      <p:cBhvr>
                                        <p:cTn id="55"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anim calcmode="lin" valueType="num">
                                      <p:cBhvr>
                                        <p:cTn id="61" dur="500" fill="hold"/>
                                        <p:tgtEl>
                                          <p:spTgt spid="4"/>
                                        </p:tgtEl>
                                        <p:attrNameLst>
                                          <p:attrName>ppt_w</p:attrName>
                                        </p:attrNameLst>
                                      </p:cBhvr>
                                      <p:tavLst>
                                        <p:tav tm="0" fmla="#ppt_w*sin(2.5*pi*$)">
                                          <p:val>
                                            <p:fltVal val="0"/>
                                          </p:val>
                                        </p:tav>
                                        <p:tav tm="100000">
                                          <p:val>
                                            <p:fltVal val="1"/>
                                          </p:val>
                                        </p:tav>
                                      </p:tavLst>
                                    </p:anim>
                                    <p:anim calcmode="lin" valueType="num">
                                      <p:cBhvr>
                                        <p:cTn id="62"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397</Words>
  <Application>Microsoft Office PowerPoint</Application>
  <PresentationFormat>Widescreen</PresentationFormat>
  <Paragraphs>72</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UTM Avo</vt:lpstr>
      <vt:lpstr>等线 Light</vt:lpstr>
      <vt:lpstr>UTM A&amp;S Signwriter</vt:lpstr>
      <vt:lpstr>字魂55号-龙吟手书</vt:lpstr>
      <vt:lpstr>等线</vt:lpstr>
      <vt:lpstr>UTM Staccato </vt:lpstr>
      <vt:lpstr>Times New Roman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Khanh Linh</cp:lastModifiedBy>
  <cp:revision>57</cp:revision>
  <dcterms:created xsi:type="dcterms:W3CDTF">2021-04-30T13:34:34Z</dcterms:created>
  <dcterms:modified xsi:type="dcterms:W3CDTF">2022-02-21T13:29:47Z</dcterms:modified>
  <cp:version>K15</cp:version>
</cp:coreProperties>
</file>