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0" autoAdjust="0"/>
    <p:restoredTop sz="94444" autoAdjust="0"/>
  </p:normalViewPr>
  <p:slideViewPr>
    <p:cSldViewPr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C4883-A2B4-40E4-99CF-13178AAA97D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21AA-DB59-468C-843D-839DE096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9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8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8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9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4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1EE9-49B5-440B-864E-38F81FB33E5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5D9E0-38C5-47B6-B2FF-AD828D15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KIỂM TRA BÀI CŨ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hiđro</a:t>
            </a:r>
            <a:r>
              <a:rPr lang="en-US" dirty="0" smtClean="0"/>
              <a:t> ?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minh </a:t>
            </a:r>
            <a:r>
              <a:rPr lang="en-US" dirty="0" err="1" smtClean="0"/>
              <a:t>họa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1026" name="Picture 2" descr="Image result for phản ứng hóa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49781"/>
            <a:ext cx="70866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09662"/>
          </a:xfrm>
        </p:spPr>
        <p:txBody>
          <a:bodyPr/>
          <a:lstStyle/>
          <a:p>
            <a:pPr algn="l"/>
            <a:r>
              <a:rPr lang="en-US" b="1" dirty="0" smtClean="0"/>
              <a:t>3 – PHẢN ỨNG OXI HÓA – KHỬ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oxi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đồng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thời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:</a:t>
            </a:r>
          </a:p>
          <a:p>
            <a:pPr algn="just">
              <a:buFontTx/>
              <a:buChar char="-"/>
            </a:pP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oxi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khử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8" y="3048000"/>
            <a:ext cx="6334125" cy="308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4 - TẦM QUAN TRỌNG CỦA PHẢN ỨNG OXI HÓA - KHỬ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>
            <a:normAutofit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,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, </a:t>
            </a:r>
            <a:r>
              <a:rPr lang="en-US" dirty="0" err="1" smtClean="0"/>
              <a:t>nâng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77505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51" y="1981200"/>
            <a:ext cx="335956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077200" cy="54864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en-US" b="1" dirty="0" smtClean="0"/>
                  <a:t> </a:t>
                </a:r>
                <a:r>
                  <a:rPr lang="en-US" b="1" u="sng" dirty="0" smtClean="0"/>
                  <a:t>LỢI ÍCH CỦA PHẢN ỨNG OXI HÓA – KHỬ :</a:t>
                </a:r>
              </a:p>
              <a:p>
                <a:r>
                  <a:rPr lang="en-US" dirty="0" err="1" smtClean="0"/>
                  <a:t>Khử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oxit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của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kim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loại</a:t>
                </a:r>
                <a:r>
                  <a:rPr lang="en-US" dirty="0" smtClean="0"/>
                  <a:t>.</a:t>
                </a:r>
              </a:p>
              <a:p>
                <a:pPr>
                  <a:buFontTx/>
                  <a:buChar char="-"/>
                </a:pPr>
                <a:r>
                  <a:rPr lang="en-US" dirty="0" err="1" smtClean="0"/>
                  <a:t>Sắt</a:t>
                </a:r>
                <a:r>
                  <a:rPr lang="en-US" dirty="0" smtClean="0"/>
                  <a:t> : Fe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+ 3CO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2Fe + 3CO</a:t>
                </a:r>
                <a:r>
                  <a:rPr lang="en-US" baseline="-25000" dirty="0" smtClean="0"/>
                  <a:t>2</a:t>
                </a:r>
                <a:endParaRPr lang="en-US" dirty="0" smtClean="0"/>
              </a:p>
              <a:p>
                <a:pPr>
                  <a:buFontTx/>
                  <a:buChar char="-"/>
                </a:pPr>
                <a:r>
                  <a:rPr lang="en-US" dirty="0" err="1" smtClean="0"/>
                  <a:t>Đồng</a:t>
                </a:r>
                <a:r>
                  <a:rPr lang="en-US" dirty="0" smtClean="0"/>
                  <a:t> :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CuO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Cu +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</a:t>
                </a:r>
              </a:p>
              <a:p>
                <a:pPr>
                  <a:buFontTx/>
                  <a:buChar char="-"/>
                </a:pPr>
                <a:r>
                  <a:rPr lang="en-US" dirty="0" err="1" smtClean="0"/>
                  <a:t>Chì</a:t>
                </a:r>
                <a:r>
                  <a:rPr lang="en-US" dirty="0" smtClean="0"/>
                  <a:t> : </a:t>
                </a:r>
                <a:r>
                  <a:rPr lang="en-US" dirty="0" err="1" smtClean="0"/>
                  <a:t>PbO</a:t>
                </a:r>
                <a:r>
                  <a:rPr lang="en-US" dirty="0" smtClean="0"/>
                  <a:t> +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 + </a:t>
                </a:r>
                <a:r>
                  <a:rPr lang="en-US" dirty="0" err="1" smtClean="0"/>
                  <a:t>Pb</a:t>
                </a:r>
                <a:endParaRPr lang="en-US" dirty="0" smtClean="0"/>
              </a:p>
              <a:p>
                <a:pPr>
                  <a:buFontTx/>
                  <a:buChar char="-"/>
                </a:pPr>
                <a:r>
                  <a:rPr lang="en-US" dirty="0" err="1" smtClean="0"/>
                  <a:t>Thủy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ngân</a:t>
                </a:r>
                <a:r>
                  <a:rPr lang="en-US" dirty="0" smtClean="0"/>
                  <a:t> : </a:t>
                </a:r>
                <a:r>
                  <a:rPr lang="en-US" dirty="0" err="1" smtClean="0"/>
                  <a:t>HgO</a:t>
                </a:r>
                <a:r>
                  <a:rPr lang="en-US" dirty="0" smtClean="0"/>
                  <a:t> + CO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Hg + CO</a:t>
                </a:r>
                <a:r>
                  <a:rPr lang="en-US" baseline="-25000" dirty="0" smtClean="0"/>
                  <a:t>2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- </a:t>
                </a:r>
                <a:r>
                  <a:rPr lang="en-US" dirty="0" err="1" smtClean="0"/>
                  <a:t>v.v</a:t>
                </a:r>
                <a:r>
                  <a:rPr lang="en-US" dirty="0" smtClean="0"/>
                  <a:t>…</a:t>
                </a:r>
              </a:p>
              <a:p>
                <a:r>
                  <a:rPr lang="en-US" dirty="0" err="1" smtClean="0"/>
                  <a:t>Đốt</a:t>
                </a:r>
                <a:r>
                  <a:rPr lang="en-US" dirty="0" smtClean="0"/>
                  <a:t> than </a:t>
                </a:r>
                <a:r>
                  <a:rPr lang="en-US" dirty="0" err="1" smtClean="0"/>
                  <a:t>đun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bếp</a:t>
                </a:r>
                <a:r>
                  <a:rPr lang="en-US" dirty="0"/>
                  <a:t> </a:t>
                </a:r>
                <a:r>
                  <a:rPr lang="en-US" dirty="0" smtClean="0"/>
                  <a:t>: C + 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CO</a:t>
                </a:r>
                <a:r>
                  <a:rPr lang="en-US" baseline="-25000" dirty="0" smtClean="0"/>
                  <a:t>2</a:t>
                </a:r>
              </a:p>
              <a:p>
                <a:r>
                  <a:rPr lang="en-US" dirty="0" err="1" smtClean="0"/>
                  <a:t>v.v</a:t>
                </a:r>
                <a:r>
                  <a:rPr lang="en-US" dirty="0" smtClean="0"/>
                  <a:t>…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077200" cy="5486400"/>
              </a:xfrm>
              <a:blipFill rotWithShape="1">
                <a:blip r:embed="rId2"/>
                <a:stretch>
                  <a:fillRect l="-1962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u="sng" dirty="0" smtClean="0"/>
              <a:t>TÁC HẠI CỦA PHẢN ỨNG OXI HÓA – KHỬ :</a:t>
            </a:r>
          </a:p>
          <a:p>
            <a:r>
              <a:rPr lang="en-US" dirty="0" err="1" smtClean="0"/>
              <a:t>Nổ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, </a:t>
            </a:r>
            <a:r>
              <a:rPr lang="en-US" dirty="0" err="1" smtClean="0"/>
              <a:t>hầm</a:t>
            </a:r>
            <a:r>
              <a:rPr lang="en-US" dirty="0" smtClean="0"/>
              <a:t> </a:t>
            </a:r>
            <a:r>
              <a:rPr lang="en-US" dirty="0" err="1" smtClean="0"/>
              <a:t>mỏ</a:t>
            </a:r>
            <a:r>
              <a:rPr lang="en-US" dirty="0" smtClean="0"/>
              <a:t>, …</a:t>
            </a:r>
          </a:p>
          <a:p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gỉ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7620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4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0" y="5541204"/>
            <a:ext cx="9144000" cy="13167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54813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OXIT SẮT LÀM HƯ HỎNG CÁC ĐỒ DÙNG, VẬT DỤNG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1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:</a:t>
            </a:r>
            <a:endParaRPr lang="en-US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i="1" u="sng" dirty="0" smtClean="0"/>
              <a:t> </a:t>
            </a:r>
            <a:r>
              <a:rPr lang="en-US" b="1" i="1" u="sng" dirty="0" err="1" smtClean="0"/>
              <a:t>Hoàn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thành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bảng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sau</a:t>
            </a:r>
            <a:r>
              <a:rPr lang="en-US" b="1" i="1" u="sng" dirty="0" smtClean="0"/>
              <a:t>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3964092"/>
                  </p:ext>
                </p:extLst>
              </p:nvPr>
            </p:nvGraphicFramePr>
            <p:xfrm>
              <a:off x="152400" y="2362199"/>
              <a:ext cx="8839200" cy="4282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2946"/>
                    <a:gridCol w="3246254"/>
                  </a:tblGrid>
                  <a:tr h="838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PHẢN</a:t>
                          </a:r>
                          <a:r>
                            <a:rPr lang="en-US" sz="4000" b="1" baseline="0" dirty="0" smtClean="0"/>
                            <a:t> ỨNG HÓA HỌC</a:t>
                          </a:r>
                          <a:endParaRPr lang="en-US" sz="4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PHÂN</a:t>
                          </a:r>
                          <a:r>
                            <a:rPr lang="en-US" sz="4000" b="1" baseline="0" dirty="0" smtClean="0"/>
                            <a:t> LOẠI</a:t>
                          </a:r>
                          <a:endParaRPr lang="en-US" sz="4000" b="1" dirty="0"/>
                        </a:p>
                      </a:txBody>
                      <a:tcPr/>
                    </a:tc>
                  </a:tr>
                  <a:tr h="8367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𝑲𝑴𝒏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𝑴𝒏𝑶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𝑴𝒏𝑶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600" b="1" dirty="0"/>
                        </a:p>
                      </a:txBody>
                      <a:tcPr/>
                    </a:tc>
                  </a:tr>
                  <a:tr h="8367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𝑪𝒂𝑶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𝑶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𝑪𝒂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𝑶𝑯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600" b="1" dirty="0"/>
                        </a:p>
                      </a:txBody>
                      <a:tcPr/>
                    </a:tc>
                  </a:tr>
                  <a:tr h="9333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𝑪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𝑴𝒈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𝑴𝒈𝑶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600" b="1" dirty="0"/>
                        </a:p>
                      </a:txBody>
                      <a:tcPr/>
                    </a:tc>
                  </a:tr>
                  <a:tr h="8367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𝒁𝒏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𝑯𝑪𝒍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𝒁𝒏𝑪𝒍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6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3964092"/>
                  </p:ext>
                </p:extLst>
              </p:nvPr>
            </p:nvGraphicFramePr>
            <p:xfrm>
              <a:off x="152400" y="2362199"/>
              <a:ext cx="8839200" cy="4282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2946"/>
                    <a:gridCol w="3246254"/>
                  </a:tblGrid>
                  <a:tr h="838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PHẢN</a:t>
                          </a:r>
                          <a:r>
                            <a:rPr lang="en-US" sz="4000" b="1" baseline="0" dirty="0" smtClean="0"/>
                            <a:t> ỨNG HÓA HỌC</a:t>
                          </a:r>
                          <a:endParaRPr lang="en-US" sz="4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PHÂN</a:t>
                          </a:r>
                          <a:r>
                            <a:rPr lang="en-US" sz="4000" b="1" baseline="0" dirty="0" smtClean="0"/>
                            <a:t> LOẠI</a:t>
                          </a:r>
                          <a:endParaRPr lang="en-US" sz="4000" b="1" dirty="0"/>
                        </a:p>
                      </a:txBody>
                      <a:tcPr/>
                    </a:tc>
                  </a:tr>
                  <a:tr h="836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3139" r="-58124" b="-312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600" b="1" dirty="0"/>
                        </a:p>
                      </a:txBody>
                      <a:tcPr/>
                    </a:tc>
                  </a:tr>
                  <a:tr h="836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3139" r="-58124" b="-212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600" b="1" dirty="0"/>
                        </a:p>
                      </a:txBody>
                      <a:tcPr/>
                    </a:tc>
                  </a:tr>
                  <a:tr h="933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78571" r="-58124" b="-88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600" b="1" dirty="0"/>
                        </a:p>
                      </a:txBody>
                      <a:tcPr/>
                    </a:tc>
                  </a:tr>
                  <a:tr h="836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25547" r="-58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6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98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8953411"/>
                  </p:ext>
                </p:extLst>
              </p:nvPr>
            </p:nvGraphicFramePr>
            <p:xfrm>
              <a:off x="152400" y="533400"/>
              <a:ext cx="8839200" cy="5882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2946"/>
                    <a:gridCol w="3246254"/>
                  </a:tblGrid>
                  <a:tr h="1149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PHẢN</a:t>
                          </a:r>
                          <a:r>
                            <a:rPr lang="en-US" sz="4000" b="1" baseline="0" dirty="0" smtClean="0"/>
                            <a:t> ỨNG HÓA HỌC</a:t>
                          </a:r>
                          <a:endParaRPr lang="en-US" sz="4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PHÂN</a:t>
                          </a:r>
                          <a:r>
                            <a:rPr lang="en-US" sz="4000" b="1" baseline="0" dirty="0" smtClean="0"/>
                            <a:t> LOẠI</a:t>
                          </a:r>
                          <a:endParaRPr lang="en-US" sz="4000" b="1" dirty="0"/>
                        </a:p>
                      </a:txBody>
                      <a:tcPr/>
                    </a:tc>
                  </a:tr>
                  <a:tr h="11499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𝑲𝑴𝒏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𝑴𝒏𝑶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𝑴𝒏𝑶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1" dirty="0" err="1" smtClean="0"/>
                            <a:t>Phản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ứng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phân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hủy</a:t>
                          </a:r>
                          <a:endParaRPr lang="en-US" sz="2600" b="1" dirty="0"/>
                        </a:p>
                      </a:txBody>
                      <a:tcPr/>
                    </a:tc>
                  </a:tr>
                  <a:tr h="11499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𝑪𝒂𝑶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𝑶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𝑪𝒂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𝑶𝑯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1" dirty="0" err="1" smtClean="0"/>
                            <a:t>Phản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ứng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hóa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hợp</a:t>
                          </a:r>
                          <a:endParaRPr lang="en-US" sz="2600" b="1" dirty="0"/>
                        </a:p>
                      </a:txBody>
                      <a:tcPr/>
                    </a:tc>
                  </a:tr>
                  <a:tr h="12826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𝑪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𝑴𝒈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𝑴𝒈𝑶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1" dirty="0" err="1" smtClean="0"/>
                            <a:t>Phản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ứng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oxi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hóa-khử</a:t>
                          </a:r>
                          <a:endParaRPr lang="en-US" sz="2600" b="1" dirty="0"/>
                        </a:p>
                      </a:txBody>
                      <a:tcPr/>
                    </a:tc>
                  </a:tr>
                  <a:tr h="11499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𝒁𝒏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𝑯𝑪𝒍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𝒁𝒏𝑪𝒍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1" dirty="0" smtClean="0"/>
                            <a:t>?  ?  ?</a:t>
                          </a:r>
                          <a:endParaRPr lang="en-US" sz="26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8953411"/>
                  </p:ext>
                </p:extLst>
              </p:nvPr>
            </p:nvGraphicFramePr>
            <p:xfrm>
              <a:off x="152400" y="533400"/>
              <a:ext cx="8839200" cy="5882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2946"/>
                    <a:gridCol w="3246254"/>
                  </a:tblGrid>
                  <a:tr h="1149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PHẢN</a:t>
                          </a:r>
                          <a:r>
                            <a:rPr lang="en-US" sz="4000" b="1" baseline="0" dirty="0" smtClean="0"/>
                            <a:t> ỨNG HÓA HỌC</a:t>
                          </a:r>
                          <a:endParaRPr lang="en-US" sz="4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PHÂN</a:t>
                          </a:r>
                          <a:r>
                            <a:rPr lang="en-US" sz="4000" b="1" baseline="0" dirty="0" smtClean="0"/>
                            <a:t> LOẠI</a:t>
                          </a:r>
                          <a:endParaRPr lang="en-US" sz="4000" b="1" dirty="0"/>
                        </a:p>
                      </a:txBody>
                      <a:tcPr/>
                    </a:tc>
                  </a:tr>
                  <a:tr h="1149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0106" r="-58124" b="-3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1" dirty="0" err="1" smtClean="0"/>
                            <a:t>Phản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ứng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phân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hủy</a:t>
                          </a:r>
                          <a:endParaRPr lang="en-US" sz="2600" b="1" dirty="0"/>
                        </a:p>
                      </a:txBody>
                      <a:tcPr/>
                    </a:tc>
                  </a:tr>
                  <a:tr h="1149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08995" r="-58124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1" dirty="0" err="1" smtClean="0"/>
                            <a:t>Phản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ứng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hóa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hợp</a:t>
                          </a:r>
                          <a:endParaRPr lang="en-US" sz="2600" b="1" dirty="0"/>
                        </a:p>
                      </a:txBody>
                      <a:tcPr/>
                    </a:tc>
                  </a:tr>
                  <a:tr h="12826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78095" r="-58124" b="-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1" dirty="0" err="1" smtClean="0"/>
                            <a:t>Phản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ứng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oxi</a:t>
                          </a:r>
                          <a:r>
                            <a:rPr lang="en-US" sz="2600" b="1" baseline="0" dirty="0" smtClean="0"/>
                            <a:t> </a:t>
                          </a:r>
                          <a:r>
                            <a:rPr lang="en-US" sz="2600" b="1" baseline="0" dirty="0" err="1" smtClean="0"/>
                            <a:t>hóa-khử</a:t>
                          </a:r>
                          <a:endParaRPr lang="en-US" sz="2600" b="1" dirty="0"/>
                        </a:p>
                      </a:txBody>
                      <a:tcPr/>
                    </a:tc>
                  </a:tr>
                  <a:tr h="1149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20106" r="-58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1" dirty="0" smtClean="0"/>
                            <a:t>?  ?  ?</a:t>
                          </a:r>
                          <a:endParaRPr lang="en-US" sz="26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08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81000" y="152399"/>
            <a:ext cx="8382000" cy="6467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143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GHI NHỚ :</a:t>
            </a:r>
            <a:endParaRPr lang="en-US" sz="54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082186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chiếm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khử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hợp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khử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Phản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khử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khử</a:t>
            </a:r>
            <a:r>
              <a:rPr lang="en-US" sz="2800" b="1" dirty="0"/>
              <a:t>.</a:t>
            </a:r>
            <a:endParaRPr lang="en-US" sz="2800" b="1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57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74320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70%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(</a:t>
            </a:r>
            <a:r>
              <a:rPr lang="en-US" dirty="0" err="1" smtClean="0"/>
              <a:t>tuỳ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)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: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hiđro</a:t>
            </a:r>
            <a:r>
              <a:rPr lang="en-US" dirty="0" smtClean="0"/>
              <a:t> –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08338" y="166255"/>
            <a:ext cx="332732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DẶN DÒ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15" y="3955473"/>
            <a:ext cx="54241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899" y="1905000"/>
            <a:ext cx="8458200" cy="3811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HỌC CỦA CHÚNG TA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ĐẾN ĐÂY LÀ KẾT THÚC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57316" y="3322306"/>
            <a:ext cx="6858000" cy="2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08306" y="3322306"/>
            <a:ext cx="6858000" cy="2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1" y="0"/>
            <a:ext cx="9179010" cy="1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9" y="6681900"/>
            <a:ext cx="9179010" cy="1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841" y="2979571"/>
            <a:ext cx="9072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cs typeface="Times New Roman" pitchFamily="18" charset="0"/>
              </a:rPr>
              <a:t>XIN CHÀO VÀ HẸN GẶP LẠI !</a:t>
            </a:r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 </a:t>
            </a:r>
            <a:endParaRPr lang="en-US" sz="4800" dirty="0">
              <a:latin typeface="+mj-lt"/>
            </a:endParaRPr>
          </a:p>
        </p:txBody>
      </p:sp>
      <p:pic>
        <p:nvPicPr>
          <p:cNvPr id="11" name="Picture 9" descr="WaterLily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5145430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WaterLily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712114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WaterLily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04018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WaterLily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8443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WaterLily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5282820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WaterLily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5474139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WaterLily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568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V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" y="3810568"/>
            <a:ext cx="2412421" cy="26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WaterLily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0702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4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óa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703" y="381000"/>
            <a:ext cx="82085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49. </a:t>
            </a:r>
            <a:r>
              <a:rPr lang="en-US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32 :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PHẢN ỨNG</a:t>
            </a:r>
            <a:b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OXI HÓA – KHỬ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1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HÓA HỌC 8 – BÀI 32 :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PHẢN ỨNG OXI HÓA – KHỬ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3581400" cy="44319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447800"/>
            <a:ext cx="5029200" cy="5029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vi-VN" sz="3800" b="1" u="sng" dirty="0" smtClean="0">
                <a:solidFill>
                  <a:srgbClr val="C00000"/>
                </a:solidFill>
                <a:latin typeface="inherit"/>
              </a:rPr>
              <a:t>MỤC </a:t>
            </a:r>
            <a:r>
              <a:rPr lang="vi-VN" sz="3800" b="1" u="sng" dirty="0">
                <a:solidFill>
                  <a:srgbClr val="C00000"/>
                </a:solidFill>
                <a:latin typeface="inherit"/>
              </a:rPr>
              <a:t>TIÊU:</a:t>
            </a:r>
            <a:endParaRPr lang="vi-VN" sz="3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vi-VN" b="1" dirty="0">
                <a:latin typeface="inherit"/>
              </a:rPr>
              <a:t>1. Kiến thức:</a:t>
            </a:r>
            <a:r>
              <a:rPr lang="vi-VN" dirty="0"/>
              <a:t> Biết </a:t>
            </a:r>
            <a:r>
              <a:rPr lang="vi-VN" dirty="0" smtClean="0"/>
              <a:t>được</a:t>
            </a:r>
            <a:r>
              <a:rPr lang="en-US" dirty="0" smtClean="0"/>
              <a:t> k</a:t>
            </a:r>
            <a:r>
              <a:rPr lang="vi-VN" dirty="0" smtClean="0"/>
              <a:t>hái </a:t>
            </a:r>
            <a:r>
              <a:rPr lang="vi-VN" dirty="0"/>
              <a:t>niệm về chất khử, chất oxi hóa, sự khử, sự oxi hóa dựa trên cơ sở sự nhường oxi và sự nhận oxi.</a:t>
            </a:r>
          </a:p>
          <a:p>
            <a:pPr marL="0" indent="0">
              <a:buNone/>
            </a:pPr>
            <a:r>
              <a:rPr lang="vi-VN" b="1" dirty="0">
                <a:latin typeface="inherit"/>
              </a:rPr>
              <a:t>2. Kĩ năng:</a:t>
            </a:r>
            <a:endParaRPr lang="vi-VN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Phân </a:t>
            </a:r>
            <a:r>
              <a:rPr lang="vi-VN" dirty="0"/>
              <a:t>biệt được chất khử, chất oxi hóa, sự khử, sự oxi hóa trong các PTHH cụ thể.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Phân </a:t>
            </a:r>
            <a:r>
              <a:rPr lang="vi-VN" dirty="0"/>
              <a:t>biệt được phản ứng oxi hóa – khử với các loại phản ứng đã học.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Tính </a:t>
            </a:r>
            <a:r>
              <a:rPr lang="vi-VN" dirty="0"/>
              <a:t>được lượng chất khử, chất oxi hóa hoặc sản phẩm theo PTHH.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Kĩ </a:t>
            </a:r>
            <a:r>
              <a:rPr lang="vi-VN" dirty="0"/>
              <a:t>năng hoạt động nhóm</a:t>
            </a:r>
          </a:p>
          <a:p>
            <a:pPr marL="0" indent="0">
              <a:buNone/>
            </a:pPr>
            <a:r>
              <a:rPr lang="vi-VN" b="1" dirty="0">
                <a:latin typeface="inherit"/>
              </a:rPr>
              <a:t>3. Thái độ:</a:t>
            </a:r>
            <a:endParaRPr lang="vi-VN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Giữ </a:t>
            </a:r>
            <a:r>
              <a:rPr lang="vi-VN" dirty="0"/>
              <a:t>an toàn khi dùng hoá chất, làm thí nghiệm.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Biết </a:t>
            </a:r>
            <a:r>
              <a:rPr lang="vi-VN" dirty="0"/>
              <a:t>cách sử dụng các chất, ứng dụng các chất vào đời sống sản xuất.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286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1</a:t>
            </a:r>
            <a:r>
              <a:rPr lang="en-US" b="1" dirty="0" smtClean="0"/>
              <a:t> – SỰ KHỬ. SỰ OXI HÓA</a:t>
            </a:r>
            <a:endParaRPr lang="en-US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324350"/>
            <a:ext cx="8763000" cy="2305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</a:t>
            </a:r>
            <a:r>
              <a:rPr lang="en-US" b="1" u="sng" dirty="0" err="1"/>
              <a:t>Vậy</a:t>
            </a:r>
            <a:r>
              <a:rPr lang="en-US" b="1" u="sng" dirty="0"/>
              <a:t> </a:t>
            </a:r>
            <a:r>
              <a:rPr lang="en-US" b="1" u="sng" dirty="0" err="1"/>
              <a:t>sự</a:t>
            </a:r>
            <a:r>
              <a:rPr lang="en-US" b="1" u="sng" dirty="0"/>
              <a:t> </a:t>
            </a:r>
            <a:r>
              <a:rPr lang="en-US" b="1" u="sng" dirty="0" err="1"/>
              <a:t>khử</a:t>
            </a:r>
            <a:r>
              <a:rPr lang="en-US" b="1" u="sng" dirty="0"/>
              <a:t> </a:t>
            </a:r>
            <a:r>
              <a:rPr lang="en-US" b="1" u="sng" dirty="0" err="1"/>
              <a:t>là</a:t>
            </a:r>
            <a:r>
              <a:rPr lang="en-US" b="1" u="sng" dirty="0"/>
              <a:t> </a:t>
            </a:r>
            <a:r>
              <a:rPr lang="en-US" b="1" u="sng" dirty="0" err="1"/>
              <a:t>gì</a:t>
            </a:r>
            <a:r>
              <a:rPr lang="en-US" b="1" u="sng" dirty="0"/>
              <a:t>, </a:t>
            </a:r>
            <a:r>
              <a:rPr lang="en-US" b="1" u="sng" dirty="0" err="1"/>
              <a:t>sự</a:t>
            </a:r>
            <a:r>
              <a:rPr lang="en-US" b="1" u="sng" dirty="0"/>
              <a:t> </a:t>
            </a:r>
            <a:r>
              <a:rPr lang="en-US" b="1" u="sng" dirty="0" err="1"/>
              <a:t>oxi</a:t>
            </a:r>
            <a:r>
              <a:rPr lang="en-US" b="1" u="sng" dirty="0"/>
              <a:t> </a:t>
            </a:r>
            <a:r>
              <a:rPr lang="en-US" b="1" u="sng" dirty="0" err="1"/>
              <a:t>hóa</a:t>
            </a:r>
            <a:r>
              <a:rPr lang="en-US" b="1" u="sng" dirty="0"/>
              <a:t> </a:t>
            </a:r>
            <a:r>
              <a:rPr lang="en-US" b="1" u="sng" dirty="0" err="1"/>
              <a:t>là</a:t>
            </a:r>
            <a:r>
              <a:rPr lang="en-US" b="1" u="sng" dirty="0"/>
              <a:t> </a:t>
            </a:r>
            <a:r>
              <a:rPr lang="en-US" b="1" u="sng" dirty="0" err="1"/>
              <a:t>gì</a:t>
            </a:r>
            <a:r>
              <a:rPr lang="en-US" b="1" u="sng" dirty="0"/>
              <a:t> ?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Sự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tách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oxi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khỏi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gọi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khử</a:t>
            </a:r>
            <a:r>
              <a:rPr lang="en-US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Sự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tác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dụng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oxi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/>
              <a:t>với</a:t>
            </a:r>
            <a:r>
              <a:rPr lang="en-US" b="1" dirty="0"/>
              <a:t> 1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gọi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oxi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hóa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3055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QUES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3959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795462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BÀI TẬP 1 (a/b)-SGK-tr.109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497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4000" b="1" dirty="0" err="1" smtClean="0"/>
              <a:t>Xác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định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khử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sự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oxi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hóa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phản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ứng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sau</a:t>
            </a:r>
            <a:r>
              <a:rPr lang="en-US" sz="4000" b="1" dirty="0" smtClean="0"/>
              <a:t> :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0000"/>
                </a:solidFill>
                <a:latin typeface="Open Sans"/>
              </a:rPr>
              <a:t>a) </a:t>
            </a:r>
            <a:r>
              <a:rPr lang="pt-BR" dirty="0" smtClean="0">
                <a:solidFill>
                  <a:srgbClr val="000000"/>
                </a:solidFill>
                <a:latin typeface="Open Sans"/>
              </a:rPr>
              <a:t>Fe</a:t>
            </a:r>
            <a:r>
              <a:rPr lang="pt-BR" baseline="-25000" dirty="0" smtClean="0">
                <a:solidFill>
                  <a:srgbClr val="000000"/>
                </a:solidFill>
                <a:latin typeface="Open Sans"/>
              </a:rPr>
              <a:t>2</a:t>
            </a:r>
            <a:r>
              <a:rPr lang="pt-BR" dirty="0" smtClean="0">
                <a:solidFill>
                  <a:srgbClr val="000000"/>
                </a:solidFill>
                <a:latin typeface="Open Sans"/>
              </a:rPr>
              <a:t>O</a:t>
            </a:r>
            <a:r>
              <a:rPr lang="pt-BR" baseline="-25000" dirty="0" smtClean="0">
                <a:solidFill>
                  <a:srgbClr val="000000"/>
                </a:solidFill>
                <a:latin typeface="Open Sans"/>
              </a:rPr>
              <a:t>3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 + 3H</a:t>
            </a:r>
            <a:r>
              <a:rPr lang="pt-BR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 → 2Fe + 3H</a:t>
            </a:r>
            <a:r>
              <a:rPr lang="pt-BR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O.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0000"/>
                </a:solidFill>
                <a:latin typeface="Open Sans"/>
              </a:rPr>
              <a:t>b)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 HgO + H</a:t>
            </a:r>
            <a:r>
              <a:rPr lang="pt-BR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 → Hg + H</a:t>
            </a:r>
            <a:r>
              <a:rPr lang="pt-BR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pt-BR" dirty="0">
                <a:solidFill>
                  <a:srgbClr val="000000"/>
                </a:solidFill>
                <a:latin typeface="Open Sans"/>
              </a:rPr>
              <a:t>O</a:t>
            </a:r>
            <a:r>
              <a:rPr lang="pt-BR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b="1" u="sng" dirty="0" smtClean="0">
                <a:solidFill>
                  <a:srgbClr val="000000"/>
                </a:solidFill>
                <a:latin typeface="Open Sans"/>
              </a:rPr>
              <a:t>ĐÁP ÁN</a:t>
            </a:r>
            <a:r>
              <a:rPr lang="pt-BR" dirty="0" smtClean="0">
                <a:solidFill>
                  <a:srgbClr val="000000"/>
                </a:solidFill>
                <a:latin typeface="Open Sans"/>
              </a:rPr>
              <a:t> (xem ở trang tiếp theo) :</a:t>
            </a:r>
            <a:endParaRPr lang="pt-BR" dirty="0">
              <a:solidFill>
                <a:srgbClr val="000000"/>
              </a:solidFill>
              <a:latin typeface="Open Sans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761999"/>
            <a:ext cx="6819900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72" y="3546764"/>
            <a:ext cx="5724525" cy="27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6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881062"/>
          </a:xfrm>
        </p:spPr>
        <p:txBody>
          <a:bodyPr/>
          <a:lstStyle/>
          <a:p>
            <a:pPr algn="l"/>
            <a:r>
              <a:rPr lang="en-US" b="1" dirty="0" smtClean="0"/>
              <a:t>2 – CHẤT KHỬ VÀ CHẤT OXI HÓA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54461323"/>
                  </p:ext>
                </p:extLst>
              </p:nvPr>
            </p:nvGraphicFramePr>
            <p:xfrm>
              <a:off x="228600" y="1447801"/>
              <a:ext cx="8686800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7200"/>
                    <a:gridCol w="1845734"/>
                    <a:gridCol w="2573866"/>
                  </a:tblGrid>
                  <a:tr h="4470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PHƯƠNG</a:t>
                          </a:r>
                          <a:r>
                            <a:rPr lang="en-US" sz="2800" baseline="0" dirty="0" smtClean="0"/>
                            <a:t> TRÌNH HÓA HỌC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CHẤT</a:t>
                          </a:r>
                          <a:r>
                            <a:rPr lang="en-US" sz="2800" baseline="0" dirty="0" smtClean="0"/>
                            <a:t> KHỬ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CHẤT</a:t>
                          </a:r>
                          <a:r>
                            <a:rPr lang="en-US" sz="2800" baseline="0" dirty="0" smtClean="0"/>
                            <a:t> OXI HÓA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𝐶𝑢𝑂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𝐶𝑢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CuO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𝐻𝑔𝑂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𝐻𝑔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HgO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→2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𝐶𝑂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54461323"/>
                  </p:ext>
                </p:extLst>
              </p:nvPr>
            </p:nvGraphicFramePr>
            <p:xfrm>
              <a:off x="228600" y="1447801"/>
              <a:ext cx="8686800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7200"/>
                    <a:gridCol w="1845734"/>
                    <a:gridCol w="2573866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PHƯƠNG</a:t>
                          </a:r>
                          <a:r>
                            <a:rPr lang="en-US" sz="2800" baseline="0" dirty="0" smtClean="0"/>
                            <a:t> TRÌNH HÓA HỌC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CHẤT</a:t>
                          </a:r>
                          <a:r>
                            <a:rPr lang="en-US" sz="2800" baseline="0" dirty="0" smtClean="0"/>
                            <a:t> KHỬ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CHẤT</a:t>
                          </a:r>
                          <a:r>
                            <a:rPr lang="en-US" sz="2800" baseline="0" dirty="0" smtClean="0"/>
                            <a:t> OXI HÓA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3" t="-125333" r="-103571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CuO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3" t="-225333" r="-103571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H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HgO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3" t="-325333" r="-103571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3" t="-425333" r="-103571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</a:t>
                          </a:r>
                          <a:r>
                            <a:rPr lang="en-US" sz="2400" baseline="-250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99010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Vậy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khử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pic>
        <p:nvPicPr>
          <p:cNvPr id="11" name="Picture 8" descr="QUES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3946915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" y="4800600"/>
            <a:ext cx="8305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chiếm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khử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>
                <a:sym typeface="Wingdings" pitchFamily="2" charset="2"/>
              </a:rPr>
              <a:t> </a:t>
            </a:r>
            <a:r>
              <a:rPr lang="en-US" sz="2800" b="1" dirty="0" err="1" smtClean="0">
                <a:sym typeface="Wingdings" pitchFamily="2" charset="2"/>
              </a:rPr>
              <a:t>Bản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thân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oxi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là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chất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oxi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hóa</a:t>
            </a:r>
            <a:r>
              <a:rPr lang="en-US" sz="2800" b="1" dirty="0" smtClean="0">
                <a:sym typeface="Wingdings" pitchFamily="2" charset="2"/>
              </a:rPr>
              <a:t>.</a:t>
            </a:r>
            <a:endParaRPr lang="en-US" sz="2800" b="1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73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tập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2 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229600" cy="4297363"/>
              </a:xfrm>
            </p:spPr>
            <p:txBody>
              <a:bodyPr/>
              <a:lstStyle/>
              <a:p>
                <a:pPr algn="just">
                  <a:buFont typeface="Wingdings" pitchFamily="2" charset="2"/>
                  <a:buChar char="§"/>
                </a:pPr>
                <a:r>
                  <a:rPr lang="en-US" dirty="0" smtClean="0"/>
                  <a:t>Xác </a:t>
                </a:r>
                <a:r>
                  <a:rPr lang="en-US" dirty="0" err="1" smtClean="0"/>
                  <a:t>định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sự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oxi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hóa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sự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trong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các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phản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ứng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sau</a:t>
                </a:r>
                <a:r>
                  <a:rPr lang="en-US" dirty="0" smtClean="0"/>
                  <a:t> :</a:t>
                </a:r>
              </a:p>
              <a:p>
                <a:pPr marL="514350" indent="-514350" algn="just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Sb</m:t>
                    </m:r>
                    <m:r>
                      <a:rPr lang="en-US" b="0" i="0" smtClean="0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Sb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O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 algn="just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CO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b="1" u="sng" dirty="0" smtClean="0"/>
                  <a:t>ĐÁP ÁN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Xem</a:t>
                </a:r>
                <a:r>
                  <a:rPr lang="en-US" dirty="0" smtClean="0"/>
                  <a:t> ở </a:t>
                </a:r>
                <a:r>
                  <a:rPr lang="en-US" dirty="0" err="1" smtClean="0"/>
                  <a:t>trang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tiếp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theo</a:t>
                </a:r>
                <a:r>
                  <a:rPr lang="en-US" dirty="0" smtClean="0"/>
                  <a:t>) 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229600" cy="4297363"/>
              </a:xfrm>
              <a:blipFill rotWithShape="1">
                <a:blip r:embed="rId2"/>
                <a:stretch>
                  <a:fillRect l="-1630" t="-184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</a:rPr>
              <a:t>Tiết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49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-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32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66FF"/>
                </a:solidFill>
              </a:rPr>
              <a:t>PHẢN ỨNG OXI HÓA – KHỬ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81001"/>
            <a:ext cx="56769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41" y="3429000"/>
            <a:ext cx="5791200" cy="292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KIỂM TRA BÀI CŨ&amp;quot;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 - &amp;quot;HÓA HỌC 8 – BÀI 32 :  PHẢN ỨNG OXI HÓA – KHỬ&amp;quot;&quot;/&gt;&lt;property id=&quot;20307&quot; value=&quot;276&quot;/&gt;&lt;/object&gt;&lt;object type=&quot;3&quot; unique_id=&quot;10007&quot;&gt;&lt;property id=&quot;20148&quot; value=&quot;5&quot;/&gt;&lt;property id=&quot;20300&quot; value=&quot;Slide 4 - &amp;quot;1 – SỰ KHỬ. SỰ OXI HÓA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BÀI TẬP 1 (a/b)-SGK-tr.109&amp;quot;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 - &amp;quot;2 – CHẤT KHỬ VÀ CHẤT OXI HÓA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Bài tập 2 :&amp;quot;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 - &amp;quot;3 – PHẢN ỨNG OXI HÓA – KHỬ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4 - TẦM QUAN TRỌNG CỦA PHẢN ỨNG OXI HÓA - KHỬ&amp;quot;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 - &amp;quot;HOẠT ĐỘNG NHÓM :&amp;quot;&quot;/&gt;&lt;property id=&quot;20307&quot; value=&quot;272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77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722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inherit</vt:lpstr>
      <vt:lpstr>Open Sans</vt:lpstr>
      <vt:lpstr>Times New Roman</vt:lpstr>
      <vt:lpstr>Wingdings</vt:lpstr>
      <vt:lpstr>Office Theme</vt:lpstr>
      <vt:lpstr>KIỂM TRA BÀI CŨ</vt:lpstr>
      <vt:lpstr>PowerPoint Presentation</vt:lpstr>
      <vt:lpstr>HÓA HỌC 8 – BÀI 32 :  PHẢN ỨNG OXI HÓA – KHỬ</vt:lpstr>
      <vt:lpstr>1 – SỰ KHỬ. SỰ OXI HÓA</vt:lpstr>
      <vt:lpstr>BÀI TẬP 1 (a/b)-SGK-tr.109</vt:lpstr>
      <vt:lpstr>PowerPoint Presentation</vt:lpstr>
      <vt:lpstr>2 – CHẤT KHỬ VÀ CHẤT OXI HÓA</vt:lpstr>
      <vt:lpstr>Bài tập 2 :</vt:lpstr>
      <vt:lpstr>PowerPoint Presentation</vt:lpstr>
      <vt:lpstr>3 – PHẢN ỨNG OXI HÓA – KHỬ</vt:lpstr>
      <vt:lpstr>4 - TẦM QUAN TRỌNG CỦA PHẢN ỨNG OXI HÓA - KHỬ</vt:lpstr>
      <vt:lpstr>PowerPoint Presentation</vt:lpstr>
      <vt:lpstr>PowerPoint Presentation</vt:lpstr>
      <vt:lpstr>PowerPoint Presentation</vt:lpstr>
      <vt:lpstr>HOẠT ĐỘNG NHÓM :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Duc</cp:lastModifiedBy>
  <cp:revision>44</cp:revision>
  <dcterms:created xsi:type="dcterms:W3CDTF">2020-01-04T07:56:20Z</dcterms:created>
  <dcterms:modified xsi:type="dcterms:W3CDTF">2020-03-19T06:25:00Z</dcterms:modified>
</cp:coreProperties>
</file>