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76" r:id="rId2"/>
    <p:sldId id="256" r:id="rId3"/>
    <p:sldId id="260" r:id="rId4"/>
    <p:sldId id="265" r:id="rId5"/>
    <p:sldId id="269" r:id="rId6"/>
    <p:sldId id="264" r:id="rId7"/>
    <p:sldId id="262" r:id="rId8"/>
    <p:sldId id="267" r:id="rId9"/>
    <p:sldId id="268" r:id="rId10"/>
    <p:sldId id="270" r:id="rId11"/>
    <p:sldId id="271" r:id="rId12"/>
    <p:sldId id="273" r:id="rId13"/>
    <p:sldId id="274" r:id="rId14"/>
    <p:sldId id="275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434" autoAdjust="0"/>
  </p:normalViewPr>
  <p:slideViewPr>
    <p:cSldViewPr snapToGrid="0">
      <p:cViewPr varScale="1">
        <p:scale>
          <a:sx n="66" d="100"/>
          <a:sy n="66" d="100"/>
        </p:scale>
        <p:origin x="90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1.wmf"/><Relationship Id="rId2" Type="http://schemas.openxmlformats.org/officeDocument/2006/relationships/image" Target="../media/image5.wmf"/><Relationship Id="rId1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15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4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5.wmf"/><Relationship Id="rId7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1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2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6.wmf"/><Relationship Id="rId7" Type="http://schemas.openxmlformats.org/officeDocument/2006/relationships/image" Target="../media/image29.wmf"/><Relationship Id="rId2" Type="http://schemas.openxmlformats.org/officeDocument/2006/relationships/image" Target="../media/image25.wmf"/><Relationship Id="rId1" Type="http://schemas.openxmlformats.org/officeDocument/2006/relationships/image" Target="../media/image31.wmf"/><Relationship Id="rId6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3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562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2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59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fld id="{B1888C48-62AF-453C-AA65-C82E57AB03EA}" type="datetime8">
              <a:rPr lang="en-US"/>
              <a:pPr/>
              <a:t>3/19/2020 10:30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Lê Thị Mai Ngọc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AE4E0CA-8A88-4FB6-A788-13E4035A6B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4009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9B8B-7A3B-4D14-BACB-F85164818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8424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80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7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44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660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24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63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582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017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31A9D-16A9-4A35-AE92-609FE57A02F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27AEB-7854-4943-8421-6D40F69DF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8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67.bin"/><Relationship Id="rId10" Type="http://schemas.openxmlformats.org/officeDocument/2006/relationships/oleObject" Target="../embeddings/oleObject71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7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le:///D:\LK%20ti&#7871;t%201.pptx" TargetMode="External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4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jpeg"/><Relationship Id="rId7" Type="http://schemas.openxmlformats.org/officeDocument/2006/relationships/image" Target="../media/image38.gif"/><Relationship Id="rId2" Type="http://schemas.openxmlformats.org/officeDocument/2006/relationships/slideLayout" Target="../slideLayouts/slideLayout7.xml"/><Relationship Id="rId1" Type="http://schemas.openxmlformats.org/officeDocument/2006/relationships/audio" Target="doraemon.mid" TargetMode="External"/><Relationship Id="rId6" Type="http://schemas.openxmlformats.org/officeDocument/2006/relationships/image" Target="../media/image37.gif"/><Relationship Id="rId5" Type="http://schemas.openxmlformats.org/officeDocument/2006/relationships/image" Target="../media/image36.gif"/><Relationship Id="rId10" Type="http://schemas.openxmlformats.org/officeDocument/2006/relationships/image" Target="../media/image41.jpeg"/><Relationship Id="rId4" Type="http://schemas.openxmlformats.org/officeDocument/2006/relationships/image" Target="../media/image35.gif"/><Relationship Id="rId9" Type="http://schemas.openxmlformats.org/officeDocument/2006/relationships/image" Target="../media/image4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image" Target="../media/image14.wmf"/><Relationship Id="rId10" Type="http://schemas.openxmlformats.org/officeDocument/2006/relationships/image" Target="../media/image6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5.bin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18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4.bin"/><Relationship Id="rId22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6.bin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9.bin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3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27.wmf"/><Relationship Id="rId22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4.bin"/><Relationship Id="rId21" Type="http://schemas.openxmlformats.org/officeDocument/2006/relationships/image" Target="../media/image30.wmf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27.wmf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29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015" y="274638"/>
            <a:ext cx="9601200" cy="102662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en-US" b="1" dirty="0" err="1" smtClean="0"/>
              <a:t>Kiểm</a:t>
            </a:r>
            <a:r>
              <a:rPr lang="en-US" b="1" dirty="0" smtClean="0"/>
              <a:t>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 </a:t>
            </a:r>
            <a:r>
              <a:rPr lang="en-US" b="1" dirty="0" err="1" smtClean="0"/>
              <a:t>cũ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7920" y="1961207"/>
            <a:ext cx="7531728" cy="175432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Nung</a:t>
            </a:r>
            <a:r>
              <a:rPr lang="en-US" sz="3600" dirty="0" smtClean="0"/>
              <a:t> </a:t>
            </a:r>
            <a:r>
              <a:rPr lang="en-US" sz="3600" dirty="0" err="1" smtClean="0"/>
              <a:t>đá</a:t>
            </a:r>
            <a:r>
              <a:rPr lang="en-US" sz="3600" dirty="0" smtClean="0"/>
              <a:t> </a:t>
            </a:r>
            <a:r>
              <a:rPr lang="en-US" sz="3600" dirty="0" err="1" smtClean="0"/>
              <a:t>vôi</a:t>
            </a:r>
            <a:r>
              <a:rPr lang="en-US" sz="3600" dirty="0" smtClean="0"/>
              <a:t> ( CaCO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) </a:t>
            </a:r>
            <a:r>
              <a:rPr lang="en-US" sz="3600" dirty="0" err="1" smtClean="0"/>
              <a:t>thu</a:t>
            </a:r>
            <a:r>
              <a:rPr lang="en-US" sz="3600" dirty="0" smtClean="0"/>
              <a:t> </a:t>
            </a:r>
            <a:r>
              <a:rPr lang="en-US" sz="3600" dirty="0" err="1" smtClean="0"/>
              <a:t>được</a:t>
            </a:r>
            <a:r>
              <a:rPr lang="en-US" sz="3600" dirty="0" smtClean="0"/>
              <a:t> 28 gam </a:t>
            </a:r>
            <a:r>
              <a:rPr lang="en-US" sz="3600" dirty="0" err="1" smtClean="0"/>
              <a:t>vôi</a:t>
            </a:r>
            <a:r>
              <a:rPr lang="en-US" sz="3600" dirty="0" smtClean="0"/>
              <a:t> </a:t>
            </a:r>
            <a:r>
              <a:rPr lang="en-US" sz="3600" dirty="0" err="1" smtClean="0"/>
              <a:t>sống</a:t>
            </a:r>
            <a:r>
              <a:rPr lang="en-US" sz="3600" dirty="0" smtClean="0"/>
              <a:t> ( </a:t>
            </a:r>
            <a:r>
              <a:rPr lang="en-US" sz="3600" dirty="0" err="1" smtClean="0"/>
              <a:t>CaO</a:t>
            </a:r>
            <a:r>
              <a:rPr lang="en-US" sz="3600" dirty="0" smtClean="0"/>
              <a:t>)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khí</a:t>
            </a:r>
            <a:r>
              <a:rPr lang="en-US" sz="3600" dirty="0" smtClean="0"/>
              <a:t> </a:t>
            </a:r>
            <a:r>
              <a:rPr lang="en-US" sz="3600" dirty="0" err="1" smtClean="0"/>
              <a:t>cacbonic</a:t>
            </a:r>
            <a:r>
              <a:rPr lang="en-US" sz="3600" dirty="0" smtClean="0"/>
              <a:t> (CO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).</a:t>
            </a:r>
          </a:p>
          <a:p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mol</a:t>
            </a:r>
            <a:r>
              <a:rPr lang="en-US" sz="3600" dirty="0" smtClean="0"/>
              <a:t> </a:t>
            </a:r>
            <a:r>
              <a:rPr lang="en-US" sz="3600" dirty="0" err="1" smtClean="0"/>
              <a:t>vôi</a:t>
            </a:r>
            <a:r>
              <a:rPr lang="en-US" sz="3600" dirty="0" smtClean="0"/>
              <a:t> </a:t>
            </a:r>
            <a:r>
              <a:rPr lang="en-US" sz="3600" dirty="0" err="1" smtClean="0"/>
              <a:t>sống</a:t>
            </a:r>
            <a:r>
              <a:rPr lang="en-US" sz="3600" dirty="0" smtClean="0"/>
              <a:t> </a:t>
            </a:r>
            <a:r>
              <a:rPr lang="en-US" sz="3600" dirty="0"/>
              <a:t>( </a:t>
            </a:r>
            <a:r>
              <a:rPr lang="en-US" sz="3600" dirty="0" err="1" smtClean="0"/>
              <a:t>CaO</a:t>
            </a:r>
            <a:r>
              <a:rPr lang="en-US" sz="3600" dirty="0" smtClean="0"/>
              <a:t>) ?</a:t>
            </a:r>
            <a:endParaRPr lang="en-US" sz="36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76070"/>
              </p:ext>
            </p:extLst>
          </p:nvPr>
        </p:nvGraphicFramePr>
        <p:xfrm>
          <a:off x="4632325" y="4822825"/>
          <a:ext cx="5894388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4" imgW="1866600" imgH="469800" progId="Equation.3">
                  <p:embed/>
                </p:oleObj>
              </mc:Choice>
              <mc:Fallback>
                <p:oleObj name="Equation" r:id="rId4" imgW="186660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32325" y="4822825"/>
                        <a:ext cx="5894388" cy="1363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1801" y="5174487"/>
            <a:ext cx="3232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mol</a:t>
            </a:r>
            <a:r>
              <a:rPr lang="en-US" sz="3600" dirty="0" smtClean="0"/>
              <a:t> </a:t>
            </a:r>
            <a:r>
              <a:rPr lang="en-US" sz="3600" dirty="0" err="1" smtClean="0"/>
              <a:t>vôi</a:t>
            </a:r>
            <a:r>
              <a:rPr lang="en-US" sz="3600" dirty="0" smtClean="0"/>
              <a:t> </a:t>
            </a:r>
            <a:r>
              <a:rPr lang="en-US" sz="3600" dirty="0" err="1" smtClean="0"/>
              <a:t>sống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pic>
        <p:nvPicPr>
          <p:cNvPr id="10" name="Picture 3" descr="34x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526713" y="2954214"/>
            <a:ext cx="1815881" cy="3903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loud Callout 10"/>
          <p:cNvSpPr/>
          <p:nvPr/>
        </p:nvSpPr>
        <p:spPr>
          <a:xfrm>
            <a:off x="7209693" y="0"/>
            <a:ext cx="6013938" cy="2836555"/>
          </a:xfrm>
          <a:prstGeom prst="cloudCallout">
            <a:avLst>
              <a:gd name="adj1" fmla="val 19053"/>
              <a:gd name="adj2" fmla="val 62785"/>
            </a:avLst>
          </a:prstGeom>
          <a:solidFill>
            <a:schemeClr val="accent4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tìm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khối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lượng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CaO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sinh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ra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khối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lượng</a:t>
            </a:r>
            <a:r>
              <a:rPr lang="en-US" sz="3200" b="1" dirty="0" smtClean="0">
                <a:solidFill>
                  <a:srgbClr val="FF0000"/>
                </a:solidFill>
              </a:rPr>
              <a:t> CaCO</a:t>
            </a:r>
            <a:r>
              <a:rPr lang="en-US" sz="3200" b="1" baseline="-25000" dirty="0" smtClean="0">
                <a:solidFill>
                  <a:srgbClr val="FF0000"/>
                </a:solidFill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cần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dùng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204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-215125"/>
            <a:ext cx="11075831" cy="155756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BÀI 22- TIẾT 32: </a:t>
            </a:r>
            <a:r>
              <a:rPr lang="en-US" sz="4000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sz="4000" b="1" dirty="0" smtClean="0">
                <a:solidFill>
                  <a:srgbClr val="0033CC"/>
                </a:solidFill>
              </a:rPr>
            </a:br>
            <a:r>
              <a:rPr lang="en-US" sz="4000" b="1" dirty="0" smtClean="0">
                <a:solidFill>
                  <a:srgbClr val="0033CC"/>
                </a:solidFill>
              </a:rPr>
              <a:t>HÓA HỌC (T1)</a:t>
            </a:r>
            <a:endParaRPr lang="en-US" sz="4000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39136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1101" y="1658184"/>
            <a:ext cx="7437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1: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mol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theo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thức</a:t>
            </a:r>
            <a:r>
              <a:rPr lang="en-US" sz="2000" dirty="0" smtClean="0"/>
              <a:t>:                   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</a:t>
            </a:r>
          </a:p>
          <a:p>
            <a:endParaRPr lang="en-US" sz="2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4599296" y="1505922"/>
          <a:ext cx="1050877" cy="76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99296" y="1505922"/>
                        <a:ext cx="1050877" cy="763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84749" y="2093523"/>
            <a:ext cx="3813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2: </a:t>
            </a:r>
            <a:r>
              <a:rPr lang="en-US" sz="2000" dirty="0" err="1" smtClean="0"/>
              <a:t>Lập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hóa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284749" y="2493633"/>
            <a:ext cx="7423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3: </a:t>
            </a:r>
            <a:r>
              <a:rPr lang="en-US" sz="2000" dirty="0" err="1" smtClean="0"/>
              <a:t>Dựa</a:t>
            </a:r>
            <a:r>
              <a:rPr lang="en-US" sz="2000" dirty="0" smtClean="0"/>
              <a:t> </a:t>
            </a:r>
            <a:r>
              <a:rPr lang="en-US" sz="2000" dirty="0" err="1" smtClean="0"/>
              <a:t>vào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mol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tham</a:t>
            </a:r>
            <a:r>
              <a:rPr lang="en-US" sz="2000" dirty="0" smtClean="0"/>
              <a:t> </a:t>
            </a:r>
            <a:r>
              <a:rPr lang="en-US" sz="2000" dirty="0" err="1" smtClean="0"/>
              <a:t>gia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tạo</a:t>
            </a:r>
            <a:r>
              <a:rPr lang="en-US" sz="2000" dirty="0" smtClean="0"/>
              <a:t> </a:t>
            </a:r>
            <a:r>
              <a:rPr lang="en-US" sz="2000" dirty="0" err="1" smtClean="0"/>
              <a:t>thành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57453" y="2993478"/>
            <a:ext cx="58210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4: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khối</a:t>
            </a:r>
            <a:r>
              <a:rPr lang="en-US" sz="2000" dirty="0" smtClean="0"/>
              <a:t> </a:t>
            </a:r>
            <a:r>
              <a:rPr lang="en-US" sz="2000" dirty="0" err="1" smtClean="0"/>
              <a:t>lượng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theo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thức</a:t>
            </a:r>
            <a:r>
              <a:rPr lang="en-US" sz="2000" dirty="0" smtClean="0"/>
              <a:t>: m= n . M</a:t>
            </a:r>
            <a:endParaRPr lang="en-US" sz="2000" dirty="0"/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246179" y="3460588"/>
            <a:ext cx="11945821" cy="117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Cho 5,4 gam </a:t>
            </a:r>
            <a:r>
              <a:rPr lang="en-US" dirty="0" err="1" smtClean="0"/>
              <a:t>nhôm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clo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nhôm</a:t>
            </a:r>
            <a:r>
              <a:rPr lang="en-US" dirty="0" smtClean="0"/>
              <a:t> </a:t>
            </a:r>
            <a:r>
              <a:rPr lang="en-US" dirty="0" err="1" smtClean="0"/>
              <a:t>clorua</a:t>
            </a:r>
            <a:r>
              <a:rPr lang="en-US" dirty="0" smtClean="0"/>
              <a:t> (AlCl</a:t>
            </a:r>
            <a:r>
              <a:rPr lang="en-US" baseline="-25000" dirty="0" smtClean="0"/>
              <a:t>3</a:t>
            </a:r>
            <a:r>
              <a:rPr lang="en-US" dirty="0" smtClean="0"/>
              <a:t>). </a:t>
            </a:r>
            <a:r>
              <a:rPr lang="en-US" b="1" i="1" dirty="0" err="1" smtClean="0"/>
              <a:t>Em</a:t>
            </a:r>
            <a:r>
              <a:rPr lang="en-US" b="1" i="1" dirty="0" smtClean="0"/>
              <a:t> </a:t>
            </a:r>
            <a:r>
              <a:rPr lang="en-US" b="1" i="1" dirty="0" err="1" smtClean="0"/>
              <a:t>hãy</a:t>
            </a:r>
            <a:r>
              <a:rPr lang="en-US" b="1" i="1" dirty="0" smtClean="0"/>
              <a:t> </a:t>
            </a:r>
            <a:r>
              <a:rPr lang="en-US" b="1" i="1" dirty="0" err="1" smtClean="0"/>
              <a:t>khoanh</a:t>
            </a:r>
            <a:r>
              <a:rPr lang="en-US" b="1" i="1" dirty="0" smtClean="0"/>
              <a:t> </a:t>
            </a:r>
            <a:r>
              <a:rPr lang="en-US" b="1" i="1" dirty="0" err="1" smtClean="0"/>
              <a:t>tròn</a:t>
            </a:r>
            <a:r>
              <a:rPr lang="en-US" b="1" i="1" dirty="0" smtClean="0"/>
              <a:t> </a:t>
            </a:r>
            <a:r>
              <a:rPr lang="en-US" b="1" i="1" dirty="0" err="1" smtClean="0"/>
              <a:t>vào</a:t>
            </a:r>
            <a:r>
              <a:rPr lang="en-US" b="1" i="1" dirty="0" smtClean="0"/>
              <a:t> </a:t>
            </a:r>
            <a:r>
              <a:rPr lang="en-US" b="1" i="1" dirty="0" err="1" smtClean="0"/>
              <a:t>chữ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cái</a:t>
            </a:r>
            <a:r>
              <a:rPr lang="en-US" b="1" i="1" dirty="0" smtClean="0"/>
              <a:t> </a:t>
            </a:r>
            <a:r>
              <a:rPr lang="en-US" b="1" i="1" dirty="0" err="1" smtClean="0"/>
              <a:t>đứng</a:t>
            </a:r>
            <a:r>
              <a:rPr lang="en-US" b="1" i="1" dirty="0" smtClean="0"/>
              <a:t> </a:t>
            </a:r>
            <a:r>
              <a:rPr lang="en-US" b="1" i="1" dirty="0" err="1" smtClean="0"/>
              <a:t>câu</a:t>
            </a:r>
            <a:r>
              <a:rPr lang="en-US" b="1" i="1" dirty="0" smtClean="0"/>
              <a:t> </a:t>
            </a:r>
            <a:r>
              <a:rPr lang="en-US" b="1" i="1" dirty="0" err="1" smtClean="0"/>
              <a:t>trả</a:t>
            </a:r>
            <a:r>
              <a:rPr lang="en-US" b="1" i="1" dirty="0" smtClean="0"/>
              <a:t> </a:t>
            </a:r>
            <a:r>
              <a:rPr lang="en-US" b="1" i="1" dirty="0" err="1" smtClean="0"/>
              <a:t>lời</a:t>
            </a:r>
            <a:r>
              <a:rPr lang="en-US" b="1" i="1" dirty="0" smtClean="0"/>
              <a:t> </a:t>
            </a:r>
            <a:r>
              <a:rPr lang="en-US" b="1" i="1" dirty="0" err="1" smtClean="0"/>
              <a:t>đúng</a:t>
            </a:r>
            <a:r>
              <a:rPr lang="en-US" b="1" i="1" dirty="0" smtClean="0"/>
              <a:t> </a:t>
            </a:r>
            <a:r>
              <a:rPr lang="en-US" b="1" i="1" dirty="0" err="1" smtClean="0"/>
              <a:t>cho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các</a:t>
            </a:r>
            <a:r>
              <a:rPr lang="en-US" b="1" i="1" dirty="0" smtClean="0"/>
              <a:t> </a:t>
            </a:r>
            <a:r>
              <a:rPr lang="en-US" b="1" i="1" dirty="0" err="1" smtClean="0"/>
              <a:t>câu</a:t>
            </a:r>
            <a:r>
              <a:rPr lang="en-US" b="1" i="1" dirty="0" smtClean="0"/>
              <a:t> </a:t>
            </a:r>
            <a:r>
              <a:rPr lang="en-US" b="1" i="1" dirty="0" err="1" smtClean="0"/>
              <a:t>sau</a:t>
            </a:r>
            <a:r>
              <a:rPr lang="en-US" b="1" i="1" dirty="0" smtClean="0"/>
              <a:t>.</a:t>
            </a:r>
          </a:p>
          <a:p>
            <a:pPr marL="457200" indent="-457200" algn="l">
              <a:buFont typeface="Arial" panose="020B0604020202020204" pitchFamily="34" charset="0"/>
              <a:buAutoNum type="alphaLcPeriod"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4749" y="4337732"/>
            <a:ext cx="86929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1/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hóa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phản</a:t>
            </a:r>
            <a:r>
              <a:rPr lang="en-US" sz="2400" dirty="0"/>
              <a:t> </a:t>
            </a:r>
            <a:r>
              <a:rPr lang="en-US" sz="2400" dirty="0" err="1"/>
              <a:t>ứng</a:t>
            </a:r>
            <a:r>
              <a:rPr lang="en-US" sz="2400" dirty="0"/>
              <a:t> </a:t>
            </a:r>
            <a:r>
              <a:rPr lang="en-US" sz="2400" dirty="0" err="1"/>
              <a:t>hóa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dirty="0"/>
              <a:t>Al + Cl</a:t>
            </a:r>
            <a:r>
              <a:rPr lang="en-US" sz="2400" baseline="-25000" dirty="0"/>
              <a:t>2            </a:t>
            </a:r>
            <a:r>
              <a:rPr lang="en-US" sz="2400" dirty="0"/>
              <a:t>       AlCl</a:t>
            </a:r>
            <a:r>
              <a:rPr lang="en-US" sz="2400" baseline="-25000" dirty="0"/>
              <a:t>3</a:t>
            </a:r>
            <a:endParaRPr lang="en-US" sz="2400" dirty="0"/>
          </a:p>
          <a:p>
            <a:pPr marL="457200" indent="-457200">
              <a:buFontTx/>
              <a:buAutoNum type="alphaUcPeriod"/>
            </a:pPr>
            <a:r>
              <a:rPr lang="en-US" sz="2400" dirty="0"/>
              <a:t>4Al + 3Cl</a:t>
            </a:r>
            <a:r>
              <a:rPr lang="en-US" sz="2400" baseline="-25000" dirty="0"/>
              <a:t>2            </a:t>
            </a:r>
            <a:r>
              <a:rPr lang="en-US" sz="2400" dirty="0"/>
              <a:t>       2AlCl</a:t>
            </a:r>
            <a:r>
              <a:rPr lang="en-US" sz="2400" baseline="-25000" dirty="0"/>
              <a:t>3</a:t>
            </a:r>
          </a:p>
          <a:p>
            <a:pPr marL="457200" indent="-457200">
              <a:buFontTx/>
              <a:buAutoNum type="alphaUcPeriod"/>
            </a:pPr>
            <a:r>
              <a:rPr lang="en-US" sz="2400" dirty="0"/>
              <a:t>2Al + Cl</a:t>
            </a:r>
            <a:r>
              <a:rPr lang="en-US" sz="2400" baseline="-25000" dirty="0"/>
              <a:t>2            </a:t>
            </a:r>
            <a:r>
              <a:rPr lang="en-US" sz="2400" dirty="0"/>
              <a:t>      2 AlCl</a:t>
            </a:r>
            <a:r>
              <a:rPr lang="en-US" sz="2400" baseline="-25000" dirty="0"/>
              <a:t>3</a:t>
            </a:r>
          </a:p>
          <a:p>
            <a:pPr marL="457200" indent="-457200">
              <a:buFontTx/>
              <a:buAutoNum type="alphaUcPeriod"/>
            </a:pPr>
            <a:r>
              <a:rPr lang="en-US" sz="2400" dirty="0"/>
              <a:t>2Al + 3Cl</a:t>
            </a:r>
            <a:r>
              <a:rPr lang="en-US" sz="2400" baseline="-25000" dirty="0"/>
              <a:t>2            </a:t>
            </a:r>
            <a:r>
              <a:rPr lang="en-US" sz="2400" dirty="0"/>
              <a:t>      2 AlCl</a:t>
            </a:r>
            <a:r>
              <a:rPr lang="en-US" sz="2400" baseline="-25000" dirty="0"/>
              <a:t>3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895913"/>
              </p:ext>
            </p:extLst>
          </p:nvPr>
        </p:nvGraphicFramePr>
        <p:xfrm>
          <a:off x="1824870" y="4797899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5" imgW="431640" imgH="203040" progId="Equation.3">
                  <p:embed/>
                </p:oleObj>
              </mc:Choice>
              <mc:Fallback>
                <p:oleObj name="Equation" r:id="rId5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4870" y="4797899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206414"/>
              </p:ext>
            </p:extLst>
          </p:nvPr>
        </p:nvGraphicFramePr>
        <p:xfrm>
          <a:off x="2191681" y="5162709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7" imgW="431640" imgH="203040" progId="Equation.3">
                  <p:embed/>
                </p:oleObj>
              </mc:Choice>
              <mc:Fallback>
                <p:oleObj name="Equation" r:id="rId7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91681" y="5162709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435934"/>
              </p:ext>
            </p:extLst>
          </p:nvPr>
        </p:nvGraphicFramePr>
        <p:xfrm>
          <a:off x="2028305" y="5507943"/>
          <a:ext cx="748278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8" imgW="431640" imgH="203040" progId="Equation.3">
                  <p:embed/>
                </p:oleObj>
              </mc:Choice>
              <mc:Fallback>
                <p:oleObj name="Equation" r:id="rId8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28305" y="5507943"/>
                        <a:ext cx="748278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625806"/>
              </p:ext>
            </p:extLst>
          </p:nvPr>
        </p:nvGraphicFramePr>
        <p:xfrm>
          <a:off x="2165262" y="5872753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9" imgW="431640" imgH="203040" progId="Equation.3">
                  <p:embed/>
                </p:oleObj>
              </mc:Choice>
              <mc:Fallback>
                <p:oleObj name="Equation" r:id="rId9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65262" y="5872753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218249" y="5770052"/>
            <a:ext cx="513741" cy="514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464646"/>
              </p:ext>
            </p:extLst>
          </p:nvPr>
        </p:nvGraphicFramePr>
        <p:xfrm>
          <a:off x="6348632" y="1600171"/>
          <a:ext cx="883443" cy="647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10" imgW="571320" imgH="419040" progId="Equation.3">
                  <p:embed/>
                </p:oleObj>
              </mc:Choice>
              <mc:Fallback>
                <p:oleObj name="Equation" r:id="rId10" imgW="5713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48632" y="1600171"/>
                        <a:ext cx="883443" cy="647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917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8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-215125"/>
            <a:ext cx="11075831" cy="155756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BÀI 22- TIẾT 32: </a:t>
            </a:r>
            <a:r>
              <a:rPr lang="en-US" sz="4000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sz="4000" b="1" dirty="0" smtClean="0">
                <a:solidFill>
                  <a:srgbClr val="0033CC"/>
                </a:solidFill>
              </a:rPr>
            </a:br>
            <a:r>
              <a:rPr lang="en-US" sz="4000" b="1" dirty="0" smtClean="0">
                <a:solidFill>
                  <a:srgbClr val="0033CC"/>
                </a:solidFill>
              </a:rPr>
              <a:t>HÓA HỌC (T1)</a:t>
            </a:r>
            <a:endParaRPr lang="en-US" sz="4000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39136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155498" y="1746651"/>
            <a:ext cx="11945821" cy="117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Cho 5,4 gam </a:t>
            </a:r>
            <a:r>
              <a:rPr lang="en-US" dirty="0" err="1" smtClean="0"/>
              <a:t>nhôm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clo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nhôm</a:t>
            </a:r>
            <a:r>
              <a:rPr lang="en-US" dirty="0" smtClean="0"/>
              <a:t> </a:t>
            </a:r>
            <a:r>
              <a:rPr lang="en-US" dirty="0" err="1" smtClean="0"/>
              <a:t>clorua</a:t>
            </a:r>
            <a:r>
              <a:rPr lang="en-US" dirty="0" smtClean="0"/>
              <a:t> (AlCl</a:t>
            </a:r>
            <a:r>
              <a:rPr lang="en-US" baseline="-25000" dirty="0" smtClean="0"/>
              <a:t>3</a:t>
            </a:r>
            <a:r>
              <a:rPr lang="en-US" dirty="0" smtClean="0"/>
              <a:t>). </a:t>
            </a:r>
            <a:r>
              <a:rPr lang="en-US" b="1" i="1" dirty="0" err="1" smtClean="0"/>
              <a:t>Em</a:t>
            </a:r>
            <a:r>
              <a:rPr lang="en-US" b="1" i="1" dirty="0" smtClean="0"/>
              <a:t> </a:t>
            </a:r>
            <a:r>
              <a:rPr lang="en-US" b="1" i="1" dirty="0" err="1" smtClean="0"/>
              <a:t>hãy</a:t>
            </a:r>
            <a:r>
              <a:rPr lang="en-US" b="1" i="1" dirty="0" smtClean="0"/>
              <a:t> </a:t>
            </a:r>
            <a:r>
              <a:rPr lang="en-US" b="1" i="1" dirty="0" err="1" smtClean="0"/>
              <a:t>khoanh</a:t>
            </a:r>
            <a:r>
              <a:rPr lang="en-US" b="1" i="1" dirty="0" smtClean="0"/>
              <a:t> </a:t>
            </a:r>
            <a:r>
              <a:rPr lang="en-US" b="1" i="1" dirty="0" err="1" smtClean="0"/>
              <a:t>tròn</a:t>
            </a:r>
            <a:r>
              <a:rPr lang="en-US" b="1" i="1" dirty="0" smtClean="0"/>
              <a:t> </a:t>
            </a:r>
            <a:r>
              <a:rPr lang="en-US" b="1" i="1" dirty="0" err="1" smtClean="0"/>
              <a:t>vào</a:t>
            </a:r>
            <a:r>
              <a:rPr lang="en-US" b="1" i="1" dirty="0" smtClean="0"/>
              <a:t> </a:t>
            </a:r>
            <a:r>
              <a:rPr lang="en-US" b="1" i="1" dirty="0" err="1" smtClean="0"/>
              <a:t>chữ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cái</a:t>
            </a:r>
            <a:r>
              <a:rPr lang="en-US" b="1" i="1" dirty="0" smtClean="0"/>
              <a:t> </a:t>
            </a:r>
            <a:r>
              <a:rPr lang="en-US" b="1" i="1" dirty="0" err="1" smtClean="0"/>
              <a:t>đứng</a:t>
            </a:r>
            <a:r>
              <a:rPr lang="en-US" b="1" i="1" dirty="0" smtClean="0"/>
              <a:t> </a:t>
            </a:r>
            <a:r>
              <a:rPr lang="en-US" b="1" i="1" dirty="0" err="1" smtClean="0"/>
              <a:t>câu</a:t>
            </a:r>
            <a:r>
              <a:rPr lang="en-US" b="1" i="1" dirty="0" smtClean="0"/>
              <a:t> </a:t>
            </a:r>
            <a:r>
              <a:rPr lang="en-US" b="1" i="1" dirty="0" err="1" smtClean="0"/>
              <a:t>trả</a:t>
            </a:r>
            <a:r>
              <a:rPr lang="en-US" b="1" i="1" dirty="0" smtClean="0"/>
              <a:t> </a:t>
            </a:r>
            <a:r>
              <a:rPr lang="en-US" b="1" i="1" dirty="0" err="1" smtClean="0"/>
              <a:t>lời</a:t>
            </a:r>
            <a:r>
              <a:rPr lang="en-US" b="1" i="1" dirty="0" smtClean="0"/>
              <a:t> </a:t>
            </a:r>
            <a:r>
              <a:rPr lang="en-US" b="1" i="1" dirty="0" err="1" smtClean="0"/>
              <a:t>đúng</a:t>
            </a:r>
            <a:r>
              <a:rPr lang="en-US" b="1" i="1" dirty="0" smtClean="0"/>
              <a:t> </a:t>
            </a:r>
            <a:r>
              <a:rPr lang="en-US" b="1" i="1" dirty="0" err="1" smtClean="0"/>
              <a:t>cho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các</a:t>
            </a:r>
            <a:r>
              <a:rPr lang="en-US" b="1" i="1" dirty="0" smtClean="0"/>
              <a:t> </a:t>
            </a:r>
            <a:r>
              <a:rPr lang="en-US" b="1" i="1" dirty="0" err="1" smtClean="0"/>
              <a:t>câu</a:t>
            </a:r>
            <a:r>
              <a:rPr lang="en-US" b="1" i="1" dirty="0" smtClean="0"/>
              <a:t> </a:t>
            </a:r>
            <a:r>
              <a:rPr lang="en-US" b="1" i="1" dirty="0" err="1" smtClean="0"/>
              <a:t>sau</a:t>
            </a:r>
            <a:r>
              <a:rPr lang="en-US" b="1" i="1" dirty="0" smtClean="0"/>
              <a:t>.</a:t>
            </a:r>
          </a:p>
          <a:p>
            <a:pPr marL="457200" indent="-457200" algn="l">
              <a:buFont typeface="Arial" panose="020B0604020202020204" pitchFamily="34" charset="0"/>
              <a:buAutoNum type="alphaLcPeriod"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4624" y="2608695"/>
            <a:ext cx="86929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1/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hóa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phản</a:t>
            </a:r>
            <a:r>
              <a:rPr lang="en-US" sz="2400" dirty="0"/>
              <a:t> </a:t>
            </a:r>
            <a:r>
              <a:rPr lang="en-US" sz="2400" dirty="0" err="1"/>
              <a:t>ứng</a:t>
            </a:r>
            <a:r>
              <a:rPr lang="en-US" sz="2400" dirty="0"/>
              <a:t> </a:t>
            </a:r>
            <a:r>
              <a:rPr lang="en-US" sz="2400" dirty="0" err="1"/>
              <a:t>hóa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dirty="0"/>
              <a:t>Al + Cl</a:t>
            </a:r>
            <a:r>
              <a:rPr lang="en-US" sz="2400" baseline="-25000" dirty="0"/>
              <a:t>2            </a:t>
            </a:r>
            <a:r>
              <a:rPr lang="en-US" sz="2400" dirty="0"/>
              <a:t>       AlCl</a:t>
            </a:r>
            <a:r>
              <a:rPr lang="en-US" sz="2400" baseline="-25000" dirty="0"/>
              <a:t>3</a:t>
            </a:r>
            <a:endParaRPr lang="en-US" sz="2400" dirty="0"/>
          </a:p>
          <a:p>
            <a:pPr marL="457200" indent="-457200">
              <a:buFontTx/>
              <a:buAutoNum type="alphaUcPeriod"/>
            </a:pPr>
            <a:r>
              <a:rPr lang="en-US" sz="2400" dirty="0"/>
              <a:t>4Al + 3Cl</a:t>
            </a:r>
            <a:r>
              <a:rPr lang="en-US" sz="2400" baseline="-25000" dirty="0"/>
              <a:t>2            </a:t>
            </a:r>
            <a:r>
              <a:rPr lang="en-US" sz="2400" dirty="0"/>
              <a:t>       2AlCl</a:t>
            </a:r>
            <a:r>
              <a:rPr lang="en-US" sz="2400" baseline="-25000" dirty="0"/>
              <a:t>3</a:t>
            </a:r>
          </a:p>
          <a:p>
            <a:pPr marL="457200" indent="-457200">
              <a:buFontTx/>
              <a:buAutoNum type="alphaUcPeriod"/>
            </a:pPr>
            <a:r>
              <a:rPr lang="en-US" sz="2400" dirty="0"/>
              <a:t>2Al + Cl</a:t>
            </a:r>
            <a:r>
              <a:rPr lang="en-US" sz="2400" baseline="-25000" dirty="0"/>
              <a:t>2            </a:t>
            </a:r>
            <a:r>
              <a:rPr lang="en-US" sz="2400" dirty="0"/>
              <a:t>      2 AlCl</a:t>
            </a:r>
            <a:r>
              <a:rPr lang="en-US" sz="2400" baseline="-25000" dirty="0"/>
              <a:t>3</a:t>
            </a:r>
          </a:p>
          <a:p>
            <a:pPr marL="457200" indent="-457200">
              <a:buFontTx/>
              <a:buAutoNum type="alphaUcPeriod"/>
            </a:pPr>
            <a:r>
              <a:rPr lang="en-US" sz="2400" dirty="0"/>
              <a:t>2Al + 3Cl</a:t>
            </a:r>
            <a:r>
              <a:rPr lang="en-US" sz="2400" baseline="-25000" dirty="0"/>
              <a:t>2            </a:t>
            </a:r>
            <a:r>
              <a:rPr lang="en-US" sz="2400" dirty="0"/>
              <a:t>      2 AlCl</a:t>
            </a:r>
            <a:r>
              <a:rPr lang="en-US" sz="2400" baseline="-25000" dirty="0"/>
              <a:t>3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953988"/>
              </p:ext>
            </p:extLst>
          </p:nvPr>
        </p:nvGraphicFramePr>
        <p:xfrm>
          <a:off x="1874745" y="3068862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3" imgW="431640" imgH="203040" progId="Equation.3">
                  <p:embed/>
                </p:oleObj>
              </mc:Choice>
              <mc:Fallback>
                <p:oleObj name="Equation" r:id="rId3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4745" y="3068862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05120"/>
              </p:ext>
            </p:extLst>
          </p:nvPr>
        </p:nvGraphicFramePr>
        <p:xfrm>
          <a:off x="2241556" y="3433672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5" imgW="431640" imgH="203040" progId="Equation.3">
                  <p:embed/>
                </p:oleObj>
              </mc:Choice>
              <mc:Fallback>
                <p:oleObj name="Equation" r:id="rId5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41556" y="3433672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6443"/>
              </p:ext>
            </p:extLst>
          </p:nvPr>
        </p:nvGraphicFramePr>
        <p:xfrm>
          <a:off x="2078180" y="3778906"/>
          <a:ext cx="748278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6" imgW="431640" imgH="203040" progId="Equation.3">
                  <p:embed/>
                </p:oleObj>
              </mc:Choice>
              <mc:Fallback>
                <p:oleObj name="Equation" r:id="rId6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78180" y="3778906"/>
                        <a:ext cx="748278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504420"/>
              </p:ext>
            </p:extLst>
          </p:nvPr>
        </p:nvGraphicFramePr>
        <p:xfrm>
          <a:off x="2215137" y="4143716"/>
          <a:ext cx="733622" cy="34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7" imgW="431640" imgH="203040" progId="Equation.3">
                  <p:embed/>
                </p:oleObj>
              </mc:Choice>
              <mc:Fallback>
                <p:oleObj name="Equation" r:id="rId7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5137" y="4143716"/>
                        <a:ext cx="733622" cy="345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268124" y="4041015"/>
            <a:ext cx="513741" cy="514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4094" y="5027504"/>
            <a:ext cx="7893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2/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mol</a:t>
            </a:r>
            <a:r>
              <a:rPr lang="en-US" sz="2400" dirty="0" smtClean="0"/>
              <a:t> </a:t>
            </a:r>
            <a:r>
              <a:rPr lang="en-US" sz="2400" dirty="0" err="1"/>
              <a:t>nhôm</a:t>
            </a:r>
            <a:r>
              <a:rPr lang="en-US" sz="2400" dirty="0"/>
              <a:t> </a:t>
            </a:r>
            <a:r>
              <a:rPr lang="en-US" sz="2400" dirty="0" err="1"/>
              <a:t>phản</a:t>
            </a:r>
            <a:r>
              <a:rPr lang="en-US" sz="2400" dirty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endParaRPr lang="en-US" sz="2400" dirty="0" smtClean="0"/>
          </a:p>
          <a:p>
            <a:pPr marL="514350" indent="-514350">
              <a:buAutoNum type="alphaUcPeriod"/>
            </a:pPr>
            <a:r>
              <a:rPr lang="en-US" sz="2400" dirty="0" smtClean="0"/>
              <a:t>0,2 </a:t>
            </a:r>
            <a:r>
              <a:rPr lang="en-US" sz="2400" dirty="0" err="1" smtClean="0"/>
              <a:t>mol</a:t>
            </a:r>
            <a:r>
              <a:rPr lang="en-US" sz="2400" dirty="0" smtClean="0"/>
              <a:t>					C. 0,3 </a:t>
            </a:r>
            <a:r>
              <a:rPr lang="en-US" sz="2400" dirty="0" err="1" smtClean="0"/>
              <a:t>mol</a:t>
            </a:r>
            <a:endParaRPr lang="en-US" sz="2400" dirty="0" smtClean="0"/>
          </a:p>
          <a:p>
            <a:pPr marL="514350" indent="-514350">
              <a:buAutoNum type="alphaUcPeriod"/>
            </a:pPr>
            <a:r>
              <a:rPr lang="en-US" sz="2400" dirty="0" smtClean="0"/>
              <a:t>0,4 </a:t>
            </a:r>
            <a:r>
              <a:rPr lang="en-US" sz="2400" dirty="0" err="1" smtClean="0"/>
              <a:t>mol</a:t>
            </a:r>
            <a:r>
              <a:rPr lang="en-US" sz="2400" dirty="0" smtClean="0"/>
              <a:t>					D. 0,5mol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334624" y="5353398"/>
            <a:ext cx="646278" cy="5320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Smiley Face 10">
            <a:hlinkClick r:id="rId8" action="ppaction://hlinkpres?slideindex=1&amp;slidetitle="/>
          </p:cNvPr>
          <p:cNvSpPr/>
          <p:nvPr/>
        </p:nvSpPr>
        <p:spPr>
          <a:xfrm>
            <a:off x="11327642" y="6255129"/>
            <a:ext cx="773677" cy="630167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05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-439152"/>
            <a:ext cx="11075831" cy="23876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BÀI 22- TIẾT 32: </a:t>
            </a:r>
            <a:br>
              <a:rPr lang="en-US" sz="4400" b="1" dirty="0" smtClean="0"/>
            </a:br>
            <a:r>
              <a:rPr lang="en-US" sz="4400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sz="4400" b="1" dirty="0" smtClean="0">
                <a:solidFill>
                  <a:srgbClr val="0033CC"/>
                </a:solidFill>
              </a:rPr>
            </a:br>
            <a:r>
              <a:rPr lang="en-US" sz="4400" b="1" dirty="0" smtClean="0">
                <a:solidFill>
                  <a:srgbClr val="0033CC"/>
                </a:solidFill>
              </a:rPr>
              <a:t>HÓA HỌC (T1)</a:t>
            </a:r>
            <a:endParaRPr lang="en-US" sz="4400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00" y="1819216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74700" y="2430490"/>
            <a:ext cx="863761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1: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số</a:t>
            </a:r>
            <a:r>
              <a:rPr lang="en-US" sz="2500" dirty="0" smtClean="0"/>
              <a:t> </a:t>
            </a:r>
            <a:r>
              <a:rPr lang="en-US" sz="2500" dirty="0" err="1" smtClean="0"/>
              <a:t>mol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theo</a:t>
            </a:r>
            <a:r>
              <a:rPr lang="en-US" sz="2500" dirty="0" smtClean="0"/>
              <a:t> </a:t>
            </a:r>
            <a:r>
              <a:rPr lang="en-US" sz="2500" dirty="0" err="1" smtClean="0"/>
              <a:t>công</a:t>
            </a:r>
            <a:r>
              <a:rPr lang="en-US" sz="2500" dirty="0" smtClean="0"/>
              <a:t> </a:t>
            </a:r>
            <a:r>
              <a:rPr lang="en-US" sz="2500" dirty="0" err="1" smtClean="0"/>
              <a:t>thức</a:t>
            </a:r>
            <a:r>
              <a:rPr lang="en-US" sz="2500" dirty="0" smtClean="0"/>
              <a:t>:                     </a:t>
            </a:r>
            <a:r>
              <a:rPr lang="en-US" sz="2500" dirty="0" err="1" smtClean="0"/>
              <a:t>hoặc</a:t>
            </a:r>
            <a:r>
              <a:rPr lang="en-US" sz="2500" dirty="0" smtClean="0"/>
              <a:t> </a:t>
            </a:r>
          </a:p>
          <a:p>
            <a:endParaRPr lang="en-US" sz="25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107337"/>
              </p:ext>
            </p:extLst>
          </p:nvPr>
        </p:nvGraphicFramePr>
        <p:xfrm>
          <a:off x="6287699" y="2170403"/>
          <a:ext cx="1129811" cy="972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87699" y="2170403"/>
                        <a:ext cx="1129811" cy="972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02705" y="3097819"/>
            <a:ext cx="47227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2: </a:t>
            </a:r>
            <a:r>
              <a:rPr lang="en-US" sz="2500" dirty="0" err="1" smtClean="0"/>
              <a:t>Lập</a:t>
            </a:r>
            <a:r>
              <a:rPr lang="en-US" sz="2500" dirty="0" smtClean="0"/>
              <a:t> </a:t>
            </a:r>
            <a:r>
              <a:rPr lang="en-US" sz="2500" dirty="0" err="1" smtClean="0"/>
              <a:t>phương</a:t>
            </a:r>
            <a:r>
              <a:rPr lang="en-US" sz="2500" dirty="0" smtClean="0"/>
              <a:t> </a:t>
            </a:r>
            <a:r>
              <a:rPr lang="en-US" sz="2500" dirty="0" err="1" smtClean="0"/>
              <a:t>trình</a:t>
            </a:r>
            <a:r>
              <a:rPr lang="en-US" sz="2500" dirty="0" smtClean="0"/>
              <a:t> </a:t>
            </a:r>
            <a:r>
              <a:rPr lang="en-US" sz="2500" dirty="0" err="1" smtClean="0"/>
              <a:t>hóa</a:t>
            </a:r>
            <a:r>
              <a:rPr lang="en-US" sz="2500" dirty="0" smtClean="0"/>
              <a:t> </a:t>
            </a:r>
            <a:r>
              <a:rPr lang="en-US" sz="2500" dirty="0" err="1" smtClean="0"/>
              <a:t>học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15" name="TextBox 14"/>
          <p:cNvSpPr txBox="1"/>
          <p:nvPr/>
        </p:nvSpPr>
        <p:spPr>
          <a:xfrm>
            <a:off x="902705" y="3721066"/>
            <a:ext cx="922861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3: </a:t>
            </a:r>
            <a:r>
              <a:rPr lang="en-US" sz="2500" dirty="0" err="1" smtClean="0"/>
              <a:t>Dựa</a:t>
            </a:r>
            <a:r>
              <a:rPr lang="en-US" sz="2500" dirty="0" smtClean="0"/>
              <a:t> </a:t>
            </a:r>
            <a:r>
              <a:rPr lang="en-US" sz="2500" dirty="0" err="1" smtClean="0"/>
              <a:t>vào</a:t>
            </a:r>
            <a:r>
              <a:rPr lang="en-US" sz="2500" dirty="0" smtClean="0"/>
              <a:t> </a:t>
            </a:r>
            <a:r>
              <a:rPr lang="en-US" sz="2500" dirty="0" err="1" smtClean="0"/>
              <a:t>phương</a:t>
            </a:r>
            <a:r>
              <a:rPr lang="en-US" sz="2500" dirty="0" smtClean="0"/>
              <a:t> </a:t>
            </a:r>
            <a:r>
              <a:rPr lang="en-US" sz="2500" dirty="0" err="1" smtClean="0"/>
              <a:t>trình</a:t>
            </a:r>
            <a:r>
              <a:rPr lang="en-US" sz="2500" dirty="0" smtClean="0"/>
              <a:t>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số</a:t>
            </a:r>
            <a:r>
              <a:rPr lang="en-US" sz="2500" dirty="0" smtClean="0"/>
              <a:t> </a:t>
            </a:r>
            <a:r>
              <a:rPr lang="en-US" sz="2500" dirty="0" err="1" smtClean="0"/>
              <a:t>mol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tham</a:t>
            </a:r>
            <a:r>
              <a:rPr lang="en-US" sz="2500" dirty="0" smtClean="0"/>
              <a:t> </a:t>
            </a:r>
            <a:r>
              <a:rPr lang="en-US" sz="2500" dirty="0" err="1" smtClean="0"/>
              <a:t>gia</a:t>
            </a:r>
            <a:r>
              <a:rPr lang="en-US" sz="2500" dirty="0" smtClean="0"/>
              <a:t> </a:t>
            </a:r>
            <a:r>
              <a:rPr lang="en-US" sz="2500" dirty="0" err="1" smtClean="0"/>
              <a:t>và</a:t>
            </a:r>
            <a:r>
              <a:rPr lang="en-US" sz="2500" dirty="0" smtClean="0"/>
              <a:t> </a:t>
            </a:r>
            <a:r>
              <a:rPr lang="en-US" sz="2500" dirty="0" err="1" smtClean="0"/>
              <a:t>tạo</a:t>
            </a:r>
            <a:r>
              <a:rPr lang="en-US" sz="2500" dirty="0" smtClean="0"/>
              <a:t> </a:t>
            </a:r>
            <a:r>
              <a:rPr lang="en-US" sz="2500" dirty="0" err="1" smtClean="0"/>
              <a:t>thành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22" name="TextBox 21"/>
          <p:cNvSpPr txBox="1"/>
          <p:nvPr/>
        </p:nvSpPr>
        <p:spPr>
          <a:xfrm>
            <a:off x="902705" y="4308153"/>
            <a:ext cx="72301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4: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khối</a:t>
            </a:r>
            <a:r>
              <a:rPr lang="en-US" sz="2500" dirty="0" smtClean="0"/>
              <a:t> </a:t>
            </a:r>
            <a:r>
              <a:rPr lang="en-US" sz="2500" dirty="0" err="1" smtClean="0"/>
              <a:t>lượng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theo</a:t>
            </a:r>
            <a:r>
              <a:rPr lang="en-US" sz="2500" dirty="0" smtClean="0"/>
              <a:t> </a:t>
            </a:r>
            <a:r>
              <a:rPr lang="en-US" sz="2500" dirty="0" err="1" smtClean="0"/>
              <a:t>công</a:t>
            </a:r>
            <a:r>
              <a:rPr lang="en-US" sz="2500" dirty="0" smtClean="0"/>
              <a:t> </a:t>
            </a:r>
            <a:r>
              <a:rPr lang="en-US" sz="2500" dirty="0" err="1" smtClean="0"/>
              <a:t>thức</a:t>
            </a:r>
            <a:r>
              <a:rPr lang="en-US" sz="2500" dirty="0" smtClean="0"/>
              <a:t>: m= n . M</a:t>
            </a:r>
            <a:endParaRPr lang="en-US" sz="2500" dirty="0"/>
          </a:p>
        </p:txBody>
      </p:sp>
      <p:sp>
        <p:nvSpPr>
          <p:cNvPr id="31" name="TextBox 30"/>
          <p:cNvSpPr txBox="1"/>
          <p:nvPr/>
        </p:nvSpPr>
        <p:spPr>
          <a:xfrm>
            <a:off x="-239912" y="1439733"/>
            <a:ext cx="122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ym typeface="Wingdings" panose="05000000000000000000" pitchFamily="2" charset="2"/>
              </a:rPr>
              <a:t></a:t>
            </a:r>
            <a:endParaRPr lang="en-US" sz="96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869548"/>
              </p:ext>
            </p:extLst>
          </p:nvPr>
        </p:nvGraphicFramePr>
        <p:xfrm>
          <a:off x="8440332" y="2225707"/>
          <a:ext cx="1276563" cy="93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571320" imgH="419040" progId="Equation.3">
                  <p:embed/>
                </p:oleObj>
              </mc:Choice>
              <mc:Fallback>
                <p:oleObj name="Equation" r:id="rId5" imgW="5713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40332" y="2225707"/>
                        <a:ext cx="1276563" cy="936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loud Callout 6"/>
          <p:cNvSpPr/>
          <p:nvPr/>
        </p:nvSpPr>
        <p:spPr>
          <a:xfrm flipH="1">
            <a:off x="3505863" y="4626922"/>
            <a:ext cx="6211032" cy="2558221"/>
          </a:xfrm>
          <a:prstGeom prst="cloudCallout">
            <a:avLst>
              <a:gd name="adj1" fmla="val -65565"/>
              <a:gd name="adj2" fmla="val -9488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Đốt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cháy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cacbon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</a:rPr>
              <a:t> 4g </a:t>
            </a:r>
            <a:r>
              <a:rPr lang="en-US" sz="2400" b="1" dirty="0" err="1" smtClean="0">
                <a:solidFill>
                  <a:schemeClr val="tx1"/>
                </a:solidFill>
              </a:rPr>
              <a:t>khí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oxi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thu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được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khí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cacbonic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2400" b="1" dirty="0" err="1" smtClean="0">
                <a:solidFill>
                  <a:srgbClr val="C00000"/>
                </a:solidFill>
              </a:rPr>
              <a:t>Làm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thế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nào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tính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được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thể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tích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khí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cacbonic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sinh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ra</a:t>
            </a:r>
            <a:r>
              <a:rPr lang="en-US" sz="2400" b="1" dirty="0" smtClean="0">
                <a:solidFill>
                  <a:srgbClr val="C00000"/>
                </a:solidFill>
              </a:rPr>
              <a:t> ở </a:t>
            </a:r>
            <a:r>
              <a:rPr lang="en-US" sz="2400" b="1" dirty="0" err="1" smtClean="0">
                <a:solidFill>
                  <a:srgbClr val="C00000"/>
                </a:solidFill>
              </a:rPr>
              <a:t>đktc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13" name="Picture 3" descr="34x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590200" y="3161854"/>
            <a:ext cx="1524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9331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Text Box 4"/>
          <p:cNvSpPr txBox="1">
            <a:spLocks noChangeArrowheads="1"/>
          </p:cNvSpPr>
          <p:nvPr/>
        </p:nvSpPr>
        <p:spPr bwMode="auto">
          <a:xfrm flipH="1">
            <a:off x="4495800" y="616426"/>
            <a:ext cx="30434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2800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800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1594512" y="1512624"/>
            <a:ext cx="105974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514350" indent="-51435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3a,b,d/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/75</a:t>
            </a:r>
          </a:p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</a:t>
            </a:r>
          </a:p>
          <a:p>
            <a:r>
              <a:rPr lang="en-US" sz="2800" dirty="0" smtClean="0">
                <a:latin typeface=".VnTime" pitchFamily="34" charset="0"/>
              </a:rPr>
              <a:t>2</a:t>
            </a:r>
            <a:r>
              <a:rPr lang="en-US" sz="2800" dirty="0">
                <a:latin typeface=".VnTime" pitchFamily="34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Chuẩn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.VnTime" pitchFamily="34" charset="0"/>
              </a:rPr>
              <a:t>+ </a:t>
            </a:r>
            <a:r>
              <a:rPr lang="en-US" sz="2400" dirty="0" err="1">
                <a:latin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</a:rPr>
              <a:t> 2. </a:t>
            </a:r>
            <a:r>
              <a:rPr lang="en-US" sz="2400" dirty="0" err="1" smtClean="0">
                <a:latin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và</a:t>
            </a:r>
            <a:endParaRPr lang="en-US" sz="2400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phẩm</a:t>
            </a:r>
            <a:r>
              <a:rPr lang="en-US" sz="2400" dirty="0">
                <a:latin typeface="Times New Roman" pitchFamily="18" charset="0"/>
              </a:rPr>
              <a:t>?</a:t>
            </a:r>
            <a:endParaRPr lang="en-US" sz="2400" dirty="0">
              <a:latin typeface=".VnTime" pitchFamily="34" charset="0"/>
            </a:endParaRPr>
          </a:p>
          <a:p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2133600" y="38100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12646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6" descr="bab_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 Box 2"/>
          <p:cNvSpPr txBox="1">
            <a:spLocks noChangeArrowheads="1"/>
          </p:cNvSpPr>
          <p:nvPr/>
        </p:nvSpPr>
        <p:spPr bwMode="auto">
          <a:xfrm>
            <a:off x="2895600" y="1295401"/>
            <a:ext cx="6629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4800">
                <a:solidFill>
                  <a:srgbClr val="CC3300"/>
                </a:solidFill>
                <a:latin typeface="VNI-Bodon" pitchFamily="2" charset="0"/>
              </a:rPr>
              <a:t>Baøi hoïc ñeán ñaây laø heát</a:t>
            </a:r>
          </a:p>
        </p:txBody>
      </p:sp>
      <p:sp>
        <p:nvSpPr>
          <p:cNvPr id="58373" name="Line 7"/>
          <p:cNvSpPr>
            <a:spLocks noChangeShapeType="1"/>
          </p:cNvSpPr>
          <p:nvPr/>
        </p:nvSpPr>
        <p:spPr bwMode="auto">
          <a:xfrm>
            <a:off x="2819400" y="22098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4" name="Line 8"/>
          <p:cNvSpPr>
            <a:spLocks noChangeShapeType="1"/>
          </p:cNvSpPr>
          <p:nvPr/>
        </p:nvSpPr>
        <p:spPr bwMode="auto">
          <a:xfrm>
            <a:off x="2819400" y="25146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5" name="Line 9"/>
          <p:cNvSpPr>
            <a:spLocks noChangeShapeType="1"/>
          </p:cNvSpPr>
          <p:nvPr/>
        </p:nvSpPr>
        <p:spPr bwMode="auto">
          <a:xfrm>
            <a:off x="2819400" y="28194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6" name="Line 10"/>
          <p:cNvSpPr>
            <a:spLocks noChangeShapeType="1"/>
          </p:cNvSpPr>
          <p:nvPr/>
        </p:nvSpPr>
        <p:spPr bwMode="auto">
          <a:xfrm>
            <a:off x="2819400" y="31242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7" name="Line 11"/>
          <p:cNvSpPr>
            <a:spLocks noChangeShapeType="1"/>
          </p:cNvSpPr>
          <p:nvPr/>
        </p:nvSpPr>
        <p:spPr bwMode="auto">
          <a:xfrm>
            <a:off x="2819400" y="34290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8378" name="Picture 13" descr="0001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1" y="1981201"/>
            <a:ext cx="8286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9" name="Picture 14" descr="0003-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1" y="1676400"/>
            <a:ext cx="10953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80" name="Picture 15" descr="0004-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1905000"/>
            <a:ext cx="14287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4" name="Picture 12" descr="0036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2362201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64" name="doraemon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98298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83" name="WordArt 15"/>
          <p:cNvSpPr>
            <a:spLocks noChangeArrowheads="1" noChangeShapeType="1" noTextEdit="1"/>
          </p:cNvSpPr>
          <p:nvPr/>
        </p:nvSpPr>
        <p:spPr bwMode="auto">
          <a:xfrm>
            <a:off x="1905000" y="1066800"/>
            <a:ext cx="8229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CÁC THẦY CÔ SỨC KHỎE</a:t>
            </a:r>
          </a:p>
        </p:txBody>
      </p:sp>
      <p:sp>
        <p:nvSpPr>
          <p:cNvPr id="58384" name="WordArt 16"/>
          <p:cNvSpPr>
            <a:spLocks noChangeArrowheads="1" noChangeShapeType="1" noTextEdit="1"/>
          </p:cNvSpPr>
          <p:nvPr/>
        </p:nvSpPr>
        <p:spPr bwMode="auto">
          <a:xfrm>
            <a:off x="1981200" y="3886200"/>
            <a:ext cx="84582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273"/>
              </a:avLst>
            </a:prstTxWarp>
          </a:bodyPr>
          <a:lstStyle/>
          <a:p>
            <a:r>
              <a:rPr lang="pt-BR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CÁC EM HỌC TỐT</a:t>
            </a:r>
            <a:endParaRPr lang="en-US" sz="3600" kern="1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8385" name="Picture 17" descr="love-lap-lanh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24000" y="304800"/>
            <a:ext cx="9372600" cy="7467600"/>
          </a:xfrm>
          <a:prstGeom prst="rect">
            <a:avLst/>
          </a:prstGeom>
          <a:noFill/>
        </p:spPr>
      </p:pic>
      <p:pic>
        <p:nvPicPr>
          <p:cNvPr id="58386" name="Picture 18" descr="ANd9GcT_hDUs3P_BDQszWXw0GkbDHu4zG02VJmHQGKlEt82WrBVuhutV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24000" y="381000"/>
            <a:ext cx="9372600" cy="7467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153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067" fill="hold"/>
                                        <p:tgtEl>
                                          <p:spTgt spid="573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525 -0.00209 " pathEditMode="relative" rAng="0" ptsTypes="AA">
                                      <p:cBhvr>
                                        <p:cTn id="8" dur="10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50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64"/>
                </p:tgtEl>
              </p:cMediaNode>
            </p:audio>
          </p:childTnLst>
        </p:cTn>
      </p:par>
    </p:tnLst>
    <p:bldLst>
      <p:bldP spid="58383" grpId="0" animBg="1"/>
      <p:bldP spid="58383" grpId="1" animBg="1"/>
      <p:bldP spid="58384" grpId="0" animBg="1"/>
      <p:bldP spid="5838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207963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(T1)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13" y="2556929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tham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08338" y="3103808"/>
            <a:ext cx="105864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 1 : Nung </a:t>
            </a:r>
            <a:r>
              <a:rPr lang="nl-NL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 vôi (CaCO</a:t>
            </a:r>
            <a:r>
              <a:rPr lang="nl-NL" sz="2400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 được vôi sống (CaO) và khí cacbonic (CO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Hãy tính khối lượng </a:t>
            </a:r>
            <a:r>
              <a:rPr lang="nl-NL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vôi sống (CaO) 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 được khi nung 50g đá vôi (CaCO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2811" y="3885434"/>
            <a:ext cx="34352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Tóm</a:t>
            </a:r>
            <a:r>
              <a:rPr lang="en-US" sz="2400" dirty="0" smtClean="0"/>
              <a:t> </a:t>
            </a:r>
            <a:r>
              <a:rPr lang="en-US" sz="2400" dirty="0" err="1" smtClean="0"/>
              <a:t>tắt</a:t>
            </a:r>
            <a:r>
              <a:rPr lang="en-US" sz="2400" dirty="0" smtClean="0"/>
              <a:t>:</a:t>
            </a:r>
          </a:p>
          <a:p>
            <a:r>
              <a:rPr lang="en-US" sz="2400" dirty="0" err="1"/>
              <a:t>m</a:t>
            </a:r>
            <a:r>
              <a:rPr lang="en-US" sz="2400" baseline="-25000" dirty="0" err="1" smtClean="0"/>
              <a:t>đá</a:t>
            </a:r>
            <a:r>
              <a:rPr lang="en-US" sz="2400" dirty="0" smtClean="0"/>
              <a:t> </a:t>
            </a:r>
            <a:r>
              <a:rPr lang="en-US" sz="2400" baseline="-25000" dirty="0" err="1" smtClean="0"/>
              <a:t>vôi</a:t>
            </a:r>
            <a:r>
              <a:rPr lang="nl-NL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/>
              <a:t>= 50g</a:t>
            </a:r>
          </a:p>
          <a:p>
            <a:r>
              <a:rPr lang="en-US" sz="2400" u="sng" dirty="0" err="1" smtClean="0"/>
              <a:t>M</a:t>
            </a:r>
            <a:r>
              <a:rPr lang="en-US" sz="2400" u="sng" baseline="-25000" dirty="0" err="1" smtClean="0"/>
              <a:t>đá</a:t>
            </a:r>
            <a:r>
              <a:rPr lang="en-US" sz="2400" u="sng" dirty="0" smtClean="0"/>
              <a:t> </a:t>
            </a:r>
            <a:r>
              <a:rPr lang="en-US" sz="2400" u="sng" baseline="-25000" dirty="0" err="1" smtClean="0"/>
              <a:t>vôi</a:t>
            </a:r>
            <a:r>
              <a:rPr lang="en-US" sz="2400" u="sng" dirty="0" smtClean="0"/>
              <a:t>= 40+12+16.3=100g</a:t>
            </a:r>
          </a:p>
          <a:p>
            <a:r>
              <a:rPr lang="en-US" sz="2400" dirty="0" err="1" smtClean="0"/>
              <a:t>m</a:t>
            </a:r>
            <a:r>
              <a:rPr lang="en-US" sz="2400" baseline="-25000" dirty="0" err="1" smtClean="0"/>
              <a:t>CaO</a:t>
            </a:r>
            <a:r>
              <a:rPr lang="en-US" sz="2400" dirty="0" smtClean="0"/>
              <a:t> = ?</a:t>
            </a:r>
            <a:endParaRPr lang="en-US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38782"/>
              </p:ext>
            </p:extLst>
          </p:nvPr>
        </p:nvGraphicFramePr>
        <p:xfrm>
          <a:off x="6450013" y="4224338"/>
          <a:ext cx="31527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" name="Equation" r:id="rId3" imgW="1968480" imgH="482400" progId="Equation.3">
                  <p:embed/>
                </p:oleObj>
              </mc:Choice>
              <mc:Fallback>
                <p:oleObj name="Equation" r:id="rId3" imgW="19684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50013" y="4224338"/>
                        <a:ext cx="315277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43054" y="6207289"/>
            <a:ext cx="1042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0,5mol</a:t>
            </a:r>
            <a:endParaRPr lang="en-US" sz="24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040434"/>
              </p:ext>
            </p:extLst>
          </p:nvPr>
        </p:nvGraphicFramePr>
        <p:xfrm>
          <a:off x="8351602" y="4954854"/>
          <a:ext cx="920315" cy="48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" name="Equation" r:id="rId5" imgW="431640" imgH="203040" progId="Equation.3">
                  <p:embed/>
                </p:oleObj>
              </mc:Choice>
              <mc:Fallback>
                <p:oleObj name="Equation" r:id="rId5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51602" y="4954854"/>
                        <a:ext cx="920315" cy="485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744927"/>
              </p:ext>
            </p:extLst>
          </p:nvPr>
        </p:nvGraphicFramePr>
        <p:xfrm>
          <a:off x="8276332" y="5474852"/>
          <a:ext cx="60543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" name="Equation" r:id="rId7" imgW="393480" imgH="203040" progId="Equation.3">
                  <p:embed/>
                </p:oleObj>
              </mc:Choice>
              <mc:Fallback>
                <p:oleObj name="Equation" r:id="rId7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6332" y="5474852"/>
                        <a:ext cx="60543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433625"/>
              </p:ext>
            </p:extLst>
          </p:nvPr>
        </p:nvGraphicFramePr>
        <p:xfrm>
          <a:off x="10021066" y="5556383"/>
          <a:ext cx="859446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021066" y="5556383"/>
                        <a:ext cx="859446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195806"/>
              </p:ext>
            </p:extLst>
          </p:nvPr>
        </p:nvGraphicFramePr>
        <p:xfrm>
          <a:off x="8006717" y="6291447"/>
          <a:ext cx="506173" cy="29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006717" y="6291447"/>
                        <a:ext cx="506173" cy="293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336003"/>
              </p:ext>
            </p:extLst>
          </p:nvPr>
        </p:nvGraphicFramePr>
        <p:xfrm>
          <a:off x="8554559" y="6147567"/>
          <a:ext cx="15557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7" name="Equation" r:id="rId12" imgW="990360" imgH="393480" progId="Equation.3">
                  <p:embed/>
                </p:oleObj>
              </mc:Choice>
              <mc:Fallback>
                <p:oleObj name="Equation" r:id="rId12" imgW="9903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554559" y="6147567"/>
                        <a:ext cx="1555750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07501"/>
              </p:ext>
            </p:extLst>
          </p:nvPr>
        </p:nvGraphicFramePr>
        <p:xfrm>
          <a:off x="10050483" y="6292248"/>
          <a:ext cx="548830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" name="Equation" r:id="rId14" imgW="393480" imgH="203040" progId="Equation.3">
                  <p:embed/>
                </p:oleObj>
              </mc:Choice>
              <mc:Fallback>
                <p:oleObj name="Equation" r:id="rId14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050483" y="6292248"/>
                        <a:ext cx="548830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857647"/>
              </p:ext>
            </p:extLst>
          </p:nvPr>
        </p:nvGraphicFramePr>
        <p:xfrm>
          <a:off x="10605307" y="6166279"/>
          <a:ext cx="15541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" name="Equation" r:id="rId15" imgW="990360" imgH="393480" progId="Equation.3">
                  <p:embed/>
                </p:oleObj>
              </mc:Choice>
              <mc:Fallback>
                <p:oleObj name="Equation" r:id="rId15" imgW="9903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605307" y="6166279"/>
                        <a:ext cx="1554163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363892" y="4367393"/>
            <a:ext cx="248827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   </a:t>
            </a:r>
            <a:r>
              <a:rPr lang="en-US" sz="2500" b="1" dirty="0" err="1" smtClean="0">
                <a:solidFill>
                  <a:srgbClr val="FF0000"/>
                </a:solidFill>
              </a:rPr>
              <a:t>Tính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số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mol</a:t>
            </a:r>
            <a:r>
              <a:rPr lang="en-US" sz="2500" b="1" dirty="0" smtClean="0">
                <a:solidFill>
                  <a:srgbClr val="FF0000"/>
                </a:solidFill>
              </a:rPr>
              <a:t>:  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50488" y="4938641"/>
            <a:ext cx="3544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</a:t>
            </a:r>
            <a:r>
              <a:rPr lang="en-US" sz="24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trình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phản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ứng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092309" y="5448844"/>
            <a:ext cx="84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1mol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15006" y="4974094"/>
            <a:ext cx="472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CaCO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              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      +         </a:t>
            </a:r>
            <a:r>
              <a:rPr lang="en-US" sz="2400" dirty="0" err="1" smtClean="0"/>
              <a:t>CaO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554221" y="5398871"/>
            <a:ext cx="27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Theo </a:t>
            </a:r>
            <a:r>
              <a:rPr lang="en-US" sz="24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trình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19684" y="5364396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0907155" y="5457478"/>
            <a:ext cx="1005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1mol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544670" y="6045665"/>
            <a:ext cx="1306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Theo </a:t>
            </a:r>
            <a:r>
              <a:rPr lang="en-US" sz="2400" b="1" dirty="0" err="1" smtClean="0">
                <a:solidFill>
                  <a:srgbClr val="FF0000"/>
                </a:solidFill>
              </a:rPr>
              <a:t>đề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979195" y="5907733"/>
            <a:ext cx="1236232" cy="363328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143757" y="5899500"/>
            <a:ext cx="410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7496126" y="5811688"/>
            <a:ext cx="1775791" cy="0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095867" y="5526476"/>
            <a:ext cx="5263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8033018" y="5897024"/>
            <a:ext cx="2889813" cy="49716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376837" y="5853661"/>
            <a:ext cx="35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771564" y="5639488"/>
            <a:ext cx="5263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454797" y="3934088"/>
            <a:ext cx="0" cy="2018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7794202" y="5809371"/>
            <a:ext cx="3106056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498077" y="5805738"/>
            <a:ext cx="1056482" cy="529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8" idx="2"/>
          </p:cNvCxnSpPr>
          <p:nvPr/>
        </p:nvCxnSpPr>
        <p:spPr>
          <a:xfrm>
            <a:off x="7528611" y="5826061"/>
            <a:ext cx="3070702" cy="442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336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1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7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4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1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3" grpId="0"/>
      <p:bldP spid="33" grpId="1"/>
      <p:bldP spid="36" grpId="0"/>
      <p:bldP spid="36" grpId="1"/>
      <p:bldP spid="42" grpId="0"/>
      <p:bldP spid="42" grpId="1"/>
      <p:bldP spid="45" grpId="0"/>
      <p:bldP spid="4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207963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(T1)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13" y="2556929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tham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36113" y="3103808"/>
            <a:ext cx="14734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 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9561" y="3474616"/>
            <a:ext cx="34352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Tóm</a:t>
            </a:r>
            <a:r>
              <a:rPr lang="en-US" sz="2400" dirty="0" smtClean="0"/>
              <a:t> </a:t>
            </a:r>
            <a:r>
              <a:rPr lang="en-US" sz="2400" dirty="0" err="1" smtClean="0"/>
              <a:t>tắt</a:t>
            </a:r>
            <a:r>
              <a:rPr lang="en-US" sz="2400" dirty="0" smtClean="0"/>
              <a:t>:</a:t>
            </a:r>
          </a:p>
          <a:p>
            <a:r>
              <a:rPr lang="en-US" sz="2400" dirty="0" err="1"/>
              <a:t>m</a:t>
            </a:r>
            <a:r>
              <a:rPr lang="en-US" sz="2400" baseline="-25000" dirty="0" err="1" smtClean="0"/>
              <a:t>đá</a:t>
            </a:r>
            <a:r>
              <a:rPr lang="en-US" sz="2400" dirty="0" smtClean="0"/>
              <a:t> </a:t>
            </a:r>
            <a:r>
              <a:rPr lang="en-US" sz="2400" baseline="-25000" dirty="0" err="1" smtClean="0"/>
              <a:t>vôi</a:t>
            </a:r>
            <a:r>
              <a:rPr lang="nl-NL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/>
              <a:t>= 50g</a:t>
            </a:r>
          </a:p>
          <a:p>
            <a:r>
              <a:rPr lang="en-US" sz="2400" u="sng" dirty="0" err="1" smtClean="0"/>
              <a:t>M</a:t>
            </a:r>
            <a:r>
              <a:rPr lang="en-US" sz="2400" u="sng" baseline="-25000" dirty="0" err="1" smtClean="0"/>
              <a:t>đá</a:t>
            </a:r>
            <a:r>
              <a:rPr lang="en-US" sz="2400" u="sng" dirty="0" smtClean="0"/>
              <a:t> </a:t>
            </a:r>
            <a:r>
              <a:rPr lang="en-US" sz="2400" u="sng" baseline="-25000" dirty="0" err="1" smtClean="0"/>
              <a:t>vôi</a:t>
            </a:r>
            <a:r>
              <a:rPr lang="en-US" sz="2400" u="sng" dirty="0" smtClean="0"/>
              <a:t>= 40+12+16.3=100g</a:t>
            </a:r>
          </a:p>
          <a:p>
            <a:r>
              <a:rPr lang="en-US" sz="2400" dirty="0" err="1" smtClean="0"/>
              <a:t>m</a:t>
            </a:r>
            <a:r>
              <a:rPr lang="en-US" sz="2400" baseline="-25000" dirty="0" err="1" smtClean="0"/>
              <a:t>CaO</a:t>
            </a:r>
            <a:r>
              <a:rPr lang="en-US" sz="2400" dirty="0" smtClean="0"/>
              <a:t> = ?</a:t>
            </a:r>
            <a:endParaRPr lang="en-US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933765"/>
              </p:ext>
            </p:extLst>
          </p:nvPr>
        </p:nvGraphicFramePr>
        <p:xfrm>
          <a:off x="6450013" y="2991886"/>
          <a:ext cx="31527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Equation" r:id="rId3" imgW="1968480" imgH="482400" progId="Equation.3">
                  <p:embed/>
                </p:oleObj>
              </mc:Choice>
              <mc:Fallback>
                <p:oleObj name="Equation" r:id="rId3" imgW="19684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50013" y="2991886"/>
                        <a:ext cx="315277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08753" y="5004987"/>
            <a:ext cx="107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0,5mol</a:t>
            </a:r>
            <a:endParaRPr lang="en-US" sz="24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851642"/>
              </p:ext>
            </p:extLst>
          </p:nvPr>
        </p:nvGraphicFramePr>
        <p:xfrm>
          <a:off x="7959798" y="3885182"/>
          <a:ext cx="920315" cy="48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Equation" r:id="rId5" imgW="431640" imgH="203040" progId="Equation.3">
                  <p:embed/>
                </p:oleObj>
              </mc:Choice>
              <mc:Fallback>
                <p:oleObj name="Equation" r:id="rId5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59798" y="3885182"/>
                        <a:ext cx="920315" cy="485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935140"/>
              </p:ext>
            </p:extLst>
          </p:nvPr>
        </p:nvGraphicFramePr>
        <p:xfrm>
          <a:off x="7627180" y="5060381"/>
          <a:ext cx="60543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Equation" r:id="rId7" imgW="393480" imgH="203040" progId="Equation.3">
                  <p:embed/>
                </p:oleObj>
              </mc:Choice>
              <mc:Fallback>
                <p:oleObj name="Equation" r:id="rId7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27180" y="5060381"/>
                        <a:ext cx="60543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730754"/>
              </p:ext>
            </p:extLst>
          </p:nvPr>
        </p:nvGraphicFramePr>
        <p:xfrm>
          <a:off x="9805791" y="5044276"/>
          <a:ext cx="661265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05791" y="5044276"/>
                        <a:ext cx="661265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11345"/>
              </p:ext>
            </p:extLst>
          </p:nvPr>
        </p:nvGraphicFramePr>
        <p:xfrm>
          <a:off x="7959798" y="4545383"/>
          <a:ext cx="506173" cy="29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59798" y="4545383"/>
                        <a:ext cx="506173" cy="293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233851"/>
              </p:ext>
            </p:extLst>
          </p:nvPr>
        </p:nvGraphicFramePr>
        <p:xfrm>
          <a:off x="8276004" y="4958568"/>
          <a:ext cx="15557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12" imgW="990360" imgH="393480" progId="Equation.3">
                  <p:embed/>
                </p:oleObj>
              </mc:Choice>
              <mc:Fallback>
                <p:oleObj name="Equation" r:id="rId12" imgW="9903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76004" y="4958568"/>
                        <a:ext cx="1555750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180505"/>
              </p:ext>
            </p:extLst>
          </p:nvPr>
        </p:nvGraphicFramePr>
        <p:xfrm>
          <a:off x="9831754" y="4564838"/>
          <a:ext cx="63530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" name="Equation" r:id="rId14" imgW="393480" imgH="203040" progId="Equation.3">
                  <p:embed/>
                </p:oleObj>
              </mc:Choice>
              <mc:Fallback>
                <p:oleObj name="Equation" r:id="rId14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31754" y="4564838"/>
                        <a:ext cx="63530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141496"/>
              </p:ext>
            </p:extLst>
          </p:nvPr>
        </p:nvGraphicFramePr>
        <p:xfrm>
          <a:off x="10467057" y="4936092"/>
          <a:ext cx="15541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" name="Equation" r:id="rId15" imgW="990360" imgH="393480" progId="Equation.3">
                  <p:embed/>
                </p:oleObj>
              </mc:Choice>
              <mc:Fallback>
                <p:oleObj name="Equation" r:id="rId15" imgW="9903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467057" y="4936092"/>
                        <a:ext cx="1554163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428214" y="3193088"/>
            <a:ext cx="23075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   </a:t>
            </a:r>
            <a:r>
              <a:rPr lang="en-US" sz="2500" b="1" dirty="0" err="1" smtClean="0">
                <a:solidFill>
                  <a:srgbClr val="FF0000"/>
                </a:solidFill>
              </a:rPr>
              <a:t>Tính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số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mol</a:t>
            </a:r>
            <a:r>
              <a:rPr lang="en-US" sz="2500" b="1" dirty="0" smtClean="0">
                <a:solidFill>
                  <a:srgbClr val="FF0000"/>
                </a:solidFill>
              </a:rPr>
              <a:t>:  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46710" y="3841337"/>
            <a:ext cx="3818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   </a:t>
            </a:r>
            <a:r>
              <a:rPr lang="en-US" sz="25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trình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phản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ứng</a:t>
            </a:r>
            <a:r>
              <a:rPr lang="en-US" sz="2500" b="1" dirty="0" smtClean="0">
                <a:solidFill>
                  <a:srgbClr val="FF0000"/>
                </a:solidFill>
              </a:rPr>
              <a:t>: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934641" y="4461227"/>
            <a:ext cx="84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1mol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22433" y="3900657"/>
            <a:ext cx="4566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CaCO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              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               </a:t>
            </a:r>
            <a:r>
              <a:rPr lang="en-US" sz="2400" dirty="0" err="1" smtClean="0"/>
              <a:t>CaO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607383" y="4366876"/>
            <a:ext cx="27963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</a:rPr>
              <a:t>Theo </a:t>
            </a:r>
            <a:r>
              <a:rPr lang="en-US" sz="25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trình</a:t>
            </a:r>
            <a:r>
              <a:rPr lang="en-US" sz="2500" b="1" dirty="0" smtClean="0">
                <a:solidFill>
                  <a:srgbClr val="FF0000"/>
                </a:solidFill>
              </a:rPr>
              <a:t>: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05682" y="4423827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0676461" y="4393631"/>
            <a:ext cx="81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1mol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07383" y="4795688"/>
            <a:ext cx="135485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</a:rPr>
              <a:t>Theo </a:t>
            </a:r>
            <a:r>
              <a:rPr lang="en-US" sz="2500" b="1" dirty="0" err="1" smtClean="0">
                <a:solidFill>
                  <a:srgbClr val="FF0000"/>
                </a:solidFill>
              </a:rPr>
              <a:t>đề</a:t>
            </a:r>
            <a:r>
              <a:rPr lang="en-US" sz="2500" b="1" dirty="0" smtClean="0">
                <a:solidFill>
                  <a:srgbClr val="FF0000"/>
                </a:solidFill>
              </a:rPr>
              <a:t>: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1" y="5822576"/>
            <a:ext cx="5038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phương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ta </a:t>
            </a:r>
            <a:r>
              <a:rPr lang="en-US" sz="2400" dirty="0" err="1" smtClean="0"/>
              <a:t>có</a:t>
            </a:r>
            <a:r>
              <a:rPr lang="en-US" sz="2400" dirty="0" smtClean="0"/>
              <a:t>: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CaO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 =</a:t>
            </a:r>
            <a:endParaRPr lang="en-US" sz="2400" dirty="0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955146"/>
              </p:ext>
            </p:extLst>
          </p:nvPr>
        </p:nvGraphicFramePr>
        <p:xfrm>
          <a:off x="8596313" y="5745163"/>
          <a:ext cx="173355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" name="Equation" r:id="rId17" imgW="1104840" imgH="393480" progId="Equation.3">
                  <p:embed/>
                </p:oleObj>
              </mc:Choice>
              <mc:Fallback>
                <p:oleObj name="Equation" r:id="rId17" imgW="11048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96313" y="5745163"/>
                        <a:ext cx="1733550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97698" y="6292490"/>
            <a:ext cx="49471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/>
              <a:t>m</a:t>
            </a:r>
            <a:r>
              <a:rPr lang="en-US" sz="2600" baseline="-25000" dirty="0" err="1" smtClean="0"/>
              <a:t>CaO</a:t>
            </a:r>
            <a:r>
              <a:rPr lang="en-US" sz="2600" dirty="0" smtClean="0"/>
              <a:t> = </a:t>
            </a:r>
            <a:r>
              <a:rPr lang="en-US" sz="2600" dirty="0" err="1" smtClean="0"/>
              <a:t>n</a:t>
            </a:r>
            <a:r>
              <a:rPr lang="en-US" sz="2600" baseline="-25000" dirty="0" err="1" smtClean="0"/>
              <a:t>CaO</a:t>
            </a:r>
            <a:r>
              <a:rPr lang="en-US" sz="2600" dirty="0" smtClean="0"/>
              <a:t> x </a:t>
            </a:r>
            <a:r>
              <a:rPr lang="en-US" sz="2600" dirty="0" err="1" smtClean="0"/>
              <a:t>M</a:t>
            </a:r>
            <a:r>
              <a:rPr lang="en-US" sz="2600" baseline="-25000" dirty="0" err="1" smtClean="0"/>
              <a:t>CaO</a:t>
            </a:r>
            <a:r>
              <a:rPr lang="en-US" sz="2600" dirty="0" smtClean="0"/>
              <a:t>=  0,5x 56 = 28(g)</a:t>
            </a:r>
            <a:endParaRPr lang="en-US" sz="2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454797" y="3193088"/>
            <a:ext cx="0" cy="2202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996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169" y="7531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(T1)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13" y="2556929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tham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08338" y="3168203"/>
            <a:ext cx="100649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 2 : Đốt cháy bột nhôm </a:t>
            </a:r>
            <a:r>
              <a:rPr lang="nl-NL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 dùng 6,72 lít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khí oxi ở đktc, người ta thu được nhôm oxit (Al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Hãy tính khối lượng nhôm cần dùng.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5089" y="3921751"/>
            <a:ext cx="15408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Tóm</a:t>
            </a:r>
            <a:r>
              <a:rPr lang="en-US" sz="2400" dirty="0" smtClean="0"/>
              <a:t> </a:t>
            </a:r>
            <a:r>
              <a:rPr lang="en-US" sz="2400" dirty="0" err="1" smtClean="0"/>
              <a:t>tắt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……………….</a:t>
            </a:r>
          </a:p>
          <a:p>
            <a:r>
              <a:rPr lang="en-US" sz="2400" u="sng" dirty="0" smtClean="0"/>
              <a:t>……………….</a:t>
            </a:r>
          </a:p>
          <a:p>
            <a:r>
              <a:rPr lang="en-US" sz="2400" dirty="0" smtClean="0"/>
              <a:t>……………….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54212" y="4003721"/>
            <a:ext cx="94667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CC0000"/>
                </a:solidFill>
              </a:rPr>
              <a:t>   </a:t>
            </a:r>
            <a:r>
              <a:rPr lang="en-US" sz="2500" dirty="0" err="1" smtClean="0">
                <a:solidFill>
                  <a:srgbClr val="CC0000"/>
                </a:solidFill>
              </a:rPr>
              <a:t>Tính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số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mol</a:t>
            </a:r>
            <a:r>
              <a:rPr lang="en-US" sz="2500" dirty="0" smtClean="0">
                <a:solidFill>
                  <a:srgbClr val="CC0000"/>
                </a:solidFill>
              </a:rPr>
              <a:t>:   …………………………………………...........................................</a:t>
            </a:r>
            <a:endParaRPr lang="en-US" sz="2500" dirty="0">
              <a:solidFill>
                <a:srgbClr val="CC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54211" y="4523012"/>
            <a:ext cx="94667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CC0000"/>
                </a:solidFill>
              </a:rPr>
              <a:t>   </a:t>
            </a:r>
            <a:r>
              <a:rPr lang="en-US" sz="2500" dirty="0" err="1" smtClean="0">
                <a:solidFill>
                  <a:srgbClr val="CC0000"/>
                </a:solidFill>
              </a:rPr>
              <a:t>Phương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trình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phản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ứng</a:t>
            </a:r>
            <a:r>
              <a:rPr lang="en-US" sz="2500" dirty="0" smtClean="0">
                <a:solidFill>
                  <a:srgbClr val="CC0000"/>
                </a:solidFill>
              </a:rPr>
              <a:t>:……………………………………………………………………</a:t>
            </a:r>
            <a:endParaRPr lang="en-US" sz="2500" dirty="0">
              <a:solidFill>
                <a:srgbClr val="CC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57082" y="5017812"/>
            <a:ext cx="9263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CC0000"/>
                </a:solidFill>
              </a:rPr>
              <a:t>Theo </a:t>
            </a:r>
            <a:r>
              <a:rPr lang="en-US" sz="2500" dirty="0" err="1" smtClean="0">
                <a:solidFill>
                  <a:srgbClr val="CC0000"/>
                </a:solidFill>
              </a:rPr>
              <a:t>phương</a:t>
            </a:r>
            <a:r>
              <a:rPr lang="en-US" sz="2500" dirty="0" smtClean="0">
                <a:solidFill>
                  <a:srgbClr val="CC0000"/>
                </a:solidFill>
              </a:rPr>
              <a:t> </a:t>
            </a:r>
            <a:r>
              <a:rPr lang="en-US" sz="2500" dirty="0" err="1" smtClean="0">
                <a:solidFill>
                  <a:srgbClr val="CC0000"/>
                </a:solidFill>
              </a:rPr>
              <a:t>trình</a:t>
            </a:r>
            <a:r>
              <a:rPr lang="en-US" sz="2500" dirty="0" smtClean="0">
                <a:solidFill>
                  <a:srgbClr val="CC0000"/>
                </a:solidFill>
              </a:rPr>
              <a:t>:…………………………………………………………………………..</a:t>
            </a:r>
            <a:endParaRPr lang="en-US" sz="2500" dirty="0">
              <a:solidFill>
                <a:srgbClr val="CC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0575" y="5511091"/>
            <a:ext cx="917724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CC0000"/>
                </a:solidFill>
              </a:rPr>
              <a:t>Theo </a:t>
            </a:r>
            <a:r>
              <a:rPr lang="en-US" sz="2500" dirty="0" err="1" smtClean="0">
                <a:solidFill>
                  <a:srgbClr val="CC0000"/>
                </a:solidFill>
              </a:rPr>
              <a:t>đề</a:t>
            </a:r>
            <a:r>
              <a:rPr lang="en-US" sz="2500" dirty="0" smtClean="0">
                <a:solidFill>
                  <a:srgbClr val="CC0000"/>
                </a:solidFill>
              </a:rPr>
              <a:t>:…………………………………………………………………………………………..</a:t>
            </a:r>
            <a:endParaRPr lang="en-US" sz="2500" dirty="0">
              <a:solidFill>
                <a:srgbClr val="CC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147641" y="3999200"/>
            <a:ext cx="0" cy="2010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57082" y="5988145"/>
            <a:ext cx="9245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Từ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trình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tìm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số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mol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nhôm</a:t>
            </a:r>
            <a:r>
              <a:rPr lang="en-US" sz="2400" dirty="0" smtClean="0">
                <a:solidFill>
                  <a:srgbClr val="FF0000"/>
                </a:solidFill>
              </a:rPr>
              <a:t>:………………………………………………………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Tìm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khối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lượng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nhôm</a:t>
            </a:r>
            <a:r>
              <a:rPr lang="en-US" sz="2400" dirty="0" smtClean="0">
                <a:solidFill>
                  <a:srgbClr val="FF0000"/>
                </a:solidFill>
              </a:rPr>
              <a:t>:………………………………………………………………………….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9327466" y="680534"/>
            <a:ext cx="3607138" cy="1813280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Thảo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luận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nhóm</a:t>
            </a:r>
            <a:r>
              <a:rPr lang="en-US" sz="2800" b="1" dirty="0" smtClean="0"/>
              <a:t> (5 </a:t>
            </a:r>
            <a:r>
              <a:rPr lang="en-US" sz="2800" b="1" dirty="0" err="1" smtClean="0"/>
              <a:t>phút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77080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4" grpId="0"/>
      <p:bldP spid="27" grpId="0"/>
      <p:bldP spid="30" grpId="0"/>
      <p:bldP spid="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169" y="7531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(T1)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13" y="2556929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tham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08338" y="3168203"/>
            <a:ext cx="100649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 2 : Đốt cháy bột nhôm </a:t>
            </a:r>
            <a:r>
              <a:rPr lang="nl-NL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 dùng 6,72 lít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khí oxi ở đktc, người ta thu được nhôm oxit (Al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nl-NL" sz="2400" i="1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nl-NL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Hãy tính khối lượng nhôm cần dùng.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5089" y="3921751"/>
            <a:ext cx="16777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Tóm</a:t>
            </a:r>
            <a:r>
              <a:rPr lang="en-US" sz="2400" dirty="0" smtClean="0"/>
              <a:t> </a:t>
            </a:r>
            <a:r>
              <a:rPr lang="en-US" sz="2400" dirty="0" err="1" smtClean="0"/>
              <a:t>tắt</a:t>
            </a:r>
            <a:r>
              <a:rPr lang="en-US" sz="2400" dirty="0" smtClean="0"/>
              <a:t>:</a:t>
            </a:r>
          </a:p>
          <a:p>
            <a:r>
              <a:rPr lang="en-US" sz="2400" u="sng" dirty="0" err="1"/>
              <a:t>V</a:t>
            </a:r>
            <a:r>
              <a:rPr lang="en-US" sz="2400" u="sng" baseline="-25000" dirty="0" err="1" smtClean="0"/>
              <a:t>oxi</a:t>
            </a:r>
            <a:r>
              <a:rPr lang="en-US" sz="2400" u="sng" dirty="0" smtClean="0"/>
              <a:t>= 6,72 (l</a:t>
            </a:r>
            <a:r>
              <a:rPr lang="en-US" sz="2400" dirty="0" smtClean="0"/>
              <a:t>)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203637" y="4779592"/>
          <a:ext cx="1197295" cy="567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3" imgW="482400" imgH="228600" progId="Equation.3">
                  <p:embed/>
                </p:oleObj>
              </mc:Choice>
              <mc:Fallback>
                <p:oleObj name="Equation" r:id="rId3" imgW="4824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637" y="4779592"/>
                        <a:ext cx="1197295" cy="567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6583363" y="4254500"/>
          <a:ext cx="288607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5" imgW="1803240" imgH="444240" progId="Equation.3">
                  <p:embed/>
                </p:oleObj>
              </mc:Choice>
              <mc:Fallback>
                <p:oleObj name="Equation" r:id="rId5" imgW="18032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83363" y="4254500"/>
                        <a:ext cx="2886075" cy="712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78111" y="6035874"/>
            <a:ext cx="1042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0,3mol</a:t>
            </a:r>
            <a:endParaRPr lang="en-US" sz="24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8379397" y="4967920"/>
          <a:ext cx="920315" cy="48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7" imgW="431640" imgH="203040" progId="Equation.3">
                  <p:embed/>
                </p:oleObj>
              </mc:Choice>
              <mc:Fallback>
                <p:oleObj name="Equation" r:id="rId7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79397" y="4967920"/>
                        <a:ext cx="920315" cy="485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7011893" y="5491411"/>
          <a:ext cx="60543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11893" y="5491411"/>
                        <a:ext cx="60543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8755128" y="5460131"/>
          <a:ext cx="72017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755128" y="5460131"/>
                        <a:ext cx="72017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6943002" y="6188926"/>
          <a:ext cx="674323" cy="29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13" imgW="393480" imgH="203040" progId="Equation.3">
                  <p:embed/>
                </p:oleObj>
              </mc:Choice>
              <mc:Fallback>
                <p:oleObj name="Equation" r:id="rId13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943002" y="6188926"/>
                        <a:ext cx="674323" cy="293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5303838" y="6030913"/>
          <a:ext cx="16160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Equation" r:id="rId14" imgW="1028520" imgH="393480" progId="Equation.3">
                  <p:embed/>
                </p:oleObj>
              </mc:Choice>
              <mc:Fallback>
                <p:oleObj name="Equation" r:id="rId14" imgW="10285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03838" y="6030913"/>
                        <a:ext cx="161607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960244"/>
              </p:ext>
            </p:extLst>
          </p:nvPr>
        </p:nvGraphicFramePr>
        <p:xfrm>
          <a:off x="8789679" y="6141661"/>
          <a:ext cx="629884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Equation" r:id="rId16" imgW="393480" imgH="203040" progId="Equation.3">
                  <p:embed/>
                </p:oleObj>
              </mc:Choice>
              <mc:Fallback>
                <p:oleObj name="Equation" r:id="rId16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789679" y="6141661"/>
                        <a:ext cx="629884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9520238" y="6015038"/>
          <a:ext cx="16160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Equation" r:id="rId17" imgW="1028520" imgH="393480" progId="Equation.3">
                  <p:embed/>
                </p:oleObj>
              </mc:Choice>
              <mc:Fallback>
                <p:oleObj name="Equation" r:id="rId17" imgW="10285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520238" y="6015038"/>
                        <a:ext cx="161607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254212" y="4369472"/>
            <a:ext cx="26502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   </a:t>
            </a:r>
            <a:r>
              <a:rPr lang="en-US" sz="2500" b="1" dirty="0" err="1" smtClean="0">
                <a:solidFill>
                  <a:srgbClr val="CC0000"/>
                </a:solidFill>
              </a:rPr>
              <a:t>Tính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số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mol</a:t>
            </a:r>
            <a:r>
              <a:rPr lang="en-US" sz="2500" b="1" dirty="0" smtClean="0">
                <a:solidFill>
                  <a:srgbClr val="CC0000"/>
                </a:solidFill>
              </a:rPr>
              <a:t>:   </a:t>
            </a:r>
            <a:endParaRPr lang="en-US" sz="2500" b="1" dirty="0">
              <a:solidFill>
                <a:srgbClr val="CC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54212" y="4938641"/>
            <a:ext cx="370926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   </a:t>
            </a:r>
            <a:r>
              <a:rPr lang="en-US" sz="25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trình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phản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ứng</a:t>
            </a:r>
            <a:r>
              <a:rPr lang="en-US" sz="2500" b="1" dirty="0" smtClean="0">
                <a:solidFill>
                  <a:srgbClr val="CC0000"/>
                </a:solidFill>
              </a:rPr>
              <a:t>:</a:t>
            </a:r>
            <a:endParaRPr lang="en-US" sz="2500" b="1" dirty="0">
              <a:solidFill>
                <a:srgbClr val="CC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92278" y="5398382"/>
            <a:ext cx="84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3mol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95841" y="4958000"/>
            <a:ext cx="464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4Al   +                 3O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               2Al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457082" y="5400189"/>
            <a:ext cx="29535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Theo </a:t>
            </a:r>
            <a:r>
              <a:rPr lang="en-US" sz="25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trình</a:t>
            </a:r>
            <a:r>
              <a:rPr lang="en-US" sz="2500" b="1" dirty="0" smtClean="0">
                <a:solidFill>
                  <a:srgbClr val="CC0000"/>
                </a:solidFill>
              </a:rPr>
              <a:t>:</a:t>
            </a:r>
            <a:endParaRPr lang="en-US" sz="2500" b="1" dirty="0">
              <a:solidFill>
                <a:srgbClr val="CC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70715" y="5429367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4mol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9475300" y="5402862"/>
            <a:ext cx="8178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2mol</a:t>
            </a:r>
          </a:p>
          <a:p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2543701" y="6009847"/>
            <a:ext cx="135485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Theo </a:t>
            </a:r>
            <a:r>
              <a:rPr lang="en-US" sz="2500" b="1" dirty="0" err="1" smtClean="0">
                <a:solidFill>
                  <a:srgbClr val="CC0000"/>
                </a:solidFill>
              </a:rPr>
              <a:t>đề</a:t>
            </a:r>
            <a:r>
              <a:rPr lang="en-US" sz="2500" b="1" dirty="0" smtClean="0">
                <a:solidFill>
                  <a:srgbClr val="CC0000"/>
                </a:solidFill>
              </a:rPr>
              <a:t>:</a:t>
            </a:r>
            <a:endParaRPr lang="en-US" sz="2500" b="1" dirty="0">
              <a:solidFill>
                <a:srgbClr val="CC0000"/>
              </a:solidFill>
            </a:endParaRPr>
          </a:p>
        </p:txBody>
      </p:sp>
      <p:cxnSp>
        <p:nvCxnSpPr>
          <p:cNvPr id="32" name="Straight Arrow Connector 31"/>
          <p:cNvCxnSpPr>
            <a:endCxn id="28" idx="2"/>
          </p:cNvCxnSpPr>
          <p:nvPr/>
        </p:nvCxnSpPr>
        <p:spPr>
          <a:xfrm flipH="1" flipV="1">
            <a:off x="6279642" y="5891032"/>
            <a:ext cx="1409505" cy="347239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836714" y="5991465"/>
            <a:ext cx="410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404466" y="5807020"/>
            <a:ext cx="1680640" cy="0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795623" y="5480853"/>
            <a:ext cx="5263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endCxn id="29" idx="1"/>
          </p:cNvCxnSpPr>
          <p:nvPr/>
        </p:nvCxnSpPr>
        <p:spPr>
          <a:xfrm flipV="1">
            <a:off x="8183172" y="5818361"/>
            <a:ext cx="1292128" cy="27845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663350" y="5912151"/>
            <a:ext cx="35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8171032" y="5788475"/>
            <a:ext cx="1128680" cy="155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474697" y="5608502"/>
            <a:ext cx="5263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147641" y="3999200"/>
            <a:ext cx="0" cy="2010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950375" y="5894073"/>
            <a:ext cx="1973231" cy="316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222964" y="5805093"/>
            <a:ext cx="1300469" cy="291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644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3" grpId="0"/>
      <p:bldP spid="33" grpId="1"/>
      <p:bldP spid="36" grpId="0"/>
      <p:bldP spid="36" grpId="1"/>
      <p:bldP spid="42" grpId="0"/>
      <p:bldP spid="42" grpId="1"/>
      <p:bldP spid="45" grpId="0"/>
      <p:bldP spid="4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207963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</a:t>
            </a:r>
            <a:r>
              <a:rPr lang="en-US" b="1" dirty="0" err="1" smtClean="0">
                <a:solidFill>
                  <a:srgbClr val="0033CC"/>
                </a:solidFill>
              </a:rPr>
              <a:t>Tiết</a:t>
            </a:r>
            <a:r>
              <a:rPr lang="en-US" b="1" dirty="0" smtClean="0">
                <a:solidFill>
                  <a:srgbClr val="0033CC"/>
                </a:solidFill>
              </a:rPr>
              <a:t> 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13" y="2556929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tham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59697" y="3168203"/>
            <a:ext cx="1354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 2 :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4313" y="3543091"/>
            <a:ext cx="16777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Tóm</a:t>
            </a:r>
            <a:r>
              <a:rPr lang="en-US" sz="2400" dirty="0" smtClean="0"/>
              <a:t> </a:t>
            </a:r>
            <a:r>
              <a:rPr lang="en-US" sz="2400" dirty="0" err="1" smtClean="0"/>
              <a:t>tắt</a:t>
            </a:r>
            <a:r>
              <a:rPr lang="en-US" sz="2400" dirty="0" smtClean="0"/>
              <a:t>:</a:t>
            </a:r>
          </a:p>
          <a:p>
            <a:r>
              <a:rPr lang="en-US" sz="2400" u="sng" dirty="0" err="1"/>
              <a:t>V</a:t>
            </a:r>
            <a:r>
              <a:rPr lang="en-US" sz="2400" u="sng" baseline="-25000" dirty="0" err="1" smtClean="0"/>
              <a:t>oxi</a:t>
            </a:r>
            <a:r>
              <a:rPr lang="en-US" sz="2400" u="sng" dirty="0" smtClean="0"/>
              <a:t>= 6,72 (l</a:t>
            </a:r>
            <a:r>
              <a:rPr lang="en-US" sz="2400" dirty="0" smtClean="0"/>
              <a:t>)</a:t>
            </a:r>
            <a:endParaRPr lang="en-US" sz="2400" u="sng" dirty="0" smtClean="0"/>
          </a:p>
          <a:p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156913"/>
              </p:ext>
            </p:extLst>
          </p:nvPr>
        </p:nvGraphicFramePr>
        <p:xfrm>
          <a:off x="304062" y="4355874"/>
          <a:ext cx="1256345" cy="596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4" name="Equation" r:id="rId3" imgW="482400" imgH="228600" progId="Equation.3">
                  <p:embed/>
                </p:oleObj>
              </mc:Choice>
              <mc:Fallback>
                <p:oleObj name="Equation" r:id="rId3" imgW="4824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062" y="4355874"/>
                        <a:ext cx="1256345" cy="5961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62804"/>
              </p:ext>
            </p:extLst>
          </p:nvPr>
        </p:nvGraphicFramePr>
        <p:xfrm>
          <a:off x="4186238" y="3057525"/>
          <a:ext cx="31988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Equation" r:id="rId5" imgW="1803240" imgH="444240" progId="Equation.3">
                  <p:embed/>
                </p:oleObj>
              </mc:Choice>
              <mc:Fallback>
                <p:oleObj name="Equation" r:id="rId5" imgW="18032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86238" y="3057525"/>
                        <a:ext cx="3198812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949532" y="4897585"/>
            <a:ext cx="1042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0,3mol</a:t>
            </a:r>
            <a:endParaRPr lang="en-US" sz="24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7800720" y="3753705"/>
          <a:ext cx="920315" cy="48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6" name="Equation" r:id="rId7" imgW="431640" imgH="203040" progId="Equation.3">
                  <p:embed/>
                </p:oleObj>
              </mc:Choice>
              <mc:Fallback>
                <p:oleObj name="Equation" r:id="rId7" imgW="431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00720" y="3753705"/>
                        <a:ext cx="920315" cy="485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6023706" y="4310857"/>
          <a:ext cx="605432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7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23706" y="4310857"/>
                        <a:ext cx="605432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7787117" y="4311654"/>
          <a:ext cx="757714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87117" y="4311654"/>
                        <a:ext cx="757714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181094"/>
              </p:ext>
            </p:extLst>
          </p:nvPr>
        </p:nvGraphicFramePr>
        <p:xfrm>
          <a:off x="6201294" y="4961154"/>
          <a:ext cx="685227" cy="322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" name="Equation" r:id="rId13" imgW="393480" imgH="203040" progId="Equation.3">
                  <p:embed/>
                </p:oleObj>
              </mc:Choice>
              <mc:Fallback>
                <p:oleObj name="Equation" r:id="rId13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01294" y="4961154"/>
                        <a:ext cx="685227" cy="3226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797542"/>
              </p:ext>
            </p:extLst>
          </p:nvPr>
        </p:nvGraphicFramePr>
        <p:xfrm>
          <a:off x="4386111" y="4791720"/>
          <a:ext cx="17684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" name="Equation" r:id="rId14" imgW="1028520" imgH="393480" progId="Equation.3">
                  <p:embed/>
                </p:oleObj>
              </mc:Choice>
              <mc:Fallback>
                <p:oleObj name="Equation" r:id="rId14" imgW="10285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86111" y="4791720"/>
                        <a:ext cx="1768475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30656"/>
              </p:ext>
            </p:extLst>
          </p:nvPr>
        </p:nvGraphicFramePr>
        <p:xfrm>
          <a:off x="8109250" y="4932265"/>
          <a:ext cx="730631" cy="3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" name="Equation" r:id="rId16" imgW="393480" imgH="203040" progId="Equation.3">
                  <p:embed/>
                </p:oleObj>
              </mc:Choice>
              <mc:Fallback>
                <p:oleObj name="Equation" r:id="rId16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109250" y="4932265"/>
                        <a:ext cx="730631" cy="350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735963"/>
              </p:ext>
            </p:extLst>
          </p:nvPr>
        </p:nvGraphicFramePr>
        <p:xfrm>
          <a:off x="9002713" y="4770438"/>
          <a:ext cx="1874837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" name="Equation" r:id="rId17" imgW="1028520" imgH="393480" progId="Equation.3">
                  <p:embed/>
                </p:oleObj>
              </mc:Choice>
              <mc:Fallback>
                <p:oleObj name="Equation" r:id="rId17" imgW="10285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002713" y="4770438"/>
                        <a:ext cx="1874837" cy="71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836150" y="3198922"/>
            <a:ext cx="25030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   </a:t>
            </a:r>
            <a:r>
              <a:rPr lang="en-US" sz="2500" b="1" dirty="0" err="1" smtClean="0">
                <a:solidFill>
                  <a:srgbClr val="CC0000"/>
                </a:solidFill>
              </a:rPr>
              <a:t>Tính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số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mol</a:t>
            </a:r>
            <a:r>
              <a:rPr lang="en-US" sz="2500" b="1" dirty="0" smtClean="0">
                <a:solidFill>
                  <a:srgbClr val="CC0000"/>
                </a:solidFill>
              </a:rPr>
              <a:t>:   </a:t>
            </a:r>
            <a:endParaRPr lang="en-US" sz="2500" b="1" dirty="0">
              <a:solidFill>
                <a:srgbClr val="CC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38821" y="3691306"/>
            <a:ext cx="370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   </a:t>
            </a:r>
            <a:r>
              <a:rPr lang="en-US" sz="24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trình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phản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ứng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48595" y="4233872"/>
            <a:ext cx="8481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3mol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94102" y="3744200"/>
            <a:ext cx="484139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4Al   +                 3O</a:t>
            </a:r>
            <a:r>
              <a:rPr lang="en-US" sz="2500" baseline="-25000" dirty="0" smtClean="0"/>
              <a:t>2</a:t>
            </a:r>
            <a:r>
              <a:rPr lang="en-US" sz="2500" dirty="0" smtClean="0"/>
              <a:t>                  2Al</a:t>
            </a:r>
            <a:r>
              <a:rPr lang="en-US" sz="2500" baseline="-25000" dirty="0" smtClean="0"/>
              <a:t>2</a:t>
            </a:r>
            <a:r>
              <a:rPr lang="en-US" sz="2500" dirty="0" smtClean="0"/>
              <a:t>O</a:t>
            </a:r>
            <a:r>
              <a:rPr lang="en-US" sz="2500" baseline="-25000" dirty="0" smtClean="0"/>
              <a:t>3</a:t>
            </a:r>
            <a:endParaRPr lang="en-US" sz="2500" dirty="0"/>
          </a:p>
        </p:txBody>
      </p:sp>
      <p:sp>
        <p:nvSpPr>
          <p:cNvPr id="27" name="TextBox 26"/>
          <p:cNvSpPr txBox="1"/>
          <p:nvPr/>
        </p:nvSpPr>
        <p:spPr>
          <a:xfrm>
            <a:off x="1736399" y="4179621"/>
            <a:ext cx="28608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CC0000"/>
                </a:solidFill>
              </a:rPr>
              <a:t>Theo </a:t>
            </a:r>
            <a:r>
              <a:rPr lang="en-US" sz="25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500" b="1" dirty="0" smtClean="0">
                <a:solidFill>
                  <a:srgbClr val="CC0000"/>
                </a:solidFill>
              </a:rPr>
              <a:t> </a:t>
            </a:r>
            <a:r>
              <a:rPr lang="en-US" sz="2500" b="1" dirty="0" err="1" smtClean="0">
                <a:solidFill>
                  <a:srgbClr val="CC0000"/>
                </a:solidFill>
              </a:rPr>
              <a:t>trình</a:t>
            </a:r>
            <a:r>
              <a:rPr lang="en-US" sz="2500" b="1" dirty="0" smtClean="0">
                <a:solidFill>
                  <a:srgbClr val="CC0000"/>
                </a:solidFill>
              </a:rPr>
              <a:t>:</a:t>
            </a:r>
            <a:endParaRPr lang="en-US" sz="2500" b="1" dirty="0">
              <a:solidFill>
                <a:srgbClr val="CC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97261" y="4229583"/>
            <a:ext cx="84510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4mol</a:t>
            </a:r>
            <a:endParaRPr lang="en-US" sz="2500" dirty="0"/>
          </a:p>
        </p:txBody>
      </p:sp>
      <p:sp>
        <p:nvSpPr>
          <p:cNvPr id="29" name="TextBox 28"/>
          <p:cNvSpPr txBox="1"/>
          <p:nvPr/>
        </p:nvSpPr>
        <p:spPr>
          <a:xfrm>
            <a:off x="8768441" y="4221254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2mol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86274" y="4907950"/>
            <a:ext cx="1512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Theo </a:t>
            </a:r>
            <a:r>
              <a:rPr lang="en-US" sz="2400" b="1" dirty="0" err="1" smtClean="0">
                <a:solidFill>
                  <a:srgbClr val="CC0000"/>
                </a:solidFill>
              </a:rPr>
              <a:t>đề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29047" y="3629868"/>
            <a:ext cx="16626" cy="1768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02899" y="5536278"/>
            <a:ext cx="461677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Theo </a:t>
            </a:r>
            <a:r>
              <a:rPr lang="en-US" sz="2500" dirty="0" err="1" smtClean="0"/>
              <a:t>phương</a:t>
            </a:r>
            <a:r>
              <a:rPr lang="en-US" sz="2500" dirty="0" smtClean="0"/>
              <a:t> </a:t>
            </a:r>
            <a:r>
              <a:rPr lang="en-US" sz="2500" dirty="0" err="1" smtClean="0"/>
              <a:t>trình</a:t>
            </a:r>
            <a:r>
              <a:rPr lang="en-US" sz="2500" dirty="0" smtClean="0"/>
              <a:t> </a:t>
            </a:r>
            <a:r>
              <a:rPr lang="en-US" sz="2500" dirty="0" err="1" smtClean="0"/>
              <a:t>hóa</a:t>
            </a:r>
            <a:r>
              <a:rPr lang="en-US" sz="2500" dirty="0" smtClean="0"/>
              <a:t> </a:t>
            </a:r>
            <a:r>
              <a:rPr lang="en-US" sz="2500" dirty="0" err="1" smtClean="0"/>
              <a:t>học</a:t>
            </a:r>
            <a:r>
              <a:rPr lang="en-US" sz="2500" dirty="0" smtClean="0"/>
              <a:t> ta </a:t>
            </a:r>
            <a:r>
              <a:rPr lang="en-US" sz="2500" dirty="0" err="1" smtClean="0"/>
              <a:t>có</a:t>
            </a:r>
            <a:r>
              <a:rPr lang="en-US" sz="2500" dirty="0" smtClean="0"/>
              <a:t>: </a:t>
            </a:r>
            <a:endParaRPr lang="en-US" sz="2500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451058"/>
              </p:ext>
            </p:extLst>
          </p:nvPr>
        </p:nvGraphicFramePr>
        <p:xfrm>
          <a:off x="6486525" y="5497513"/>
          <a:ext cx="27527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" name="Equation" r:id="rId19" imgW="1511280" imgH="393480" progId="Equation.3">
                  <p:embed/>
                </p:oleObj>
              </mc:Choice>
              <mc:Fallback>
                <p:oleObj name="Equation" r:id="rId19" imgW="1511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486525" y="5497513"/>
                        <a:ext cx="275272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357453"/>
              </p:ext>
            </p:extLst>
          </p:nvPr>
        </p:nvGraphicFramePr>
        <p:xfrm>
          <a:off x="2484438" y="6243638"/>
          <a:ext cx="44307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" name="Equation" r:id="rId21" imgW="2184120" imgH="228600" progId="Equation.3">
                  <p:embed/>
                </p:oleObj>
              </mc:Choice>
              <mc:Fallback>
                <p:oleObj name="Equation" r:id="rId21" imgW="21841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484438" y="6243638"/>
                        <a:ext cx="4430712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loud Callout 5"/>
          <p:cNvSpPr/>
          <p:nvPr/>
        </p:nvSpPr>
        <p:spPr>
          <a:xfrm>
            <a:off x="7676170" y="2871995"/>
            <a:ext cx="4716052" cy="3092306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Hãy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các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bước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tìm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khối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lượng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chất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gia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sản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phẩm</a:t>
            </a:r>
            <a:r>
              <a:rPr lang="en-US" sz="2400" dirty="0" smtClean="0">
                <a:solidFill>
                  <a:schemeClr val="tx1"/>
                </a:solidFill>
              </a:rPr>
              <a:t>?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894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207963"/>
            <a:ext cx="11075831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BÀI 22- TIẾT 32: </a:t>
            </a:r>
            <a:br>
              <a:rPr lang="en-US" b="1" dirty="0" smtClean="0"/>
            </a:br>
            <a:r>
              <a:rPr lang="en-US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b="1" dirty="0" smtClean="0">
                <a:solidFill>
                  <a:srgbClr val="0033CC"/>
                </a:solidFill>
              </a:rPr>
            </a:br>
            <a:r>
              <a:rPr lang="en-US" b="1" dirty="0" smtClean="0">
                <a:solidFill>
                  <a:srgbClr val="0033CC"/>
                </a:solidFill>
              </a:rPr>
              <a:t>HÓA HỌC (T1)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3068" y="2494462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88768" y="3105736"/>
            <a:ext cx="863761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1: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số</a:t>
            </a:r>
            <a:r>
              <a:rPr lang="en-US" sz="2500" dirty="0" smtClean="0"/>
              <a:t> </a:t>
            </a:r>
            <a:r>
              <a:rPr lang="en-US" sz="2500" dirty="0" err="1" smtClean="0"/>
              <a:t>mol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theo</a:t>
            </a:r>
            <a:r>
              <a:rPr lang="en-US" sz="2500" dirty="0" smtClean="0"/>
              <a:t> </a:t>
            </a:r>
            <a:r>
              <a:rPr lang="en-US" sz="2500" dirty="0" err="1" smtClean="0"/>
              <a:t>công</a:t>
            </a:r>
            <a:r>
              <a:rPr lang="en-US" sz="2500" dirty="0" smtClean="0"/>
              <a:t> </a:t>
            </a:r>
            <a:r>
              <a:rPr lang="en-US" sz="2500" dirty="0" err="1" smtClean="0"/>
              <a:t>thức</a:t>
            </a:r>
            <a:r>
              <a:rPr lang="en-US" sz="2500" dirty="0" smtClean="0"/>
              <a:t>:                     </a:t>
            </a:r>
            <a:r>
              <a:rPr lang="en-US" sz="2500" dirty="0" err="1" smtClean="0"/>
              <a:t>hoặc</a:t>
            </a:r>
            <a:r>
              <a:rPr lang="en-US" sz="2500" dirty="0" smtClean="0"/>
              <a:t> </a:t>
            </a:r>
          </a:p>
          <a:p>
            <a:endParaRPr lang="en-US" sz="25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972869"/>
              </p:ext>
            </p:extLst>
          </p:nvPr>
        </p:nvGraphicFramePr>
        <p:xfrm>
          <a:off x="6301767" y="2845649"/>
          <a:ext cx="1129811" cy="972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01767" y="2845649"/>
                        <a:ext cx="1129811" cy="972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16773" y="3773065"/>
            <a:ext cx="47227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2: </a:t>
            </a:r>
            <a:r>
              <a:rPr lang="en-US" sz="2500" dirty="0" err="1" smtClean="0"/>
              <a:t>Lập</a:t>
            </a:r>
            <a:r>
              <a:rPr lang="en-US" sz="2500" dirty="0" smtClean="0"/>
              <a:t> </a:t>
            </a:r>
            <a:r>
              <a:rPr lang="en-US" sz="2500" dirty="0" err="1" smtClean="0"/>
              <a:t>phương</a:t>
            </a:r>
            <a:r>
              <a:rPr lang="en-US" sz="2500" dirty="0" smtClean="0"/>
              <a:t> </a:t>
            </a:r>
            <a:r>
              <a:rPr lang="en-US" sz="2500" dirty="0" err="1" smtClean="0"/>
              <a:t>trình</a:t>
            </a:r>
            <a:r>
              <a:rPr lang="en-US" sz="2500" dirty="0" smtClean="0"/>
              <a:t> </a:t>
            </a:r>
            <a:r>
              <a:rPr lang="en-US" sz="2500" dirty="0" err="1" smtClean="0"/>
              <a:t>hóa</a:t>
            </a:r>
            <a:r>
              <a:rPr lang="en-US" sz="2500" dirty="0" smtClean="0"/>
              <a:t> </a:t>
            </a:r>
            <a:r>
              <a:rPr lang="en-US" sz="2500" dirty="0" err="1" smtClean="0"/>
              <a:t>học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15" name="TextBox 14"/>
          <p:cNvSpPr txBox="1"/>
          <p:nvPr/>
        </p:nvSpPr>
        <p:spPr>
          <a:xfrm>
            <a:off x="916773" y="4396312"/>
            <a:ext cx="923092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3: </a:t>
            </a:r>
            <a:r>
              <a:rPr lang="en-US" sz="2500" dirty="0" err="1" smtClean="0"/>
              <a:t>Dựa</a:t>
            </a:r>
            <a:r>
              <a:rPr lang="en-US" sz="2500" dirty="0" smtClean="0"/>
              <a:t> </a:t>
            </a:r>
            <a:r>
              <a:rPr lang="en-US" sz="2500" dirty="0" err="1" smtClean="0"/>
              <a:t>vào</a:t>
            </a:r>
            <a:r>
              <a:rPr lang="en-US" sz="2500" dirty="0" smtClean="0"/>
              <a:t> </a:t>
            </a:r>
            <a:r>
              <a:rPr lang="en-US" sz="2500" dirty="0" err="1" smtClean="0"/>
              <a:t>phương</a:t>
            </a:r>
            <a:r>
              <a:rPr lang="en-US" sz="2500" dirty="0" smtClean="0"/>
              <a:t> </a:t>
            </a:r>
            <a:r>
              <a:rPr lang="en-US" sz="2500" dirty="0" err="1" smtClean="0"/>
              <a:t>trình</a:t>
            </a:r>
            <a:r>
              <a:rPr lang="en-US" sz="2500" dirty="0" smtClean="0"/>
              <a:t>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số</a:t>
            </a:r>
            <a:r>
              <a:rPr lang="en-US" sz="2500" dirty="0" smtClean="0"/>
              <a:t> </a:t>
            </a:r>
            <a:r>
              <a:rPr lang="en-US" sz="2500" dirty="0" err="1" smtClean="0"/>
              <a:t>mol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tham</a:t>
            </a:r>
            <a:r>
              <a:rPr lang="en-US" sz="2500" dirty="0" smtClean="0"/>
              <a:t> </a:t>
            </a:r>
            <a:r>
              <a:rPr lang="en-US" sz="2500" dirty="0" err="1" smtClean="0"/>
              <a:t>gia</a:t>
            </a:r>
            <a:r>
              <a:rPr lang="en-US" sz="2500" dirty="0" smtClean="0"/>
              <a:t> </a:t>
            </a:r>
            <a:r>
              <a:rPr lang="en-US" sz="2500" dirty="0" err="1" smtClean="0"/>
              <a:t>và</a:t>
            </a:r>
            <a:r>
              <a:rPr lang="en-US" sz="2500" dirty="0" smtClean="0"/>
              <a:t> </a:t>
            </a:r>
            <a:r>
              <a:rPr lang="en-US" sz="2500" dirty="0" err="1" smtClean="0"/>
              <a:t>sản</a:t>
            </a:r>
            <a:r>
              <a:rPr lang="en-US" sz="2500" dirty="0" smtClean="0"/>
              <a:t> </a:t>
            </a:r>
            <a:r>
              <a:rPr lang="en-US" sz="2500" dirty="0" err="1" smtClean="0"/>
              <a:t>phẩm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22" name="TextBox 21"/>
          <p:cNvSpPr txBox="1"/>
          <p:nvPr/>
        </p:nvSpPr>
        <p:spPr>
          <a:xfrm>
            <a:off x="916773" y="4983399"/>
            <a:ext cx="72301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Bước</a:t>
            </a:r>
            <a:r>
              <a:rPr lang="en-US" sz="2500" dirty="0" smtClean="0"/>
              <a:t> 4: </a:t>
            </a:r>
            <a:r>
              <a:rPr lang="en-US" sz="2500" dirty="0" err="1" smtClean="0"/>
              <a:t>Tìm</a:t>
            </a:r>
            <a:r>
              <a:rPr lang="en-US" sz="2500" dirty="0" smtClean="0"/>
              <a:t> </a:t>
            </a:r>
            <a:r>
              <a:rPr lang="en-US" sz="2500" dirty="0" err="1" smtClean="0"/>
              <a:t>khối</a:t>
            </a:r>
            <a:r>
              <a:rPr lang="en-US" sz="2500" dirty="0" smtClean="0"/>
              <a:t> </a:t>
            </a:r>
            <a:r>
              <a:rPr lang="en-US" sz="2500" dirty="0" err="1" smtClean="0"/>
              <a:t>lượng</a:t>
            </a:r>
            <a:r>
              <a:rPr lang="en-US" sz="2500" dirty="0" smtClean="0"/>
              <a:t> </a:t>
            </a:r>
            <a:r>
              <a:rPr lang="en-US" sz="2500" dirty="0" err="1" smtClean="0"/>
              <a:t>chất</a:t>
            </a:r>
            <a:r>
              <a:rPr lang="en-US" sz="2500" dirty="0" smtClean="0"/>
              <a:t> </a:t>
            </a:r>
            <a:r>
              <a:rPr lang="en-US" sz="2500" dirty="0" err="1" smtClean="0"/>
              <a:t>theo</a:t>
            </a:r>
            <a:r>
              <a:rPr lang="en-US" sz="2500" dirty="0" smtClean="0"/>
              <a:t> </a:t>
            </a:r>
            <a:r>
              <a:rPr lang="en-US" sz="2500" dirty="0" err="1" smtClean="0"/>
              <a:t>công</a:t>
            </a:r>
            <a:r>
              <a:rPr lang="en-US" sz="2500" dirty="0" smtClean="0"/>
              <a:t> </a:t>
            </a:r>
            <a:r>
              <a:rPr lang="en-US" sz="2500" dirty="0" err="1" smtClean="0"/>
              <a:t>thức</a:t>
            </a:r>
            <a:r>
              <a:rPr lang="en-US" sz="2500" dirty="0" smtClean="0"/>
              <a:t>: m= n . M</a:t>
            </a:r>
            <a:endParaRPr lang="en-US" sz="2500" dirty="0"/>
          </a:p>
        </p:txBody>
      </p:sp>
      <p:sp>
        <p:nvSpPr>
          <p:cNvPr id="31" name="TextBox 30"/>
          <p:cNvSpPr txBox="1"/>
          <p:nvPr/>
        </p:nvSpPr>
        <p:spPr>
          <a:xfrm>
            <a:off x="-225844" y="2114979"/>
            <a:ext cx="122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ym typeface="Wingdings" panose="05000000000000000000" pitchFamily="2" charset="2"/>
              </a:rPr>
              <a:t></a:t>
            </a:r>
            <a:endParaRPr lang="en-US" sz="96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223686"/>
              </p:ext>
            </p:extLst>
          </p:nvPr>
        </p:nvGraphicFramePr>
        <p:xfrm>
          <a:off x="8454400" y="2900953"/>
          <a:ext cx="1276563" cy="93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5" imgW="571320" imgH="419040" progId="Equation.3">
                  <p:embed/>
                </p:oleObj>
              </mc:Choice>
              <mc:Fallback>
                <p:oleObj name="Equation" r:id="rId5" imgW="5713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54400" y="2900953"/>
                        <a:ext cx="1276563" cy="936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1967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1"/>
      <p:bldP spid="14" grpId="1"/>
      <p:bldP spid="15" grpId="0"/>
      <p:bldP spid="22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-215125"/>
            <a:ext cx="11075831" cy="155756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BÀI 22- TIẾT 32: </a:t>
            </a:r>
            <a:r>
              <a:rPr lang="en-US" sz="4400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sz="4400" b="1" dirty="0" smtClean="0">
                <a:solidFill>
                  <a:srgbClr val="0033CC"/>
                </a:solidFill>
              </a:rPr>
            </a:br>
            <a:r>
              <a:rPr lang="en-US" sz="4400" b="1" dirty="0" smtClean="0">
                <a:solidFill>
                  <a:srgbClr val="0033CC"/>
                </a:solidFill>
              </a:rPr>
              <a:t>HÓA HỌC (T1)</a:t>
            </a:r>
            <a:endParaRPr lang="en-US" sz="4400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39136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9402" y="1624922"/>
            <a:ext cx="7564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1: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mol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theo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thức</a:t>
            </a:r>
            <a:r>
              <a:rPr lang="en-US" sz="2000" dirty="0" smtClean="0"/>
              <a:t>:                     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</a:t>
            </a:r>
          </a:p>
          <a:p>
            <a:endParaRPr lang="en-US" sz="2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800322"/>
              </p:ext>
            </p:extLst>
          </p:nvPr>
        </p:nvGraphicFramePr>
        <p:xfrm>
          <a:off x="4599296" y="1505922"/>
          <a:ext cx="1050877" cy="76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5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99296" y="1505922"/>
                        <a:ext cx="1050877" cy="763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84749" y="2093523"/>
            <a:ext cx="3813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2: </a:t>
            </a:r>
            <a:r>
              <a:rPr lang="en-US" sz="2000" dirty="0" err="1" smtClean="0"/>
              <a:t>Lập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hóa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246179" y="2526368"/>
            <a:ext cx="7423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3: </a:t>
            </a:r>
            <a:r>
              <a:rPr lang="en-US" sz="2000" dirty="0" err="1" smtClean="0"/>
              <a:t>Dựa</a:t>
            </a:r>
            <a:r>
              <a:rPr lang="en-US" sz="2000" dirty="0" smtClean="0"/>
              <a:t> </a:t>
            </a:r>
            <a:r>
              <a:rPr lang="en-US" sz="2000" dirty="0" err="1" smtClean="0"/>
              <a:t>vào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mol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tham</a:t>
            </a:r>
            <a:r>
              <a:rPr lang="en-US" sz="2000" dirty="0" smtClean="0"/>
              <a:t> </a:t>
            </a:r>
            <a:r>
              <a:rPr lang="en-US" sz="2000" dirty="0" err="1" smtClean="0"/>
              <a:t>gia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tạo</a:t>
            </a:r>
            <a:r>
              <a:rPr lang="en-US" sz="2000" dirty="0" smtClean="0"/>
              <a:t> </a:t>
            </a:r>
            <a:r>
              <a:rPr lang="en-US" sz="2000" dirty="0" err="1" smtClean="0"/>
              <a:t>thành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57453" y="2993478"/>
            <a:ext cx="58210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Bước</a:t>
            </a:r>
            <a:r>
              <a:rPr lang="en-US" sz="2000" dirty="0" smtClean="0"/>
              <a:t> 4: </a:t>
            </a:r>
            <a:r>
              <a:rPr lang="en-US" sz="2000" dirty="0" err="1" smtClean="0"/>
              <a:t>Tìm</a:t>
            </a:r>
            <a:r>
              <a:rPr lang="en-US" sz="2000" dirty="0" smtClean="0"/>
              <a:t> </a:t>
            </a:r>
            <a:r>
              <a:rPr lang="en-US" sz="2000" dirty="0" err="1" smtClean="0"/>
              <a:t>khối</a:t>
            </a:r>
            <a:r>
              <a:rPr lang="en-US" sz="2000" dirty="0" smtClean="0"/>
              <a:t> </a:t>
            </a:r>
            <a:r>
              <a:rPr lang="en-US" sz="2000" dirty="0" err="1" smtClean="0"/>
              <a:t>lượng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theo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thức</a:t>
            </a:r>
            <a:r>
              <a:rPr lang="en-US" sz="2000" dirty="0" smtClean="0"/>
              <a:t>: m= n . M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6179" y="3306761"/>
            <a:ext cx="119943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</a:rPr>
              <a:t>Bài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tập</a:t>
            </a:r>
            <a:r>
              <a:rPr lang="en-US" sz="2500" b="1" dirty="0" smtClean="0">
                <a:solidFill>
                  <a:srgbClr val="FF0000"/>
                </a:solidFill>
              </a:rPr>
              <a:t>: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522" y="3762277"/>
            <a:ext cx="263033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/>
              <a:t>Bài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tập</a:t>
            </a:r>
            <a:r>
              <a:rPr lang="en-US" sz="2500" b="1" dirty="0" smtClean="0"/>
              <a:t> 1b/</a:t>
            </a:r>
            <a:r>
              <a:rPr lang="en-US" sz="2500" b="1" dirty="0" err="1" smtClean="0"/>
              <a:t>sgk</a:t>
            </a:r>
            <a:r>
              <a:rPr lang="en-US" sz="2500" b="1" dirty="0" smtClean="0"/>
              <a:t>/75:</a:t>
            </a:r>
            <a:endParaRPr lang="en-US" sz="2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7294" y="4339985"/>
            <a:ext cx="1582549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Tóm</a:t>
            </a:r>
            <a:r>
              <a:rPr lang="en-US" sz="2500" dirty="0" smtClean="0"/>
              <a:t> </a:t>
            </a:r>
            <a:r>
              <a:rPr lang="en-US" sz="2500" dirty="0" err="1" smtClean="0"/>
              <a:t>tắt</a:t>
            </a:r>
            <a:r>
              <a:rPr lang="en-US" sz="2500" dirty="0" smtClean="0"/>
              <a:t>:</a:t>
            </a:r>
          </a:p>
          <a:p>
            <a:r>
              <a:rPr lang="en-US" sz="2500" dirty="0" err="1" smtClean="0"/>
              <a:t>m</a:t>
            </a:r>
            <a:r>
              <a:rPr lang="en-US" sz="2500" baseline="-25000" dirty="0" err="1" smtClean="0"/>
              <a:t>Fe</a:t>
            </a:r>
            <a:r>
              <a:rPr lang="en-US" sz="2500" dirty="0" smtClean="0"/>
              <a:t>= 2,8 g</a:t>
            </a:r>
          </a:p>
          <a:p>
            <a:r>
              <a:rPr lang="en-US" sz="2500" u="sng" dirty="0" smtClean="0"/>
              <a:t>M </a:t>
            </a:r>
            <a:r>
              <a:rPr lang="en-US" sz="2500" u="sng" baseline="-25000" dirty="0" smtClean="0"/>
              <a:t>Fe</a:t>
            </a:r>
            <a:r>
              <a:rPr lang="en-US" sz="2500" u="sng" dirty="0" smtClean="0"/>
              <a:t> = 56 g</a:t>
            </a:r>
          </a:p>
          <a:p>
            <a:r>
              <a:rPr lang="en-US" sz="2500" dirty="0" err="1" smtClean="0"/>
              <a:t>m</a:t>
            </a:r>
            <a:r>
              <a:rPr lang="en-US" sz="2500" baseline="-25000" dirty="0" err="1" smtClean="0"/>
              <a:t>HCl</a:t>
            </a:r>
            <a:r>
              <a:rPr lang="en-US" sz="2500" baseline="-25000" dirty="0" smtClean="0"/>
              <a:t> </a:t>
            </a:r>
            <a:r>
              <a:rPr lang="en-US" sz="2500" dirty="0" smtClean="0"/>
              <a:t>= ?</a:t>
            </a:r>
          </a:p>
          <a:p>
            <a:endParaRPr lang="en-US" sz="2500" dirty="0"/>
          </a:p>
        </p:txBody>
      </p:sp>
      <p:sp>
        <p:nvSpPr>
          <p:cNvPr id="13" name="TextBox 12"/>
          <p:cNvSpPr txBox="1"/>
          <p:nvPr/>
        </p:nvSpPr>
        <p:spPr>
          <a:xfrm>
            <a:off x="1394400" y="4314880"/>
            <a:ext cx="26502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   </a:t>
            </a:r>
            <a:r>
              <a:rPr lang="en-US" sz="2400" b="1" dirty="0" err="1" smtClean="0">
                <a:solidFill>
                  <a:srgbClr val="CC0000"/>
                </a:solidFill>
              </a:rPr>
              <a:t>Tính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số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mol</a:t>
            </a:r>
            <a:r>
              <a:rPr lang="en-US" sz="2400" b="1" dirty="0" smtClean="0">
                <a:solidFill>
                  <a:srgbClr val="CC0000"/>
                </a:solidFill>
              </a:rPr>
              <a:t>:   </a:t>
            </a:r>
            <a:endParaRPr lang="en-US" sz="2400" b="1" dirty="0">
              <a:solidFill>
                <a:srgbClr val="CC0000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007476"/>
              </p:ext>
            </p:extLst>
          </p:nvPr>
        </p:nvGraphicFramePr>
        <p:xfrm>
          <a:off x="4821260" y="4086271"/>
          <a:ext cx="29464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6" name="Equation" r:id="rId5" imgW="1714320" imgH="469800" progId="Equation.3">
                  <p:embed/>
                </p:oleObj>
              </mc:Choice>
              <mc:Fallback>
                <p:oleObj name="Equation" r:id="rId5" imgW="17143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21260" y="4086271"/>
                        <a:ext cx="2946400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388690" y="4905956"/>
            <a:ext cx="370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   </a:t>
            </a:r>
            <a:r>
              <a:rPr lang="en-US" sz="24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trình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phản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ứng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5970" y="4911546"/>
            <a:ext cx="61577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Fe   +        2HCl                    FeCl</a:t>
            </a:r>
            <a:r>
              <a:rPr lang="en-US" sz="2500" baseline="-25000" dirty="0" smtClean="0"/>
              <a:t>2  </a:t>
            </a:r>
            <a:r>
              <a:rPr lang="en-US" sz="2500" dirty="0" smtClean="0"/>
              <a:t>   +               H</a:t>
            </a:r>
            <a:r>
              <a:rPr lang="en-US" sz="2500" baseline="-25000" dirty="0" smtClean="0"/>
              <a:t>2</a:t>
            </a:r>
            <a:endParaRPr lang="en-US" sz="25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313222"/>
              </p:ext>
            </p:extLst>
          </p:nvPr>
        </p:nvGraphicFramePr>
        <p:xfrm>
          <a:off x="7325664" y="4981955"/>
          <a:ext cx="72279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" name="Equation" r:id="rId7" imgW="393480" imgH="203040" progId="Equation.3">
                  <p:embed/>
                </p:oleObj>
              </mc:Choice>
              <mc:Fallback>
                <p:oleObj name="Equation" r:id="rId7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25664" y="4981955"/>
                        <a:ext cx="72279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72627" y="5366981"/>
            <a:ext cx="28608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Theo </a:t>
            </a:r>
            <a:r>
              <a:rPr lang="en-US" sz="24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trình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12859" y="5406463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234" y="5325630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835380" y="5351514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  1mol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164960" y="5378514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1mol</a:t>
            </a:r>
            <a:endParaRPr lang="en-US" sz="24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105894"/>
              </p:ext>
            </p:extLst>
          </p:nvPr>
        </p:nvGraphicFramePr>
        <p:xfrm>
          <a:off x="5409792" y="5418979"/>
          <a:ext cx="66080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09792" y="5418979"/>
                        <a:ext cx="66080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00655"/>
              </p:ext>
            </p:extLst>
          </p:nvPr>
        </p:nvGraphicFramePr>
        <p:xfrm>
          <a:off x="7300471" y="5403605"/>
          <a:ext cx="72279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00471" y="5403605"/>
                        <a:ext cx="72279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558314"/>
              </p:ext>
            </p:extLst>
          </p:nvPr>
        </p:nvGraphicFramePr>
        <p:xfrm>
          <a:off x="9487224" y="5418979"/>
          <a:ext cx="72279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" name="Equation" r:id="rId12" imgW="393480" imgH="203040" progId="Equation.3">
                  <p:embed/>
                </p:oleObj>
              </mc:Choice>
              <mc:Fallback>
                <p:oleObj name="Equation" r:id="rId12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87224" y="5418979"/>
                        <a:ext cx="72279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603519" y="5875683"/>
            <a:ext cx="1512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Theo </a:t>
            </a:r>
            <a:r>
              <a:rPr lang="en-US" sz="2400" b="1" dirty="0" err="1" smtClean="0">
                <a:solidFill>
                  <a:srgbClr val="CC0000"/>
                </a:solidFill>
              </a:rPr>
              <a:t>đề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33323" y="5820603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0,05</a:t>
            </a:r>
            <a:endParaRPr lang="en-US" sz="24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633378"/>
              </p:ext>
            </p:extLst>
          </p:nvPr>
        </p:nvGraphicFramePr>
        <p:xfrm>
          <a:off x="5235141" y="5885466"/>
          <a:ext cx="66080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" name="Equation" r:id="rId13" imgW="393480" imgH="203040" progId="Equation.3">
                  <p:embed/>
                </p:oleObj>
              </mc:Choice>
              <mc:Fallback>
                <p:oleObj name="Equation" r:id="rId13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35141" y="5885466"/>
                        <a:ext cx="66080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833459"/>
              </p:ext>
            </p:extLst>
          </p:nvPr>
        </p:nvGraphicFramePr>
        <p:xfrm>
          <a:off x="7350199" y="5868128"/>
          <a:ext cx="66080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2" name="Equation" r:id="rId15" imgW="393480" imgH="203040" progId="Equation.3">
                  <p:embed/>
                </p:oleObj>
              </mc:Choice>
              <mc:Fallback>
                <p:oleObj name="Equation" r:id="rId15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50199" y="5868128"/>
                        <a:ext cx="66080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870233"/>
              </p:ext>
            </p:extLst>
          </p:nvPr>
        </p:nvGraphicFramePr>
        <p:xfrm>
          <a:off x="9526653" y="5858171"/>
          <a:ext cx="660807" cy="37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3" name="Equation" r:id="rId16" imgW="393480" imgH="203040" progId="Equation.3">
                  <p:embed/>
                </p:oleObj>
              </mc:Choice>
              <mc:Fallback>
                <p:oleObj name="Equation" r:id="rId16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526653" y="5858171"/>
                        <a:ext cx="660807" cy="373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094885"/>
              </p:ext>
            </p:extLst>
          </p:nvPr>
        </p:nvGraphicFramePr>
        <p:xfrm>
          <a:off x="5925109" y="5760398"/>
          <a:ext cx="14414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4" name="Equation" r:id="rId17" imgW="838080" imgH="393480" progId="Equation.3">
                  <p:embed/>
                </p:oleObj>
              </mc:Choice>
              <mc:Fallback>
                <p:oleObj name="Equation" r:id="rId17" imgW="838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25109" y="5760398"/>
                        <a:ext cx="1441450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119352"/>
              </p:ext>
            </p:extLst>
          </p:nvPr>
        </p:nvGraphicFramePr>
        <p:xfrm>
          <a:off x="7999459" y="5733062"/>
          <a:ext cx="15716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5" name="Equation" r:id="rId19" imgW="914400" imgH="393480" progId="Equation.3">
                  <p:embed/>
                </p:oleObj>
              </mc:Choice>
              <mc:Fallback>
                <p:oleObj name="Equation" r:id="rId19" imgW="914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999459" y="5733062"/>
                        <a:ext cx="1571625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221596"/>
              </p:ext>
            </p:extLst>
          </p:nvPr>
        </p:nvGraphicFramePr>
        <p:xfrm>
          <a:off x="10175231" y="5764157"/>
          <a:ext cx="15716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" name="Equation" r:id="rId21" imgW="914400" imgH="393480" progId="Equation.3">
                  <p:embed/>
                </p:oleObj>
              </mc:Choice>
              <mc:Fallback>
                <p:oleObj name="Equation" r:id="rId21" imgW="914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175231" y="5764157"/>
                        <a:ext cx="1571625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599117" y="4491083"/>
            <a:ext cx="0" cy="1919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587114" y="5885466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Mol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035256"/>
              </p:ext>
            </p:extLst>
          </p:nvPr>
        </p:nvGraphicFramePr>
        <p:xfrm>
          <a:off x="6505162" y="1591672"/>
          <a:ext cx="885806" cy="649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" name="Equation" r:id="rId23" imgW="571320" imgH="419040" progId="Equation.3">
                  <p:embed/>
                </p:oleObj>
              </mc:Choice>
              <mc:Fallback>
                <p:oleObj name="Equation" r:id="rId23" imgW="5713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505162" y="1591672"/>
                        <a:ext cx="885806" cy="649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7797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7" grpId="0"/>
      <p:bldP spid="18" grpId="0"/>
      <p:bldP spid="20" grpId="0"/>
      <p:bldP spid="21" grpId="0"/>
      <p:bldP spid="23" grpId="0"/>
      <p:bldP spid="24" grpId="0"/>
      <p:bldP spid="25" grpId="0"/>
      <p:bldP spid="29" grpId="0"/>
      <p:bldP spid="32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90" y="-215125"/>
            <a:ext cx="11075831" cy="155756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BÀI 22- TIẾT 32: </a:t>
            </a:r>
            <a:r>
              <a:rPr lang="en-US" sz="4400" b="1" dirty="0" smtClean="0">
                <a:solidFill>
                  <a:srgbClr val="0033CC"/>
                </a:solidFill>
              </a:rPr>
              <a:t>TÍNH THEO PHƯƠNG TRÌNH </a:t>
            </a:r>
            <a:br>
              <a:rPr lang="en-US" sz="4400" b="1" dirty="0" smtClean="0">
                <a:solidFill>
                  <a:srgbClr val="0033CC"/>
                </a:solidFill>
              </a:rPr>
            </a:br>
            <a:r>
              <a:rPr lang="en-US" sz="4400" b="1" dirty="0" smtClean="0">
                <a:solidFill>
                  <a:srgbClr val="0033CC"/>
                </a:solidFill>
              </a:rPr>
              <a:t>HÓA HỌC (T1)</a:t>
            </a:r>
            <a:endParaRPr lang="en-US" sz="4400" b="1" dirty="0">
              <a:solidFill>
                <a:srgbClr val="00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39136"/>
            <a:ext cx="10363200" cy="6112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Bằng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phẩm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5361" y="1850410"/>
            <a:ext cx="119943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</a:rPr>
              <a:t>Bài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tập</a:t>
            </a:r>
            <a:r>
              <a:rPr lang="en-US" sz="2500" b="1" dirty="0" smtClean="0">
                <a:solidFill>
                  <a:srgbClr val="FF0000"/>
                </a:solidFill>
              </a:rPr>
              <a:t>: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704" y="2305926"/>
            <a:ext cx="263033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/>
              <a:t>Bài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tập</a:t>
            </a:r>
            <a:r>
              <a:rPr lang="en-US" sz="2500" b="1" dirty="0" smtClean="0"/>
              <a:t> 1b/</a:t>
            </a:r>
            <a:r>
              <a:rPr lang="en-US" sz="2500" b="1" dirty="0" err="1" smtClean="0"/>
              <a:t>sgk</a:t>
            </a:r>
            <a:r>
              <a:rPr lang="en-US" sz="2500" b="1" dirty="0" smtClean="0"/>
              <a:t>/75:</a:t>
            </a:r>
            <a:endParaRPr lang="en-US" sz="2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-13652" y="2883634"/>
            <a:ext cx="1582549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/>
              <a:t>Tóm</a:t>
            </a:r>
            <a:r>
              <a:rPr lang="en-US" sz="2500" dirty="0" smtClean="0"/>
              <a:t> </a:t>
            </a:r>
            <a:r>
              <a:rPr lang="en-US" sz="2500" dirty="0" err="1" smtClean="0"/>
              <a:t>tắt</a:t>
            </a:r>
            <a:r>
              <a:rPr lang="en-US" sz="2500" dirty="0" smtClean="0"/>
              <a:t>:</a:t>
            </a:r>
          </a:p>
          <a:p>
            <a:r>
              <a:rPr lang="en-US" sz="2500" dirty="0" err="1" smtClean="0"/>
              <a:t>m</a:t>
            </a:r>
            <a:r>
              <a:rPr lang="en-US" sz="2500" baseline="-25000" dirty="0" err="1" smtClean="0"/>
              <a:t>Fe</a:t>
            </a:r>
            <a:r>
              <a:rPr lang="en-US" sz="2500" dirty="0" smtClean="0"/>
              <a:t>= 2,8 g</a:t>
            </a:r>
          </a:p>
          <a:p>
            <a:r>
              <a:rPr lang="en-US" sz="2500" u="sng" dirty="0" smtClean="0"/>
              <a:t>M </a:t>
            </a:r>
            <a:r>
              <a:rPr lang="en-US" sz="2500" u="sng" baseline="-25000" dirty="0" smtClean="0"/>
              <a:t>Fe</a:t>
            </a:r>
            <a:r>
              <a:rPr lang="en-US" sz="2500" u="sng" dirty="0" smtClean="0"/>
              <a:t> = 56 g</a:t>
            </a:r>
          </a:p>
          <a:p>
            <a:r>
              <a:rPr lang="en-US" sz="2500" dirty="0" err="1" smtClean="0"/>
              <a:t>m</a:t>
            </a:r>
            <a:r>
              <a:rPr lang="en-US" sz="2500" baseline="-25000" dirty="0" err="1" smtClean="0"/>
              <a:t>HCl</a:t>
            </a:r>
            <a:r>
              <a:rPr lang="en-US" sz="2500" baseline="-25000" dirty="0" smtClean="0"/>
              <a:t> </a:t>
            </a:r>
            <a:r>
              <a:rPr lang="en-US" sz="2500" dirty="0" smtClean="0"/>
              <a:t>= ?</a:t>
            </a:r>
          </a:p>
          <a:p>
            <a:endParaRPr lang="en-US" sz="2500" dirty="0"/>
          </a:p>
        </p:txBody>
      </p:sp>
      <p:sp>
        <p:nvSpPr>
          <p:cNvPr id="13" name="TextBox 12"/>
          <p:cNvSpPr txBox="1"/>
          <p:nvPr/>
        </p:nvSpPr>
        <p:spPr>
          <a:xfrm>
            <a:off x="1298862" y="2858529"/>
            <a:ext cx="26502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   </a:t>
            </a:r>
            <a:r>
              <a:rPr lang="en-US" sz="2400" b="1" dirty="0" err="1" smtClean="0">
                <a:solidFill>
                  <a:srgbClr val="CC0000"/>
                </a:solidFill>
              </a:rPr>
              <a:t>Tính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số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mol</a:t>
            </a:r>
            <a:r>
              <a:rPr lang="en-US" sz="2400" b="1" dirty="0" smtClean="0">
                <a:solidFill>
                  <a:srgbClr val="CC0000"/>
                </a:solidFill>
              </a:rPr>
              <a:t>:   </a:t>
            </a:r>
            <a:endParaRPr lang="en-US" sz="2400" b="1" dirty="0">
              <a:solidFill>
                <a:srgbClr val="CC0000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696560"/>
              </p:ext>
            </p:extLst>
          </p:nvPr>
        </p:nvGraphicFramePr>
        <p:xfrm>
          <a:off x="4481504" y="2590765"/>
          <a:ext cx="3274222" cy="875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" name="Equation" r:id="rId3" imgW="1714320" imgH="469800" progId="Equation.3">
                  <p:embed/>
                </p:oleObj>
              </mc:Choice>
              <mc:Fallback>
                <p:oleObj name="Equation" r:id="rId3" imgW="17143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81504" y="2590765"/>
                        <a:ext cx="3274222" cy="875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320448" y="3449605"/>
            <a:ext cx="370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   </a:t>
            </a:r>
            <a:r>
              <a:rPr lang="en-US" sz="24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trình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phản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ứng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840" y="3455195"/>
            <a:ext cx="61577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Fe   +           2HCl                  FeCl</a:t>
            </a:r>
            <a:r>
              <a:rPr lang="en-US" sz="2500" baseline="-25000" dirty="0" smtClean="0"/>
              <a:t>2  </a:t>
            </a:r>
            <a:r>
              <a:rPr lang="en-US" sz="2500" dirty="0" smtClean="0"/>
              <a:t> +                 H</a:t>
            </a:r>
            <a:r>
              <a:rPr lang="en-US" sz="2500" baseline="-25000" dirty="0" smtClean="0"/>
              <a:t>2</a:t>
            </a:r>
            <a:endParaRPr lang="en-US" sz="25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866300"/>
              </p:ext>
            </p:extLst>
          </p:nvPr>
        </p:nvGraphicFramePr>
        <p:xfrm>
          <a:off x="7206541" y="3441046"/>
          <a:ext cx="858213" cy="484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5" name="Equation" r:id="rId5" imgW="393480" imgH="203040" progId="Equation.3">
                  <p:embed/>
                </p:oleObj>
              </mc:Choice>
              <mc:Fallback>
                <p:oleObj name="Equation" r:id="rId5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6541" y="3441046"/>
                        <a:ext cx="858213" cy="4849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490737" y="3910630"/>
            <a:ext cx="28608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Theo </a:t>
            </a:r>
            <a:r>
              <a:rPr lang="en-US" sz="2400" b="1" dirty="0" err="1" smtClean="0">
                <a:solidFill>
                  <a:srgbClr val="CC0000"/>
                </a:solidFill>
              </a:rPr>
              <a:t>phương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trình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30969" y="3950112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176611" y="386927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mol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763394" y="3895163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  1mol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148072" y="3922163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1mol</a:t>
            </a:r>
            <a:endParaRPr lang="en-US" sz="24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630379"/>
              </p:ext>
            </p:extLst>
          </p:nvPr>
        </p:nvGraphicFramePr>
        <p:xfrm>
          <a:off x="5327902" y="3869279"/>
          <a:ext cx="857360" cy="466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6" name="Equation" r:id="rId7" imgW="393480" imgH="203040" progId="Equation.3">
                  <p:embed/>
                </p:oleObj>
              </mc:Choice>
              <mc:Fallback>
                <p:oleObj name="Equation" r:id="rId7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27902" y="3869279"/>
                        <a:ext cx="857360" cy="4664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86328"/>
              </p:ext>
            </p:extLst>
          </p:nvPr>
        </p:nvGraphicFramePr>
        <p:xfrm>
          <a:off x="7200956" y="3868171"/>
          <a:ext cx="802482" cy="394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7" name="Equation" r:id="rId9" imgW="393480" imgH="203040" progId="Equation.3">
                  <p:embed/>
                </p:oleObj>
              </mc:Choice>
              <mc:Fallback>
                <p:oleObj name="Equation" r:id="rId9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0956" y="3868171"/>
                        <a:ext cx="802482" cy="394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728352"/>
              </p:ext>
            </p:extLst>
          </p:nvPr>
        </p:nvGraphicFramePr>
        <p:xfrm>
          <a:off x="9304582" y="3895163"/>
          <a:ext cx="822907" cy="429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8" name="Equation" r:id="rId10" imgW="393480" imgH="203040" progId="Equation.3">
                  <p:embed/>
                </p:oleObj>
              </mc:Choice>
              <mc:Fallback>
                <p:oleObj name="Equation" r:id="rId10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04582" y="3895163"/>
                        <a:ext cx="822907" cy="4295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21629" y="4419332"/>
            <a:ext cx="1512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Theo </a:t>
            </a:r>
            <a:r>
              <a:rPr lang="en-US" sz="2400" b="1" dirty="0" err="1" smtClean="0">
                <a:solidFill>
                  <a:srgbClr val="CC0000"/>
                </a:solidFill>
              </a:rPr>
              <a:t>đề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51433" y="436425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0,05</a:t>
            </a:r>
            <a:endParaRPr lang="en-US" sz="24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433779"/>
              </p:ext>
            </p:extLst>
          </p:nvPr>
        </p:nvGraphicFramePr>
        <p:xfrm>
          <a:off x="5153251" y="4353548"/>
          <a:ext cx="805187" cy="448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9" name="Equation" r:id="rId11" imgW="393480" imgH="203040" progId="Equation.3">
                  <p:embed/>
                </p:oleObj>
              </mc:Choice>
              <mc:Fallback>
                <p:oleObj name="Equation" r:id="rId11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53251" y="4353548"/>
                        <a:ext cx="805187" cy="448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632238"/>
              </p:ext>
            </p:extLst>
          </p:nvPr>
        </p:nvGraphicFramePr>
        <p:xfrm>
          <a:off x="7268309" y="4360875"/>
          <a:ext cx="745283" cy="423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0" name="Equation" r:id="rId13" imgW="393480" imgH="203040" progId="Equation.3">
                  <p:embed/>
                </p:oleObj>
              </mc:Choice>
              <mc:Fallback>
                <p:oleObj name="Equation" r:id="rId13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68309" y="4360875"/>
                        <a:ext cx="745283" cy="4239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223203"/>
              </p:ext>
            </p:extLst>
          </p:nvPr>
        </p:nvGraphicFramePr>
        <p:xfrm>
          <a:off x="9366176" y="4364252"/>
          <a:ext cx="688715" cy="395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1" name="Equation" r:id="rId14" imgW="393480" imgH="203040" progId="Equation.3">
                  <p:embed/>
                </p:oleObj>
              </mc:Choice>
              <mc:Fallback>
                <p:oleObj name="Equation" r:id="rId14" imgW="393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366176" y="4364252"/>
                        <a:ext cx="688715" cy="3951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133050"/>
              </p:ext>
            </p:extLst>
          </p:nvPr>
        </p:nvGraphicFramePr>
        <p:xfrm>
          <a:off x="6034291" y="4333141"/>
          <a:ext cx="1177324" cy="644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2" name="Equation" r:id="rId16" imgW="838080" imgH="393480" progId="Equation.3">
                  <p:embed/>
                </p:oleObj>
              </mc:Choice>
              <mc:Fallback>
                <p:oleObj name="Equation" r:id="rId16" imgW="838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034291" y="4333141"/>
                        <a:ext cx="1177324" cy="644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712905"/>
              </p:ext>
            </p:extLst>
          </p:nvPr>
        </p:nvGraphicFramePr>
        <p:xfrm>
          <a:off x="8024518" y="4338629"/>
          <a:ext cx="1302484" cy="595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3" name="Equation" r:id="rId18" imgW="914400" imgH="393480" progId="Equation.3">
                  <p:embed/>
                </p:oleObj>
              </mc:Choice>
              <mc:Fallback>
                <p:oleObj name="Equation" r:id="rId18" imgW="914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24518" y="4338629"/>
                        <a:ext cx="1302484" cy="5950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804316"/>
              </p:ext>
            </p:extLst>
          </p:nvPr>
        </p:nvGraphicFramePr>
        <p:xfrm>
          <a:off x="10088528" y="4263004"/>
          <a:ext cx="1571625" cy="601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4" name="Equation" r:id="rId20" imgW="914400" imgH="393480" progId="Equation.3">
                  <p:embed/>
                </p:oleObj>
              </mc:Choice>
              <mc:Fallback>
                <p:oleObj name="Equation" r:id="rId20" imgW="914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088528" y="4263004"/>
                        <a:ext cx="1571625" cy="6018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503579" y="2786658"/>
            <a:ext cx="0" cy="2495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532520" y="4360875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Mol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51876" y="6187150"/>
            <a:ext cx="4858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</a:t>
            </a:r>
            <a:r>
              <a:rPr lang="en-US" sz="2400" baseline="-25000" dirty="0" smtClean="0"/>
              <a:t> </a:t>
            </a:r>
            <a:r>
              <a:rPr lang="en-US" sz="2400" baseline="-25000" dirty="0" err="1" smtClean="0"/>
              <a:t>HCl</a:t>
            </a:r>
            <a:r>
              <a:rPr lang="en-US" sz="2400" dirty="0" smtClean="0"/>
              <a:t> =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HCl</a:t>
            </a:r>
            <a:r>
              <a:rPr lang="en-US" sz="2400" dirty="0" smtClean="0"/>
              <a:t> .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HCl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 0,1 . 36,5= 3,65 (g)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44437" y="5569527"/>
            <a:ext cx="289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n</a:t>
            </a:r>
            <a:r>
              <a:rPr lang="en-US" sz="2400" baseline="-25000" dirty="0" err="1" smtClean="0"/>
              <a:t>HCl</a:t>
            </a:r>
            <a:r>
              <a:rPr lang="en-US" sz="2400" dirty="0" smtClean="0"/>
              <a:t> =                    (</a:t>
            </a:r>
            <a:r>
              <a:rPr lang="en-US" sz="2400" dirty="0" err="1" smtClean="0"/>
              <a:t>mol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957727"/>
              </p:ext>
            </p:extLst>
          </p:nvPr>
        </p:nvGraphicFramePr>
        <p:xfrm>
          <a:off x="3008376" y="5449042"/>
          <a:ext cx="1348429" cy="738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5" name="Equation" r:id="rId22" imgW="838080" imgH="393480" progId="Equation.3">
                  <p:embed/>
                </p:oleObj>
              </mc:Choice>
              <mc:Fallback>
                <p:oleObj name="Equation" r:id="rId22" imgW="838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08376" y="5449042"/>
                        <a:ext cx="1348429" cy="738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6244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 - &amp;quot;Kiểm tra bài cũ:&amp;quot;&quot;/&gt;&lt;property id=&quot;20307&quot; value=&quot;276&quot;/&gt;&lt;/object&gt;&lt;object type=&quot;3&quot; unique_id=&quot;10005&quot;&gt;&lt;property id=&quot;20148&quot; value=&quot;5&quot;/&gt;&lt;property id=&quot;20300&quot; value=&quot;Slide 2 - &amp;quot;BÀI 22- TIẾT 32:  TÍNH THEO PHƯƠNG TRÌNH  HÓA HỌC (T1)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BÀI 22- TIẾT 32:  TÍNH THEO PHƯƠNG TRÌNH  HÓA HỌC (T1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BÀI 22- TIẾT 32:  TÍNH THEO PHƯƠNG TRÌNH  HÓA HỌC (T1)&amp;quot;&quot;/&gt;&lt;property id=&quot;20307&quot; value=&quot;265&quot;/&gt;&lt;/object&gt;&lt;object type=&quot;3&quot; unique_id=&quot;10008&quot;&gt;&lt;property id=&quot;20148&quot; value=&quot;5&quot;/&gt;&lt;property id=&quot;20300&quot; value=&quot;Slide 5 - &amp;quot;BÀI 22- TIẾT 32:  TÍNH THEO PHƯƠNG TRÌNH  HÓA HỌC (T1)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BÀI 22- TIẾT 32:  TÍNH THEO PHƯƠNG TRÌNH  HÓA HỌC (Tiết 1)&amp;quot;&quot;/&gt;&lt;property id=&quot;20307&quot; value=&quot;264&quot;/&gt;&lt;/object&gt;&lt;object type=&quot;3&quot; unique_id=&quot;10010&quot;&gt;&lt;property id=&quot;20148&quot; value=&quot;5&quot;/&gt;&lt;property id=&quot;20300&quot; value=&quot;Slide 7 - &amp;quot;BÀI 22- TIẾT 32:  TÍNH THEO PHƯƠNG TRÌNH  HÓA HỌC (T1)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BÀI 22- TIẾT 32: TÍNH THEO PHƯƠNG TRÌNH  HÓA HỌC (T1)&amp;quot;&quot;/&gt;&lt;property id=&quot;20307&quot; value=&quot;267&quot;/&gt;&lt;/object&gt;&lt;object type=&quot;3&quot; unique_id=&quot;10012&quot;&gt;&lt;property id=&quot;20148&quot; value=&quot;5&quot;/&gt;&lt;property id=&quot;20300&quot; value=&quot;Slide 9 - &amp;quot;BÀI 22- TIẾT 32: TÍNH THEO PHƯƠNG TRÌNH  HÓA HỌC (T1)&amp;quot;&quot;/&gt;&lt;property id=&quot;20307&quot; value=&quot;268&quot;/&gt;&lt;/object&gt;&lt;object type=&quot;3&quot; unique_id=&quot;10013&quot;&gt;&lt;property id=&quot;20148&quot; value=&quot;5&quot;/&gt;&lt;property id=&quot;20300&quot; value=&quot;Slide 10 - &amp;quot;BÀI 22- TIẾT 32: TÍNH THEO PHƯƠNG TRÌNH  HÓA HỌC (T1)&amp;quot;&quot;/&gt;&lt;property id=&quot;20307&quot; value=&quot;270&quot;/&gt;&lt;/object&gt;&lt;object type=&quot;3&quot; unique_id=&quot;10014&quot;&gt;&lt;property id=&quot;20148&quot; value=&quot;5&quot;/&gt;&lt;property id=&quot;20300&quot; value=&quot;Slide 11 - &amp;quot;BÀI 22- TIẾT 32: TÍNH THEO PHƯƠNG TRÌNH  HÓA HỌC (T1)&amp;quot;&quot;/&gt;&lt;property id=&quot;20307&quot; value=&quot;271&quot;/&gt;&lt;/object&gt;&lt;object type=&quot;3&quot; unique_id=&quot;10015&quot;&gt;&lt;property id=&quot;20148&quot; value=&quot;5&quot;/&gt;&lt;property id=&quot;20300&quot; value=&quot;Slide 12 - &amp;quot;BÀI 22- TIẾT 32:  TÍNH THEO PHƯƠNG TRÌNH  HÓA HỌC (T1)&amp;quot;&quot;/&gt;&lt;property id=&quot;20307&quot; value=&quot;273&quot;/&gt;&lt;/object&gt;&lt;object type=&quot;3&quot; unique_id=&quot;10016&quot;&gt;&lt;property id=&quot;20148&quot; value=&quot;5&quot;/&gt;&lt;property id=&quot;20300&quot; value=&quot;Slide 13&quot;/&gt;&lt;property id=&quot;20307&quot; value=&quot;274&quot;/&gt;&lt;/object&gt;&lt;object type=&quot;3&quot; unique_id=&quot;10017&quot;&gt;&lt;property id=&quot;20148&quot; value=&quot;5&quot;/&gt;&lt;property id=&quot;20300&quot; value=&quot;Slide 14&quot;/&gt;&lt;property id=&quot;20307&quot; value=&quot;275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1262</Words>
  <Application>Microsoft Office PowerPoint</Application>
  <PresentationFormat>Widescreen</PresentationFormat>
  <Paragraphs>186</Paragraphs>
  <Slides>14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.VnTime</vt:lpstr>
      <vt:lpstr>Arial</vt:lpstr>
      <vt:lpstr>Calibri</vt:lpstr>
      <vt:lpstr>Calibri Light</vt:lpstr>
      <vt:lpstr>Times New Roman</vt:lpstr>
      <vt:lpstr>VNI-Bodon</vt:lpstr>
      <vt:lpstr>Wingdings</vt:lpstr>
      <vt:lpstr>Office Theme</vt:lpstr>
      <vt:lpstr>Equation</vt:lpstr>
      <vt:lpstr>Kiểm tra bài cũ:</vt:lpstr>
      <vt:lpstr>BÀI 22- TIẾT 32:  TÍNH THEO PHƯƠNG TRÌNH  HÓA HỌC (T1)</vt:lpstr>
      <vt:lpstr>BÀI 22- TIẾT 32:  TÍNH THEO PHƯƠNG TRÌNH  HÓA HỌC (T1)</vt:lpstr>
      <vt:lpstr>BÀI 22- TIẾT 32:  TÍNH THEO PHƯƠNG TRÌNH  HÓA HỌC (T1)</vt:lpstr>
      <vt:lpstr>BÀI 22- TIẾT 32:  TÍNH THEO PHƯƠNG TRÌNH  HÓA HỌC (T1)</vt:lpstr>
      <vt:lpstr>BÀI 22- TIẾT 32:  TÍNH THEO PHƯƠNG TRÌNH  HÓA HỌC (Tiết 1)</vt:lpstr>
      <vt:lpstr>BÀI 22- TIẾT 32:  TÍNH THEO PHƯƠNG TRÌNH  HÓA HỌC (T1)</vt:lpstr>
      <vt:lpstr>BÀI 22- TIẾT 32: TÍNH THEO PHƯƠNG TRÌNH  HÓA HỌC (T1)</vt:lpstr>
      <vt:lpstr>BÀI 22- TIẾT 32: TÍNH THEO PHƯƠNG TRÌNH  HÓA HỌC (T1)</vt:lpstr>
      <vt:lpstr>BÀI 22- TIẾT 32: TÍNH THEO PHƯƠNG TRÌNH  HÓA HỌC (T1)</vt:lpstr>
      <vt:lpstr>BÀI 22- TIẾT 32: TÍNH THEO PHƯƠNG TRÌNH  HÓA HỌC (T1)</vt:lpstr>
      <vt:lpstr>BÀI 22- TIẾT 32:  TÍNH THEO PHƯƠNG TRÌNH  HÓA HỌC (T1)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Duc</cp:lastModifiedBy>
  <cp:revision>62</cp:revision>
  <dcterms:created xsi:type="dcterms:W3CDTF">2019-11-21T12:42:34Z</dcterms:created>
  <dcterms:modified xsi:type="dcterms:W3CDTF">2020-03-19T03:31:19Z</dcterms:modified>
</cp:coreProperties>
</file>