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handoutMasterIdLst>
    <p:handoutMasterId r:id="rId14"/>
  </p:handoutMasterIdLst>
  <p:sldIdLst>
    <p:sldId id="280" r:id="rId2"/>
    <p:sldId id="297" r:id="rId3"/>
    <p:sldId id="265" r:id="rId4"/>
    <p:sldId id="299" r:id="rId5"/>
    <p:sldId id="300" r:id="rId6"/>
    <p:sldId id="290" r:id="rId7"/>
    <p:sldId id="286" r:id="rId8"/>
    <p:sldId id="263" r:id="rId9"/>
    <p:sldId id="267" r:id="rId10"/>
    <p:sldId id="301" r:id="rId11"/>
    <p:sldId id="273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FFFFCC"/>
    <a:srgbClr val="F2FDF7"/>
    <a:srgbClr val="800040"/>
    <a:srgbClr val="006600"/>
    <a:srgbClr val="00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9648" autoAdjust="0"/>
  </p:normalViewPr>
  <p:slideViewPr>
    <p:cSldViewPr snapToObjects="1">
      <p:cViewPr varScale="1">
        <p:scale>
          <a:sx n="74" d="100"/>
          <a:sy n="74" d="100"/>
        </p:scale>
        <p:origin x="1068" y="72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A68FF9-41E5-405E-8F83-2AC2913E1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916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FD9FC6-BE0A-4DEF-BA64-E0CE9E9D3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976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569537-C5A7-4651-9E90-84CB18960448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1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0E497-2DBE-465F-8E42-3B9B00515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06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6320E-FA88-40AF-9F39-511463AEF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8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578-A404-4B4B-A658-3C3861C26D7A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5305-8F1F-430D-B3D1-30F753838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950861-7909-4398-8E20-4C2B04F19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15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3" Type="http://schemas.openxmlformats.org/officeDocument/2006/relationships/image" Target="../media/image21.png"/><Relationship Id="rId21" Type="http://schemas.openxmlformats.org/officeDocument/2006/relationships/image" Target="../media/image26.png"/><Relationship Id="rId25" Type="http://schemas.openxmlformats.org/officeDocument/2006/relationships/image" Target="../media/image30.png"/><Relationship Id="rId2" Type="http://schemas.openxmlformats.org/officeDocument/2006/relationships/image" Target="../media/image20.png"/><Relationship Id="rId20" Type="http://schemas.openxmlformats.org/officeDocument/2006/relationships/image" Target="../media/image34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24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25.png"/><Relationship Id="rId23" Type="http://schemas.openxmlformats.org/officeDocument/2006/relationships/image" Target="../media/image28.png"/><Relationship Id="rId28" Type="http://schemas.openxmlformats.org/officeDocument/2006/relationships/image" Target="../media/image16.gif"/><Relationship Id="rId4" Type="http://schemas.openxmlformats.org/officeDocument/2006/relationships/image" Target="../media/image22.png"/><Relationship Id="rId14" Type="http://schemas.openxmlformats.org/officeDocument/2006/relationships/image" Target="../media/image240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12" Type="http://schemas.openxmlformats.org/officeDocument/2006/relationships/image" Target="../media/image1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37.png"/><Relationship Id="rId1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36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1" descr="car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65" y="-65402"/>
            <a:ext cx="9631363" cy="72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3187" y="227314"/>
            <a:ext cx="45530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KIỂM TRA BÀI CŨ</a:t>
            </a:r>
            <a:endParaRPr lang="en-US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55087" y="1157309"/>
                <a:ext cx="867545" cy="128374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b="1" i="1" smtClean="0">
                              <a:ln/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lumMod val="50000"/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1" i="0" smtClean="0">
                              <a:ln/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lumMod val="50000"/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r>
                            <a:rPr lang="en-US" sz="4500" b="1" i="0" smtClean="0">
                              <a:ln/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lumMod val="50000"/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𝐌</m:t>
                          </m:r>
                        </m:den>
                      </m:f>
                    </m:oMath>
                  </m:oMathPara>
                </a14:m>
                <a:endParaRPr lang="en-US" sz="4500" b="1" dirty="0">
                  <a:ln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87" y="1157309"/>
                <a:ext cx="867545" cy="1283749"/>
              </a:xfrm>
              <a:prstGeom prst="rect">
                <a:avLst/>
              </a:prstGeom>
              <a:blipFill>
                <a:blip r:embed="rId3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10971" y="1429149"/>
                <a:ext cx="1293944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45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5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71" y="1429149"/>
                <a:ext cx="1293944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336303" y="6201308"/>
            <a:ext cx="4972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FF0000"/>
                </a:solidFill>
              </a:rPr>
              <a:t>(Al=27, Cl=35,5, Ca=40, O=16, H=1)</a:t>
            </a:r>
            <a:endParaRPr lang="en-US" sz="22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49760" y="1443360"/>
                <a:ext cx="1459054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45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5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60" y="1443360"/>
                <a:ext cx="1459054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50472" y="1429235"/>
                <a:ext cx="1414170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45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5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𝐌</m:t>
                      </m:r>
                    </m:oMath>
                  </m:oMathPara>
                </a14:m>
                <a:endParaRPr lang="en-US" sz="45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472" y="1429235"/>
                <a:ext cx="1414170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454708" y="1887133"/>
            <a:ext cx="474295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64550" y="2501789"/>
            <a:ext cx="400631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M: khối lượng mol (g/mol)</a:t>
            </a:r>
          </a:p>
          <a:p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m: khối lượng (gam)</a:t>
            </a:r>
          </a:p>
          <a:p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n : số mol (mol) </a:t>
            </a:r>
            <a:endParaRPr lang="en-US" sz="2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84566" y="1136380"/>
            <a:ext cx="2272181" cy="145678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65181" y="1440851"/>
            <a:ext cx="2929135" cy="89256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56530" y="3798122"/>
            <a:ext cx="7852166" cy="1092052"/>
            <a:chOff x="-389517" y="1627173"/>
            <a:chExt cx="7852166" cy="1236998"/>
          </a:xfrm>
        </p:grpSpPr>
        <p:grpSp>
          <p:nvGrpSpPr>
            <p:cNvPr id="29" name="Group 17"/>
            <p:cNvGrpSpPr>
              <a:grpSpLocks/>
            </p:cNvGrpSpPr>
            <p:nvPr/>
          </p:nvGrpSpPr>
          <p:grpSpPr bwMode="auto">
            <a:xfrm>
              <a:off x="-389517" y="1627173"/>
              <a:ext cx="7852166" cy="1236998"/>
              <a:chOff x="1868587" y="1720642"/>
              <a:chExt cx="5057999" cy="984139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2286492" y="1720642"/>
                <a:ext cx="4640094" cy="984139"/>
              </a:xfrm>
              <a:prstGeom prst="rect">
                <a:avLst/>
              </a:prstGeom>
              <a:solidFill>
                <a:srgbClr val="D62037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Trapezoid 2"/>
              <p:cNvSpPr/>
              <p:nvPr/>
            </p:nvSpPr>
            <p:spPr bwMode="auto">
              <a:xfrm rot="19191503">
                <a:off x="1868587" y="1841013"/>
                <a:ext cx="1298101" cy="464480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  <a:lumMod val="67000"/>
                      <a:lumOff val="33000"/>
                    </a:sysClr>
                  </a:gs>
                  <a:gs pos="42000">
                    <a:sysClr val="window" lastClr="FFFFFF">
                      <a:shade val="67500"/>
                      <a:satMod val="115000"/>
                      <a:lumMod val="38000"/>
                      <a:lumOff val="62000"/>
                    </a:sysClr>
                  </a:gs>
                  <a:gs pos="84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3600000" scaled="0"/>
                <a:tileRect/>
              </a:gradFill>
              <a:ln w="31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657672" y="1810028"/>
              <a:ext cx="660509" cy="575936"/>
              <a:chOff x="4290008" y="4767262"/>
              <a:chExt cx="902113" cy="1014412"/>
            </a:xfrm>
            <a:solidFill>
              <a:sysClr val="window" lastClr="FFFFFF"/>
            </a:solidFill>
          </p:grpSpPr>
          <p:sp>
            <p:nvSpPr>
              <p:cNvPr id="33" name="Freeform 32"/>
              <p:cNvSpPr/>
              <p:nvPr/>
            </p:nvSpPr>
            <p:spPr>
              <a:xfrm>
                <a:off x="4444110" y="4922044"/>
                <a:ext cx="602358" cy="590550"/>
              </a:xfrm>
              <a:custGeom>
                <a:avLst/>
                <a:gdLst>
                  <a:gd name="connsiteX0" fmla="*/ 107157 w 564357"/>
                  <a:gd name="connsiteY0" fmla="*/ 600075 h 600075"/>
                  <a:gd name="connsiteX1" fmla="*/ 107157 w 564357"/>
                  <a:gd name="connsiteY1" fmla="*/ 531019 h 600075"/>
                  <a:gd name="connsiteX2" fmla="*/ 0 w 564357"/>
                  <a:gd name="connsiteY2" fmla="*/ 173831 h 600075"/>
                  <a:gd name="connsiteX3" fmla="*/ 283369 w 564357"/>
                  <a:gd name="connsiteY3" fmla="*/ 0 h 600075"/>
                  <a:gd name="connsiteX4" fmla="*/ 526257 w 564357"/>
                  <a:gd name="connsiteY4" fmla="*/ 138112 h 600075"/>
                  <a:gd name="connsiteX5" fmla="*/ 564357 w 564357"/>
                  <a:gd name="connsiteY5" fmla="*/ 407194 h 600075"/>
                  <a:gd name="connsiteX6" fmla="*/ 445294 w 564357"/>
                  <a:gd name="connsiteY6" fmla="*/ 557212 h 600075"/>
                  <a:gd name="connsiteX7" fmla="*/ 445294 w 564357"/>
                  <a:gd name="connsiteY7" fmla="*/ 588169 h 600075"/>
                  <a:gd name="connsiteX8" fmla="*/ 342900 w 564357"/>
                  <a:gd name="connsiteY8" fmla="*/ 588169 h 600075"/>
                  <a:gd name="connsiteX9" fmla="*/ 342900 w 564357"/>
                  <a:gd name="connsiteY9" fmla="*/ 481012 h 600075"/>
                  <a:gd name="connsiteX10" fmla="*/ 476250 w 564357"/>
                  <a:gd name="connsiteY10" fmla="*/ 307181 h 600075"/>
                  <a:gd name="connsiteX11" fmla="*/ 285750 w 564357"/>
                  <a:gd name="connsiteY11" fmla="*/ 119062 h 600075"/>
                  <a:gd name="connsiteX12" fmla="*/ 92869 w 564357"/>
                  <a:gd name="connsiteY12" fmla="*/ 316706 h 600075"/>
                  <a:gd name="connsiteX13" fmla="*/ 207169 w 564357"/>
                  <a:gd name="connsiteY13" fmla="*/ 485775 h 600075"/>
                  <a:gd name="connsiteX14" fmla="*/ 207169 w 564357"/>
                  <a:gd name="connsiteY14" fmla="*/ 592931 h 600075"/>
                  <a:gd name="connsiteX15" fmla="*/ 107157 w 564357"/>
                  <a:gd name="connsiteY15" fmla="*/ 600075 h 600075"/>
                  <a:gd name="connsiteX0" fmla="*/ 109538 w 564357"/>
                  <a:gd name="connsiteY0" fmla="*/ 590550 h 592931"/>
                  <a:gd name="connsiteX1" fmla="*/ 107157 w 564357"/>
                  <a:gd name="connsiteY1" fmla="*/ 531019 h 592931"/>
                  <a:gd name="connsiteX2" fmla="*/ 0 w 564357"/>
                  <a:gd name="connsiteY2" fmla="*/ 173831 h 592931"/>
                  <a:gd name="connsiteX3" fmla="*/ 283369 w 564357"/>
                  <a:gd name="connsiteY3" fmla="*/ 0 h 592931"/>
                  <a:gd name="connsiteX4" fmla="*/ 526257 w 564357"/>
                  <a:gd name="connsiteY4" fmla="*/ 138112 h 592931"/>
                  <a:gd name="connsiteX5" fmla="*/ 564357 w 564357"/>
                  <a:gd name="connsiteY5" fmla="*/ 407194 h 592931"/>
                  <a:gd name="connsiteX6" fmla="*/ 445294 w 564357"/>
                  <a:gd name="connsiteY6" fmla="*/ 557212 h 592931"/>
                  <a:gd name="connsiteX7" fmla="*/ 445294 w 564357"/>
                  <a:gd name="connsiteY7" fmla="*/ 588169 h 592931"/>
                  <a:gd name="connsiteX8" fmla="*/ 342900 w 564357"/>
                  <a:gd name="connsiteY8" fmla="*/ 588169 h 592931"/>
                  <a:gd name="connsiteX9" fmla="*/ 342900 w 564357"/>
                  <a:gd name="connsiteY9" fmla="*/ 481012 h 592931"/>
                  <a:gd name="connsiteX10" fmla="*/ 476250 w 564357"/>
                  <a:gd name="connsiteY10" fmla="*/ 307181 h 592931"/>
                  <a:gd name="connsiteX11" fmla="*/ 285750 w 564357"/>
                  <a:gd name="connsiteY11" fmla="*/ 119062 h 592931"/>
                  <a:gd name="connsiteX12" fmla="*/ 92869 w 564357"/>
                  <a:gd name="connsiteY12" fmla="*/ 316706 h 592931"/>
                  <a:gd name="connsiteX13" fmla="*/ 207169 w 564357"/>
                  <a:gd name="connsiteY13" fmla="*/ 485775 h 592931"/>
                  <a:gd name="connsiteX14" fmla="*/ 207169 w 564357"/>
                  <a:gd name="connsiteY14" fmla="*/ 592931 h 592931"/>
                  <a:gd name="connsiteX15" fmla="*/ 109538 w 564357"/>
                  <a:gd name="connsiteY15" fmla="*/ 590550 h 592931"/>
                  <a:gd name="connsiteX0" fmla="*/ 121444 w 576263"/>
                  <a:gd name="connsiteY0" fmla="*/ 590550 h 592931"/>
                  <a:gd name="connsiteX1" fmla="*/ 119063 w 576263"/>
                  <a:gd name="connsiteY1" fmla="*/ 531019 h 592931"/>
                  <a:gd name="connsiteX2" fmla="*/ 11906 w 576263"/>
                  <a:gd name="connsiteY2" fmla="*/ 173831 h 592931"/>
                  <a:gd name="connsiteX3" fmla="*/ 295275 w 576263"/>
                  <a:gd name="connsiteY3" fmla="*/ 0 h 592931"/>
                  <a:gd name="connsiteX4" fmla="*/ 538163 w 576263"/>
                  <a:gd name="connsiteY4" fmla="*/ 138112 h 592931"/>
                  <a:gd name="connsiteX5" fmla="*/ 576263 w 576263"/>
                  <a:gd name="connsiteY5" fmla="*/ 407194 h 592931"/>
                  <a:gd name="connsiteX6" fmla="*/ 457200 w 576263"/>
                  <a:gd name="connsiteY6" fmla="*/ 557212 h 592931"/>
                  <a:gd name="connsiteX7" fmla="*/ 457200 w 576263"/>
                  <a:gd name="connsiteY7" fmla="*/ 588169 h 592931"/>
                  <a:gd name="connsiteX8" fmla="*/ 354806 w 576263"/>
                  <a:gd name="connsiteY8" fmla="*/ 588169 h 592931"/>
                  <a:gd name="connsiteX9" fmla="*/ 354806 w 576263"/>
                  <a:gd name="connsiteY9" fmla="*/ 481012 h 592931"/>
                  <a:gd name="connsiteX10" fmla="*/ 488156 w 576263"/>
                  <a:gd name="connsiteY10" fmla="*/ 307181 h 592931"/>
                  <a:gd name="connsiteX11" fmla="*/ 297656 w 576263"/>
                  <a:gd name="connsiteY11" fmla="*/ 119062 h 592931"/>
                  <a:gd name="connsiteX12" fmla="*/ 104775 w 576263"/>
                  <a:gd name="connsiteY12" fmla="*/ 316706 h 592931"/>
                  <a:gd name="connsiteX13" fmla="*/ 219075 w 576263"/>
                  <a:gd name="connsiteY13" fmla="*/ 485775 h 592931"/>
                  <a:gd name="connsiteX14" fmla="*/ 219075 w 576263"/>
                  <a:gd name="connsiteY14" fmla="*/ 592931 h 592931"/>
                  <a:gd name="connsiteX15" fmla="*/ 121444 w 576263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97304"/>
                  <a:gd name="connsiteY0" fmla="*/ 590550 h 592931"/>
                  <a:gd name="connsiteX1" fmla="*/ 123129 w 597304"/>
                  <a:gd name="connsiteY1" fmla="*/ 531019 h 592931"/>
                  <a:gd name="connsiteX2" fmla="*/ 15972 w 597304"/>
                  <a:gd name="connsiteY2" fmla="*/ 173831 h 592931"/>
                  <a:gd name="connsiteX3" fmla="*/ 299341 w 597304"/>
                  <a:gd name="connsiteY3" fmla="*/ 0 h 592931"/>
                  <a:gd name="connsiteX4" fmla="*/ 542229 w 597304"/>
                  <a:gd name="connsiteY4" fmla="*/ 138112 h 592931"/>
                  <a:gd name="connsiteX5" fmla="*/ 580329 w 597304"/>
                  <a:gd name="connsiteY5" fmla="*/ 407194 h 592931"/>
                  <a:gd name="connsiteX6" fmla="*/ 461266 w 597304"/>
                  <a:gd name="connsiteY6" fmla="*/ 557212 h 592931"/>
                  <a:gd name="connsiteX7" fmla="*/ 461266 w 597304"/>
                  <a:gd name="connsiteY7" fmla="*/ 588169 h 592931"/>
                  <a:gd name="connsiteX8" fmla="*/ 358872 w 597304"/>
                  <a:gd name="connsiteY8" fmla="*/ 588169 h 592931"/>
                  <a:gd name="connsiteX9" fmla="*/ 358872 w 597304"/>
                  <a:gd name="connsiteY9" fmla="*/ 481012 h 592931"/>
                  <a:gd name="connsiteX10" fmla="*/ 492222 w 597304"/>
                  <a:gd name="connsiteY10" fmla="*/ 307181 h 592931"/>
                  <a:gd name="connsiteX11" fmla="*/ 301722 w 597304"/>
                  <a:gd name="connsiteY11" fmla="*/ 119062 h 592931"/>
                  <a:gd name="connsiteX12" fmla="*/ 108841 w 597304"/>
                  <a:gd name="connsiteY12" fmla="*/ 316706 h 592931"/>
                  <a:gd name="connsiteX13" fmla="*/ 223141 w 597304"/>
                  <a:gd name="connsiteY13" fmla="*/ 485775 h 592931"/>
                  <a:gd name="connsiteX14" fmla="*/ 223141 w 597304"/>
                  <a:gd name="connsiteY14" fmla="*/ 592931 h 592931"/>
                  <a:gd name="connsiteX15" fmla="*/ 125510 w 597304"/>
                  <a:gd name="connsiteY15" fmla="*/ 590550 h 592931"/>
                  <a:gd name="connsiteX0" fmla="*/ 125510 w 599510"/>
                  <a:gd name="connsiteY0" fmla="*/ 590550 h 592931"/>
                  <a:gd name="connsiteX1" fmla="*/ 123129 w 599510"/>
                  <a:gd name="connsiteY1" fmla="*/ 531019 h 592931"/>
                  <a:gd name="connsiteX2" fmla="*/ 15972 w 599510"/>
                  <a:gd name="connsiteY2" fmla="*/ 173831 h 592931"/>
                  <a:gd name="connsiteX3" fmla="*/ 299341 w 599510"/>
                  <a:gd name="connsiteY3" fmla="*/ 0 h 592931"/>
                  <a:gd name="connsiteX4" fmla="*/ 549373 w 599510"/>
                  <a:gd name="connsiteY4" fmla="*/ 133349 h 592931"/>
                  <a:gd name="connsiteX5" fmla="*/ 580329 w 599510"/>
                  <a:gd name="connsiteY5" fmla="*/ 407194 h 592931"/>
                  <a:gd name="connsiteX6" fmla="*/ 461266 w 599510"/>
                  <a:gd name="connsiteY6" fmla="*/ 557212 h 592931"/>
                  <a:gd name="connsiteX7" fmla="*/ 461266 w 599510"/>
                  <a:gd name="connsiteY7" fmla="*/ 588169 h 592931"/>
                  <a:gd name="connsiteX8" fmla="*/ 358872 w 599510"/>
                  <a:gd name="connsiteY8" fmla="*/ 588169 h 592931"/>
                  <a:gd name="connsiteX9" fmla="*/ 358872 w 599510"/>
                  <a:gd name="connsiteY9" fmla="*/ 481012 h 592931"/>
                  <a:gd name="connsiteX10" fmla="*/ 492222 w 599510"/>
                  <a:gd name="connsiteY10" fmla="*/ 307181 h 592931"/>
                  <a:gd name="connsiteX11" fmla="*/ 301722 w 599510"/>
                  <a:gd name="connsiteY11" fmla="*/ 119062 h 592931"/>
                  <a:gd name="connsiteX12" fmla="*/ 108841 w 599510"/>
                  <a:gd name="connsiteY12" fmla="*/ 316706 h 592931"/>
                  <a:gd name="connsiteX13" fmla="*/ 223141 w 599510"/>
                  <a:gd name="connsiteY13" fmla="*/ 485775 h 592931"/>
                  <a:gd name="connsiteX14" fmla="*/ 223141 w 599510"/>
                  <a:gd name="connsiteY14" fmla="*/ 592931 h 592931"/>
                  <a:gd name="connsiteX15" fmla="*/ 125510 w 599510"/>
                  <a:gd name="connsiteY15" fmla="*/ 590550 h 592931"/>
                  <a:gd name="connsiteX0" fmla="*/ 125510 w 599510"/>
                  <a:gd name="connsiteY0" fmla="*/ 590550 h 592931"/>
                  <a:gd name="connsiteX1" fmla="*/ 123129 w 599510"/>
                  <a:gd name="connsiteY1" fmla="*/ 531019 h 592931"/>
                  <a:gd name="connsiteX2" fmla="*/ 15972 w 599510"/>
                  <a:gd name="connsiteY2" fmla="*/ 173831 h 592931"/>
                  <a:gd name="connsiteX3" fmla="*/ 299341 w 599510"/>
                  <a:gd name="connsiteY3" fmla="*/ 0 h 592931"/>
                  <a:gd name="connsiteX4" fmla="*/ 549373 w 599510"/>
                  <a:gd name="connsiteY4" fmla="*/ 133349 h 592931"/>
                  <a:gd name="connsiteX5" fmla="*/ 580329 w 599510"/>
                  <a:gd name="connsiteY5" fmla="*/ 407194 h 592931"/>
                  <a:gd name="connsiteX6" fmla="*/ 461266 w 599510"/>
                  <a:gd name="connsiteY6" fmla="*/ 557212 h 592931"/>
                  <a:gd name="connsiteX7" fmla="*/ 461266 w 599510"/>
                  <a:gd name="connsiteY7" fmla="*/ 588169 h 592931"/>
                  <a:gd name="connsiteX8" fmla="*/ 358872 w 599510"/>
                  <a:gd name="connsiteY8" fmla="*/ 588169 h 592931"/>
                  <a:gd name="connsiteX9" fmla="*/ 358872 w 599510"/>
                  <a:gd name="connsiteY9" fmla="*/ 481012 h 592931"/>
                  <a:gd name="connsiteX10" fmla="*/ 492222 w 599510"/>
                  <a:gd name="connsiteY10" fmla="*/ 307181 h 592931"/>
                  <a:gd name="connsiteX11" fmla="*/ 301722 w 599510"/>
                  <a:gd name="connsiteY11" fmla="*/ 119062 h 592931"/>
                  <a:gd name="connsiteX12" fmla="*/ 108841 w 599510"/>
                  <a:gd name="connsiteY12" fmla="*/ 316706 h 592931"/>
                  <a:gd name="connsiteX13" fmla="*/ 223141 w 599510"/>
                  <a:gd name="connsiteY13" fmla="*/ 485775 h 592931"/>
                  <a:gd name="connsiteX14" fmla="*/ 223141 w 599510"/>
                  <a:gd name="connsiteY14" fmla="*/ 592931 h 592931"/>
                  <a:gd name="connsiteX15" fmla="*/ 125510 w 599510"/>
                  <a:gd name="connsiteY15" fmla="*/ 590550 h 592931"/>
                  <a:gd name="connsiteX0" fmla="*/ 125510 w 595939"/>
                  <a:gd name="connsiteY0" fmla="*/ 590550 h 592931"/>
                  <a:gd name="connsiteX1" fmla="*/ 123129 w 595939"/>
                  <a:gd name="connsiteY1" fmla="*/ 531019 h 592931"/>
                  <a:gd name="connsiteX2" fmla="*/ 15972 w 595939"/>
                  <a:gd name="connsiteY2" fmla="*/ 173831 h 592931"/>
                  <a:gd name="connsiteX3" fmla="*/ 299341 w 595939"/>
                  <a:gd name="connsiteY3" fmla="*/ 0 h 592931"/>
                  <a:gd name="connsiteX4" fmla="*/ 549373 w 595939"/>
                  <a:gd name="connsiteY4" fmla="*/ 133349 h 592931"/>
                  <a:gd name="connsiteX5" fmla="*/ 580329 w 595939"/>
                  <a:gd name="connsiteY5" fmla="*/ 407194 h 592931"/>
                  <a:gd name="connsiteX6" fmla="*/ 461266 w 595939"/>
                  <a:gd name="connsiteY6" fmla="*/ 557212 h 592931"/>
                  <a:gd name="connsiteX7" fmla="*/ 461266 w 595939"/>
                  <a:gd name="connsiteY7" fmla="*/ 588169 h 592931"/>
                  <a:gd name="connsiteX8" fmla="*/ 358872 w 595939"/>
                  <a:gd name="connsiteY8" fmla="*/ 588169 h 592931"/>
                  <a:gd name="connsiteX9" fmla="*/ 358872 w 595939"/>
                  <a:gd name="connsiteY9" fmla="*/ 481012 h 592931"/>
                  <a:gd name="connsiteX10" fmla="*/ 492222 w 595939"/>
                  <a:gd name="connsiteY10" fmla="*/ 307181 h 592931"/>
                  <a:gd name="connsiteX11" fmla="*/ 301722 w 595939"/>
                  <a:gd name="connsiteY11" fmla="*/ 119062 h 592931"/>
                  <a:gd name="connsiteX12" fmla="*/ 108841 w 595939"/>
                  <a:gd name="connsiteY12" fmla="*/ 316706 h 592931"/>
                  <a:gd name="connsiteX13" fmla="*/ 223141 w 595939"/>
                  <a:gd name="connsiteY13" fmla="*/ 485775 h 592931"/>
                  <a:gd name="connsiteX14" fmla="*/ 223141 w 595939"/>
                  <a:gd name="connsiteY14" fmla="*/ 592931 h 592931"/>
                  <a:gd name="connsiteX15" fmla="*/ 125510 w 595939"/>
                  <a:gd name="connsiteY15" fmla="*/ 590550 h 592931"/>
                  <a:gd name="connsiteX0" fmla="*/ 125510 w 595939"/>
                  <a:gd name="connsiteY0" fmla="*/ 590550 h 592931"/>
                  <a:gd name="connsiteX1" fmla="*/ 123129 w 595939"/>
                  <a:gd name="connsiteY1" fmla="*/ 531019 h 592931"/>
                  <a:gd name="connsiteX2" fmla="*/ 15972 w 595939"/>
                  <a:gd name="connsiteY2" fmla="*/ 173831 h 592931"/>
                  <a:gd name="connsiteX3" fmla="*/ 299341 w 595939"/>
                  <a:gd name="connsiteY3" fmla="*/ 0 h 592931"/>
                  <a:gd name="connsiteX4" fmla="*/ 549373 w 595939"/>
                  <a:gd name="connsiteY4" fmla="*/ 133349 h 592931"/>
                  <a:gd name="connsiteX5" fmla="*/ 580329 w 595939"/>
                  <a:gd name="connsiteY5" fmla="*/ 407194 h 592931"/>
                  <a:gd name="connsiteX6" fmla="*/ 461266 w 595939"/>
                  <a:gd name="connsiteY6" fmla="*/ 557212 h 592931"/>
                  <a:gd name="connsiteX7" fmla="*/ 461266 w 595939"/>
                  <a:gd name="connsiteY7" fmla="*/ 588169 h 592931"/>
                  <a:gd name="connsiteX8" fmla="*/ 358872 w 595939"/>
                  <a:gd name="connsiteY8" fmla="*/ 588169 h 592931"/>
                  <a:gd name="connsiteX9" fmla="*/ 358872 w 595939"/>
                  <a:gd name="connsiteY9" fmla="*/ 481012 h 592931"/>
                  <a:gd name="connsiteX10" fmla="*/ 492222 w 595939"/>
                  <a:gd name="connsiteY10" fmla="*/ 307181 h 592931"/>
                  <a:gd name="connsiteX11" fmla="*/ 301722 w 595939"/>
                  <a:gd name="connsiteY11" fmla="*/ 119062 h 592931"/>
                  <a:gd name="connsiteX12" fmla="*/ 108841 w 595939"/>
                  <a:gd name="connsiteY12" fmla="*/ 316706 h 592931"/>
                  <a:gd name="connsiteX13" fmla="*/ 223141 w 595939"/>
                  <a:gd name="connsiteY13" fmla="*/ 485775 h 592931"/>
                  <a:gd name="connsiteX14" fmla="*/ 223141 w 595939"/>
                  <a:gd name="connsiteY14" fmla="*/ 592931 h 592931"/>
                  <a:gd name="connsiteX15" fmla="*/ 125510 w 595939"/>
                  <a:gd name="connsiteY15" fmla="*/ 590550 h 592931"/>
                  <a:gd name="connsiteX0" fmla="*/ 125510 w 553955"/>
                  <a:gd name="connsiteY0" fmla="*/ 590550 h 592931"/>
                  <a:gd name="connsiteX1" fmla="*/ 123129 w 553955"/>
                  <a:gd name="connsiteY1" fmla="*/ 531019 h 592931"/>
                  <a:gd name="connsiteX2" fmla="*/ 15972 w 553955"/>
                  <a:gd name="connsiteY2" fmla="*/ 173831 h 592931"/>
                  <a:gd name="connsiteX3" fmla="*/ 299341 w 553955"/>
                  <a:gd name="connsiteY3" fmla="*/ 0 h 592931"/>
                  <a:gd name="connsiteX4" fmla="*/ 549373 w 553955"/>
                  <a:gd name="connsiteY4" fmla="*/ 133349 h 592931"/>
                  <a:gd name="connsiteX5" fmla="*/ 461266 w 553955"/>
                  <a:gd name="connsiteY5" fmla="*/ 557212 h 592931"/>
                  <a:gd name="connsiteX6" fmla="*/ 461266 w 553955"/>
                  <a:gd name="connsiteY6" fmla="*/ 588169 h 592931"/>
                  <a:gd name="connsiteX7" fmla="*/ 358872 w 553955"/>
                  <a:gd name="connsiteY7" fmla="*/ 588169 h 592931"/>
                  <a:gd name="connsiteX8" fmla="*/ 358872 w 553955"/>
                  <a:gd name="connsiteY8" fmla="*/ 481012 h 592931"/>
                  <a:gd name="connsiteX9" fmla="*/ 492222 w 553955"/>
                  <a:gd name="connsiteY9" fmla="*/ 307181 h 592931"/>
                  <a:gd name="connsiteX10" fmla="*/ 301722 w 553955"/>
                  <a:gd name="connsiteY10" fmla="*/ 119062 h 592931"/>
                  <a:gd name="connsiteX11" fmla="*/ 108841 w 553955"/>
                  <a:gd name="connsiteY11" fmla="*/ 316706 h 592931"/>
                  <a:gd name="connsiteX12" fmla="*/ 223141 w 553955"/>
                  <a:gd name="connsiteY12" fmla="*/ 485775 h 592931"/>
                  <a:gd name="connsiteX13" fmla="*/ 223141 w 553955"/>
                  <a:gd name="connsiteY13" fmla="*/ 592931 h 592931"/>
                  <a:gd name="connsiteX14" fmla="*/ 125510 w 553955"/>
                  <a:gd name="connsiteY14" fmla="*/ 590550 h 592931"/>
                  <a:gd name="connsiteX0" fmla="*/ 125510 w 596292"/>
                  <a:gd name="connsiteY0" fmla="*/ 590550 h 592931"/>
                  <a:gd name="connsiteX1" fmla="*/ 123129 w 596292"/>
                  <a:gd name="connsiteY1" fmla="*/ 531019 h 592931"/>
                  <a:gd name="connsiteX2" fmla="*/ 15972 w 596292"/>
                  <a:gd name="connsiteY2" fmla="*/ 173831 h 592931"/>
                  <a:gd name="connsiteX3" fmla="*/ 299341 w 596292"/>
                  <a:gd name="connsiteY3" fmla="*/ 0 h 592931"/>
                  <a:gd name="connsiteX4" fmla="*/ 549373 w 596292"/>
                  <a:gd name="connsiteY4" fmla="*/ 133349 h 592931"/>
                  <a:gd name="connsiteX5" fmla="*/ 461266 w 596292"/>
                  <a:gd name="connsiteY5" fmla="*/ 557212 h 592931"/>
                  <a:gd name="connsiteX6" fmla="*/ 461266 w 596292"/>
                  <a:gd name="connsiteY6" fmla="*/ 588169 h 592931"/>
                  <a:gd name="connsiteX7" fmla="*/ 358872 w 596292"/>
                  <a:gd name="connsiteY7" fmla="*/ 588169 h 592931"/>
                  <a:gd name="connsiteX8" fmla="*/ 358872 w 596292"/>
                  <a:gd name="connsiteY8" fmla="*/ 481012 h 592931"/>
                  <a:gd name="connsiteX9" fmla="*/ 492222 w 596292"/>
                  <a:gd name="connsiteY9" fmla="*/ 307181 h 592931"/>
                  <a:gd name="connsiteX10" fmla="*/ 301722 w 596292"/>
                  <a:gd name="connsiteY10" fmla="*/ 119062 h 592931"/>
                  <a:gd name="connsiteX11" fmla="*/ 108841 w 596292"/>
                  <a:gd name="connsiteY11" fmla="*/ 316706 h 592931"/>
                  <a:gd name="connsiteX12" fmla="*/ 223141 w 596292"/>
                  <a:gd name="connsiteY12" fmla="*/ 485775 h 592931"/>
                  <a:gd name="connsiteX13" fmla="*/ 223141 w 596292"/>
                  <a:gd name="connsiteY13" fmla="*/ 592931 h 592931"/>
                  <a:gd name="connsiteX14" fmla="*/ 125510 w 596292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58872 w 602358"/>
                  <a:gd name="connsiteY8" fmla="*/ 48101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15997 w 602358"/>
                  <a:gd name="connsiteY12" fmla="*/ 495300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89 h 592970"/>
                  <a:gd name="connsiteX1" fmla="*/ 123129 w 602358"/>
                  <a:gd name="connsiteY1" fmla="*/ 531058 h 592970"/>
                  <a:gd name="connsiteX2" fmla="*/ 15972 w 602358"/>
                  <a:gd name="connsiteY2" fmla="*/ 173870 h 592970"/>
                  <a:gd name="connsiteX3" fmla="*/ 299341 w 602358"/>
                  <a:gd name="connsiteY3" fmla="*/ 39 h 592970"/>
                  <a:gd name="connsiteX4" fmla="*/ 549373 w 602358"/>
                  <a:gd name="connsiteY4" fmla="*/ 133388 h 592970"/>
                  <a:gd name="connsiteX5" fmla="*/ 461266 w 602358"/>
                  <a:gd name="connsiteY5" fmla="*/ 557251 h 592970"/>
                  <a:gd name="connsiteX6" fmla="*/ 461266 w 602358"/>
                  <a:gd name="connsiteY6" fmla="*/ 588208 h 592970"/>
                  <a:gd name="connsiteX7" fmla="*/ 358872 w 602358"/>
                  <a:gd name="connsiteY7" fmla="*/ 588208 h 592970"/>
                  <a:gd name="connsiteX8" fmla="*/ 368397 w 602358"/>
                  <a:gd name="connsiteY8" fmla="*/ 500101 h 592970"/>
                  <a:gd name="connsiteX9" fmla="*/ 492222 w 602358"/>
                  <a:gd name="connsiteY9" fmla="*/ 307220 h 592970"/>
                  <a:gd name="connsiteX10" fmla="*/ 304103 w 602358"/>
                  <a:gd name="connsiteY10" fmla="*/ 111957 h 592970"/>
                  <a:gd name="connsiteX11" fmla="*/ 108841 w 602358"/>
                  <a:gd name="connsiteY11" fmla="*/ 316745 h 592970"/>
                  <a:gd name="connsiteX12" fmla="*/ 215997 w 602358"/>
                  <a:gd name="connsiteY12" fmla="*/ 495339 h 592970"/>
                  <a:gd name="connsiteX13" fmla="*/ 223141 w 602358"/>
                  <a:gd name="connsiteY13" fmla="*/ 592970 h 592970"/>
                  <a:gd name="connsiteX14" fmla="*/ 125510 w 602358"/>
                  <a:gd name="connsiteY14" fmla="*/ 590589 h 592970"/>
                  <a:gd name="connsiteX0" fmla="*/ 125510 w 602358"/>
                  <a:gd name="connsiteY0" fmla="*/ 590589 h 592970"/>
                  <a:gd name="connsiteX1" fmla="*/ 123129 w 602358"/>
                  <a:gd name="connsiteY1" fmla="*/ 531058 h 592970"/>
                  <a:gd name="connsiteX2" fmla="*/ 15972 w 602358"/>
                  <a:gd name="connsiteY2" fmla="*/ 173870 h 592970"/>
                  <a:gd name="connsiteX3" fmla="*/ 299341 w 602358"/>
                  <a:gd name="connsiteY3" fmla="*/ 39 h 592970"/>
                  <a:gd name="connsiteX4" fmla="*/ 549373 w 602358"/>
                  <a:gd name="connsiteY4" fmla="*/ 133388 h 592970"/>
                  <a:gd name="connsiteX5" fmla="*/ 461266 w 602358"/>
                  <a:gd name="connsiteY5" fmla="*/ 557251 h 592970"/>
                  <a:gd name="connsiteX6" fmla="*/ 461266 w 602358"/>
                  <a:gd name="connsiteY6" fmla="*/ 588208 h 592970"/>
                  <a:gd name="connsiteX7" fmla="*/ 358872 w 602358"/>
                  <a:gd name="connsiteY7" fmla="*/ 588208 h 592970"/>
                  <a:gd name="connsiteX8" fmla="*/ 368397 w 602358"/>
                  <a:gd name="connsiteY8" fmla="*/ 500101 h 592970"/>
                  <a:gd name="connsiteX9" fmla="*/ 492222 w 602358"/>
                  <a:gd name="connsiteY9" fmla="*/ 307220 h 592970"/>
                  <a:gd name="connsiteX10" fmla="*/ 304103 w 602358"/>
                  <a:gd name="connsiteY10" fmla="*/ 102432 h 592970"/>
                  <a:gd name="connsiteX11" fmla="*/ 108841 w 602358"/>
                  <a:gd name="connsiteY11" fmla="*/ 316745 h 592970"/>
                  <a:gd name="connsiteX12" fmla="*/ 215997 w 602358"/>
                  <a:gd name="connsiteY12" fmla="*/ 495339 h 592970"/>
                  <a:gd name="connsiteX13" fmla="*/ 223141 w 602358"/>
                  <a:gd name="connsiteY13" fmla="*/ 592970 h 592970"/>
                  <a:gd name="connsiteX14" fmla="*/ 125510 w 602358"/>
                  <a:gd name="connsiteY14" fmla="*/ 590589 h 592970"/>
                  <a:gd name="connsiteX0" fmla="*/ 125510 w 602358"/>
                  <a:gd name="connsiteY0" fmla="*/ 590589 h 592970"/>
                  <a:gd name="connsiteX1" fmla="*/ 123129 w 602358"/>
                  <a:gd name="connsiteY1" fmla="*/ 531058 h 592970"/>
                  <a:gd name="connsiteX2" fmla="*/ 15972 w 602358"/>
                  <a:gd name="connsiteY2" fmla="*/ 173870 h 592970"/>
                  <a:gd name="connsiteX3" fmla="*/ 299341 w 602358"/>
                  <a:gd name="connsiteY3" fmla="*/ 39 h 592970"/>
                  <a:gd name="connsiteX4" fmla="*/ 549373 w 602358"/>
                  <a:gd name="connsiteY4" fmla="*/ 133388 h 592970"/>
                  <a:gd name="connsiteX5" fmla="*/ 461266 w 602358"/>
                  <a:gd name="connsiteY5" fmla="*/ 557251 h 592970"/>
                  <a:gd name="connsiteX6" fmla="*/ 461266 w 602358"/>
                  <a:gd name="connsiteY6" fmla="*/ 588208 h 592970"/>
                  <a:gd name="connsiteX7" fmla="*/ 358872 w 602358"/>
                  <a:gd name="connsiteY7" fmla="*/ 588208 h 592970"/>
                  <a:gd name="connsiteX8" fmla="*/ 368397 w 602358"/>
                  <a:gd name="connsiteY8" fmla="*/ 500101 h 592970"/>
                  <a:gd name="connsiteX9" fmla="*/ 492222 w 602358"/>
                  <a:gd name="connsiteY9" fmla="*/ 307220 h 592970"/>
                  <a:gd name="connsiteX10" fmla="*/ 304103 w 602358"/>
                  <a:gd name="connsiteY10" fmla="*/ 102432 h 592970"/>
                  <a:gd name="connsiteX11" fmla="*/ 108841 w 602358"/>
                  <a:gd name="connsiteY11" fmla="*/ 316745 h 592970"/>
                  <a:gd name="connsiteX12" fmla="*/ 215997 w 602358"/>
                  <a:gd name="connsiteY12" fmla="*/ 495339 h 592970"/>
                  <a:gd name="connsiteX13" fmla="*/ 223141 w 602358"/>
                  <a:gd name="connsiteY13" fmla="*/ 592970 h 592970"/>
                  <a:gd name="connsiteX14" fmla="*/ 125510 w 602358"/>
                  <a:gd name="connsiteY14" fmla="*/ 590589 h 592970"/>
                  <a:gd name="connsiteX0" fmla="*/ 125510 w 602358"/>
                  <a:gd name="connsiteY0" fmla="*/ 590589 h 592970"/>
                  <a:gd name="connsiteX1" fmla="*/ 123129 w 602358"/>
                  <a:gd name="connsiteY1" fmla="*/ 531058 h 592970"/>
                  <a:gd name="connsiteX2" fmla="*/ 15972 w 602358"/>
                  <a:gd name="connsiteY2" fmla="*/ 173870 h 592970"/>
                  <a:gd name="connsiteX3" fmla="*/ 299341 w 602358"/>
                  <a:gd name="connsiteY3" fmla="*/ 39 h 592970"/>
                  <a:gd name="connsiteX4" fmla="*/ 549373 w 602358"/>
                  <a:gd name="connsiteY4" fmla="*/ 133388 h 592970"/>
                  <a:gd name="connsiteX5" fmla="*/ 461266 w 602358"/>
                  <a:gd name="connsiteY5" fmla="*/ 557251 h 592970"/>
                  <a:gd name="connsiteX6" fmla="*/ 461266 w 602358"/>
                  <a:gd name="connsiteY6" fmla="*/ 588208 h 592970"/>
                  <a:gd name="connsiteX7" fmla="*/ 358872 w 602358"/>
                  <a:gd name="connsiteY7" fmla="*/ 588208 h 592970"/>
                  <a:gd name="connsiteX8" fmla="*/ 368397 w 602358"/>
                  <a:gd name="connsiteY8" fmla="*/ 500101 h 592970"/>
                  <a:gd name="connsiteX9" fmla="*/ 492222 w 602358"/>
                  <a:gd name="connsiteY9" fmla="*/ 307220 h 592970"/>
                  <a:gd name="connsiteX10" fmla="*/ 304103 w 602358"/>
                  <a:gd name="connsiteY10" fmla="*/ 102432 h 592970"/>
                  <a:gd name="connsiteX11" fmla="*/ 108841 w 602358"/>
                  <a:gd name="connsiteY11" fmla="*/ 316745 h 592970"/>
                  <a:gd name="connsiteX12" fmla="*/ 215997 w 602358"/>
                  <a:gd name="connsiteY12" fmla="*/ 495339 h 592970"/>
                  <a:gd name="connsiteX13" fmla="*/ 223141 w 602358"/>
                  <a:gd name="connsiteY13" fmla="*/ 592970 h 592970"/>
                  <a:gd name="connsiteX14" fmla="*/ 125510 w 602358"/>
                  <a:gd name="connsiteY14" fmla="*/ 590589 h 592970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02393 h 592931"/>
                  <a:gd name="connsiteX11" fmla="*/ 108841 w 602358"/>
                  <a:gd name="connsiteY11" fmla="*/ 316706 h 592931"/>
                  <a:gd name="connsiteX12" fmla="*/ 215997 w 602358"/>
                  <a:gd name="connsiteY12" fmla="*/ 495300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02393 h 592931"/>
                  <a:gd name="connsiteX11" fmla="*/ 108841 w 602358"/>
                  <a:gd name="connsiteY11" fmla="*/ 316706 h 592931"/>
                  <a:gd name="connsiteX12" fmla="*/ 215997 w 602358"/>
                  <a:gd name="connsiteY12" fmla="*/ 495300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0550"/>
                  <a:gd name="connsiteX1" fmla="*/ 123129 w 602358"/>
                  <a:gd name="connsiteY1" fmla="*/ 531019 h 590550"/>
                  <a:gd name="connsiteX2" fmla="*/ 15972 w 602358"/>
                  <a:gd name="connsiteY2" fmla="*/ 173831 h 590550"/>
                  <a:gd name="connsiteX3" fmla="*/ 299341 w 602358"/>
                  <a:gd name="connsiteY3" fmla="*/ 0 h 590550"/>
                  <a:gd name="connsiteX4" fmla="*/ 549373 w 602358"/>
                  <a:gd name="connsiteY4" fmla="*/ 133349 h 590550"/>
                  <a:gd name="connsiteX5" fmla="*/ 461266 w 602358"/>
                  <a:gd name="connsiteY5" fmla="*/ 557212 h 590550"/>
                  <a:gd name="connsiteX6" fmla="*/ 461266 w 602358"/>
                  <a:gd name="connsiteY6" fmla="*/ 588169 h 590550"/>
                  <a:gd name="connsiteX7" fmla="*/ 358872 w 602358"/>
                  <a:gd name="connsiteY7" fmla="*/ 588169 h 590550"/>
                  <a:gd name="connsiteX8" fmla="*/ 368397 w 602358"/>
                  <a:gd name="connsiteY8" fmla="*/ 500062 h 590550"/>
                  <a:gd name="connsiteX9" fmla="*/ 492222 w 602358"/>
                  <a:gd name="connsiteY9" fmla="*/ 307181 h 590550"/>
                  <a:gd name="connsiteX10" fmla="*/ 304103 w 602358"/>
                  <a:gd name="connsiteY10" fmla="*/ 102393 h 590550"/>
                  <a:gd name="connsiteX11" fmla="*/ 108841 w 602358"/>
                  <a:gd name="connsiteY11" fmla="*/ 316706 h 590550"/>
                  <a:gd name="connsiteX12" fmla="*/ 215997 w 602358"/>
                  <a:gd name="connsiteY12" fmla="*/ 495300 h 590550"/>
                  <a:gd name="connsiteX13" fmla="*/ 223141 w 602358"/>
                  <a:gd name="connsiteY13" fmla="*/ 583406 h 590550"/>
                  <a:gd name="connsiteX14" fmla="*/ 125510 w 602358"/>
                  <a:gd name="connsiteY14" fmla="*/ 590550 h 590550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02393 h 592931"/>
                  <a:gd name="connsiteX11" fmla="*/ 108841 w 602358"/>
                  <a:gd name="connsiteY11" fmla="*/ 316706 h 592931"/>
                  <a:gd name="connsiteX12" fmla="*/ 215997 w 602358"/>
                  <a:gd name="connsiteY12" fmla="*/ 495300 h 592931"/>
                  <a:gd name="connsiteX13" fmla="*/ 220760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0550"/>
                  <a:gd name="connsiteX1" fmla="*/ 123129 w 602358"/>
                  <a:gd name="connsiteY1" fmla="*/ 531019 h 590550"/>
                  <a:gd name="connsiteX2" fmla="*/ 15972 w 602358"/>
                  <a:gd name="connsiteY2" fmla="*/ 173831 h 590550"/>
                  <a:gd name="connsiteX3" fmla="*/ 299341 w 602358"/>
                  <a:gd name="connsiteY3" fmla="*/ 0 h 590550"/>
                  <a:gd name="connsiteX4" fmla="*/ 549373 w 602358"/>
                  <a:gd name="connsiteY4" fmla="*/ 133349 h 590550"/>
                  <a:gd name="connsiteX5" fmla="*/ 461266 w 602358"/>
                  <a:gd name="connsiteY5" fmla="*/ 557212 h 590550"/>
                  <a:gd name="connsiteX6" fmla="*/ 461266 w 602358"/>
                  <a:gd name="connsiteY6" fmla="*/ 588169 h 590550"/>
                  <a:gd name="connsiteX7" fmla="*/ 358872 w 602358"/>
                  <a:gd name="connsiteY7" fmla="*/ 588169 h 590550"/>
                  <a:gd name="connsiteX8" fmla="*/ 368397 w 602358"/>
                  <a:gd name="connsiteY8" fmla="*/ 500062 h 590550"/>
                  <a:gd name="connsiteX9" fmla="*/ 492222 w 602358"/>
                  <a:gd name="connsiteY9" fmla="*/ 307181 h 590550"/>
                  <a:gd name="connsiteX10" fmla="*/ 304103 w 602358"/>
                  <a:gd name="connsiteY10" fmla="*/ 102393 h 590550"/>
                  <a:gd name="connsiteX11" fmla="*/ 108841 w 602358"/>
                  <a:gd name="connsiteY11" fmla="*/ 316706 h 590550"/>
                  <a:gd name="connsiteX12" fmla="*/ 215997 w 602358"/>
                  <a:gd name="connsiteY12" fmla="*/ 495300 h 590550"/>
                  <a:gd name="connsiteX13" fmla="*/ 223141 w 602358"/>
                  <a:gd name="connsiteY13" fmla="*/ 585787 h 590550"/>
                  <a:gd name="connsiteX14" fmla="*/ 125510 w 602358"/>
                  <a:gd name="connsiteY14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02358" h="590550">
                    <a:moveTo>
                      <a:pt x="125510" y="590550"/>
                    </a:moveTo>
                    <a:cubicBezTo>
                      <a:pt x="124716" y="570706"/>
                      <a:pt x="123923" y="550863"/>
                      <a:pt x="123129" y="531019"/>
                    </a:cubicBezTo>
                    <a:cubicBezTo>
                      <a:pt x="42166" y="507206"/>
                      <a:pt x="-34034" y="338138"/>
                      <a:pt x="15972" y="173831"/>
                    </a:cubicBezTo>
                    <a:cubicBezTo>
                      <a:pt x="77090" y="44450"/>
                      <a:pt x="178691" y="3174"/>
                      <a:pt x="299341" y="0"/>
                    </a:cubicBezTo>
                    <a:cubicBezTo>
                      <a:pt x="439835" y="7937"/>
                      <a:pt x="499366" y="58737"/>
                      <a:pt x="549373" y="133349"/>
                    </a:cubicBezTo>
                    <a:cubicBezTo>
                      <a:pt x="688279" y="373856"/>
                      <a:pt x="516432" y="512365"/>
                      <a:pt x="461266" y="557212"/>
                    </a:cubicBezTo>
                    <a:lnTo>
                      <a:pt x="461266" y="588169"/>
                    </a:lnTo>
                    <a:lnTo>
                      <a:pt x="358872" y="588169"/>
                    </a:lnTo>
                    <a:lnTo>
                      <a:pt x="368397" y="500062"/>
                    </a:lnTo>
                    <a:cubicBezTo>
                      <a:pt x="440628" y="454818"/>
                      <a:pt x="486666" y="392906"/>
                      <a:pt x="492222" y="307181"/>
                    </a:cubicBezTo>
                    <a:cubicBezTo>
                      <a:pt x="483490" y="175419"/>
                      <a:pt x="384272" y="107949"/>
                      <a:pt x="304103" y="102393"/>
                    </a:cubicBezTo>
                    <a:cubicBezTo>
                      <a:pt x="172341" y="111125"/>
                      <a:pt x="116778" y="186531"/>
                      <a:pt x="108841" y="316706"/>
                    </a:cubicBezTo>
                    <a:cubicBezTo>
                      <a:pt x="113603" y="434975"/>
                      <a:pt x="175515" y="460375"/>
                      <a:pt x="215997" y="495300"/>
                    </a:cubicBezTo>
                    <a:lnTo>
                      <a:pt x="223141" y="585787"/>
                    </a:lnTo>
                    <a:lnTo>
                      <a:pt x="125510" y="590550"/>
                    </a:lnTo>
                    <a:close/>
                  </a:path>
                </a:pathLst>
              </a:cu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4567238" y="5510213"/>
                <a:ext cx="346491" cy="271461"/>
              </a:xfrm>
              <a:custGeom>
                <a:avLst/>
                <a:gdLst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52411"/>
                  <a:gd name="connsiteX1" fmla="*/ 345281 w 345281"/>
                  <a:gd name="connsiteY1" fmla="*/ 0 h 252411"/>
                  <a:gd name="connsiteX2" fmla="*/ 321468 w 345281"/>
                  <a:gd name="connsiteY2" fmla="*/ 107156 h 252411"/>
                  <a:gd name="connsiteX3" fmla="*/ 335756 w 345281"/>
                  <a:gd name="connsiteY3" fmla="*/ 204787 h 252411"/>
                  <a:gd name="connsiteX4" fmla="*/ 164306 w 345281"/>
                  <a:gd name="connsiteY4" fmla="*/ 252411 h 252411"/>
                  <a:gd name="connsiteX5" fmla="*/ 11906 w 345281"/>
                  <a:gd name="connsiteY5" fmla="*/ 200025 h 252411"/>
                  <a:gd name="connsiteX6" fmla="*/ 38100 w 345281"/>
                  <a:gd name="connsiteY6" fmla="*/ 95250 h 252411"/>
                  <a:gd name="connsiteX7" fmla="*/ 0 w 345281"/>
                  <a:gd name="connsiteY7" fmla="*/ 0 h 252411"/>
                  <a:gd name="connsiteX0" fmla="*/ 0 w 345281"/>
                  <a:gd name="connsiteY0" fmla="*/ 0 h 252595"/>
                  <a:gd name="connsiteX1" fmla="*/ 345281 w 345281"/>
                  <a:gd name="connsiteY1" fmla="*/ 0 h 252595"/>
                  <a:gd name="connsiteX2" fmla="*/ 321468 w 345281"/>
                  <a:gd name="connsiteY2" fmla="*/ 107156 h 252595"/>
                  <a:gd name="connsiteX3" fmla="*/ 335756 w 345281"/>
                  <a:gd name="connsiteY3" fmla="*/ 204787 h 252595"/>
                  <a:gd name="connsiteX4" fmla="*/ 164306 w 345281"/>
                  <a:gd name="connsiteY4" fmla="*/ 252411 h 252595"/>
                  <a:gd name="connsiteX5" fmla="*/ 11906 w 345281"/>
                  <a:gd name="connsiteY5" fmla="*/ 200025 h 252595"/>
                  <a:gd name="connsiteX6" fmla="*/ 38100 w 345281"/>
                  <a:gd name="connsiteY6" fmla="*/ 95250 h 252595"/>
                  <a:gd name="connsiteX7" fmla="*/ 0 w 345281"/>
                  <a:gd name="connsiteY7" fmla="*/ 0 h 252595"/>
                  <a:gd name="connsiteX0" fmla="*/ 0 w 345281"/>
                  <a:gd name="connsiteY0" fmla="*/ 0 h 271527"/>
                  <a:gd name="connsiteX1" fmla="*/ 345281 w 345281"/>
                  <a:gd name="connsiteY1" fmla="*/ 0 h 271527"/>
                  <a:gd name="connsiteX2" fmla="*/ 321468 w 345281"/>
                  <a:gd name="connsiteY2" fmla="*/ 107156 h 271527"/>
                  <a:gd name="connsiteX3" fmla="*/ 335756 w 345281"/>
                  <a:gd name="connsiteY3" fmla="*/ 204787 h 271527"/>
                  <a:gd name="connsiteX4" fmla="*/ 171449 w 345281"/>
                  <a:gd name="connsiteY4" fmla="*/ 271461 h 271527"/>
                  <a:gd name="connsiteX5" fmla="*/ 11906 w 345281"/>
                  <a:gd name="connsiteY5" fmla="*/ 200025 h 271527"/>
                  <a:gd name="connsiteX6" fmla="*/ 38100 w 345281"/>
                  <a:gd name="connsiteY6" fmla="*/ 95250 h 271527"/>
                  <a:gd name="connsiteX7" fmla="*/ 0 w 345281"/>
                  <a:gd name="connsiteY7" fmla="*/ 0 h 271527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6941"/>
                  <a:gd name="connsiteY0" fmla="*/ 0 h 271461"/>
                  <a:gd name="connsiteX1" fmla="*/ 345281 w 346941"/>
                  <a:gd name="connsiteY1" fmla="*/ 0 h 271461"/>
                  <a:gd name="connsiteX2" fmla="*/ 321468 w 346941"/>
                  <a:gd name="connsiteY2" fmla="*/ 107156 h 271461"/>
                  <a:gd name="connsiteX3" fmla="*/ 335756 w 346941"/>
                  <a:gd name="connsiteY3" fmla="*/ 204787 h 271461"/>
                  <a:gd name="connsiteX4" fmla="*/ 171449 w 346941"/>
                  <a:gd name="connsiteY4" fmla="*/ 271461 h 271461"/>
                  <a:gd name="connsiteX5" fmla="*/ 11906 w 346941"/>
                  <a:gd name="connsiteY5" fmla="*/ 200025 h 271461"/>
                  <a:gd name="connsiteX6" fmla="*/ 38100 w 346941"/>
                  <a:gd name="connsiteY6" fmla="*/ 95250 h 271461"/>
                  <a:gd name="connsiteX7" fmla="*/ 0 w 346941"/>
                  <a:gd name="connsiteY7" fmla="*/ 0 h 271461"/>
                  <a:gd name="connsiteX0" fmla="*/ 0 w 346491"/>
                  <a:gd name="connsiteY0" fmla="*/ 0 h 271461"/>
                  <a:gd name="connsiteX1" fmla="*/ 345281 w 346491"/>
                  <a:gd name="connsiteY1" fmla="*/ 0 h 271461"/>
                  <a:gd name="connsiteX2" fmla="*/ 314324 w 346491"/>
                  <a:gd name="connsiteY2" fmla="*/ 100012 h 271461"/>
                  <a:gd name="connsiteX3" fmla="*/ 335756 w 346491"/>
                  <a:gd name="connsiteY3" fmla="*/ 204787 h 271461"/>
                  <a:gd name="connsiteX4" fmla="*/ 171449 w 346491"/>
                  <a:gd name="connsiteY4" fmla="*/ 271461 h 271461"/>
                  <a:gd name="connsiteX5" fmla="*/ 11906 w 346491"/>
                  <a:gd name="connsiteY5" fmla="*/ 200025 h 271461"/>
                  <a:gd name="connsiteX6" fmla="*/ 38100 w 346491"/>
                  <a:gd name="connsiteY6" fmla="*/ 95250 h 271461"/>
                  <a:gd name="connsiteX7" fmla="*/ 0 w 346491"/>
                  <a:gd name="connsiteY7" fmla="*/ 0 h 27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491" h="271461">
                    <a:moveTo>
                      <a:pt x="0" y="0"/>
                    </a:moveTo>
                    <a:lnTo>
                      <a:pt x="345281" y="0"/>
                    </a:lnTo>
                    <a:cubicBezTo>
                      <a:pt x="351630" y="45244"/>
                      <a:pt x="331787" y="71436"/>
                      <a:pt x="314324" y="100012"/>
                    </a:cubicBezTo>
                    <a:cubicBezTo>
                      <a:pt x="330993" y="125412"/>
                      <a:pt x="352425" y="167481"/>
                      <a:pt x="335756" y="204787"/>
                    </a:cubicBezTo>
                    <a:cubicBezTo>
                      <a:pt x="283369" y="236537"/>
                      <a:pt x="223837" y="263523"/>
                      <a:pt x="171449" y="271461"/>
                    </a:cubicBezTo>
                    <a:cubicBezTo>
                      <a:pt x="111124" y="265906"/>
                      <a:pt x="69850" y="246062"/>
                      <a:pt x="11906" y="200025"/>
                    </a:cubicBezTo>
                    <a:cubicBezTo>
                      <a:pt x="3968" y="160338"/>
                      <a:pt x="5556" y="130175"/>
                      <a:pt x="38100" y="95250"/>
                    </a:cubicBezTo>
                    <a:cubicBezTo>
                      <a:pt x="20638" y="70644"/>
                      <a:pt x="3175" y="60325"/>
                      <a:pt x="0" y="0"/>
                    </a:cubicBezTo>
                    <a:close/>
                  </a:path>
                </a:pathLst>
              </a:cu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4698201" y="4767262"/>
                <a:ext cx="76200" cy="119061"/>
              </a:xfrm>
              <a:prstGeom prst="roundRect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2620869">
                <a:off x="5017892" y="4912519"/>
                <a:ext cx="76200" cy="119061"/>
              </a:xfrm>
              <a:prstGeom prst="roundRect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 rot="6417779">
                <a:off x="5094491" y="5261143"/>
                <a:ext cx="76200" cy="119061"/>
              </a:xfrm>
              <a:prstGeom prst="roundRect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 rot="18979131" flipH="1">
                <a:off x="4378730" y="4919661"/>
                <a:ext cx="76200" cy="119061"/>
              </a:xfrm>
              <a:prstGeom prst="roundRect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 rot="15182221" flipH="1">
                <a:off x="4311439" y="5261143"/>
                <a:ext cx="76200" cy="119061"/>
              </a:xfrm>
              <a:prstGeom prst="roundRect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 rot="19126099">
              <a:off x="-245073" y="1771170"/>
              <a:ext cx="1828800" cy="53860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900" b="1" dirty="0" smtClean="0">
                  <a:solidFill>
                    <a:schemeClr val="tx1">
                      <a:lumMod val="75000"/>
                    </a:schemeClr>
                  </a:solidFill>
                  <a:cs typeface="Arial" pitchFamily="34" charset="0"/>
                </a:rPr>
                <a:t>Câu 1</a:t>
              </a:r>
              <a:endParaRPr lang="en-US" sz="2900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42146" y="1698133"/>
              <a:ext cx="51280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smtClean="0">
                  <a:solidFill>
                    <a:srgbClr val="FFFFFF"/>
                  </a:solidFill>
                </a:rPr>
                <a:t>Tính khối lượng của 0,15 mol </a:t>
              </a:r>
            </a:p>
            <a:p>
              <a:r>
                <a:rPr lang="en-US" sz="2700" b="1" dirty="0">
                  <a:solidFill>
                    <a:srgbClr val="FFFFFF"/>
                  </a:solidFill>
                </a:rPr>
                <a:t> </a:t>
              </a:r>
              <a:r>
                <a:rPr lang="en-US" sz="2700" b="1" dirty="0" smtClean="0">
                  <a:solidFill>
                    <a:srgbClr val="FFFFFF"/>
                  </a:solidFill>
                </a:rPr>
                <a:t>           nhôm clorua AlCl</a:t>
              </a:r>
              <a:r>
                <a:rPr lang="en-US" sz="2700" b="1" baseline="-25000" dirty="0" smtClean="0">
                  <a:solidFill>
                    <a:srgbClr val="FFFFFF"/>
                  </a:solidFill>
                </a:rPr>
                <a:t>3</a:t>
              </a:r>
              <a:r>
                <a:rPr lang="en-US" sz="2700" b="1" dirty="0" smtClean="0">
                  <a:solidFill>
                    <a:srgbClr val="FFFFFF"/>
                  </a:solidFill>
                </a:rPr>
                <a:t>.</a:t>
              </a:r>
              <a:endParaRPr lang="en-US" sz="27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2672" y="5038149"/>
            <a:ext cx="7749664" cy="1162758"/>
            <a:chOff x="-335555" y="3590241"/>
            <a:chExt cx="7749664" cy="1162758"/>
          </a:xfrm>
        </p:grpSpPr>
        <p:grpSp>
          <p:nvGrpSpPr>
            <p:cNvPr id="47" name="Group 46"/>
            <p:cNvGrpSpPr/>
            <p:nvPr/>
          </p:nvGrpSpPr>
          <p:grpSpPr>
            <a:xfrm>
              <a:off x="-335555" y="3590241"/>
              <a:ext cx="7749664" cy="1162758"/>
              <a:chOff x="1602845" y="3349652"/>
              <a:chExt cx="5750455" cy="1176311"/>
            </a:xfrm>
          </p:grpSpPr>
          <p:grpSp>
            <p:nvGrpSpPr>
              <p:cNvPr id="50" name="Group 26"/>
              <p:cNvGrpSpPr>
                <a:grpSpLocks/>
              </p:cNvGrpSpPr>
              <p:nvPr/>
            </p:nvGrpSpPr>
            <p:grpSpPr bwMode="auto">
              <a:xfrm>
                <a:off x="1602845" y="3349652"/>
                <a:ext cx="5750455" cy="1176311"/>
                <a:chOff x="1934614" y="1604670"/>
                <a:chExt cx="4991972" cy="1020371"/>
              </a:xfrm>
            </p:grpSpPr>
            <p:sp>
              <p:nvSpPr>
                <p:cNvPr id="57" name="Rectangle 56"/>
                <p:cNvSpPr/>
                <p:nvPr/>
              </p:nvSpPr>
              <p:spPr bwMode="auto">
                <a:xfrm>
                  <a:off x="2286492" y="1604670"/>
                  <a:ext cx="4640094" cy="1020371"/>
                </a:xfrm>
                <a:prstGeom prst="rect">
                  <a:avLst/>
                </a:prstGeom>
                <a:solidFill>
                  <a:srgbClr val="FFC331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Trapezoid 2"/>
                <p:cNvSpPr/>
                <p:nvPr/>
              </p:nvSpPr>
              <p:spPr bwMode="auto">
                <a:xfrm rot="19191503">
                  <a:off x="1934614" y="1793563"/>
                  <a:ext cx="1359352" cy="373693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" lastClr="FFFFFF">
                        <a:shade val="30000"/>
                        <a:satMod val="115000"/>
                        <a:lumMod val="67000"/>
                        <a:lumOff val="33000"/>
                      </a:sysClr>
                    </a:gs>
                    <a:gs pos="42000">
                      <a:sysClr val="window" lastClr="FFFFFF">
                        <a:shade val="67500"/>
                        <a:satMod val="115000"/>
                        <a:lumMod val="38000"/>
                        <a:lumOff val="62000"/>
                      </a:sysClr>
                    </a:gs>
                    <a:gs pos="84000">
                      <a:sysClr val="window" lastClr="FFFFFF">
                        <a:lumMod val="95000"/>
                        <a:shade val="100000"/>
                        <a:satMod val="115000"/>
                      </a:sysClr>
                    </a:gs>
                  </a:gsLst>
                  <a:lin ang="3600000" scaled="0"/>
                  <a:tileRect/>
                </a:gradFill>
                <a:ln w="3175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5-Point Star 50"/>
              <p:cNvSpPr/>
              <p:nvPr/>
            </p:nvSpPr>
            <p:spPr bwMode="auto">
              <a:xfrm>
                <a:off x="6809415" y="3782815"/>
                <a:ext cx="423650" cy="416641"/>
              </a:xfrm>
              <a:prstGeom prst="star5">
                <a:avLst>
                  <a:gd name="adj" fmla="val 26056"/>
                  <a:gd name="hf" fmla="val 105146"/>
                  <a:gd name="vf" fmla="val 110557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 rot="19126099">
              <a:off x="-164638" y="3696537"/>
              <a:ext cx="1828800" cy="53860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900" b="1" dirty="0">
                  <a:solidFill>
                    <a:schemeClr val="tx1">
                      <a:lumMod val="75000"/>
                    </a:schemeClr>
                  </a:solidFill>
                  <a:cs typeface="Arial" pitchFamily="34" charset="0"/>
                </a:rPr>
                <a:t>Câu </a:t>
              </a:r>
              <a:r>
                <a:rPr lang="en-US" sz="2900" b="1" dirty="0" smtClean="0">
                  <a:solidFill>
                    <a:schemeClr val="tx1">
                      <a:lumMod val="75000"/>
                    </a:schemeClr>
                  </a:solidFill>
                  <a:cs typeface="Arial" pitchFamily="34" charset="0"/>
                </a:rPr>
                <a:t>2</a:t>
              </a:r>
              <a:endParaRPr lang="en-US" sz="2900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48205" y="3648213"/>
              <a:ext cx="55050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/>
                <a:t>Tính số mol của 22,2 gam</a:t>
              </a:r>
            </a:p>
            <a:p>
              <a:pPr algn="ctr"/>
              <a:r>
                <a:rPr lang="en-US" sz="3000" b="1" dirty="0"/>
                <a:t> </a:t>
              </a:r>
              <a:r>
                <a:rPr lang="en-US" sz="3000" b="1" dirty="0" smtClean="0"/>
                <a:t>canxi hidroxit Ca(OH)</a:t>
              </a:r>
              <a:r>
                <a:rPr lang="en-US" sz="3000" b="1" baseline="-25000" dirty="0" smtClean="0"/>
                <a:t>2</a:t>
              </a:r>
              <a:r>
                <a:rPr lang="en-US" sz="3000" b="1" dirty="0" smtClean="0"/>
                <a:t>.</a:t>
              </a:r>
              <a:endParaRPr lang="en-US" sz="3000" b="1" dirty="0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3" grpId="0"/>
      <p:bldP spid="14" grpId="0"/>
      <p:bldP spid="15" grpId="0"/>
      <p:bldP spid="19" grpId="0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1" descr="car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65" y="-65402"/>
            <a:ext cx="9631363" cy="72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376364" y="2312876"/>
            <a:ext cx="1354271" cy="1762674"/>
            <a:chOff x="279988" y="2177141"/>
            <a:chExt cx="1911339" cy="2893154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279988" y="2177141"/>
              <a:ext cx="1911339" cy="2893154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8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8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79"/>
                    <a:pt x="772" y="1197"/>
                    <a:pt x="751" y="1197"/>
                  </a:cubicBezTo>
                  <a:cubicBezTo>
                    <a:pt x="38" y="1197"/>
                    <a:pt x="38" y="1197"/>
                    <a:pt x="38" y="1197"/>
                  </a:cubicBezTo>
                  <a:cubicBezTo>
                    <a:pt x="17" y="1197"/>
                    <a:pt x="0" y="1179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79988" y="2177141"/>
              <a:ext cx="1911339" cy="2849580"/>
            </a:xfrm>
            <a:custGeom>
              <a:avLst/>
              <a:gdLst>
                <a:gd name="T0" fmla="*/ 0 w 790"/>
                <a:gd name="T1" fmla="*/ 1158 h 1179"/>
                <a:gd name="T2" fmla="*/ 0 w 790"/>
                <a:gd name="T3" fmla="*/ 39 h 1179"/>
                <a:gd name="T4" fmla="*/ 38 w 790"/>
                <a:gd name="T5" fmla="*/ 0 h 1179"/>
                <a:gd name="T6" fmla="*/ 751 w 790"/>
                <a:gd name="T7" fmla="*/ 0 h 1179"/>
                <a:gd name="T8" fmla="*/ 790 w 790"/>
                <a:gd name="T9" fmla="*/ 39 h 1179"/>
                <a:gd name="T10" fmla="*/ 0 w 790"/>
                <a:gd name="T11" fmla="*/ 1158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79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39"/>
                    <a:pt x="0" y="1179"/>
                    <a:pt x="0" y="1158"/>
                  </a:cubicBezTo>
                  <a:close/>
                </a:path>
              </a:pathLst>
            </a:custGeom>
            <a:solidFill>
              <a:srgbClr val="2FBFC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23376" y="2310759"/>
              <a:ext cx="601795" cy="75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 dirty="0" smtClean="0">
                  <a:solidFill>
                    <a:srgbClr val="F2F2F2"/>
                  </a:solidFill>
                  <a:latin typeface="Arial" panose="020B0604020202020204"/>
                </a:rPr>
                <a:t>01</a:t>
              </a:r>
              <a:endParaRPr lang="en-US" altLang="en-US" sz="3000" b="1" dirty="0" smtClean="0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4273" y="4323371"/>
              <a:ext cx="1336453" cy="6062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3F3F3F"/>
                  </a:solidFill>
                  <a:latin typeface="Arial" panose="020B0604020202020204"/>
                </a:rPr>
                <a:t>2,24 lít</a:t>
              </a:r>
              <a:endParaRPr lang="en-US" b="1" dirty="0">
                <a:solidFill>
                  <a:srgbClr val="3F3F3F"/>
                </a:solidFill>
                <a:latin typeface="Arial" panose="020B0604020202020204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52332" y="2313404"/>
            <a:ext cx="1368615" cy="1762673"/>
            <a:chOff x="2504216" y="2178008"/>
            <a:chExt cx="1931583" cy="2893152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2504216" y="2178008"/>
              <a:ext cx="1911339" cy="2893152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9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9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79"/>
                    <a:pt x="773" y="1197"/>
                    <a:pt x="751" y="1197"/>
                  </a:cubicBezTo>
                  <a:cubicBezTo>
                    <a:pt x="39" y="1197"/>
                    <a:pt x="39" y="1197"/>
                    <a:pt x="39" y="1197"/>
                  </a:cubicBezTo>
                  <a:cubicBezTo>
                    <a:pt x="17" y="1197"/>
                    <a:pt x="0" y="1179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2504216" y="2178008"/>
              <a:ext cx="1911339" cy="2849580"/>
            </a:xfrm>
            <a:custGeom>
              <a:avLst/>
              <a:gdLst>
                <a:gd name="T0" fmla="*/ 0 w 790"/>
                <a:gd name="T1" fmla="*/ 1158 h 1179"/>
                <a:gd name="T2" fmla="*/ 0 w 790"/>
                <a:gd name="T3" fmla="*/ 39 h 1179"/>
                <a:gd name="T4" fmla="*/ 39 w 790"/>
                <a:gd name="T5" fmla="*/ 0 h 1179"/>
                <a:gd name="T6" fmla="*/ 751 w 790"/>
                <a:gd name="T7" fmla="*/ 0 h 1179"/>
                <a:gd name="T8" fmla="*/ 790 w 790"/>
                <a:gd name="T9" fmla="*/ 39 h 1179"/>
                <a:gd name="T10" fmla="*/ 0 w 790"/>
                <a:gd name="T11" fmla="*/ 1158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79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39"/>
                    <a:pt x="0" y="1179"/>
                    <a:pt x="0" y="1158"/>
                  </a:cubicBezTo>
                  <a:close/>
                </a:path>
              </a:pathLst>
            </a:custGeom>
            <a:solidFill>
              <a:srgbClr val="098C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2647603" y="2311626"/>
              <a:ext cx="601795" cy="75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 dirty="0" smtClean="0">
                  <a:solidFill>
                    <a:srgbClr val="F2F2F2"/>
                  </a:solidFill>
                  <a:latin typeface="Arial" panose="020B0604020202020204"/>
                </a:rPr>
                <a:t>02</a:t>
              </a:r>
              <a:endParaRPr lang="en-US" altLang="en-US" sz="3000" b="1" dirty="0" smtClean="0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4129" y="4266382"/>
              <a:ext cx="1381670" cy="6567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098CAF"/>
                  </a:solidFill>
                  <a:latin typeface="Arial" panose="020B0604020202020204"/>
                </a:rPr>
                <a:t>5.6 lít</a:t>
              </a:r>
              <a:endParaRPr lang="en-US" sz="2000" b="1" dirty="0">
                <a:solidFill>
                  <a:srgbClr val="098CAF"/>
                </a:solidFill>
                <a:latin typeface="Arial" panose="020B0604020202020204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28299" y="2313225"/>
            <a:ext cx="1354271" cy="1763558"/>
            <a:chOff x="4728444" y="2177715"/>
            <a:chExt cx="1911339" cy="2894605"/>
          </a:xfrm>
        </p:grpSpPr>
        <p:sp>
          <p:nvSpPr>
            <p:cNvPr id="40" name="Freeform 62"/>
            <p:cNvSpPr>
              <a:spLocks/>
            </p:cNvSpPr>
            <p:nvPr/>
          </p:nvSpPr>
          <p:spPr bwMode="auto">
            <a:xfrm>
              <a:off x="4728444" y="2177715"/>
              <a:ext cx="1911339" cy="2894605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8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8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80"/>
                    <a:pt x="772" y="1197"/>
                    <a:pt x="751" y="1197"/>
                  </a:cubicBezTo>
                  <a:cubicBezTo>
                    <a:pt x="38" y="1197"/>
                    <a:pt x="38" y="1197"/>
                    <a:pt x="38" y="1197"/>
                  </a:cubicBezTo>
                  <a:cubicBezTo>
                    <a:pt x="17" y="1197"/>
                    <a:pt x="0" y="1180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41" name="Freeform 68"/>
            <p:cNvSpPr>
              <a:spLocks/>
            </p:cNvSpPr>
            <p:nvPr/>
          </p:nvSpPr>
          <p:spPr bwMode="auto">
            <a:xfrm>
              <a:off x="4728444" y="2177715"/>
              <a:ext cx="1911339" cy="2852485"/>
            </a:xfrm>
            <a:custGeom>
              <a:avLst/>
              <a:gdLst>
                <a:gd name="T0" fmla="*/ 0 w 790"/>
                <a:gd name="T1" fmla="*/ 1158 h 1180"/>
                <a:gd name="T2" fmla="*/ 0 w 790"/>
                <a:gd name="T3" fmla="*/ 39 h 1180"/>
                <a:gd name="T4" fmla="*/ 38 w 790"/>
                <a:gd name="T5" fmla="*/ 0 h 1180"/>
                <a:gd name="T6" fmla="*/ 751 w 790"/>
                <a:gd name="T7" fmla="*/ 0 h 1180"/>
                <a:gd name="T8" fmla="*/ 790 w 790"/>
                <a:gd name="T9" fmla="*/ 39 h 1180"/>
                <a:gd name="T10" fmla="*/ 0 w 790"/>
                <a:gd name="T11" fmla="*/ 1158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80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39"/>
                    <a:pt x="0" y="1180"/>
                    <a:pt x="0" y="1158"/>
                  </a:cubicBezTo>
                  <a:close/>
                </a:path>
              </a:pathLst>
            </a:custGeom>
            <a:solidFill>
              <a:srgbClr val="FBAD1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42" name="Rectangle 69"/>
            <p:cNvSpPr>
              <a:spLocks noChangeArrowheads="1"/>
            </p:cNvSpPr>
            <p:nvPr/>
          </p:nvSpPr>
          <p:spPr bwMode="auto">
            <a:xfrm>
              <a:off x="4871832" y="2312786"/>
              <a:ext cx="601795" cy="75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 dirty="0" smtClean="0">
                  <a:solidFill>
                    <a:srgbClr val="F2F2F2"/>
                  </a:solidFill>
                  <a:latin typeface="Arial" panose="020B0604020202020204"/>
                </a:rPr>
                <a:t>03</a:t>
              </a:r>
              <a:endParaRPr lang="en-US" altLang="en-US" sz="3000" b="1" dirty="0" smtClean="0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61945" y="4271092"/>
              <a:ext cx="1361424" cy="6062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FBAD1A"/>
                  </a:solidFill>
                  <a:latin typeface="Arial" panose="020B0604020202020204"/>
                </a:rPr>
                <a:t>3,36 lít</a:t>
              </a:r>
              <a:endParaRPr lang="en-US" b="1" dirty="0">
                <a:solidFill>
                  <a:srgbClr val="FBAD1A"/>
                </a:solidFill>
                <a:latin typeface="Arial" panose="020B0604020202020204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04268" y="2312697"/>
            <a:ext cx="1354271" cy="1763558"/>
            <a:chOff x="6952673" y="2176848"/>
            <a:chExt cx="1911339" cy="2894605"/>
          </a:xfrm>
        </p:grpSpPr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952673" y="2176848"/>
              <a:ext cx="1911339" cy="2894605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9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9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80"/>
                    <a:pt x="773" y="1197"/>
                    <a:pt x="751" y="1197"/>
                  </a:cubicBezTo>
                  <a:cubicBezTo>
                    <a:pt x="39" y="1197"/>
                    <a:pt x="39" y="1197"/>
                    <a:pt x="39" y="1197"/>
                  </a:cubicBezTo>
                  <a:cubicBezTo>
                    <a:pt x="17" y="1197"/>
                    <a:pt x="0" y="1180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6952673" y="2176848"/>
              <a:ext cx="1911339" cy="2852485"/>
            </a:xfrm>
            <a:custGeom>
              <a:avLst/>
              <a:gdLst>
                <a:gd name="T0" fmla="*/ 0 w 790"/>
                <a:gd name="T1" fmla="*/ 1158 h 1180"/>
                <a:gd name="T2" fmla="*/ 0 w 790"/>
                <a:gd name="T3" fmla="*/ 39 h 1180"/>
                <a:gd name="T4" fmla="*/ 39 w 790"/>
                <a:gd name="T5" fmla="*/ 0 h 1180"/>
                <a:gd name="T6" fmla="*/ 751 w 790"/>
                <a:gd name="T7" fmla="*/ 0 h 1180"/>
                <a:gd name="T8" fmla="*/ 790 w 790"/>
                <a:gd name="T9" fmla="*/ 39 h 1180"/>
                <a:gd name="T10" fmla="*/ 0 w 790"/>
                <a:gd name="T11" fmla="*/ 1158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80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39"/>
                    <a:pt x="0" y="1180"/>
                    <a:pt x="0" y="1158"/>
                  </a:cubicBezTo>
                  <a:close/>
                </a:path>
              </a:pathLst>
            </a:custGeom>
            <a:solidFill>
              <a:srgbClr val="EA1D2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7096060" y="2311919"/>
              <a:ext cx="601795" cy="75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 dirty="0" smtClean="0">
                  <a:solidFill>
                    <a:srgbClr val="F2F2F2"/>
                  </a:solidFill>
                  <a:latin typeface="Arial" panose="020B0604020202020204"/>
                </a:rPr>
                <a:t>04</a:t>
              </a:r>
              <a:endParaRPr lang="en-US" altLang="en-US" sz="3000" b="1" dirty="0" smtClean="0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5810" y="4291641"/>
              <a:ext cx="1385446" cy="6062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EA1D25"/>
                  </a:solidFill>
                  <a:latin typeface="Arial" panose="020B0604020202020204"/>
                </a:rPr>
                <a:t>6,72 lít</a:t>
              </a:r>
              <a:endParaRPr lang="en-US" b="1" dirty="0">
                <a:solidFill>
                  <a:srgbClr val="EA1D25"/>
                </a:solidFill>
                <a:latin typeface="Arial" panose="020B0604020202020204"/>
              </a:endParaRPr>
            </a:p>
          </p:txBody>
        </p:sp>
      </p:grpSp>
      <p:sp>
        <p:nvSpPr>
          <p:cNvPr id="50" name="Freeform 46"/>
          <p:cNvSpPr>
            <a:spLocks/>
          </p:cNvSpPr>
          <p:nvPr/>
        </p:nvSpPr>
        <p:spPr bwMode="auto">
          <a:xfrm>
            <a:off x="452928" y="228786"/>
            <a:ext cx="8150742" cy="1246881"/>
          </a:xfrm>
          <a:custGeom>
            <a:avLst/>
            <a:gdLst>
              <a:gd name="T0" fmla="*/ 0 w 2107"/>
              <a:gd name="T1" fmla="*/ 174 h 348"/>
              <a:gd name="T2" fmla="*/ 173 w 2107"/>
              <a:gd name="T3" fmla="*/ 348 h 348"/>
              <a:gd name="T4" fmla="*/ 1933 w 2107"/>
              <a:gd name="T5" fmla="*/ 348 h 348"/>
              <a:gd name="T6" fmla="*/ 2107 w 2107"/>
              <a:gd name="T7" fmla="*/ 174 h 348"/>
              <a:gd name="T8" fmla="*/ 1933 w 2107"/>
              <a:gd name="T9" fmla="*/ 0 h 348"/>
              <a:gd name="T10" fmla="*/ 173 w 2107"/>
              <a:gd name="T11" fmla="*/ 0 h 348"/>
              <a:gd name="T12" fmla="*/ 0 w 2107"/>
              <a:gd name="T13" fmla="*/ 174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7" h="348">
                <a:moveTo>
                  <a:pt x="0" y="174"/>
                </a:moveTo>
                <a:cubicBezTo>
                  <a:pt x="0" y="270"/>
                  <a:pt x="77" y="348"/>
                  <a:pt x="173" y="348"/>
                </a:cubicBezTo>
                <a:cubicBezTo>
                  <a:pt x="1933" y="348"/>
                  <a:pt x="1933" y="348"/>
                  <a:pt x="1933" y="348"/>
                </a:cubicBezTo>
                <a:cubicBezTo>
                  <a:pt x="2029" y="348"/>
                  <a:pt x="2107" y="270"/>
                  <a:pt x="2107" y="174"/>
                </a:cubicBezTo>
                <a:cubicBezTo>
                  <a:pt x="2107" y="78"/>
                  <a:pt x="2029" y="0"/>
                  <a:pt x="1933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77" y="0"/>
                  <a:pt x="0" y="78"/>
                  <a:pt x="0" y="174"/>
                </a:cubicBezTo>
                <a:close/>
              </a:path>
            </a:pathLst>
          </a:custGeom>
          <a:solidFill>
            <a:srgbClr val="098C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srgbClr val="3F3F3F"/>
              </a:solidFill>
              <a:latin typeface="Arial" panose="020B0604020202020204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484351" y="294557"/>
            <a:ext cx="1053085" cy="1115337"/>
            <a:chOff x="7484351" y="294557"/>
            <a:chExt cx="1053085" cy="1115337"/>
          </a:xfrm>
        </p:grpSpPr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7484351" y="294557"/>
              <a:ext cx="1053085" cy="111533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7700992" y="544448"/>
              <a:ext cx="75199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dirty="0" smtClean="0">
                  <a:solidFill>
                    <a:srgbClr val="098CAF"/>
                  </a:solidFill>
                  <a:latin typeface="Arial" panose="020B0604020202020204"/>
                </a:rPr>
                <a:t>02</a:t>
              </a:r>
              <a:endParaRPr lang="en-US" altLang="en-US" sz="1200" dirty="0" smtClean="0">
                <a:solidFill>
                  <a:srgbClr val="3F3F3F"/>
                </a:solidFill>
                <a:latin typeface="Arial" panose="020B0604020202020204"/>
              </a:endParaRPr>
            </a:p>
          </p:txBody>
        </p:sp>
      </p:grpSp>
      <p:sp>
        <p:nvSpPr>
          <p:cNvPr id="53" name="TextBox 173"/>
          <p:cNvSpPr txBox="1"/>
          <p:nvPr/>
        </p:nvSpPr>
        <p:spPr>
          <a:xfrm flipH="1">
            <a:off x="648517" y="303673"/>
            <a:ext cx="67513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solidFill>
                  <a:prstClr val="white"/>
                </a:solidFill>
                <a:latin typeface="Arial" panose="020B0604020202020204"/>
              </a:rPr>
              <a:t>Hỗn hợp (đktc) của 4,4 g khí cacbon đioxit </a:t>
            </a:r>
            <a:endParaRPr lang="en-US" sz="2500" b="1" dirty="0">
              <a:solidFill>
                <a:prstClr val="white"/>
              </a:solidFill>
              <a:latin typeface="Arial" panose="020B060402020202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solidFill>
                  <a:prstClr val="white"/>
                </a:solidFill>
                <a:latin typeface="Arial" panose="020B0604020202020204"/>
              </a:rPr>
              <a:t>CO</a:t>
            </a:r>
            <a:r>
              <a:rPr lang="en-US" sz="2500" b="1" baseline="-25000" dirty="0" smtClean="0">
                <a:solidFill>
                  <a:prstClr val="white"/>
                </a:solidFill>
                <a:latin typeface="Arial" panose="020B0604020202020204"/>
              </a:rPr>
              <a:t>2</a:t>
            </a:r>
            <a:r>
              <a:rPr lang="en-US" sz="2500" b="1" dirty="0" smtClean="0">
                <a:solidFill>
                  <a:prstClr val="white"/>
                </a:solidFill>
                <a:latin typeface="Arial" panose="020B0604020202020204"/>
              </a:rPr>
              <a:t> và 6,4 g khí oxi O</a:t>
            </a:r>
            <a:r>
              <a:rPr lang="en-US" sz="2500" b="1" baseline="-25000" dirty="0" smtClean="0">
                <a:solidFill>
                  <a:prstClr val="white"/>
                </a:solidFill>
                <a:latin typeface="Arial" panose="020B0604020202020204"/>
              </a:rPr>
              <a:t>2</a:t>
            </a:r>
            <a:r>
              <a:rPr lang="en-US" sz="2500" b="1" dirty="0" smtClean="0">
                <a:solidFill>
                  <a:prstClr val="white"/>
                </a:solidFill>
                <a:latin typeface="Arial" panose="020B0604020202020204"/>
              </a:rPr>
              <a:t> có thể tích là bao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2500" b="1" dirty="0" smtClean="0">
                <a:solidFill>
                  <a:prstClr val="white"/>
                </a:solidFill>
                <a:latin typeface="Arial" panose="020B0604020202020204"/>
              </a:rPr>
              <a:t>nhiêu lít?</a:t>
            </a:r>
            <a:endParaRPr lang="en-US" sz="2500" b="1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29" y="4288491"/>
            <a:ext cx="717438" cy="717438"/>
          </a:xfrm>
          <a:prstGeom prst="rect">
            <a:avLst/>
          </a:prstGeom>
        </p:spPr>
      </p:pic>
      <p:pic>
        <p:nvPicPr>
          <p:cNvPr id="55" name="Picture 54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22" y="4163970"/>
            <a:ext cx="869561" cy="86956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94" y="4294732"/>
            <a:ext cx="717438" cy="71743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49" y="4316093"/>
            <a:ext cx="717438" cy="71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0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9" descr="car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-114300"/>
            <a:ext cx="10007601" cy="72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60" name="TextBox 3"/>
          <p:cNvSpPr txBox="1">
            <a:spLocks noChangeArrowheads="1"/>
          </p:cNvSpPr>
          <p:nvPr/>
        </p:nvSpPr>
        <p:spPr bwMode="auto">
          <a:xfrm>
            <a:off x="3636963" y="146050"/>
            <a:ext cx="1903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  <a:cs typeface="Arial" panose="020B0604020202020204" pitchFamily="34" charset="0"/>
              </a:rPr>
              <a:t>Dặn dò</a:t>
            </a:r>
          </a:p>
        </p:txBody>
      </p:sp>
      <p:sp>
        <p:nvSpPr>
          <p:cNvPr id="6" name="Freeform 5"/>
          <p:cNvSpPr/>
          <p:nvPr/>
        </p:nvSpPr>
        <p:spPr>
          <a:xfrm>
            <a:off x="3783013" y="1482725"/>
            <a:ext cx="517525" cy="1604963"/>
          </a:xfrm>
          <a:custGeom>
            <a:avLst/>
            <a:gdLst>
              <a:gd name="connsiteX0" fmla="*/ 508000 w 514350"/>
              <a:gd name="connsiteY0" fmla="*/ 0 h 1606550"/>
              <a:gd name="connsiteX1" fmla="*/ 0 w 514350"/>
              <a:gd name="connsiteY1" fmla="*/ 539750 h 1606550"/>
              <a:gd name="connsiteX2" fmla="*/ 0 w 514350"/>
              <a:gd name="connsiteY2" fmla="*/ 1606550 h 1606550"/>
              <a:gd name="connsiteX3" fmla="*/ 514350 w 514350"/>
              <a:gd name="connsiteY3" fmla="*/ 1085850 h 1606550"/>
              <a:gd name="connsiteX4" fmla="*/ 508000 w 514350"/>
              <a:gd name="connsiteY4" fmla="*/ 0 h 1606550"/>
              <a:gd name="connsiteX0" fmla="*/ 515144 w 515676"/>
              <a:gd name="connsiteY0" fmla="*/ 0 h 1606550"/>
              <a:gd name="connsiteX1" fmla="*/ 0 w 515676"/>
              <a:gd name="connsiteY1" fmla="*/ 539750 h 1606550"/>
              <a:gd name="connsiteX2" fmla="*/ 0 w 515676"/>
              <a:gd name="connsiteY2" fmla="*/ 1606550 h 1606550"/>
              <a:gd name="connsiteX3" fmla="*/ 514350 w 515676"/>
              <a:gd name="connsiteY3" fmla="*/ 1085850 h 1606550"/>
              <a:gd name="connsiteX4" fmla="*/ 515144 w 515676"/>
              <a:gd name="connsiteY4" fmla="*/ 0 h 1606550"/>
              <a:gd name="connsiteX0" fmla="*/ 515144 w 516731"/>
              <a:gd name="connsiteY0" fmla="*/ 0 h 1606550"/>
              <a:gd name="connsiteX1" fmla="*/ 0 w 516731"/>
              <a:gd name="connsiteY1" fmla="*/ 539750 h 1606550"/>
              <a:gd name="connsiteX2" fmla="*/ 0 w 516731"/>
              <a:gd name="connsiteY2" fmla="*/ 1606550 h 1606550"/>
              <a:gd name="connsiteX3" fmla="*/ 516731 w 516731"/>
              <a:gd name="connsiteY3" fmla="*/ 1078706 h 1606550"/>
              <a:gd name="connsiteX4" fmla="*/ 515144 w 516731"/>
              <a:gd name="connsiteY4" fmla="*/ 0 h 1606550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5144 w 516731"/>
              <a:gd name="connsiteY0" fmla="*/ 0 h 1611312"/>
              <a:gd name="connsiteX1" fmla="*/ 0 w 516731"/>
              <a:gd name="connsiteY1" fmla="*/ 544512 h 1611312"/>
              <a:gd name="connsiteX2" fmla="*/ 0 w 516731"/>
              <a:gd name="connsiteY2" fmla="*/ 1611312 h 1611312"/>
              <a:gd name="connsiteX3" fmla="*/ 516731 w 516731"/>
              <a:gd name="connsiteY3" fmla="*/ 1083468 h 1611312"/>
              <a:gd name="connsiteX4" fmla="*/ 515144 w 516731"/>
              <a:gd name="connsiteY4" fmla="*/ 0 h 1611312"/>
              <a:gd name="connsiteX0" fmla="*/ 512763 w 516731"/>
              <a:gd name="connsiteY0" fmla="*/ 0 h 1604168"/>
              <a:gd name="connsiteX1" fmla="*/ 0 w 516731"/>
              <a:gd name="connsiteY1" fmla="*/ 537368 h 1604168"/>
              <a:gd name="connsiteX2" fmla="*/ 0 w 516731"/>
              <a:gd name="connsiteY2" fmla="*/ 1604168 h 1604168"/>
              <a:gd name="connsiteX3" fmla="*/ 516731 w 516731"/>
              <a:gd name="connsiteY3" fmla="*/ 1076324 h 1604168"/>
              <a:gd name="connsiteX4" fmla="*/ 512763 w 516731"/>
              <a:gd name="connsiteY4" fmla="*/ 0 h 160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31" h="1604168">
                <a:moveTo>
                  <a:pt x="512763" y="0"/>
                </a:moveTo>
                <a:lnTo>
                  <a:pt x="0" y="537368"/>
                </a:lnTo>
                <a:lnTo>
                  <a:pt x="0" y="1604168"/>
                </a:lnTo>
                <a:lnTo>
                  <a:pt x="516731" y="1076324"/>
                </a:lnTo>
                <a:cubicBezTo>
                  <a:pt x="514614" y="714374"/>
                  <a:pt x="514880" y="361950"/>
                  <a:pt x="512763" y="0"/>
                </a:cubicBezTo>
                <a:close/>
              </a:path>
            </a:pathLst>
          </a:custGeom>
          <a:solidFill>
            <a:srgbClr val="FF658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870869" y="1173957"/>
            <a:ext cx="1062037" cy="27622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2E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063" name="Group 7"/>
          <p:cNvGrpSpPr>
            <a:grpSpLocks/>
          </p:cNvGrpSpPr>
          <p:nvPr/>
        </p:nvGrpSpPr>
        <p:grpSpPr bwMode="auto">
          <a:xfrm flipH="1">
            <a:off x="5346700" y="2555875"/>
            <a:ext cx="3279775" cy="1604963"/>
            <a:chOff x="5187951" y="1304132"/>
            <a:chExt cx="3278980" cy="1604168"/>
          </a:xfrm>
        </p:grpSpPr>
        <p:sp>
          <p:nvSpPr>
            <p:cNvPr id="9" name="Freeform 8"/>
            <p:cNvSpPr/>
            <p:nvPr/>
          </p:nvSpPr>
          <p:spPr>
            <a:xfrm>
              <a:off x="7949531" y="1304132"/>
              <a:ext cx="517400" cy="1604168"/>
            </a:xfrm>
            <a:custGeom>
              <a:avLst/>
              <a:gdLst>
                <a:gd name="connsiteX0" fmla="*/ 508000 w 514350"/>
                <a:gd name="connsiteY0" fmla="*/ 0 h 1606550"/>
                <a:gd name="connsiteX1" fmla="*/ 0 w 514350"/>
                <a:gd name="connsiteY1" fmla="*/ 539750 h 1606550"/>
                <a:gd name="connsiteX2" fmla="*/ 0 w 514350"/>
                <a:gd name="connsiteY2" fmla="*/ 1606550 h 1606550"/>
                <a:gd name="connsiteX3" fmla="*/ 514350 w 514350"/>
                <a:gd name="connsiteY3" fmla="*/ 1085850 h 1606550"/>
                <a:gd name="connsiteX4" fmla="*/ 508000 w 514350"/>
                <a:gd name="connsiteY4" fmla="*/ 0 h 1606550"/>
                <a:gd name="connsiteX0" fmla="*/ 515144 w 515676"/>
                <a:gd name="connsiteY0" fmla="*/ 0 h 1606550"/>
                <a:gd name="connsiteX1" fmla="*/ 0 w 515676"/>
                <a:gd name="connsiteY1" fmla="*/ 539750 h 1606550"/>
                <a:gd name="connsiteX2" fmla="*/ 0 w 515676"/>
                <a:gd name="connsiteY2" fmla="*/ 1606550 h 1606550"/>
                <a:gd name="connsiteX3" fmla="*/ 514350 w 515676"/>
                <a:gd name="connsiteY3" fmla="*/ 1085850 h 1606550"/>
                <a:gd name="connsiteX4" fmla="*/ 515144 w 515676"/>
                <a:gd name="connsiteY4" fmla="*/ 0 h 1606550"/>
                <a:gd name="connsiteX0" fmla="*/ 515144 w 516731"/>
                <a:gd name="connsiteY0" fmla="*/ 0 h 1606550"/>
                <a:gd name="connsiteX1" fmla="*/ 0 w 516731"/>
                <a:gd name="connsiteY1" fmla="*/ 539750 h 1606550"/>
                <a:gd name="connsiteX2" fmla="*/ 0 w 516731"/>
                <a:gd name="connsiteY2" fmla="*/ 1606550 h 1606550"/>
                <a:gd name="connsiteX3" fmla="*/ 516731 w 516731"/>
                <a:gd name="connsiteY3" fmla="*/ 1078706 h 1606550"/>
                <a:gd name="connsiteX4" fmla="*/ 515144 w 516731"/>
                <a:gd name="connsiteY4" fmla="*/ 0 h 1606550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7525 w 518057"/>
                <a:gd name="connsiteY0" fmla="*/ 0 h 1608931"/>
                <a:gd name="connsiteX1" fmla="*/ 0 w 518057"/>
                <a:gd name="connsiteY1" fmla="*/ 542131 h 1608931"/>
                <a:gd name="connsiteX2" fmla="*/ 0 w 518057"/>
                <a:gd name="connsiteY2" fmla="*/ 1608931 h 1608931"/>
                <a:gd name="connsiteX3" fmla="*/ 516731 w 518057"/>
                <a:gd name="connsiteY3" fmla="*/ 1081087 h 1608931"/>
                <a:gd name="connsiteX4" fmla="*/ 517525 w 518057"/>
                <a:gd name="connsiteY4" fmla="*/ 0 h 1608931"/>
                <a:gd name="connsiteX0" fmla="*/ 515144 w 516731"/>
                <a:gd name="connsiteY0" fmla="*/ 0 h 1611312"/>
                <a:gd name="connsiteX1" fmla="*/ 0 w 516731"/>
                <a:gd name="connsiteY1" fmla="*/ 544512 h 1611312"/>
                <a:gd name="connsiteX2" fmla="*/ 0 w 516731"/>
                <a:gd name="connsiteY2" fmla="*/ 1611312 h 1611312"/>
                <a:gd name="connsiteX3" fmla="*/ 516731 w 516731"/>
                <a:gd name="connsiteY3" fmla="*/ 1083468 h 1611312"/>
                <a:gd name="connsiteX4" fmla="*/ 515144 w 516731"/>
                <a:gd name="connsiteY4" fmla="*/ 0 h 1611312"/>
                <a:gd name="connsiteX0" fmla="*/ 512763 w 516731"/>
                <a:gd name="connsiteY0" fmla="*/ 0 h 1604168"/>
                <a:gd name="connsiteX1" fmla="*/ 0 w 516731"/>
                <a:gd name="connsiteY1" fmla="*/ 537368 h 1604168"/>
                <a:gd name="connsiteX2" fmla="*/ 0 w 516731"/>
                <a:gd name="connsiteY2" fmla="*/ 1604168 h 1604168"/>
                <a:gd name="connsiteX3" fmla="*/ 516731 w 516731"/>
                <a:gd name="connsiteY3" fmla="*/ 1076324 h 1604168"/>
                <a:gd name="connsiteX4" fmla="*/ 512763 w 516731"/>
                <a:gd name="connsiteY4" fmla="*/ 0 h 160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731" h="1604168">
                  <a:moveTo>
                    <a:pt x="512763" y="0"/>
                  </a:moveTo>
                  <a:lnTo>
                    <a:pt x="0" y="537368"/>
                  </a:lnTo>
                  <a:lnTo>
                    <a:pt x="0" y="1604168"/>
                  </a:lnTo>
                  <a:lnTo>
                    <a:pt x="516731" y="1076324"/>
                  </a:lnTo>
                  <a:cubicBezTo>
                    <a:pt x="514614" y="714374"/>
                    <a:pt x="514880" y="361950"/>
                    <a:pt x="512763" y="0"/>
                  </a:cubicBezTo>
                  <a:close/>
                </a:path>
              </a:pathLst>
            </a:custGeom>
            <a:solidFill>
              <a:srgbClr val="3D3D3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16200000">
              <a:off x="6037193" y="994374"/>
              <a:ext cx="1063098" cy="27615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05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3783013" y="3625850"/>
            <a:ext cx="517525" cy="1603375"/>
          </a:xfrm>
          <a:custGeom>
            <a:avLst/>
            <a:gdLst>
              <a:gd name="connsiteX0" fmla="*/ 508000 w 514350"/>
              <a:gd name="connsiteY0" fmla="*/ 0 h 1606550"/>
              <a:gd name="connsiteX1" fmla="*/ 0 w 514350"/>
              <a:gd name="connsiteY1" fmla="*/ 539750 h 1606550"/>
              <a:gd name="connsiteX2" fmla="*/ 0 w 514350"/>
              <a:gd name="connsiteY2" fmla="*/ 1606550 h 1606550"/>
              <a:gd name="connsiteX3" fmla="*/ 514350 w 514350"/>
              <a:gd name="connsiteY3" fmla="*/ 1085850 h 1606550"/>
              <a:gd name="connsiteX4" fmla="*/ 508000 w 514350"/>
              <a:gd name="connsiteY4" fmla="*/ 0 h 1606550"/>
              <a:gd name="connsiteX0" fmla="*/ 515144 w 515676"/>
              <a:gd name="connsiteY0" fmla="*/ 0 h 1606550"/>
              <a:gd name="connsiteX1" fmla="*/ 0 w 515676"/>
              <a:gd name="connsiteY1" fmla="*/ 539750 h 1606550"/>
              <a:gd name="connsiteX2" fmla="*/ 0 w 515676"/>
              <a:gd name="connsiteY2" fmla="*/ 1606550 h 1606550"/>
              <a:gd name="connsiteX3" fmla="*/ 514350 w 515676"/>
              <a:gd name="connsiteY3" fmla="*/ 1085850 h 1606550"/>
              <a:gd name="connsiteX4" fmla="*/ 515144 w 515676"/>
              <a:gd name="connsiteY4" fmla="*/ 0 h 1606550"/>
              <a:gd name="connsiteX0" fmla="*/ 515144 w 516731"/>
              <a:gd name="connsiteY0" fmla="*/ 0 h 1606550"/>
              <a:gd name="connsiteX1" fmla="*/ 0 w 516731"/>
              <a:gd name="connsiteY1" fmla="*/ 539750 h 1606550"/>
              <a:gd name="connsiteX2" fmla="*/ 0 w 516731"/>
              <a:gd name="connsiteY2" fmla="*/ 1606550 h 1606550"/>
              <a:gd name="connsiteX3" fmla="*/ 516731 w 516731"/>
              <a:gd name="connsiteY3" fmla="*/ 1078706 h 1606550"/>
              <a:gd name="connsiteX4" fmla="*/ 515144 w 516731"/>
              <a:gd name="connsiteY4" fmla="*/ 0 h 1606550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7525 w 518057"/>
              <a:gd name="connsiteY0" fmla="*/ 0 h 1608931"/>
              <a:gd name="connsiteX1" fmla="*/ 0 w 518057"/>
              <a:gd name="connsiteY1" fmla="*/ 542131 h 1608931"/>
              <a:gd name="connsiteX2" fmla="*/ 0 w 518057"/>
              <a:gd name="connsiteY2" fmla="*/ 1608931 h 1608931"/>
              <a:gd name="connsiteX3" fmla="*/ 516731 w 518057"/>
              <a:gd name="connsiteY3" fmla="*/ 1081087 h 1608931"/>
              <a:gd name="connsiteX4" fmla="*/ 517525 w 518057"/>
              <a:gd name="connsiteY4" fmla="*/ 0 h 1608931"/>
              <a:gd name="connsiteX0" fmla="*/ 515144 w 516731"/>
              <a:gd name="connsiteY0" fmla="*/ 0 h 1611312"/>
              <a:gd name="connsiteX1" fmla="*/ 0 w 516731"/>
              <a:gd name="connsiteY1" fmla="*/ 544512 h 1611312"/>
              <a:gd name="connsiteX2" fmla="*/ 0 w 516731"/>
              <a:gd name="connsiteY2" fmla="*/ 1611312 h 1611312"/>
              <a:gd name="connsiteX3" fmla="*/ 516731 w 516731"/>
              <a:gd name="connsiteY3" fmla="*/ 1083468 h 1611312"/>
              <a:gd name="connsiteX4" fmla="*/ 515144 w 516731"/>
              <a:gd name="connsiteY4" fmla="*/ 0 h 1611312"/>
              <a:gd name="connsiteX0" fmla="*/ 512763 w 516731"/>
              <a:gd name="connsiteY0" fmla="*/ 0 h 1604168"/>
              <a:gd name="connsiteX1" fmla="*/ 0 w 516731"/>
              <a:gd name="connsiteY1" fmla="*/ 537368 h 1604168"/>
              <a:gd name="connsiteX2" fmla="*/ 0 w 516731"/>
              <a:gd name="connsiteY2" fmla="*/ 1604168 h 1604168"/>
              <a:gd name="connsiteX3" fmla="*/ 516731 w 516731"/>
              <a:gd name="connsiteY3" fmla="*/ 1076324 h 1604168"/>
              <a:gd name="connsiteX4" fmla="*/ 512763 w 516731"/>
              <a:gd name="connsiteY4" fmla="*/ 0 h 160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31" h="1604168">
                <a:moveTo>
                  <a:pt x="512763" y="0"/>
                </a:moveTo>
                <a:lnTo>
                  <a:pt x="0" y="537368"/>
                </a:lnTo>
                <a:lnTo>
                  <a:pt x="0" y="1604168"/>
                </a:lnTo>
                <a:lnTo>
                  <a:pt x="516731" y="1076324"/>
                </a:lnTo>
                <a:cubicBezTo>
                  <a:pt x="514614" y="714374"/>
                  <a:pt x="514880" y="361950"/>
                  <a:pt x="512763" y="0"/>
                </a:cubicBezTo>
                <a:close/>
              </a:path>
            </a:pathLst>
          </a:custGeom>
          <a:solidFill>
            <a:srgbClr val="53C5F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16200000">
            <a:off x="1870075" y="3289659"/>
            <a:ext cx="1063625" cy="27622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1AF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4294188" y="1484313"/>
            <a:ext cx="1073150" cy="1073150"/>
          </a:xfrm>
          <a:prstGeom prst="round1Rect">
            <a:avLst>
              <a:gd name="adj" fmla="val 50000"/>
            </a:avLst>
          </a:prstGeom>
          <a:solidFill>
            <a:srgbClr val="FF2E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94188" y="2557463"/>
            <a:ext cx="1073150" cy="1076325"/>
          </a:xfrm>
          <a:prstGeom prst="rect">
            <a:avLst/>
          </a:prstGeom>
          <a:solidFill>
            <a:srgbClr val="505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94188" y="3629025"/>
            <a:ext cx="1073150" cy="1076325"/>
          </a:xfrm>
          <a:prstGeom prst="rect">
            <a:avLst/>
          </a:prstGeom>
          <a:solidFill>
            <a:srgbClr val="11AF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73" name="TextBox 24"/>
          <p:cNvSpPr txBox="1">
            <a:spLocks noChangeArrowheads="1"/>
          </p:cNvSpPr>
          <p:nvPr/>
        </p:nvSpPr>
        <p:spPr bwMode="auto">
          <a:xfrm>
            <a:off x="4398963" y="1695450"/>
            <a:ext cx="842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3074" name="TextBox 25"/>
          <p:cNvSpPr txBox="1">
            <a:spLocks noChangeArrowheads="1"/>
          </p:cNvSpPr>
          <p:nvPr/>
        </p:nvSpPr>
        <p:spPr bwMode="auto">
          <a:xfrm>
            <a:off x="4398963" y="2757488"/>
            <a:ext cx="842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3075" name="TextBox 26"/>
          <p:cNvSpPr txBox="1">
            <a:spLocks noChangeArrowheads="1"/>
          </p:cNvSpPr>
          <p:nvPr/>
        </p:nvSpPr>
        <p:spPr bwMode="auto">
          <a:xfrm>
            <a:off x="4398963" y="3844925"/>
            <a:ext cx="842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13438" y="3217863"/>
            <a:ext cx="2667000" cy="769441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dirty="0">
                <a:solidFill>
                  <a:srgbClr val="F2F2F2"/>
                </a:solidFill>
              </a:rPr>
              <a:t>Xem </a:t>
            </a:r>
            <a:r>
              <a:rPr lang="en-US" altLang="en-US" sz="2200" b="1" dirty="0" smtClean="0">
                <a:solidFill>
                  <a:srgbClr val="F2F2F2"/>
                </a:solidFill>
              </a:rPr>
              <a:t>bài </a:t>
            </a:r>
            <a:endParaRPr lang="en-US" altLang="en-US" sz="2200" b="1" dirty="0">
              <a:solidFill>
                <a:srgbClr val="F2F2F2"/>
              </a:solidFill>
            </a:endParaRPr>
          </a:p>
          <a:p>
            <a:pPr algn="ctr" eaLnBrk="1" hangingPunct="1"/>
            <a:r>
              <a:rPr lang="en-US" altLang="en-US" sz="2200" b="1" dirty="0" smtClean="0">
                <a:solidFill>
                  <a:srgbClr val="F2F2F2"/>
                </a:solidFill>
              </a:rPr>
              <a:t>“Tỉ khối chất khí”</a:t>
            </a:r>
            <a:endParaRPr lang="en-US" altLang="en-US" sz="2200" b="1" dirty="0">
              <a:solidFill>
                <a:srgbClr val="F2F2F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16012" y="2166938"/>
            <a:ext cx="2771775" cy="861774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dirty="0">
                <a:solidFill>
                  <a:srgbClr val="F2F2F2"/>
                </a:solidFill>
              </a:rPr>
              <a:t>Làm bài tập </a:t>
            </a:r>
            <a:r>
              <a:rPr lang="en-US" altLang="en-US" sz="2500" b="1" dirty="0" smtClean="0">
                <a:solidFill>
                  <a:srgbClr val="F2F2F2"/>
                </a:solidFill>
              </a:rPr>
              <a:t>3,4,5 </a:t>
            </a:r>
            <a:r>
              <a:rPr lang="en-US" altLang="en-US" sz="2500" b="1" dirty="0">
                <a:solidFill>
                  <a:srgbClr val="F2F2F2"/>
                </a:solidFill>
              </a:rPr>
              <a:t>SGK  Trang </a:t>
            </a:r>
            <a:r>
              <a:rPr lang="en-US" altLang="en-US" sz="2500" b="1" dirty="0" smtClean="0">
                <a:solidFill>
                  <a:srgbClr val="F2F2F2"/>
                </a:solidFill>
              </a:rPr>
              <a:t>67</a:t>
            </a:r>
            <a:endParaRPr lang="en-US" altLang="en-US" sz="2500" b="1" dirty="0">
              <a:solidFill>
                <a:srgbClr val="F2F2F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0938" y="4221163"/>
            <a:ext cx="2667000" cy="1015663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smtClean="0">
                <a:cs typeface="Arial" panose="020B0604020202020204" pitchFamily="34" charset="0"/>
              </a:rPr>
              <a:t>Học thuộc công thức</a:t>
            </a:r>
            <a:endParaRPr lang="en-US" altLang="en-US" sz="3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0" grpId="0"/>
      <p:bldP spid="11" grpId="0" animBg="1"/>
      <p:bldP spid="19" grpId="0" animBg="1"/>
      <p:bldP spid="43073" grpId="0"/>
      <p:bldP spid="43074" grpId="0"/>
      <p:bldP spid="43075" grpId="0"/>
      <p:bldP spid="29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9" descr="car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-114300"/>
            <a:ext cx="10007601" cy="72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773296" y="43708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HL Thu phap" panose="02000400000000000000" pitchFamily="2" charset="0"/>
              </a:rPr>
              <a:t>Tiết 28 - Bài </a:t>
            </a:r>
            <a:r>
              <a:rPr lang="vi-VN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HL Thu phap" panose="02000400000000000000" pitchFamily="2" charset="0"/>
              </a:rPr>
              <a:t>19</a:t>
            </a:r>
            <a:endParaRPr lang="en-US" sz="3200" b="1" dirty="0" smtClean="0">
              <a:ln w="127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HL Thu phap" panose="020004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4" y="2034912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ln w="12700">
                  <a:solidFill>
                    <a:srgbClr val="ADADAD"/>
                  </a:solidFill>
                  <a:prstDash val="solid"/>
                </a:ln>
                <a:solidFill>
                  <a:srgbClr val="00B0F0"/>
                </a:solidFill>
              </a:rPr>
              <a:t>CH</a:t>
            </a:r>
            <a:r>
              <a:rPr lang="vi-VN" sz="4000" b="1" dirty="0">
                <a:ln w="12700">
                  <a:solidFill>
                    <a:srgbClr val="ADADAD"/>
                  </a:solidFill>
                  <a:prstDash val="solid"/>
                </a:ln>
                <a:solidFill>
                  <a:srgbClr val="00B0F0"/>
                </a:solidFill>
              </a:rPr>
              <a:t>UYỂN ĐỔI GIỮA KHỐI LƯỢNG, THỂ TÍCH VÀ LƯỢNG CHẤT </a:t>
            </a:r>
            <a:endParaRPr lang="en-US" sz="4000" b="1" dirty="0">
              <a:ln w="12700">
                <a:solidFill>
                  <a:srgbClr val="ADADAD"/>
                </a:solidFill>
                <a:prstDash val="solid"/>
              </a:ln>
              <a:solidFill>
                <a:srgbClr val="00B0F0"/>
              </a:solidFill>
            </a:endParaRPr>
          </a:p>
          <a:p>
            <a:pPr lvl="0" algn="ctr"/>
            <a:r>
              <a:rPr lang="vi-VN" sz="4000" b="1" dirty="0">
                <a:ln w="12700">
                  <a:solidFill>
                    <a:srgbClr val="ADADAD"/>
                  </a:solidFill>
                  <a:prstDash val="solid"/>
                </a:ln>
                <a:solidFill>
                  <a:srgbClr val="00B0F0"/>
                </a:solidFill>
              </a:rPr>
              <a:t> LUYỆN TẬP (tt</a:t>
            </a:r>
            <a:r>
              <a:rPr lang="en-US" sz="4000" b="1" dirty="0">
                <a:ln w="12700">
                  <a:solidFill>
                    <a:srgbClr val="ADADAD"/>
                  </a:solidFill>
                  <a:prstDash val="solid"/>
                </a:ln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4374068"/>
            <a:ext cx="1879104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78263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8" descr="car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07" y="-157007"/>
            <a:ext cx="10334625" cy="73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FFFF"/>
                </a:solidFill>
              </a:rPr>
              <a:t>Tiết 28 - Bài 19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CH</a:t>
            </a:r>
            <a:r>
              <a:rPr lang="vi-VN" sz="2000" b="1" dirty="0" smtClean="0">
                <a:solidFill>
                  <a:srgbClr val="FFFFFF"/>
                </a:solidFill>
              </a:rPr>
              <a:t>UYỂN </a:t>
            </a:r>
            <a:r>
              <a:rPr lang="vi-VN" sz="2000" b="1" dirty="0">
                <a:solidFill>
                  <a:srgbClr val="FFFFFF"/>
                </a:solidFill>
              </a:rPr>
              <a:t>ĐỔI GIỮA KHỐI LƯỢNG, THỂ TÍCH VÀ LƯỢNG CHẤT 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ctr"/>
            <a:r>
              <a:rPr lang="vi-VN" sz="2000" b="1" dirty="0" smtClean="0">
                <a:solidFill>
                  <a:srgbClr val="FFFFFF"/>
                </a:solidFill>
              </a:rPr>
              <a:t> </a:t>
            </a:r>
            <a:r>
              <a:rPr lang="vi-VN" sz="2000" b="1" dirty="0">
                <a:solidFill>
                  <a:srgbClr val="FFFFFF"/>
                </a:solidFill>
              </a:rPr>
              <a:t>LUYỆN TẬP (</a:t>
            </a:r>
            <a:r>
              <a:rPr lang="vi-VN" sz="2000" b="1" dirty="0" smtClean="0">
                <a:solidFill>
                  <a:srgbClr val="FFFFFF"/>
                </a:solidFill>
              </a:rPr>
              <a:t>tt</a:t>
            </a:r>
            <a:r>
              <a:rPr lang="en-US" sz="2000" b="1" dirty="0" smtClean="0">
                <a:solidFill>
                  <a:srgbClr val="FFFFFF"/>
                </a:solidFill>
              </a:rPr>
              <a:t>)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0954" y="1400331"/>
            <a:ext cx="8282092" cy="894738"/>
            <a:chOff x="701058" y="1975578"/>
            <a:chExt cx="8059232" cy="894738"/>
          </a:xfrm>
        </p:grpSpPr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701058" y="1975578"/>
              <a:ext cx="7975398" cy="894738"/>
            </a:xfrm>
            <a:custGeom>
              <a:avLst/>
              <a:gdLst>
                <a:gd name="T0" fmla="*/ 2107 w 2107"/>
                <a:gd name="T1" fmla="*/ 174 h 348"/>
                <a:gd name="T2" fmla="*/ 1933 w 2107"/>
                <a:gd name="T3" fmla="*/ 348 h 348"/>
                <a:gd name="T4" fmla="*/ 173 w 2107"/>
                <a:gd name="T5" fmla="*/ 348 h 348"/>
                <a:gd name="T6" fmla="*/ 0 w 2107"/>
                <a:gd name="T7" fmla="*/ 174 h 348"/>
                <a:gd name="T8" fmla="*/ 173 w 2107"/>
                <a:gd name="T9" fmla="*/ 0 h 348"/>
                <a:gd name="T10" fmla="*/ 1933 w 2107"/>
                <a:gd name="T11" fmla="*/ 0 h 348"/>
                <a:gd name="T12" fmla="*/ 2107 w 2107"/>
                <a:gd name="T13" fmla="*/ 17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7" h="348">
                  <a:moveTo>
                    <a:pt x="2107" y="174"/>
                  </a:moveTo>
                  <a:cubicBezTo>
                    <a:pt x="2107" y="270"/>
                    <a:pt x="2029" y="348"/>
                    <a:pt x="193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77" y="348"/>
                    <a:pt x="0" y="270"/>
                    <a:pt x="0" y="174"/>
                  </a:cubicBezTo>
                  <a:cubicBezTo>
                    <a:pt x="0" y="78"/>
                    <a:pt x="77" y="0"/>
                    <a:pt x="173" y="0"/>
                  </a:cubicBezTo>
                  <a:cubicBezTo>
                    <a:pt x="1933" y="0"/>
                    <a:pt x="1933" y="0"/>
                    <a:pt x="1933" y="0"/>
                  </a:cubicBezTo>
                  <a:cubicBezTo>
                    <a:pt x="2029" y="0"/>
                    <a:pt x="2107" y="78"/>
                    <a:pt x="2107" y="174"/>
                  </a:cubicBezTo>
                  <a:close/>
                </a:path>
              </a:pathLst>
            </a:custGeom>
            <a:solidFill>
              <a:srgbClr val="FBAD1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Oval 21"/>
            <p:cNvSpPr>
              <a:spLocks noChangeArrowheads="1"/>
            </p:cNvSpPr>
            <p:nvPr/>
          </p:nvSpPr>
          <p:spPr bwMode="auto">
            <a:xfrm>
              <a:off x="760795" y="2022040"/>
              <a:ext cx="799157" cy="80181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1079887" y="2105326"/>
              <a:ext cx="14266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smtClean="0">
                  <a:ln>
                    <a:noFill/>
                  </a:ln>
                  <a:solidFill>
                    <a:srgbClr val="FBAD1A"/>
                  </a:solidFill>
                  <a:effectLst/>
                  <a:latin typeface="+mj-lt"/>
                </a:rPr>
                <a:t>I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7" name="TextBox 167"/>
            <p:cNvSpPr txBox="1"/>
            <p:nvPr/>
          </p:nvSpPr>
          <p:spPr>
            <a:xfrm>
              <a:off x="1541647" y="2105326"/>
              <a:ext cx="72186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CC"/>
                  </a:solidFill>
                </a:rPr>
                <a:t>CHUYỂN ĐỔI GIỮ LƯỢNG CHẤT VÀ KHỐI LƯỢNG CHẤT </a:t>
              </a:r>
            </a:p>
            <a:p>
              <a:r>
                <a:rPr lang="en-US" sz="2000" b="1" dirty="0" smtClean="0">
                  <a:solidFill>
                    <a:srgbClr val="FFFFCC"/>
                  </a:solidFill>
                </a:rPr>
                <a:t>NHƯ THÊ NÀO?</a:t>
              </a:r>
              <a:endParaRPr lang="en-US" sz="2000" b="1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0954" y="3587835"/>
            <a:ext cx="8006331" cy="894738"/>
            <a:chOff x="670125" y="3733846"/>
            <a:chExt cx="8006331" cy="894738"/>
          </a:xfrm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670125" y="3733846"/>
              <a:ext cx="8006331" cy="894738"/>
            </a:xfrm>
            <a:custGeom>
              <a:avLst/>
              <a:gdLst>
                <a:gd name="T0" fmla="*/ 0 w 2107"/>
                <a:gd name="T1" fmla="*/ 174 h 348"/>
                <a:gd name="T2" fmla="*/ 173 w 2107"/>
                <a:gd name="T3" fmla="*/ 348 h 348"/>
                <a:gd name="T4" fmla="*/ 1933 w 2107"/>
                <a:gd name="T5" fmla="*/ 348 h 348"/>
                <a:gd name="T6" fmla="*/ 2107 w 2107"/>
                <a:gd name="T7" fmla="*/ 174 h 348"/>
                <a:gd name="T8" fmla="*/ 1933 w 2107"/>
                <a:gd name="T9" fmla="*/ 0 h 348"/>
                <a:gd name="T10" fmla="*/ 173 w 2107"/>
                <a:gd name="T11" fmla="*/ 0 h 348"/>
                <a:gd name="T12" fmla="*/ 0 w 2107"/>
                <a:gd name="T13" fmla="*/ 17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7" h="348">
                  <a:moveTo>
                    <a:pt x="0" y="174"/>
                  </a:moveTo>
                  <a:cubicBezTo>
                    <a:pt x="0" y="270"/>
                    <a:pt x="77" y="348"/>
                    <a:pt x="173" y="348"/>
                  </a:cubicBezTo>
                  <a:cubicBezTo>
                    <a:pt x="1933" y="348"/>
                    <a:pt x="1933" y="348"/>
                    <a:pt x="1933" y="348"/>
                  </a:cubicBezTo>
                  <a:cubicBezTo>
                    <a:pt x="2029" y="348"/>
                    <a:pt x="2107" y="270"/>
                    <a:pt x="2107" y="174"/>
                  </a:cubicBezTo>
                  <a:cubicBezTo>
                    <a:pt x="2107" y="78"/>
                    <a:pt x="2029" y="0"/>
                    <a:pt x="193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77" y="0"/>
                    <a:pt x="0" y="78"/>
                    <a:pt x="0" y="174"/>
                  </a:cubicBezTo>
                  <a:close/>
                </a:path>
              </a:pathLst>
            </a:custGeom>
            <a:solidFill>
              <a:srgbClr val="EA1D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5" name="Oval 60"/>
            <p:cNvSpPr>
              <a:spLocks noChangeArrowheads="1"/>
            </p:cNvSpPr>
            <p:nvPr/>
          </p:nvSpPr>
          <p:spPr bwMode="auto">
            <a:xfrm>
              <a:off x="750149" y="3797092"/>
              <a:ext cx="799157" cy="80181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996474" y="3890221"/>
              <a:ext cx="28533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smtClean="0">
                  <a:ln>
                    <a:noFill/>
                  </a:ln>
                  <a:solidFill>
                    <a:srgbClr val="EA1D25"/>
                  </a:solidFill>
                  <a:effectLst/>
                  <a:latin typeface="+mj-lt"/>
                </a:rPr>
                <a:t>II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0" name="TextBox 167"/>
            <p:cNvSpPr txBox="1"/>
            <p:nvPr/>
          </p:nvSpPr>
          <p:spPr>
            <a:xfrm>
              <a:off x="1475656" y="3844054"/>
              <a:ext cx="71609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CC"/>
                  </a:solidFill>
                </a:rPr>
                <a:t>CHUYỂN ĐỔI GIỮ LƯỢNG CHẤT VÀ THỂ TÍCH CHẤT KHÍ</a:t>
              </a:r>
            </a:p>
            <a:p>
              <a:r>
                <a:rPr lang="en-US" sz="2000" b="1" dirty="0" smtClean="0">
                  <a:solidFill>
                    <a:srgbClr val="FFFFCC"/>
                  </a:solidFill>
                </a:rPr>
                <a:t>NHƯ THÊ NÀO?</a:t>
              </a:r>
              <a:endParaRPr lang="en-US" sz="2000" b="1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78886" y="2331525"/>
            <a:ext cx="5861618" cy="1204176"/>
            <a:chOff x="1178886" y="2331525"/>
            <a:chExt cx="5861618" cy="12041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6219446" y="2331525"/>
                  <a:ext cx="821058" cy="120417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200" b="1" i="1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42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𝐌</m:t>
                            </m:r>
                          </m:den>
                        </m:f>
                      </m:oMath>
                    </m:oMathPara>
                  </a14:m>
                  <a:endParaRPr lang="en-US" sz="4200" b="1" dirty="0">
                    <a:ln/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9446" y="2331525"/>
                  <a:ext cx="821058" cy="1204176"/>
                </a:xfrm>
                <a:prstGeom prst="rect">
                  <a:avLst/>
                </a:prstGeom>
                <a:blipFill>
                  <a:blip r:embed="rId3"/>
                  <a:stretch>
                    <a:fillRect b="-5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081077" y="2562882"/>
                  <a:ext cx="1219115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077" y="2562882"/>
                  <a:ext cx="1219115" cy="7386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1178886" y="2601946"/>
                  <a:ext cx="1373004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886" y="2601946"/>
                  <a:ext cx="1373004" cy="7386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2255320" y="2590951"/>
                  <a:ext cx="1330814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𝐌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320" y="2590951"/>
                  <a:ext cx="1330814" cy="7386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>
              <a:off x="4255667" y="3043823"/>
              <a:ext cx="471174" cy="0"/>
            </a:xfrm>
            <a:prstGeom prst="straightConnector1">
              <a:avLst/>
            </a:prstGeom>
            <a:ln w="1016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8" y="-135396"/>
            <a:ext cx="9932955" cy="7344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45635"/>
            <a:ext cx="864096" cy="1151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3953" y="243493"/>
            <a:ext cx="61334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0,25 mol khí O</a:t>
            </a:r>
            <a:r>
              <a:rPr lang="en-US" sz="2800" b="1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điều kiện tiêu chuẩn </a:t>
            </a:r>
          </a:p>
          <a:p>
            <a:pPr lvl="0" algn="ctr"/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 thể tích là bao nhiêu lít?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34556" y="1554511"/>
            <a:ext cx="83992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mol khí  O</a:t>
            </a:r>
            <a:r>
              <a:rPr lang="en-US" sz="3200" b="1" baseline="-25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(đktc) có thể tích là </a:t>
            </a:r>
            <a:r>
              <a:rPr lang="en-US" sz="5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22,4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lít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72995" y="2732393"/>
            <a:ext cx="88614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0,25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mol khí O</a:t>
            </a:r>
            <a:r>
              <a:rPr lang="en-US" sz="3200" b="1" baseline="-25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(đktc) có thể tích là </a:t>
            </a:r>
            <a:r>
              <a:rPr lang="en-US" sz="5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lít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846" y="2730112"/>
            <a:ext cx="13067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80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0,25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12492" y="1556792"/>
            <a:ext cx="13067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80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22,4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520" y="1556792"/>
            <a:ext cx="461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FF0080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26129" y="2744924"/>
            <a:ext cx="6479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80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6950" y="3933056"/>
            <a:ext cx="5501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smtClean="0">
                <a:solidFill>
                  <a:srgbClr val="FF0080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34584" y="2334606"/>
            <a:ext cx="4804823" cy="698350"/>
          </a:xfrm>
          <a:prstGeom prst="straightConnector1">
            <a:avLst/>
          </a:prstGeom>
          <a:ln w="476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30535" y="3611342"/>
            <a:ext cx="461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solidFill>
                  <a:srgbClr val="FF0080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334584" y="4401108"/>
            <a:ext cx="2125000" cy="0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705497" y="3767406"/>
            <a:ext cx="3126442" cy="1027424"/>
            <a:chOff x="3705497" y="3767406"/>
            <a:chExt cx="3126442" cy="1027424"/>
          </a:xfrm>
        </p:grpSpPr>
        <p:sp>
          <p:nvSpPr>
            <p:cNvPr id="19" name="Rectangle 18"/>
            <p:cNvSpPr/>
            <p:nvPr/>
          </p:nvSpPr>
          <p:spPr>
            <a:xfrm>
              <a:off x="3705497" y="3933056"/>
              <a:ext cx="55015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 smtClean="0">
                  <a:solidFill>
                    <a:srgbClr val="FF0080">
                      <a:lumMod val="50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=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93337" y="3859887"/>
              <a:ext cx="1306768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rgbClr val="FF0080">
                      <a:lumMod val="50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22,4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25171" y="3863750"/>
              <a:ext cx="1306768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rgbClr val="FF0080">
                      <a:lumMod val="50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0,25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20404" y="3767406"/>
              <a:ext cx="46152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 smtClean="0">
                  <a:solidFill>
                    <a:srgbClr val="FF0080">
                      <a:lumMod val="50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6765876" y="3899374"/>
            <a:ext cx="22765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smtClean="0">
                <a:solidFill>
                  <a:srgbClr val="FF0080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5,6 (l)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rot="5400000">
            <a:off x="2711588" y="4595245"/>
            <a:ext cx="5501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smtClean="0">
                <a:solidFill>
                  <a:srgbClr val="FF0080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699792" y="5051502"/>
            <a:ext cx="5501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smtClean="0">
                <a:solidFill>
                  <a:srgbClr val="FF0080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15654" y="4980856"/>
            <a:ext cx="2577076" cy="916606"/>
            <a:chOff x="215654" y="4803128"/>
            <a:chExt cx="2577076" cy="916606"/>
          </a:xfrm>
        </p:grpSpPr>
        <p:sp>
          <p:nvSpPr>
            <p:cNvPr id="36" name="Rectangle 35"/>
            <p:cNvSpPr/>
            <p:nvPr/>
          </p:nvSpPr>
          <p:spPr>
            <a:xfrm>
              <a:off x="215654" y="4823876"/>
              <a:ext cx="64793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rgbClr val="FF0080">
                      <a:lumMod val="50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9572" y="4831244"/>
              <a:ext cx="55015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rgbClr val="FF0080">
                      <a:lumMod val="50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=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12711" y="4857960"/>
              <a:ext cx="1306768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rgbClr val="FF0080">
                      <a:lumMod val="50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22,4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47764" y="4803128"/>
              <a:ext cx="34496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5000" b="1" dirty="0">
                  <a:solidFill>
                    <a:srgbClr val="FF0080">
                      <a:lumMod val="50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dirty="0">
                <a:solidFill>
                  <a:srgbClr val="4C4C4C"/>
                </a:solidFill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320808" y="4941168"/>
            <a:ext cx="2929135" cy="107059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483293" y="5481228"/>
            <a:ext cx="1124711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773286" y="4816531"/>
            <a:ext cx="2929135" cy="145678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869090" y="4987381"/>
            <a:ext cx="106631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smtClean="0">
                <a:solidFill>
                  <a:srgbClr val="FF0080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 =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079042" y="5445313"/>
            <a:ext cx="1052771" cy="16798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15654" y="5001604"/>
            <a:ext cx="6479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>
                <a:solidFill>
                  <a:srgbClr val="FF0080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29440" y="5043548"/>
            <a:ext cx="13067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80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22,4</a:t>
            </a:r>
            <a:endParaRPr lang="en-US" dirty="0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971600" y="6065006"/>
            <a:ext cx="1458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2000" b="1" dirty="0">
                <a:solidFill>
                  <a:srgbClr val="FF0080">
                    <a:lumMod val="75000"/>
                  </a:srgbClr>
                </a:solidFill>
              </a:rPr>
              <a:t> n: số </a:t>
            </a:r>
            <a:r>
              <a:rPr lang="en-US" sz="2000" b="1" dirty="0" smtClean="0">
                <a:solidFill>
                  <a:srgbClr val="FF0080">
                    <a:lumMod val="75000"/>
                  </a:srgbClr>
                </a:solidFill>
              </a:rPr>
              <a:t>mol</a:t>
            </a:r>
            <a:endParaRPr kumimoji="0" lang="en-US" altLang="en-US" sz="3000" b="1" i="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31994" y="6351764"/>
            <a:ext cx="2315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sz="2000" b="1" dirty="0">
                <a:solidFill>
                  <a:srgbClr val="FF0080">
                    <a:lumMod val="75000"/>
                  </a:srgbClr>
                </a:solidFill>
              </a:rPr>
              <a:t>V: thể tích khí (lít)</a:t>
            </a:r>
            <a:endParaRPr lang="en-US" altLang="en-US" sz="3000" b="1" dirty="0">
              <a:solidFill>
                <a:srgbClr val="FF008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3128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72084 0.169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0.03426 L -0.54774 0.29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24722 0.133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23229 0.394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3323 0.0069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34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-0.34566 0.0104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66146 -0.0506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50365 0.04004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3" grpId="0"/>
      <p:bldP spid="13" grpId="1"/>
      <p:bldP spid="15" grpId="0"/>
      <p:bldP spid="15" grpId="1"/>
      <p:bldP spid="18" grpId="0"/>
      <p:bldP spid="18" grpId="1"/>
      <p:bldP spid="32" grpId="0"/>
      <p:bldP spid="32" grpId="1"/>
      <p:bldP spid="34" grpId="0"/>
      <p:bldP spid="34" grpId="1"/>
      <p:bldP spid="35" grpId="0"/>
      <p:bldP spid="42" grpId="0" animBg="1"/>
      <p:bldP spid="45" grpId="0" animBg="1"/>
      <p:bldP spid="46" grpId="0"/>
      <p:bldP spid="50" grpId="0"/>
      <p:bldP spid="50" grpId="1"/>
      <p:bldP spid="51" grpId="0"/>
      <p:bldP spid="51" grpId="1"/>
      <p:bldP spid="37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8" descr="car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07" y="-157007"/>
            <a:ext cx="10334625" cy="73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FFFF"/>
                </a:solidFill>
              </a:rPr>
              <a:t>Tiết 28 - Bài 19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CH</a:t>
            </a:r>
            <a:r>
              <a:rPr lang="vi-VN" sz="2000" b="1" dirty="0" smtClean="0">
                <a:solidFill>
                  <a:srgbClr val="FFFFFF"/>
                </a:solidFill>
              </a:rPr>
              <a:t>UYỂN </a:t>
            </a:r>
            <a:r>
              <a:rPr lang="vi-VN" sz="2000" b="1" dirty="0">
                <a:solidFill>
                  <a:srgbClr val="FFFFFF"/>
                </a:solidFill>
              </a:rPr>
              <a:t>ĐỔI GIỮA KHỐI LƯỢNG, THỂ TÍCH VÀ LƯỢNG CHẤT 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ctr"/>
            <a:r>
              <a:rPr lang="vi-VN" sz="2000" b="1" dirty="0" smtClean="0">
                <a:solidFill>
                  <a:srgbClr val="FFFFFF"/>
                </a:solidFill>
              </a:rPr>
              <a:t> </a:t>
            </a:r>
            <a:r>
              <a:rPr lang="vi-VN" sz="2000" b="1" dirty="0">
                <a:solidFill>
                  <a:srgbClr val="FFFFFF"/>
                </a:solidFill>
              </a:rPr>
              <a:t>LUYỆN TẬP (</a:t>
            </a:r>
            <a:r>
              <a:rPr lang="vi-VN" sz="2000" b="1" dirty="0" smtClean="0">
                <a:solidFill>
                  <a:srgbClr val="FFFFFF"/>
                </a:solidFill>
              </a:rPr>
              <a:t>tt</a:t>
            </a:r>
            <a:r>
              <a:rPr lang="en-US" sz="2000" b="1" dirty="0" smtClean="0">
                <a:solidFill>
                  <a:srgbClr val="FFFFFF"/>
                </a:solidFill>
              </a:rPr>
              <a:t>)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0954" y="1400331"/>
            <a:ext cx="8282092" cy="894738"/>
            <a:chOff x="701058" y="1975578"/>
            <a:chExt cx="8059232" cy="894738"/>
          </a:xfrm>
        </p:grpSpPr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701058" y="1975578"/>
              <a:ext cx="7975398" cy="894738"/>
            </a:xfrm>
            <a:custGeom>
              <a:avLst/>
              <a:gdLst>
                <a:gd name="T0" fmla="*/ 2107 w 2107"/>
                <a:gd name="T1" fmla="*/ 174 h 348"/>
                <a:gd name="T2" fmla="*/ 1933 w 2107"/>
                <a:gd name="T3" fmla="*/ 348 h 348"/>
                <a:gd name="T4" fmla="*/ 173 w 2107"/>
                <a:gd name="T5" fmla="*/ 348 h 348"/>
                <a:gd name="T6" fmla="*/ 0 w 2107"/>
                <a:gd name="T7" fmla="*/ 174 h 348"/>
                <a:gd name="T8" fmla="*/ 173 w 2107"/>
                <a:gd name="T9" fmla="*/ 0 h 348"/>
                <a:gd name="T10" fmla="*/ 1933 w 2107"/>
                <a:gd name="T11" fmla="*/ 0 h 348"/>
                <a:gd name="T12" fmla="*/ 2107 w 2107"/>
                <a:gd name="T13" fmla="*/ 17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7" h="348">
                  <a:moveTo>
                    <a:pt x="2107" y="174"/>
                  </a:moveTo>
                  <a:cubicBezTo>
                    <a:pt x="2107" y="270"/>
                    <a:pt x="2029" y="348"/>
                    <a:pt x="193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77" y="348"/>
                    <a:pt x="0" y="270"/>
                    <a:pt x="0" y="174"/>
                  </a:cubicBezTo>
                  <a:cubicBezTo>
                    <a:pt x="0" y="78"/>
                    <a:pt x="77" y="0"/>
                    <a:pt x="173" y="0"/>
                  </a:cubicBezTo>
                  <a:cubicBezTo>
                    <a:pt x="1933" y="0"/>
                    <a:pt x="1933" y="0"/>
                    <a:pt x="1933" y="0"/>
                  </a:cubicBezTo>
                  <a:cubicBezTo>
                    <a:pt x="2029" y="0"/>
                    <a:pt x="2107" y="78"/>
                    <a:pt x="2107" y="174"/>
                  </a:cubicBezTo>
                  <a:close/>
                </a:path>
              </a:pathLst>
            </a:custGeom>
            <a:solidFill>
              <a:srgbClr val="FBAD1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Oval 21"/>
            <p:cNvSpPr>
              <a:spLocks noChangeArrowheads="1"/>
            </p:cNvSpPr>
            <p:nvPr/>
          </p:nvSpPr>
          <p:spPr bwMode="auto">
            <a:xfrm>
              <a:off x="760795" y="2022040"/>
              <a:ext cx="799157" cy="80181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1079887" y="2105326"/>
              <a:ext cx="14266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smtClean="0">
                  <a:ln>
                    <a:noFill/>
                  </a:ln>
                  <a:solidFill>
                    <a:srgbClr val="FBAD1A"/>
                  </a:solidFill>
                  <a:effectLst/>
                  <a:latin typeface="+mj-lt"/>
                </a:rPr>
                <a:t>I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7" name="TextBox 167"/>
            <p:cNvSpPr txBox="1"/>
            <p:nvPr/>
          </p:nvSpPr>
          <p:spPr>
            <a:xfrm>
              <a:off x="1541647" y="2105326"/>
              <a:ext cx="72186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CC"/>
                  </a:solidFill>
                </a:rPr>
                <a:t>CHUYỂN ĐỔI GIỮ LƯỢNG CHẤT VÀ KHỐI LƯỢNG CHẤT </a:t>
              </a:r>
            </a:p>
            <a:p>
              <a:r>
                <a:rPr lang="en-US" sz="2000" b="1" dirty="0" smtClean="0">
                  <a:solidFill>
                    <a:srgbClr val="FFFFCC"/>
                  </a:solidFill>
                </a:rPr>
                <a:t>NHƯ THÊ NÀO?</a:t>
              </a:r>
              <a:endParaRPr lang="en-US" sz="2000" b="1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0954" y="3587835"/>
            <a:ext cx="8006331" cy="894738"/>
            <a:chOff x="670125" y="3733846"/>
            <a:chExt cx="8006331" cy="894738"/>
          </a:xfrm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670125" y="3733846"/>
              <a:ext cx="8006331" cy="894738"/>
            </a:xfrm>
            <a:custGeom>
              <a:avLst/>
              <a:gdLst>
                <a:gd name="T0" fmla="*/ 0 w 2107"/>
                <a:gd name="T1" fmla="*/ 174 h 348"/>
                <a:gd name="T2" fmla="*/ 173 w 2107"/>
                <a:gd name="T3" fmla="*/ 348 h 348"/>
                <a:gd name="T4" fmla="*/ 1933 w 2107"/>
                <a:gd name="T5" fmla="*/ 348 h 348"/>
                <a:gd name="T6" fmla="*/ 2107 w 2107"/>
                <a:gd name="T7" fmla="*/ 174 h 348"/>
                <a:gd name="T8" fmla="*/ 1933 w 2107"/>
                <a:gd name="T9" fmla="*/ 0 h 348"/>
                <a:gd name="T10" fmla="*/ 173 w 2107"/>
                <a:gd name="T11" fmla="*/ 0 h 348"/>
                <a:gd name="T12" fmla="*/ 0 w 2107"/>
                <a:gd name="T13" fmla="*/ 17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7" h="348">
                  <a:moveTo>
                    <a:pt x="0" y="174"/>
                  </a:moveTo>
                  <a:cubicBezTo>
                    <a:pt x="0" y="270"/>
                    <a:pt x="77" y="348"/>
                    <a:pt x="173" y="348"/>
                  </a:cubicBezTo>
                  <a:cubicBezTo>
                    <a:pt x="1933" y="348"/>
                    <a:pt x="1933" y="348"/>
                    <a:pt x="1933" y="348"/>
                  </a:cubicBezTo>
                  <a:cubicBezTo>
                    <a:pt x="2029" y="348"/>
                    <a:pt x="2107" y="270"/>
                    <a:pt x="2107" y="174"/>
                  </a:cubicBezTo>
                  <a:cubicBezTo>
                    <a:pt x="2107" y="78"/>
                    <a:pt x="2029" y="0"/>
                    <a:pt x="193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77" y="0"/>
                    <a:pt x="0" y="78"/>
                    <a:pt x="0" y="174"/>
                  </a:cubicBezTo>
                  <a:close/>
                </a:path>
              </a:pathLst>
            </a:custGeom>
            <a:solidFill>
              <a:srgbClr val="EA1D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5" name="Oval 60"/>
            <p:cNvSpPr>
              <a:spLocks noChangeArrowheads="1"/>
            </p:cNvSpPr>
            <p:nvPr/>
          </p:nvSpPr>
          <p:spPr bwMode="auto">
            <a:xfrm>
              <a:off x="750149" y="3797092"/>
              <a:ext cx="799157" cy="80181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996474" y="3890221"/>
              <a:ext cx="28533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smtClean="0">
                  <a:ln>
                    <a:noFill/>
                  </a:ln>
                  <a:solidFill>
                    <a:srgbClr val="EA1D25"/>
                  </a:solidFill>
                  <a:effectLst/>
                  <a:latin typeface="+mj-lt"/>
                </a:rPr>
                <a:t>II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0" name="TextBox 167"/>
            <p:cNvSpPr txBox="1"/>
            <p:nvPr/>
          </p:nvSpPr>
          <p:spPr>
            <a:xfrm>
              <a:off x="1475656" y="3844054"/>
              <a:ext cx="71609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CC"/>
                  </a:solidFill>
                </a:rPr>
                <a:t>CHUYỂN ĐỔI GIỮ LƯỢNG CHẤT VÀ THỂ TÍCH CHẤT KHÍ</a:t>
              </a:r>
            </a:p>
            <a:p>
              <a:r>
                <a:rPr lang="en-US" sz="2000" b="1" dirty="0" smtClean="0">
                  <a:solidFill>
                    <a:srgbClr val="FFFFCC"/>
                  </a:solidFill>
                </a:rPr>
                <a:t>NHƯ THÊ NÀO?</a:t>
              </a:r>
              <a:endParaRPr lang="en-US" sz="2000" b="1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78886" y="2331525"/>
            <a:ext cx="5861618" cy="1204176"/>
            <a:chOff x="1178886" y="2331525"/>
            <a:chExt cx="5861618" cy="12041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6219446" y="2331525"/>
                  <a:ext cx="821058" cy="120417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200" b="1" i="1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42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𝐌</m:t>
                            </m:r>
                          </m:den>
                        </m:f>
                      </m:oMath>
                    </m:oMathPara>
                  </a14:m>
                  <a:endParaRPr lang="en-US" sz="4200" b="1" dirty="0">
                    <a:ln/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9446" y="2331525"/>
                  <a:ext cx="821058" cy="1204176"/>
                </a:xfrm>
                <a:prstGeom prst="rect">
                  <a:avLst/>
                </a:prstGeom>
                <a:blipFill>
                  <a:blip r:embed="rId3"/>
                  <a:stretch>
                    <a:fillRect b="-5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081077" y="2562882"/>
                  <a:ext cx="1219115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077" y="2562882"/>
                  <a:ext cx="1219115" cy="7386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1178886" y="2601946"/>
                  <a:ext cx="1373004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886" y="2601946"/>
                  <a:ext cx="1373004" cy="7386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2255320" y="2590951"/>
                  <a:ext cx="1330814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𝐌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320" y="2590951"/>
                  <a:ext cx="1330814" cy="7386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>
              <a:off x="4255667" y="3043823"/>
              <a:ext cx="471174" cy="0"/>
            </a:xfrm>
            <a:prstGeom prst="straightConnector1">
              <a:avLst/>
            </a:prstGeom>
            <a:ln w="1016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907647" y="4606599"/>
            <a:ext cx="6716381" cy="1370696"/>
            <a:chOff x="1003797" y="2331525"/>
            <a:chExt cx="6716381" cy="1370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219446" y="2331525"/>
                  <a:ext cx="1500732" cy="137069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200" b="1" i="1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𝐕</m:t>
                            </m:r>
                          </m:num>
                          <m:den>
                            <m:r>
                              <a:rPr lang="en-US" sz="42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𝟐𝟐</m:t>
                            </m:r>
                            <m:r>
                              <a:rPr lang="en-US" sz="42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2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4200" b="1" dirty="0">
                    <a:ln/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9446" y="2331525"/>
                  <a:ext cx="1500732" cy="1370696"/>
                </a:xfrm>
                <a:prstGeom prst="rect">
                  <a:avLst/>
                </a:prstGeom>
                <a:blipFill>
                  <a:blip r:embed="rId7"/>
                  <a:stretch>
                    <a:fillRect b="-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081077" y="2562882"/>
                  <a:ext cx="1219115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077" y="2562882"/>
                  <a:ext cx="1219115" cy="73866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003797" y="2589247"/>
                  <a:ext cx="1233543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𝐕</m:t>
                        </m:r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797" y="2589247"/>
                  <a:ext cx="1233543" cy="7386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1989222" y="2599338"/>
                  <a:ext cx="2034531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222" y="2599338"/>
                  <a:ext cx="2034531" cy="7386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>
              <a:off x="4384490" y="3043823"/>
              <a:ext cx="471174" cy="0"/>
            </a:xfrm>
            <a:prstGeom prst="straightConnector1">
              <a:avLst/>
            </a:prstGeom>
            <a:ln w="1016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971600" y="6129300"/>
            <a:ext cx="1458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2000" b="1" dirty="0">
                <a:solidFill>
                  <a:srgbClr val="FF0080">
                    <a:lumMod val="75000"/>
                  </a:srgbClr>
                </a:solidFill>
              </a:rPr>
              <a:t> n: số </a:t>
            </a:r>
            <a:r>
              <a:rPr lang="en-US" sz="2000" b="1" dirty="0" smtClean="0">
                <a:solidFill>
                  <a:srgbClr val="FF0080">
                    <a:lumMod val="75000"/>
                  </a:srgbClr>
                </a:solidFill>
              </a:rPr>
              <a:t>mol</a:t>
            </a:r>
            <a:endParaRPr kumimoji="0" lang="en-US" altLang="en-US" sz="3000" b="1" i="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37082" y="5794769"/>
            <a:ext cx="2315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sz="2000" b="1" dirty="0">
                <a:solidFill>
                  <a:srgbClr val="FF0080">
                    <a:lumMod val="75000"/>
                  </a:srgbClr>
                </a:solidFill>
              </a:rPr>
              <a:t>V: thể tích khí (lít)</a:t>
            </a:r>
            <a:endParaRPr lang="en-US" altLang="en-US" sz="3000" b="1" dirty="0">
              <a:solidFill>
                <a:srgbClr val="FF008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6606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73667" y="178581"/>
            <a:ext cx="1924981" cy="478187"/>
            <a:chOff x="2373667" y="178581"/>
            <a:chExt cx="1924981" cy="478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2373667" y="179714"/>
                  <a:ext cx="80913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𝐕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667" y="179714"/>
                  <a:ext cx="809132" cy="4770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010090" y="178581"/>
                  <a:ext cx="1288558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0090" y="178581"/>
                  <a:ext cx="1288558" cy="4770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819610" y="31256"/>
            <a:ext cx="1847436" cy="853311"/>
            <a:chOff x="4819610" y="31256"/>
            <a:chExt cx="1847436" cy="853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5696396" y="31256"/>
                  <a:ext cx="970650" cy="8533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500" b="1" i="1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𝐕</m:t>
                            </m:r>
                          </m:num>
                          <m:den>
                            <m:r>
                              <a:rPr lang="en-US" sz="25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𝟐𝟐</m:t>
                            </m:r>
                            <m:r>
                              <a:rPr lang="en-US" sz="25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5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2500" b="1" dirty="0">
                    <a:ln/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396" y="31256"/>
                  <a:ext cx="970650" cy="8533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4819610" y="259725"/>
                  <a:ext cx="1219115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9610" y="259725"/>
                  <a:ext cx="1219115" cy="4770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ounded Rectangle 38"/>
          <p:cNvSpPr/>
          <p:nvPr/>
        </p:nvSpPr>
        <p:spPr>
          <a:xfrm>
            <a:off x="5100973" y="70569"/>
            <a:ext cx="1537935" cy="78083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500117" y="142577"/>
            <a:ext cx="1681177" cy="562737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919822" y="2021224"/>
            <a:ext cx="0" cy="1705390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" y="1287290"/>
            <a:ext cx="9134387" cy="5724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177678" y="1453148"/>
            <a:ext cx="2147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 tích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33280" y="145314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82592" y="1465620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0,5 mol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76191" y="1458527"/>
            <a:ext cx="3073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 </a:t>
            </a:r>
            <a:r>
              <a:rPr lang="en-US" sz="2800" b="1" dirty="0">
                <a:solidFill>
                  <a:srgbClr val="333333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nitơ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</a:t>
            </a:r>
            <a:r>
              <a:rPr lang="en-US" sz="28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(đktc)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08" y="2782088"/>
                <a:ext cx="91544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22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" y="2782088"/>
                <a:ext cx="915442" cy="430887"/>
              </a:xfrm>
              <a:prstGeom prst="rect">
                <a:avLst/>
              </a:prstGeom>
              <a:blipFill>
                <a:blip r:embed="rId14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 flipH="1">
            <a:off x="9613" y="3537012"/>
            <a:ext cx="2041969" cy="0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5058898" y="893212"/>
            <a:ext cx="1458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2000" b="1" dirty="0">
                <a:solidFill>
                  <a:srgbClr val="FF0080">
                    <a:lumMod val="75000"/>
                  </a:srgbClr>
                </a:solidFill>
              </a:rPr>
              <a:t> n: số </a:t>
            </a:r>
            <a:r>
              <a:rPr lang="en-US" sz="2000" b="1" dirty="0" smtClean="0">
                <a:solidFill>
                  <a:srgbClr val="FF0080">
                    <a:lumMod val="75000"/>
                  </a:srgbClr>
                </a:solidFill>
              </a:rPr>
              <a:t>mol</a:t>
            </a:r>
            <a:endParaRPr kumimoji="0" lang="en-US" altLang="en-US" sz="3000" b="1" i="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4110014" y="2023827"/>
            <a:ext cx="1095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</a:t>
            </a:r>
            <a:endParaRPr kumimoji="0" lang="en-US" altLang="en-US" sz="30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47806" y="852800"/>
            <a:ext cx="2315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sz="2000" b="1" dirty="0">
                <a:solidFill>
                  <a:srgbClr val="FF0080">
                    <a:lumMod val="75000"/>
                  </a:srgbClr>
                </a:solidFill>
              </a:rPr>
              <a:t>V: thể tích khí (lít)</a:t>
            </a:r>
            <a:endParaRPr lang="en-US" altLang="en-US" sz="3000" b="1" dirty="0">
              <a:solidFill>
                <a:srgbClr val="FF0080">
                  <a:lumMod val="5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333264" y="3117202"/>
                <a:ext cx="1036373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25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5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5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264" y="3117202"/>
                <a:ext cx="1036373" cy="4770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4049839" y="3125734"/>
                <a:ext cx="513281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>
                          <a:ln/>
                          <a:solidFill>
                            <a:srgbClr val="FF0080">
                              <a:lumMod val="75000"/>
                            </a:srgbClr>
                          </a:solidFill>
                          <a:effectLst>
                            <a:outerShdw blurRad="38100" dist="19050" dir="2700000" algn="tl" rotWithShape="0">
                              <a:srgbClr val="4C4C4C">
                                <a:lumMod val="50000"/>
                                <a:alpha val="4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839" y="3125734"/>
                <a:ext cx="513281" cy="4770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5796136" y="3106434"/>
                <a:ext cx="513281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>
                          <a:ln/>
                          <a:solidFill>
                            <a:srgbClr val="FF0080">
                              <a:lumMod val="75000"/>
                            </a:srgbClr>
                          </a:solidFill>
                          <a:effectLst>
                            <a:outerShdw blurRad="38100" dist="19050" dir="2700000" algn="tl" rotWithShape="0">
                              <a:srgbClr val="4C4C4C">
                                <a:lumMod val="50000"/>
                                <a:alpha val="4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06434"/>
                <a:ext cx="513281" cy="4770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127125" y="3112967"/>
                <a:ext cx="1340945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0" smtClean="0">
                          <a:ln/>
                          <a:solidFill>
                            <a:srgbClr val="FF0080">
                              <a:lumMod val="75000"/>
                            </a:srgbClr>
                          </a:solidFill>
                          <a:effectLst>
                            <a:outerShdw blurRad="38100" dist="19050" dir="2700000" algn="tl" rotWithShape="0">
                              <a:srgbClr val="4C4C4C">
                                <a:lumMod val="50000"/>
                                <a:alpha val="4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2500" b="1" i="0" smtClean="0">
                          <a:ln/>
                          <a:solidFill>
                            <a:srgbClr val="FF0080">
                              <a:lumMod val="75000"/>
                            </a:srgbClr>
                          </a:solidFill>
                          <a:effectLst>
                            <a:outerShdw blurRad="38100" dist="19050" dir="2700000" algn="tl" rotWithShape="0">
                              <a:srgbClr val="4C4C4C">
                                <a:lumMod val="50000"/>
                                <a:alpha val="4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500" b="1" i="0" smtClean="0">
                          <a:ln/>
                          <a:solidFill>
                            <a:srgbClr val="FF0080">
                              <a:lumMod val="75000"/>
                            </a:srgbClr>
                          </a:solidFill>
                          <a:effectLst>
                            <a:outerShdw blurRad="38100" dist="19050" dir="2700000" algn="tl" rotWithShape="0">
                              <a:srgbClr val="4C4C4C">
                                <a:lumMod val="50000"/>
                                <a:alpha val="4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500" b="1" i="0" smtClean="0">
                          <a:ln/>
                          <a:solidFill>
                            <a:srgbClr val="FF0080">
                              <a:lumMod val="75000"/>
                            </a:srgbClr>
                          </a:solidFill>
                          <a:effectLst>
                            <a:outerShdw blurRad="38100" dist="19050" dir="2700000" algn="tl" rotWithShape="0">
                              <a:srgbClr val="4C4C4C">
                                <a:lumMod val="50000"/>
                                <a:alpha val="4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b="1" i="0" smtClean="0">
                          <a:ln/>
                          <a:solidFill>
                            <a:srgbClr val="FF0080">
                              <a:lumMod val="75000"/>
                            </a:srgbClr>
                          </a:solidFill>
                          <a:effectLst>
                            <a:outerShdw blurRad="38100" dist="19050" dir="2700000" algn="tl" rotWithShape="0">
                              <a:srgbClr val="4C4C4C">
                                <a:lumMod val="50000"/>
                                <a:alpha val="4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𝐥</m:t>
                      </m:r>
                      <m:r>
                        <a:rPr lang="en-US" sz="2500" b="1" i="0" smtClean="0">
                          <a:ln/>
                          <a:solidFill>
                            <a:srgbClr val="FF0080">
                              <a:lumMod val="75000"/>
                            </a:srgbClr>
                          </a:solidFill>
                          <a:effectLst>
                            <a:outerShdw blurRad="38100" dist="19050" dir="2700000" algn="tl" rotWithShape="0">
                              <a:srgbClr val="4C4C4C">
                                <a:lumMod val="50000"/>
                                <a:alpha val="4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125" y="3112967"/>
                <a:ext cx="1340945" cy="4770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610332" y="335728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b="1" i="1" baseline="-30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308" y="2300825"/>
            <a:ext cx="1790842" cy="430888"/>
            <a:chOff x="17308" y="2300825"/>
            <a:chExt cx="1790842" cy="430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529723" y="2300826"/>
                  <a:ext cx="127842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𝐦𝐨𝐥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23" y="2300826"/>
                  <a:ext cx="1278427" cy="430887"/>
                </a:xfrm>
                <a:prstGeom prst="rect">
                  <a:avLst/>
                </a:prstGeom>
                <a:blipFill>
                  <a:blip r:embed="rId23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7308" y="2300825"/>
                  <a:ext cx="726288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>
                            <a:ln/>
                            <a:solidFill>
                              <a:srgbClr val="FF0080">
                                <a:lumMod val="75000"/>
                              </a:srgbClr>
                            </a:solidFill>
                            <a:effectLst>
                              <a:outerShdw blurRad="38100" dist="19050" dir="2700000" algn="tl" rotWithShape="0">
                                <a:srgbClr val="4C4C4C">
                                  <a:lumMod val="50000"/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2200" b="1">
                            <a:ln/>
                            <a:solidFill>
                              <a:srgbClr val="FF0080">
                                <a:lumMod val="75000"/>
                              </a:srgbClr>
                            </a:solidFill>
                            <a:effectLst>
                              <a:outerShdw blurRad="38100" dist="19050" dir="2700000" algn="tl" rotWithShape="0">
                                <a:srgbClr val="4C4C4C">
                                  <a:lumMod val="50000"/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08" y="2300825"/>
                  <a:ext cx="726288" cy="430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Straight Connector 11"/>
          <p:cNvCxnSpPr/>
          <p:nvPr/>
        </p:nvCxnSpPr>
        <p:spPr>
          <a:xfrm>
            <a:off x="1253094" y="1916832"/>
            <a:ext cx="192970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40235" y="1916832"/>
            <a:ext cx="13359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98321" y="1453148"/>
            <a:ext cx="1332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33333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 tích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236746" y="1459183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69964" y="1452920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33333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 </a:t>
            </a:r>
            <a:r>
              <a:rPr lang="en-US" sz="2800" b="1" dirty="0" smtClean="0">
                <a:solidFill>
                  <a:srgbClr val="333333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nitơ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021876" y="1451434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33333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(đktc)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48672" y="2670486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333333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71465" y="170049"/>
            <a:ext cx="1924981" cy="478187"/>
            <a:chOff x="2526067" y="330981"/>
            <a:chExt cx="1924981" cy="478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/>
                <p:cNvSpPr/>
                <p:nvPr/>
              </p:nvSpPr>
              <p:spPr>
                <a:xfrm>
                  <a:off x="2526067" y="332114"/>
                  <a:ext cx="80913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𝐕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77" name="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6067" y="332114"/>
                  <a:ext cx="809132" cy="47705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3162490" y="330981"/>
                  <a:ext cx="1288558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2490" y="330981"/>
                  <a:ext cx="1288558" cy="47705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530780" y="2304330"/>
                <a:ext cx="70455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2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1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0" smtClean="0">
                          <a:ln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80" y="2304330"/>
                <a:ext cx="704552" cy="430887"/>
              </a:xfrm>
              <a:prstGeom prst="rect">
                <a:avLst/>
              </a:prstGeom>
              <a:blipFill>
                <a:blip r:embed="rId27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" y="4016682"/>
            <a:ext cx="9145972" cy="2841318"/>
          </a:xfrm>
          <a:prstGeom prst="rect">
            <a:avLst/>
          </a:prstGeom>
        </p:spPr>
      </p:pic>
      <p:sp>
        <p:nvSpPr>
          <p:cNvPr id="83" name="Rectangle 21"/>
          <p:cNvSpPr>
            <a:spLocks noChangeArrowheads="1"/>
          </p:cNvSpPr>
          <p:nvPr/>
        </p:nvSpPr>
        <p:spPr bwMode="auto">
          <a:xfrm>
            <a:off x="2179317" y="5492153"/>
            <a:ext cx="4775150" cy="9042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F3F3F"/>
              </a:solidFill>
              <a:latin typeface="Arial" panose="020B0604020202020204"/>
            </a:endParaRPr>
          </a:p>
        </p:txBody>
      </p:sp>
      <p:sp>
        <p:nvSpPr>
          <p:cNvPr id="86" name="Rectangle 22"/>
          <p:cNvSpPr>
            <a:spLocks noChangeArrowheads="1"/>
          </p:cNvSpPr>
          <p:nvPr/>
        </p:nvSpPr>
        <p:spPr bwMode="auto">
          <a:xfrm>
            <a:off x="2179317" y="5492153"/>
            <a:ext cx="4775150" cy="90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F3F3F"/>
              </a:solidFill>
              <a:latin typeface="Arial" panose="020B0604020202020204"/>
            </a:endParaRPr>
          </a:p>
        </p:txBody>
      </p:sp>
      <p:sp>
        <p:nvSpPr>
          <p:cNvPr id="91" name="Rectangle 37"/>
          <p:cNvSpPr>
            <a:spLocks noChangeArrowheads="1"/>
          </p:cNvSpPr>
          <p:nvPr/>
        </p:nvSpPr>
        <p:spPr bwMode="auto">
          <a:xfrm>
            <a:off x="2179317" y="4358071"/>
            <a:ext cx="4775150" cy="902924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F3F3F"/>
              </a:solidFill>
              <a:latin typeface="Arial" panose="020B0604020202020204"/>
            </a:endParaRPr>
          </a:p>
        </p:txBody>
      </p:sp>
      <p:sp>
        <p:nvSpPr>
          <p:cNvPr id="93" name="Rectangle 38"/>
          <p:cNvSpPr>
            <a:spLocks noChangeArrowheads="1"/>
          </p:cNvSpPr>
          <p:nvPr/>
        </p:nvSpPr>
        <p:spPr bwMode="auto">
          <a:xfrm>
            <a:off x="2179317" y="4358071"/>
            <a:ext cx="4775150" cy="90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F3F3F"/>
              </a:solidFill>
              <a:latin typeface="Arial" panose="020B0604020202020204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5622077" y="4358071"/>
            <a:ext cx="1332390" cy="902924"/>
            <a:chOff x="5622077" y="4358071"/>
            <a:chExt cx="1332390" cy="902924"/>
          </a:xfrm>
        </p:grpSpPr>
        <p:sp>
          <p:nvSpPr>
            <p:cNvPr id="95" name="Freeform 41"/>
            <p:cNvSpPr>
              <a:spLocks/>
            </p:cNvSpPr>
            <p:nvPr/>
          </p:nvSpPr>
          <p:spPr bwMode="auto">
            <a:xfrm>
              <a:off x="5622077" y="4358071"/>
              <a:ext cx="1332390" cy="902924"/>
            </a:xfrm>
            <a:custGeom>
              <a:avLst/>
              <a:gdLst>
                <a:gd name="T0" fmla="*/ 0 w 1285"/>
                <a:gd name="T1" fmla="*/ 0 h 707"/>
                <a:gd name="T2" fmla="*/ 1285 w 1285"/>
                <a:gd name="T3" fmla="*/ 0 h 707"/>
                <a:gd name="T4" fmla="*/ 1285 w 1285"/>
                <a:gd name="T5" fmla="*/ 707 h 707"/>
                <a:gd name="T6" fmla="*/ 359 w 1285"/>
                <a:gd name="T7" fmla="*/ 707 h 707"/>
                <a:gd name="T8" fmla="*/ 0 w 1285"/>
                <a:gd name="T9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707">
                  <a:moveTo>
                    <a:pt x="0" y="0"/>
                  </a:moveTo>
                  <a:lnTo>
                    <a:pt x="1285" y="0"/>
                  </a:lnTo>
                  <a:lnTo>
                    <a:pt x="1285" y="707"/>
                  </a:lnTo>
                  <a:lnTo>
                    <a:pt x="359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1D25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96" name="Rectangle 42"/>
            <p:cNvSpPr>
              <a:spLocks noChangeArrowheads="1"/>
            </p:cNvSpPr>
            <p:nvPr/>
          </p:nvSpPr>
          <p:spPr bwMode="auto">
            <a:xfrm>
              <a:off x="6075148" y="4424813"/>
              <a:ext cx="35586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5000" b="1" dirty="0">
                  <a:solidFill>
                    <a:srgbClr val="F2F2F2"/>
                  </a:solidFill>
                  <a:latin typeface="Arial" panose="020B0604020202020204"/>
                </a:rPr>
                <a:t>1</a:t>
              </a:r>
              <a:endParaRPr lang="en-US" altLang="en-US" sz="5000" b="1" dirty="0" smtClean="0">
                <a:solidFill>
                  <a:srgbClr val="3F3F3F"/>
                </a:solidFill>
                <a:latin typeface="Arial" panose="020B0604020202020204"/>
              </a:endParaRPr>
            </a:p>
          </p:txBody>
        </p:sp>
      </p:grpSp>
      <p:sp>
        <p:nvSpPr>
          <p:cNvPr id="97" name="Rectangle 44"/>
          <p:cNvSpPr>
            <a:spLocks noChangeArrowheads="1"/>
          </p:cNvSpPr>
          <p:nvPr/>
        </p:nvSpPr>
        <p:spPr bwMode="auto">
          <a:xfrm>
            <a:off x="2228794" y="4501677"/>
            <a:ext cx="34576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 dirty="0" smtClean="0">
                <a:solidFill>
                  <a:srgbClr val="EA1D25"/>
                </a:solidFill>
                <a:latin typeface="Arial" panose="020B0604020202020204"/>
              </a:rPr>
              <a:t>Tính thể tích của 0,25 mol</a:t>
            </a:r>
          </a:p>
          <a:p>
            <a:r>
              <a:rPr lang="en-US" altLang="en-US" sz="2200" b="1" dirty="0" smtClean="0">
                <a:solidFill>
                  <a:srgbClr val="EA1D25"/>
                </a:solidFill>
                <a:latin typeface="Arial" panose="020B0604020202020204"/>
              </a:rPr>
              <a:t> khí amoniac NH</a:t>
            </a:r>
            <a:r>
              <a:rPr lang="en-US" altLang="en-US" sz="2200" b="1" baseline="-25000" dirty="0" smtClean="0">
                <a:solidFill>
                  <a:srgbClr val="EA1D25"/>
                </a:solidFill>
                <a:latin typeface="Arial" panose="020B0604020202020204"/>
              </a:rPr>
              <a:t>3</a:t>
            </a:r>
            <a:r>
              <a:rPr lang="en-US" altLang="en-US" sz="2200" b="1" dirty="0" smtClean="0">
                <a:solidFill>
                  <a:srgbClr val="EA1D25"/>
                </a:solidFill>
                <a:latin typeface="Arial" panose="020B0604020202020204"/>
              </a:rPr>
              <a:t> (đktc)</a:t>
            </a:r>
            <a:endParaRPr lang="en-US" altLang="en-US" sz="2200" b="1" dirty="0" smtClean="0">
              <a:solidFill>
                <a:srgbClr val="3F3F3F"/>
              </a:solidFill>
              <a:latin typeface="Arial" panose="020B0604020202020204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2179317" y="5492153"/>
            <a:ext cx="1297979" cy="904200"/>
            <a:chOff x="2179317" y="5492153"/>
            <a:chExt cx="1297979" cy="904200"/>
          </a:xfrm>
        </p:grpSpPr>
        <p:sp>
          <p:nvSpPr>
            <p:cNvPr id="99" name="Freeform 25"/>
            <p:cNvSpPr>
              <a:spLocks/>
            </p:cNvSpPr>
            <p:nvPr/>
          </p:nvSpPr>
          <p:spPr bwMode="auto">
            <a:xfrm>
              <a:off x="2179317" y="5492153"/>
              <a:ext cx="1297979" cy="904200"/>
            </a:xfrm>
            <a:custGeom>
              <a:avLst/>
              <a:gdLst>
                <a:gd name="T0" fmla="*/ 1285 w 1285"/>
                <a:gd name="T1" fmla="*/ 708 h 708"/>
                <a:gd name="T2" fmla="*/ 0 w 1285"/>
                <a:gd name="T3" fmla="*/ 708 h 708"/>
                <a:gd name="T4" fmla="*/ 0 w 1285"/>
                <a:gd name="T5" fmla="*/ 0 h 708"/>
                <a:gd name="T6" fmla="*/ 928 w 1285"/>
                <a:gd name="T7" fmla="*/ 0 h 708"/>
                <a:gd name="T8" fmla="*/ 1285 w 1285"/>
                <a:gd name="T9" fmla="*/ 70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5" h="708">
                  <a:moveTo>
                    <a:pt x="1285" y="708"/>
                  </a:moveTo>
                  <a:lnTo>
                    <a:pt x="0" y="708"/>
                  </a:lnTo>
                  <a:lnTo>
                    <a:pt x="0" y="0"/>
                  </a:lnTo>
                  <a:lnTo>
                    <a:pt x="928" y="0"/>
                  </a:lnTo>
                  <a:lnTo>
                    <a:pt x="1285" y="708"/>
                  </a:lnTo>
                  <a:close/>
                </a:path>
              </a:pathLst>
            </a:custGeom>
            <a:solidFill>
              <a:srgbClr val="023D4D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2637597" y="5559533"/>
              <a:ext cx="35586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5000" b="1" dirty="0" smtClean="0">
                  <a:solidFill>
                    <a:srgbClr val="F2F2F2"/>
                  </a:solidFill>
                  <a:latin typeface="Arial" panose="020B0604020202020204"/>
                </a:rPr>
                <a:t>2</a:t>
              </a:r>
              <a:endParaRPr lang="en-US" altLang="en-US" sz="5000" b="1" dirty="0" smtClean="0">
                <a:solidFill>
                  <a:srgbClr val="3F3F3F"/>
                </a:solidFill>
                <a:latin typeface="Arial" panose="020B0604020202020204"/>
              </a:endParaRPr>
            </a:p>
          </p:txBody>
        </p:sp>
      </p:grp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3261166" y="5651866"/>
            <a:ext cx="367728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2200" b="1" dirty="0" smtClean="0">
                <a:solidFill>
                  <a:srgbClr val="3F3F3F">
                    <a:lumMod val="75000"/>
                  </a:srgbClr>
                </a:solidFill>
                <a:latin typeface="Arial" panose="020B0604020202020204"/>
              </a:rPr>
              <a:t>Tính số mol của 3,36 lít khí </a:t>
            </a:r>
          </a:p>
          <a:p>
            <a:pPr algn="r"/>
            <a:r>
              <a:rPr lang="en-US" altLang="en-US" sz="2200" b="1" dirty="0" smtClean="0">
                <a:solidFill>
                  <a:srgbClr val="3F3F3F">
                    <a:lumMod val="75000"/>
                  </a:srgbClr>
                </a:solidFill>
                <a:latin typeface="Arial" panose="020B0604020202020204"/>
              </a:rPr>
              <a:t>hidro sunfua H</a:t>
            </a:r>
            <a:r>
              <a:rPr lang="en-US" altLang="en-US" sz="2200" b="1" baseline="-25000" dirty="0" smtClean="0">
                <a:solidFill>
                  <a:srgbClr val="3F3F3F">
                    <a:lumMod val="75000"/>
                  </a:srgbClr>
                </a:solidFill>
                <a:latin typeface="Arial" panose="020B0604020202020204"/>
              </a:rPr>
              <a:t>2</a:t>
            </a:r>
            <a:r>
              <a:rPr lang="en-US" altLang="en-US" sz="2200" b="1" dirty="0" smtClean="0">
                <a:solidFill>
                  <a:srgbClr val="3F3F3F">
                    <a:lumMod val="75000"/>
                  </a:srgbClr>
                </a:solidFill>
                <a:latin typeface="Arial" panose="020B0604020202020204"/>
              </a:rPr>
              <a:t>S (đktc)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4360349" y="367901"/>
            <a:ext cx="459261" cy="180020"/>
            <a:chOff x="6729662" y="320206"/>
            <a:chExt cx="459261" cy="180020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6729662" y="320206"/>
              <a:ext cx="459261" cy="8132"/>
            </a:xfrm>
            <a:prstGeom prst="straightConnector1">
              <a:avLst/>
            </a:prstGeom>
            <a:ln w="698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>
              <a:off x="6733575" y="493216"/>
              <a:ext cx="455348" cy="7010"/>
            </a:xfrm>
            <a:prstGeom prst="straightConnector1">
              <a:avLst/>
            </a:prstGeom>
            <a:ln w="698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" y="39523"/>
            <a:ext cx="952097" cy="9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00273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5347 0.17639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324 L 0.04843 0.17546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11042 0.1759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0.16632 0.17662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0313 0.43009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50451 0.1203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57" grpId="0"/>
      <p:bldP spid="58" grpId="0"/>
      <p:bldP spid="59" grpId="0"/>
      <p:bldP spid="60" grpId="0"/>
      <p:bldP spid="62" grpId="0"/>
      <p:bldP spid="27" grpId="0"/>
      <p:bldP spid="64" grpId="0"/>
      <p:bldP spid="80" grpId="0"/>
      <p:bldP spid="87" grpId="0"/>
      <p:bldP spid="88" grpId="0"/>
      <p:bldP spid="89" grpId="0"/>
      <p:bldP spid="90" grpId="0"/>
      <p:bldP spid="2" grpId="0"/>
      <p:bldP spid="16" grpId="0"/>
      <p:bldP spid="16" grpId="1"/>
      <p:bldP spid="73" grpId="0"/>
      <p:bldP spid="73" grpId="1"/>
      <p:bldP spid="17" grpId="0"/>
      <p:bldP spid="17" grpId="1"/>
      <p:bldP spid="18" grpId="0"/>
      <p:bldP spid="18" grpId="1"/>
      <p:bldP spid="19" grpId="0"/>
      <p:bldP spid="81" grpId="0"/>
      <p:bldP spid="81" grpId="1"/>
      <p:bldP spid="83" grpId="0" animBg="1"/>
      <p:bldP spid="91" grpId="0" animBg="1"/>
      <p:bldP spid="97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Rectangle 40"/>
          <p:cNvSpPr>
            <a:spLocks noChangeArrowheads="1"/>
          </p:cNvSpPr>
          <p:nvPr/>
        </p:nvSpPr>
        <p:spPr bwMode="auto">
          <a:xfrm>
            <a:off x="1225060" y="1186898"/>
            <a:ext cx="8388350" cy="561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Freeform 23"/>
          <p:cNvSpPr/>
          <p:nvPr/>
        </p:nvSpPr>
        <p:spPr>
          <a:xfrm>
            <a:off x="3823264" y="1006407"/>
            <a:ext cx="1590675" cy="2597150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E66C7D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>
          <a:xfrm rot="151980" flipH="1" flipV="1">
            <a:off x="3893114" y="3633720"/>
            <a:ext cx="1590675" cy="2598737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E88651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4441698" flipH="1" flipV="1">
            <a:off x="4974995" y="1626326"/>
            <a:ext cx="1590675" cy="2598738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60B5CC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>
          <a:xfrm rot="18011665" flipH="1" flipV="1">
            <a:off x="4976583" y="2956651"/>
            <a:ext cx="1590675" cy="2598737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6BB76D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7884962">
            <a:off x="2646133" y="1693001"/>
            <a:ext cx="1590675" cy="2598737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F0AD00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4422133">
            <a:off x="2773133" y="3013801"/>
            <a:ext cx="1590675" cy="2598737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5A6378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78203" y="2613898"/>
            <a:ext cx="1992366" cy="1821832"/>
            <a:chOff x="3519503" y="3002978"/>
            <a:chExt cx="1992366" cy="182183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770" y="3002978"/>
              <a:ext cx="1821832" cy="182183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519503" y="3338143"/>
              <a:ext cx="199236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 smtClean="0">
                  <a:solidFill>
                    <a:prstClr val="white"/>
                  </a:solidFill>
                  <a:latin typeface="Calibri" pitchFamily="34" charset="0"/>
                  <a:cs typeface="Arial" charset="0"/>
                </a:rPr>
                <a:t>LUYỆN </a:t>
              </a:r>
            </a:p>
            <a:p>
              <a:pPr algn="ctr"/>
              <a:r>
                <a:rPr lang="en-US" sz="3500" b="1" dirty="0" smtClean="0">
                  <a:solidFill>
                    <a:prstClr val="white"/>
                  </a:solidFill>
                  <a:latin typeface="Calibri" pitchFamily="34" charset="0"/>
                  <a:cs typeface="Arial" charset="0"/>
                </a:rPr>
                <a:t>TẬP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13" y="872716"/>
            <a:ext cx="2499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M: khối lượng mol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20" y="279580"/>
            <a:ext cx="290590" cy="2905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38" y="297436"/>
            <a:ext cx="269059" cy="269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50" y="297554"/>
            <a:ext cx="268941" cy="26894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802399" y="3647205"/>
            <a:ext cx="1566697" cy="609887"/>
            <a:chOff x="402950" y="3465004"/>
            <a:chExt cx="1566697" cy="609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02950" y="3518035"/>
                  <a:ext cx="892488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50" y="3518035"/>
                  <a:ext cx="892488" cy="4770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01589" y="3509033"/>
                  <a:ext cx="868058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𝐌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589" y="3509033"/>
                  <a:ext cx="868058" cy="4770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ed Rectangle 14"/>
            <p:cNvSpPr/>
            <p:nvPr/>
          </p:nvSpPr>
          <p:spPr>
            <a:xfrm>
              <a:off x="457475" y="3465004"/>
              <a:ext cx="1423463" cy="609887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79628" y="2186583"/>
            <a:ext cx="1371045" cy="767428"/>
            <a:chOff x="2147290" y="2186583"/>
            <a:chExt cx="1371045" cy="7674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953758" y="2186583"/>
                  <a:ext cx="564577" cy="75418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500" b="1" i="1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25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𝐌</m:t>
                            </m:r>
                          </m:den>
                        </m:f>
                      </m:oMath>
                    </m:oMathPara>
                  </a14:m>
                  <a:endParaRPr lang="en-US" sz="2500" b="1" dirty="0">
                    <a:ln/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3758" y="2186583"/>
                  <a:ext cx="564577" cy="75418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147290" y="2302898"/>
                  <a:ext cx="1219115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290" y="2302898"/>
                  <a:ext cx="1219115" cy="4770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ounded Rectangle 15"/>
            <p:cNvSpPr/>
            <p:nvPr/>
          </p:nvSpPr>
          <p:spPr>
            <a:xfrm>
              <a:off x="2368258" y="2231091"/>
              <a:ext cx="1118474" cy="722920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90941" y="2253637"/>
            <a:ext cx="1924981" cy="562737"/>
            <a:chOff x="4449043" y="116632"/>
            <a:chExt cx="1924981" cy="5627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449043" y="153769"/>
                  <a:ext cx="80913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𝐕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9043" y="153769"/>
                  <a:ext cx="809132" cy="4770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/>
            <p:cNvGrpSpPr/>
            <p:nvPr/>
          </p:nvGrpSpPr>
          <p:grpSpPr>
            <a:xfrm>
              <a:off x="4575493" y="116632"/>
              <a:ext cx="1798531" cy="562737"/>
              <a:chOff x="4575493" y="116632"/>
              <a:chExt cx="1798531" cy="5627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5085466" y="152636"/>
                    <a:ext cx="1288558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500" b="1" i="0" smtClean="0">
                              <a:ln/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lumMod val="50000"/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2500" b="1" i="0" smtClean="0">
                              <a:ln/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lumMod val="50000"/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1" i="0" smtClean="0">
                              <a:ln/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lumMod val="50000"/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500" b="1" i="0" smtClean="0">
                              <a:ln/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lumMod val="50000"/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500" b="1" i="0" smtClean="0">
                              <a:ln/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lumMod val="50000"/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𝐧</m:t>
                          </m:r>
                        </m:oMath>
                      </m:oMathPara>
                    </a14:m>
                    <a:endParaRPr lang="en-US" sz="2500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5466" y="152636"/>
                    <a:ext cx="1288558" cy="4770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ounded Rectangle 17"/>
              <p:cNvSpPr/>
              <p:nvPr/>
            </p:nvSpPr>
            <p:spPr>
              <a:xfrm>
                <a:off x="4575493" y="116632"/>
                <a:ext cx="1681177" cy="562737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" y="1247519"/>
            <a:ext cx="9134387" cy="57245"/>
          </a:xfrm>
          <a:prstGeom prst="rect">
            <a:avLst/>
          </a:prstGeom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123741" y="862105"/>
            <a:ext cx="14587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2000" b="1" dirty="0">
                <a:solidFill>
                  <a:srgbClr val="FF0080">
                    <a:lumMod val="75000"/>
                  </a:srgbClr>
                </a:solidFill>
              </a:rPr>
              <a:t> n: số </a:t>
            </a:r>
            <a:r>
              <a:rPr lang="en-US" sz="2000" b="1" dirty="0" smtClean="0">
                <a:solidFill>
                  <a:srgbClr val="FF0080">
                    <a:lumMod val="75000"/>
                  </a:srgbClr>
                </a:solidFill>
              </a:rPr>
              <a:t>mol</a:t>
            </a:r>
            <a:endParaRPr kumimoji="0" lang="en-US" altLang="en-US" sz="3000" b="1" i="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9997" y="874674"/>
            <a:ext cx="3394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FF0080">
                    <a:lumMod val="75000"/>
                  </a:srgbClr>
                </a:solidFill>
              </a:rPr>
              <a:t>m: khối lượng (gam</a:t>
            </a:r>
            <a:r>
              <a:rPr lang="en-US" sz="2000" b="1" dirty="0" smtClean="0">
                <a:solidFill>
                  <a:srgbClr val="FF0080">
                    <a:lumMod val="75000"/>
                  </a:srgbClr>
                </a:solidFill>
              </a:rPr>
              <a:t>)</a:t>
            </a:r>
            <a:endParaRPr lang="en-US" sz="2000" b="1" dirty="0">
              <a:solidFill>
                <a:srgbClr val="FF0080">
                  <a:lumMod val="75000"/>
                </a:srgb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57842" y="890599"/>
            <a:ext cx="2315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sz="2000" b="1" dirty="0">
                <a:solidFill>
                  <a:srgbClr val="FF0080">
                    <a:lumMod val="75000"/>
                  </a:srgbClr>
                </a:solidFill>
              </a:rPr>
              <a:t>V: thể tích khí (lít)</a:t>
            </a:r>
            <a:endParaRPr lang="en-US" altLang="en-US" sz="3000" b="1" dirty="0">
              <a:solidFill>
                <a:srgbClr val="FF0080">
                  <a:lumMod val="50000"/>
                </a:srgb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769" y="297554"/>
            <a:ext cx="290590" cy="29059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390941" y="3475789"/>
            <a:ext cx="1847436" cy="853311"/>
            <a:chOff x="6894986" y="5311"/>
            <a:chExt cx="1847436" cy="853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7771772" y="5311"/>
                  <a:ext cx="970650" cy="8533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500" b="1" i="1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𝐕</m:t>
                            </m:r>
                          </m:num>
                          <m:den>
                            <m:r>
                              <a:rPr lang="en-US" sz="25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𝟐𝟐</m:t>
                            </m:r>
                            <m:r>
                              <a:rPr lang="en-US" sz="25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500" b="1" i="0" smtClean="0">
                                <a:ln/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lumMod val="50000"/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2500" b="1" dirty="0">
                    <a:ln/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1772" y="5311"/>
                  <a:ext cx="970650" cy="8533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6894986" y="233780"/>
                  <a:ext cx="1219115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2500" b="1" i="0" smtClean="0">
                            <a:ln/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lumMod val="50000"/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5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4986" y="233780"/>
                  <a:ext cx="1219115" cy="4770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ounded Rectangle 25"/>
            <p:cNvSpPr/>
            <p:nvPr/>
          </p:nvSpPr>
          <p:spPr>
            <a:xfrm>
              <a:off x="7176349" y="44624"/>
              <a:ext cx="1537935" cy="780834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536199" y="2906838"/>
            <a:ext cx="145103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MOL</a:t>
            </a:r>
          </a:p>
          <a:p>
            <a:pPr algn="ctr"/>
            <a:r>
              <a:rPr lang="en-US" sz="25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(n)</a:t>
            </a:r>
            <a:endParaRPr lang="en-US" sz="2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2426" y="2774975"/>
            <a:ext cx="1401346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KHỐI</a:t>
            </a:r>
          </a:p>
          <a:p>
            <a:pPr algn="ctr"/>
            <a:r>
              <a:rPr lang="en-US" sz="25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LƯỢNG</a:t>
            </a:r>
          </a:p>
          <a:p>
            <a:pPr algn="ctr"/>
            <a:r>
              <a:rPr lang="en-US" sz="25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(m)</a:t>
            </a:r>
            <a:endParaRPr lang="en-US" sz="2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20685" y="2779952"/>
            <a:ext cx="1661031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 TÍCH</a:t>
            </a:r>
          </a:p>
          <a:p>
            <a:pPr algn="ctr"/>
            <a:r>
              <a:rPr lang="en-US" sz="25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KHÍ</a:t>
            </a:r>
          </a:p>
          <a:p>
            <a:pPr algn="ctr"/>
            <a:r>
              <a:rPr lang="en-US" sz="25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(V)</a:t>
            </a:r>
            <a:endParaRPr lang="en-US" sz="2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8673" name="Straight Arrow Connector 28672"/>
          <p:cNvCxnSpPr/>
          <p:nvPr/>
        </p:nvCxnSpPr>
        <p:spPr>
          <a:xfrm>
            <a:off x="5153218" y="3076388"/>
            <a:ext cx="2277403" cy="0"/>
          </a:xfrm>
          <a:prstGeom prst="straightConnector1">
            <a:avLst/>
          </a:prstGeom>
          <a:ln w="698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517552" y="3148525"/>
            <a:ext cx="1984063" cy="0"/>
          </a:xfrm>
          <a:prstGeom prst="straightConnector1">
            <a:avLst/>
          </a:prstGeom>
          <a:ln w="698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438092" y="3343040"/>
            <a:ext cx="1969638" cy="37145"/>
          </a:xfrm>
          <a:prstGeom prst="straightConnector1">
            <a:avLst/>
          </a:prstGeom>
          <a:ln w="698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157131" y="3317890"/>
            <a:ext cx="2263554" cy="4937"/>
          </a:xfrm>
          <a:prstGeom prst="straightConnector1">
            <a:avLst/>
          </a:prstGeom>
          <a:ln w="698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595973" y="1478769"/>
            <a:ext cx="4280403" cy="2184913"/>
            <a:chOff x="222322" y="1832649"/>
            <a:chExt cx="4280403" cy="2184913"/>
          </a:xfrm>
        </p:grpSpPr>
        <p:grpSp>
          <p:nvGrpSpPr>
            <p:cNvPr id="200" name="Group 13"/>
            <p:cNvGrpSpPr>
              <a:grpSpLocks/>
            </p:cNvGrpSpPr>
            <p:nvPr/>
          </p:nvGrpSpPr>
          <p:grpSpPr bwMode="auto">
            <a:xfrm>
              <a:off x="222322" y="1985562"/>
              <a:ext cx="3916363" cy="2032000"/>
              <a:chOff x="1292225" y="1295400"/>
              <a:chExt cx="2822575" cy="1498600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1292225" y="1295400"/>
                <a:ext cx="2822575" cy="14986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1292225" y="1295400"/>
                <a:ext cx="2822575" cy="381000"/>
              </a:xfrm>
              <a:prstGeom prst="rect">
                <a:avLst/>
              </a:prstGeom>
              <a:solidFill>
                <a:srgbClr val="E66C7D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6" name="Straight Connector 205"/>
              <p:cNvCxnSpPr/>
              <p:nvPr/>
            </p:nvCxnSpPr>
            <p:spPr>
              <a:xfrm>
                <a:off x="1292225" y="1739900"/>
                <a:ext cx="2822575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E66C7D"/>
                </a:solidFill>
                <a:prstDash val="dash"/>
              </a:ln>
              <a:effectLst/>
            </p:spPr>
          </p:cxnSp>
        </p:grpSp>
        <p:sp>
          <p:nvSpPr>
            <p:cNvPr id="201" name="Freeform 200"/>
            <p:cNvSpPr/>
            <p:nvPr/>
          </p:nvSpPr>
          <p:spPr>
            <a:xfrm>
              <a:off x="257195" y="2888071"/>
              <a:ext cx="581005" cy="554097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E66C7D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900045" y="2758874"/>
              <a:ext cx="3602680" cy="9233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Tính thể tích của </a:t>
              </a:r>
              <a:endPara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51 gam </a:t>
              </a: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khí NH</a:t>
              </a:r>
              <a:r>
                <a:rPr kumimoji="0" lang="en-US" sz="27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3</a:t>
              </a: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 (đktc)</a:t>
              </a:r>
              <a:endPara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203" name="Rectangle 69"/>
            <p:cNvSpPr>
              <a:spLocks noChangeArrowheads="1"/>
            </p:cNvSpPr>
            <p:nvPr/>
          </p:nvSpPr>
          <p:spPr bwMode="auto">
            <a:xfrm>
              <a:off x="673373" y="1832649"/>
              <a:ext cx="301425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Nhóm 1+2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4691516" y="3856040"/>
            <a:ext cx="4187954" cy="2162678"/>
            <a:chOff x="4317865" y="4209920"/>
            <a:chExt cx="4187954" cy="2162678"/>
          </a:xfrm>
        </p:grpSpPr>
        <p:grpSp>
          <p:nvGrpSpPr>
            <p:cNvPr id="225" name="Group 16"/>
            <p:cNvGrpSpPr>
              <a:grpSpLocks/>
            </p:cNvGrpSpPr>
            <p:nvPr/>
          </p:nvGrpSpPr>
          <p:grpSpPr bwMode="auto">
            <a:xfrm>
              <a:off x="4317865" y="4340598"/>
              <a:ext cx="3931782" cy="2032000"/>
              <a:chOff x="4862513" y="3124200"/>
              <a:chExt cx="2833687" cy="1498600"/>
            </a:xfrm>
          </p:grpSpPr>
          <p:sp>
            <p:nvSpPr>
              <p:cNvPr id="229" name="Rectangle 228"/>
              <p:cNvSpPr/>
              <p:nvPr/>
            </p:nvSpPr>
            <p:spPr>
              <a:xfrm>
                <a:off x="4873626" y="3124200"/>
                <a:ext cx="2822574" cy="14986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4873626" y="3124200"/>
                <a:ext cx="2822574" cy="381000"/>
              </a:xfrm>
              <a:prstGeom prst="rect">
                <a:avLst/>
              </a:prstGeom>
              <a:solidFill>
                <a:srgbClr val="60B5CC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1" name="Straight Connector 230"/>
              <p:cNvCxnSpPr/>
              <p:nvPr/>
            </p:nvCxnSpPr>
            <p:spPr>
              <a:xfrm>
                <a:off x="4862513" y="3568700"/>
                <a:ext cx="2822574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60B5CC"/>
                </a:solidFill>
                <a:prstDash val="dash"/>
              </a:ln>
              <a:effectLst/>
            </p:spPr>
          </p:cxnSp>
        </p:grpSp>
        <p:sp>
          <p:nvSpPr>
            <p:cNvPr id="226" name="Freeform 225"/>
            <p:cNvSpPr/>
            <p:nvPr/>
          </p:nvSpPr>
          <p:spPr>
            <a:xfrm>
              <a:off x="4343400" y="5337189"/>
              <a:ext cx="473230" cy="53021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60B5CC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Rectangle 69"/>
            <p:cNvSpPr>
              <a:spLocks noChangeArrowheads="1"/>
            </p:cNvSpPr>
            <p:nvPr/>
          </p:nvSpPr>
          <p:spPr bwMode="auto">
            <a:xfrm>
              <a:off x="4903139" y="4209920"/>
              <a:ext cx="293161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Nhóm 3+4</a:t>
              </a: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4903139" y="5135301"/>
              <a:ext cx="3602680" cy="9541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Arial" charset="0"/>
                </a:rPr>
                <a:t>Tính khối lượng của 4,48 lít khí H</a:t>
              </a:r>
              <a:r>
                <a:rPr kumimoji="0" lang="en-US" sz="2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Arial" charset="0"/>
                </a:rPr>
                <a:t>2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Arial" charset="0"/>
                </a:rPr>
                <a:t>S (đktc)</a:t>
              </a:r>
              <a:endPara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2161306" y="298325"/>
            <a:ext cx="459261" cy="180020"/>
            <a:chOff x="2161306" y="298325"/>
            <a:chExt cx="459261" cy="18002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161306" y="298325"/>
              <a:ext cx="459261" cy="8132"/>
            </a:xfrm>
            <a:prstGeom prst="straightConnector1">
              <a:avLst/>
            </a:prstGeom>
            <a:ln w="698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2165219" y="471335"/>
              <a:ext cx="455348" cy="7010"/>
            </a:xfrm>
            <a:prstGeom prst="straightConnector1">
              <a:avLst/>
            </a:prstGeom>
            <a:ln w="698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6597015" y="320206"/>
            <a:ext cx="459261" cy="180020"/>
            <a:chOff x="6729662" y="320206"/>
            <a:chExt cx="459261" cy="180020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6729662" y="320206"/>
              <a:ext cx="459261" cy="8132"/>
            </a:xfrm>
            <a:prstGeom prst="straightConnector1">
              <a:avLst/>
            </a:prstGeom>
            <a:ln w="698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6733575" y="493216"/>
              <a:ext cx="455348" cy="7010"/>
            </a:xfrm>
            <a:prstGeom prst="straightConnector1">
              <a:avLst/>
            </a:prstGeom>
            <a:ln w="698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16198 -0.51181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8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08524 -0.30509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10416 -0.30973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599 -0.50463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31" grpId="0"/>
      <p:bldP spid="31" grpId="1"/>
      <p:bldP spid="33" grpId="0"/>
      <p:bldP spid="33" grpId="1"/>
      <p:bldP spid="34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580753" y="3263857"/>
            <a:ext cx="1354271" cy="1762674"/>
            <a:chOff x="279988" y="2177141"/>
            <a:chExt cx="1911339" cy="2893154"/>
          </a:xfrm>
        </p:grpSpPr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279988" y="2177141"/>
              <a:ext cx="1911339" cy="2893154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8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8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79"/>
                    <a:pt x="772" y="1197"/>
                    <a:pt x="751" y="1197"/>
                  </a:cubicBezTo>
                  <a:cubicBezTo>
                    <a:pt x="38" y="1197"/>
                    <a:pt x="38" y="1197"/>
                    <a:pt x="38" y="1197"/>
                  </a:cubicBezTo>
                  <a:cubicBezTo>
                    <a:pt x="17" y="1197"/>
                    <a:pt x="0" y="1179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279988" y="2177141"/>
              <a:ext cx="1911339" cy="2849580"/>
            </a:xfrm>
            <a:custGeom>
              <a:avLst/>
              <a:gdLst>
                <a:gd name="T0" fmla="*/ 0 w 790"/>
                <a:gd name="T1" fmla="*/ 1158 h 1179"/>
                <a:gd name="T2" fmla="*/ 0 w 790"/>
                <a:gd name="T3" fmla="*/ 39 h 1179"/>
                <a:gd name="T4" fmla="*/ 38 w 790"/>
                <a:gd name="T5" fmla="*/ 0 h 1179"/>
                <a:gd name="T6" fmla="*/ 751 w 790"/>
                <a:gd name="T7" fmla="*/ 0 h 1179"/>
                <a:gd name="T8" fmla="*/ 790 w 790"/>
                <a:gd name="T9" fmla="*/ 39 h 1179"/>
                <a:gd name="T10" fmla="*/ 0 w 790"/>
                <a:gd name="T11" fmla="*/ 1158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79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39"/>
                    <a:pt x="0" y="1179"/>
                    <a:pt x="0" y="1158"/>
                  </a:cubicBezTo>
                  <a:close/>
                </a:path>
              </a:pathLst>
            </a:custGeom>
            <a:solidFill>
              <a:srgbClr val="2FBFC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56" name="Rectangle 31"/>
            <p:cNvSpPr>
              <a:spLocks noChangeArrowheads="1"/>
            </p:cNvSpPr>
            <p:nvPr/>
          </p:nvSpPr>
          <p:spPr bwMode="auto">
            <a:xfrm>
              <a:off x="423376" y="2310759"/>
              <a:ext cx="601795" cy="75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 dirty="0" smtClean="0">
                  <a:solidFill>
                    <a:srgbClr val="F2F2F2"/>
                  </a:solidFill>
                  <a:latin typeface="Arial" panose="020B0604020202020204"/>
                </a:rPr>
                <a:t>01</a:t>
              </a:r>
              <a:endParaRPr lang="en-US" altLang="en-US" sz="3000" b="1" dirty="0" smtClean="0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4273" y="4323371"/>
              <a:ext cx="1336453" cy="6062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3F3F3F"/>
                  </a:solidFill>
                  <a:latin typeface="Arial" panose="020B0604020202020204"/>
                </a:rPr>
                <a:t>22,4 lít</a:t>
              </a:r>
              <a:endParaRPr lang="en-US" b="1" dirty="0">
                <a:solidFill>
                  <a:srgbClr val="3F3F3F"/>
                </a:solidFill>
                <a:latin typeface="Arial" panose="020B0604020202020204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56721" y="3264385"/>
            <a:ext cx="1368615" cy="1762673"/>
            <a:chOff x="2504216" y="2178008"/>
            <a:chExt cx="1931583" cy="2893152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2504216" y="2178008"/>
              <a:ext cx="1911339" cy="2893152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9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9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79"/>
                    <a:pt x="773" y="1197"/>
                    <a:pt x="751" y="1197"/>
                  </a:cubicBezTo>
                  <a:cubicBezTo>
                    <a:pt x="39" y="1197"/>
                    <a:pt x="39" y="1197"/>
                    <a:pt x="39" y="1197"/>
                  </a:cubicBezTo>
                  <a:cubicBezTo>
                    <a:pt x="17" y="1197"/>
                    <a:pt x="0" y="1179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2504216" y="2178008"/>
              <a:ext cx="1911339" cy="2849580"/>
            </a:xfrm>
            <a:custGeom>
              <a:avLst/>
              <a:gdLst>
                <a:gd name="T0" fmla="*/ 0 w 790"/>
                <a:gd name="T1" fmla="*/ 1158 h 1179"/>
                <a:gd name="T2" fmla="*/ 0 w 790"/>
                <a:gd name="T3" fmla="*/ 39 h 1179"/>
                <a:gd name="T4" fmla="*/ 39 w 790"/>
                <a:gd name="T5" fmla="*/ 0 h 1179"/>
                <a:gd name="T6" fmla="*/ 751 w 790"/>
                <a:gd name="T7" fmla="*/ 0 h 1179"/>
                <a:gd name="T8" fmla="*/ 790 w 790"/>
                <a:gd name="T9" fmla="*/ 39 h 1179"/>
                <a:gd name="T10" fmla="*/ 0 w 790"/>
                <a:gd name="T11" fmla="*/ 1158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79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39"/>
                    <a:pt x="0" y="1179"/>
                    <a:pt x="0" y="1158"/>
                  </a:cubicBezTo>
                  <a:close/>
                </a:path>
              </a:pathLst>
            </a:custGeom>
            <a:solidFill>
              <a:srgbClr val="098CA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2647603" y="2311626"/>
              <a:ext cx="601795" cy="75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 dirty="0" smtClean="0">
                  <a:solidFill>
                    <a:srgbClr val="F2F2F2"/>
                  </a:solidFill>
                  <a:latin typeface="Arial" panose="020B0604020202020204"/>
                </a:rPr>
                <a:t>02</a:t>
              </a:r>
              <a:endParaRPr lang="en-US" altLang="en-US" sz="3000" b="1" dirty="0" smtClean="0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54129" y="4266382"/>
              <a:ext cx="1381670" cy="6567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098CAF"/>
                  </a:solidFill>
                  <a:latin typeface="Arial" panose="020B0604020202020204"/>
                </a:rPr>
                <a:t>3,36 lít</a:t>
              </a:r>
              <a:endParaRPr lang="en-US" sz="2000" b="1" dirty="0">
                <a:solidFill>
                  <a:srgbClr val="098CAF"/>
                </a:solidFill>
                <a:latin typeface="Arial" panose="020B0604020202020204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32688" y="3264206"/>
            <a:ext cx="1354271" cy="1763558"/>
            <a:chOff x="4728444" y="2177715"/>
            <a:chExt cx="1911339" cy="2894605"/>
          </a:xfrm>
        </p:grpSpPr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728444" y="2177715"/>
              <a:ext cx="1911339" cy="2894605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8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8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80"/>
                    <a:pt x="772" y="1197"/>
                    <a:pt x="751" y="1197"/>
                  </a:cubicBezTo>
                  <a:cubicBezTo>
                    <a:pt x="38" y="1197"/>
                    <a:pt x="38" y="1197"/>
                    <a:pt x="38" y="1197"/>
                  </a:cubicBezTo>
                  <a:cubicBezTo>
                    <a:pt x="17" y="1197"/>
                    <a:pt x="0" y="1180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4728444" y="2177715"/>
              <a:ext cx="1911339" cy="2852485"/>
            </a:xfrm>
            <a:custGeom>
              <a:avLst/>
              <a:gdLst>
                <a:gd name="T0" fmla="*/ 0 w 790"/>
                <a:gd name="T1" fmla="*/ 1158 h 1180"/>
                <a:gd name="T2" fmla="*/ 0 w 790"/>
                <a:gd name="T3" fmla="*/ 39 h 1180"/>
                <a:gd name="T4" fmla="*/ 38 w 790"/>
                <a:gd name="T5" fmla="*/ 0 h 1180"/>
                <a:gd name="T6" fmla="*/ 751 w 790"/>
                <a:gd name="T7" fmla="*/ 0 h 1180"/>
                <a:gd name="T8" fmla="*/ 790 w 790"/>
                <a:gd name="T9" fmla="*/ 39 h 1180"/>
                <a:gd name="T10" fmla="*/ 0 w 790"/>
                <a:gd name="T11" fmla="*/ 1158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80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2" y="0"/>
                    <a:pt x="790" y="17"/>
                    <a:pt x="790" y="39"/>
                  </a:cubicBezTo>
                  <a:cubicBezTo>
                    <a:pt x="790" y="39"/>
                    <a:pt x="0" y="1180"/>
                    <a:pt x="0" y="1158"/>
                  </a:cubicBezTo>
                  <a:close/>
                </a:path>
              </a:pathLst>
            </a:custGeom>
            <a:solidFill>
              <a:srgbClr val="FBAD1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4871832" y="2312786"/>
              <a:ext cx="601795" cy="75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 dirty="0" smtClean="0">
                  <a:solidFill>
                    <a:srgbClr val="F2F2F2"/>
                  </a:solidFill>
                  <a:latin typeface="Arial" panose="020B0604020202020204"/>
                </a:rPr>
                <a:t>03</a:t>
              </a:r>
              <a:endParaRPr lang="en-US" altLang="en-US" sz="3000" b="1" dirty="0" smtClean="0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61945" y="4271092"/>
              <a:ext cx="1361424" cy="6062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FBAD1A"/>
                  </a:solidFill>
                  <a:latin typeface="Arial" panose="020B0604020202020204"/>
                </a:rPr>
                <a:t>44,8 lít</a:t>
              </a:r>
              <a:endParaRPr lang="en-US" b="1" dirty="0">
                <a:solidFill>
                  <a:srgbClr val="FBAD1A"/>
                </a:solidFill>
                <a:latin typeface="Arial" panose="020B0604020202020204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08657" y="3263678"/>
            <a:ext cx="1354271" cy="1857510"/>
            <a:chOff x="6952673" y="2176848"/>
            <a:chExt cx="1911339" cy="3048812"/>
          </a:xfrm>
        </p:grpSpPr>
        <p:sp>
          <p:nvSpPr>
            <p:cNvPr id="69" name="Freeform 43"/>
            <p:cNvSpPr>
              <a:spLocks/>
            </p:cNvSpPr>
            <p:nvPr/>
          </p:nvSpPr>
          <p:spPr bwMode="auto">
            <a:xfrm>
              <a:off x="6952673" y="2176848"/>
              <a:ext cx="1911339" cy="2894605"/>
            </a:xfrm>
            <a:custGeom>
              <a:avLst/>
              <a:gdLst>
                <a:gd name="T0" fmla="*/ 790 w 790"/>
                <a:gd name="T1" fmla="*/ 1158 h 1197"/>
                <a:gd name="T2" fmla="*/ 751 w 790"/>
                <a:gd name="T3" fmla="*/ 1197 h 1197"/>
                <a:gd name="T4" fmla="*/ 39 w 790"/>
                <a:gd name="T5" fmla="*/ 1197 h 1197"/>
                <a:gd name="T6" fmla="*/ 0 w 790"/>
                <a:gd name="T7" fmla="*/ 1158 h 1197"/>
                <a:gd name="T8" fmla="*/ 0 w 790"/>
                <a:gd name="T9" fmla="*/ 39 h 1197"/>
                <a:gd name="T10" fmla="*/ 39 w 790"/>
                <a:gd name="T11" fmla="*/ 0 h 1197"/>
                <a:gd name="T12" fmla="*/ 751 w 790"/>
                <a:gd name="T13" fmla="*/ 0 h 1197"/>
                <a:gd name="T14" fmla="*/ 790 w 790"/>
                <a:gd name="T15" fmla="*/ 39 h 1197"/>
                <a:gd name="T16" fmla="*/ 790 w 790"/>
                <a:gd name="T17" fmla="*/ 1158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1197">
                  <a:moveTo>
                    <a:pt x="790" y="1158"/>
                  </a:moveTo>
                  <a:cubicBezTo>
                    <a:pt x="790" y="1180"/>
                    <a:pt x="773" y="1197"/>
                    <a:pt x="751" y="1197"/>
                  </a:cubicBezTo>
                  <a:cubicBezTo>
                    <a:pt x="39" y="1197"/>
                    <a:pt x="39" y="1197"/>
                    <a:pt x="39" y="1197"/>
                  </a:cubicBezTo>
                  <a:cubicBezTo>
                    <a:pt x="17" y="1197"/>
                    <a:pt x="0" y="1180"/>
                    <a:pt x="0" y="115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1158"/>
                    <a:pt x="790" y="1158"/>
                    <a:pt x="790" y="115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6952673" y="2176848"/>
              <a:ext cx="1911339" cy="2852485"/>
            </a:xfrm>
            <a:custGeom>
              <a:avLst/>
              <a:gdLst>
                <a:gd name="T0" fmla="*/ 0 w 790"/>
                <a:gd name="T1" fmla="*/ 1158 h 1180"/>
                <a:gd name="T2" fmla="*/ 0 w 790"/>
                <a:gd name="T3" fmla="*/ 39 h 1180"/>
                <a:gd name="T4" fmla="*/ 39 w 790"/>
                <a:gd name="T5" fmla="*/ 0 h 1180"/>
                <a:gd name="T6" fmla="*/ 751 w 790"/>
                <a:gd name="T7" fmla="*/ 0 h 1180"/>
                <a:gd name="T8" fmla="*/ 790 w 790"/>
                <a:gd name="T9" fmla="*/ 39 h 1180"/>
                <a:gd name="T10" fmla="*/ 0 w 790"/>
                <a:gd name="T11" fmla="*/ 1158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80">
                  <a:moveTo>
                    <a:pt x="0" y="115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773" y="0"/>
                    <a:pt x="790" y="17"/>
                    <a:pt x="790" y="39"/>
                  </a:cubicBezTo>
                  <a:cubicBezTo>
                    <a:pt x="790" y="39"/>
                    <a:pt x="0" y="1180"/>
                    <a:pt x="0" y="1158"/>
                  </a:cubicBezTo>
                  <a:close/>
                </a:path>
              </a:pathLst>
            </a:custGeom>
            <a:solidFill>
              <a:srgbClr val="EA1D2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71" name="Rectangle 50"/>
            <p:cNvSpPr>
              <a:spLocks noChangeArrowheads="1"/>
            </p:cNvSpPr>
            <p:nvPr/>
          </p:nvSpPr>
          <p:spPr bwMode="auto">
            <a:xfrm>
              <a:off x="7096060" y="2311919"/>
              <a:ext cx="601795" cy="75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0" b="1" dirty="0" smtClean="0">
                  <a:solidFill>
                    <a:srgbClr val="F2F2F2"/>
                  </a:solidFill>
                  <a:latin typeface="Arial" panose="020B0604020202020204"/>
                </a:rPr>
                <a:t>04</a:t>
              </a:r>
              <a:endParaRPr lang="en-US" altLang="en-US" sz="3000" b="1" dirty="0" smtClean="0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37131" y="3710158"/>
              <a:ext cx="1219224" cy="15155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EA1D25"/>
                  </a:solidFill>
                  <a:latin typeface="Arial" panose="020B0604020202020204"/>
                </a:rPr>
                <a:t>Tất cả đều sai</a:t>
              </a:r>
              <a:endParaRPr lang="en-US" b="1" dirty="0">
                <a:solidFill>
                  <a:srgbClr val="EA1D25"/>
                </a:solidFill>
                <a:latin typeface="Arial" panose="020B0604020202020204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799821" y="1422217"/>
            <a:ext cx="5586861" cy="940929"/>
            <a:chOff x="1799821" y="1422217"/>
            <a:chExt cx="5586861" cy="940929"/>
          </a:xfrm>
        </p:grpSpPr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1799821" y="1422217"/>
              <a:ext cx="5416215" cy="894738"/>
            </a:xfrm>
            <a:custGeom>
              <a:avLst/>
              <a:gdLst>
                <a:gd name="T0" fmla="*/ 0 w 2107"/>
                <a:gd name="T1" fmla="*/ 174 h 348"/>
                <a:gd name="T2" fmla="*/ 173 w 2107"/>
                <a:gd name="T3" fmla="*/ 348 h 348"/>
                <a:gd name="T4" fmla="*/ 1933 w 2107"/>
                <a:gd name="T5" fmla="*/ 348 h 348"/>
                <a:gd name="T6" fmla="*/ 2107 w 2107"/>
                <a:gd name="T7" fmla="*/ 174 h 348"/>
                <a:gd name="T8" fmla="*/ 1933 w 2107"/>
                <a:gd name="T9" fmla="*/ 0 h 348"/>
                <a:gd name="T10" fmla="*/ 173 w 2107"/>
                <a:gd name="T11" fmla="*/ 0 h 348"/>
                <a:gd name="T12" fmla="*/ 0 w 2107"/>
                <a:gd name="T13" fmla="*/ 17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7" h="348">
                  <a:moveTo>
                    <a:pt x="0" y="174"/>
                  </a:moveTo>
                  <a:cubicBezTo>
                    <a:pt x="0" y="270"/>
                    <a:pt x="77" y="348"/>
                    <a:pt x="173" y="348"/>
                  </a:cubicBezTo>
                  <a:cubicBezTo>
                    <a:pt x="1933" y="348"/>
                    <a:pt x="1933" y="348"/>
                    <a:pt x="1933" y="348"/>
                  </a:cubicBezTo>
                  <a:cubicBezTo>
                    <a:pt x="2029" y="348"/>
                    <a:pt x="2107" y="270"/>
                    <a:pt x="2107" y="174"/>
                  </a:cubicBezTo>
                  <a:cubicBezTo>
                    <a:pt x="2107" y="78"/>
                    <a:pt x="2029" y="0"/>
                    <a:pt x="193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77" y="0"/>
                    <a:pt x="0" y="78"/>
                    <a:pt x="0" y="174"/>
                  </a:cubicBezTo>
                  <a:close/>
                </a:path>
              </a:pathLst>
            </a:custGeom>
            <a:solidFill>
              <a:srgbClr val="EA1D2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77" name="TextBox 173"/>
            <p:cNvSpPr txBox="1"/>
            <p:nvPr/>
          </p:nvSpPr>
          <p:spPr>
            <a:xfrm flipH="1">
              <a:off x="2591780" y="1501372"/>
              <a:ext cx="479490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500" b="1" dirty="0" smtClean="0">
                  <a:solidFill>
                    <a:prstClr val="white"/>
                  </a:solidFill>
                  <a:latin typeface="Arial" panose="020B0604020202020204"/>
                </a:rPr>
                <a:t>Thể tích của 2 mol khí nitơ N</a:t>
              </a:r>
              <a:r>
                <a:rPr lang="en-US" sz="2500" b="1" baseline="-25000" dirty="0" smtClean="0">
                  <a:solidFill>
                    <a:prstClr val="white"/>
                  </a:solidFill>
                  <a:latin typeface="Arial" panose="020B0604020202020204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500" b="1" dirty="0" smtClean="0">
                  <a:solidFill>
                    <a:prstClr val="white"/>
                  </a:solidFill>
                  <a:latin typeface="Arial" panose="020B0604020202020204"/>
                </a:rPr>
                <a:t> ở đktc là</a:t>
              </a:r>
              <a:endParaRPr lang="en-US" sz="2500" b="1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864631" y="1448780"/>
            <a:ext cx="799157" cy="801812"/>
            <a:chOff x="1569861" y="547860"/>
            <a:chExt cx="799157" cy="801812"/>
          </a:xfrm>
        </p:grpSpPr>
        <p:sp>
          <p:nvSpPr>
            <p:cNvPr id="81" name="Oval 60"/>
            <p:cNvSpPr>
              <a:spLocks noChangeArrowheads="1"/>
            </p:cNvSpPr>
            <p:nvPr/>
          </p:nvSpPr>
          <p:spPr bwMode="auto">
            <a:xfrm>
              <a:off x="1569861" y="547860"/>
              <a:ext cx="799157" cy="80181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rgbClr val="3F3F3F"/>
                </a:solidFill>
                <a:latin typeface="Arial" panose="020B0604020202020204"/>
              </a:endParaRPr>
            </a:p>
          </p:txBody>
        </p:sp>
        <p:sp>
          <p:nvSpPr>
            <p:cNvPr id="82" name="Rectangle 61"/>
            <p:cNvSpPr>
              <a:spLocks noChangeArrowheads="1"/>
            </p:cNvSpPr>
            <p:nvPr/>
          </p:nvSpPr>
          <p:spPr bwMode="auto">
            <a:xfrm>
              <a:off x="1759928" y="660889"/>
              <a:ext cx="28533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dirty="0" smtClean="0">
                  <a:solidFill>
                    <a:srgbClr val="EA1D25"/>
                  </a:solidFill>
                  <a:latin typeface="Arial" panose="020B0604020202020204"/>
                </a:rPr>
                <a:t>1</a:t>
              </a:r>
              <a:endParaRPr lang="en-US" altLang="en-US" sz="1200" dirty="0" smtClean="0">
                <a:solidFill>
                  <a:srgbClr val="3F3F3F"/>
                </a:solidFill>
                <a:latin typeface="Arial" panose="020B0604020202020204"/>
              </a:endParaRPr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17" y="5183257"/>
            <a:ext cx="717438" cy="717438"/>
          </a:xfrm>
          <a:prstGeom prst="rect">
            <a:avLst/>
          </a:prstGeom>
        </p:spPr>
      </p:pic>
      <p:pic>
        <p:nvPicPr>
          <p:cNvPr id="83" name="Picture 82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42" y="5149392"/>
            <a:ext cx="869561" cy="86956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87" y="5218316"/>
            <a:ext cx="717438" cy="71743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37" y="5210859"/>
            <a:ext cx="717438" cy="717438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0&quot;/&gt;&lt;/object&gt;&lt;object type=&quot;3&quot; unique_id=&quot;10004&quot;&gt;&lt;property id=&quot;20148&quot; value=&quot;5&quot;/&gt;&lt;property id=&quot;20300&quot; value=&quot;Slide 2&quot;/&gt;&lt;property id=&quot;20307&quot; value=&quot;297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99&quot;/&gt;&lt;/object&gt;&lt;object type=&quot;3&quot; unique_id=&quot;10007&quot;&gt;&lt;property id=&quot;20148&quot; value=&quot;5&quot;/&gt;&lt;property id=&quot;20300&quot; value=&quot;Slide 5&quot;/&gt;&lt;property id=&quot;20307&quot; value=&quot;300&quot;/&gt;&lt;/object&gt;&lt;object type=&quot;3&quot; unique_id=&quot;10008&quot;&gt;&lt;property id=&quot;20148&quot; value=&quot;5&quot;/&gt;&lt;property id=&quot;20300&quot; value=&quot;Slide 6&quot;/&gt;&lt;property id=&quot;20307&quot; value=&quot;290&quot;/&gt;&lt;/object&gt;&lt;object type=&quot;3&quot; unique_id=&quot;10009&quot;&gt;&lt;property id=&quot;20148&quot; value=&quot;5&quot;/&gt;&lt;property id=&quot;20300&quot; value=&quot;Slide 7&quot;/&gt;&lt;property id=&quot;20307&quot; value=&quot;286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301&quot;/&gt;&lt;/object&gt;&lt;object type=&quot;3&quot; unique_id=&quot;10013&quot;&gt;&lt;property id=&quot;20148&quot; value=&quot;5&quot;/&gt;&lt;property id=&quot;20300&quot; value=&quot;Slide 11&quot;/&gt;&lt;property id=&quot;20307&quot; value=&quot;273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7088</TotalTime>
  <Words>596</Words>
  <Application>Microsoft Office PowerPoint</Application>
  <PresentationFormat>On-screen Show (4:3)</PresentationFormat>
  <Paragraphs>168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HL Thu phap</vt:lpstr>
      <vt:lpstr>Times New Roman</vt:lpstr>
      <vt:lpstr>Verdana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Coloured slides template background</dc:title>
  <dc:creator>Presentation Magazine</dc:creator>
  <cp:lastModifiedBy>Duc</cp:lastModifiedBy>
  <cp:revision>246</cp:revision>
  <dcterms:modified xsi:type="dcterms:W3CDTF">2020-03-19T03:10:01Z</dcterms:modified>
</cp:coreProperties>
</file>