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60"/>
  </p:normalViewPr>
  <p:slideViewPr>
    <p:cSldViewPr snapToGrid="0">
      <p:cViewPr varScale="1">
        <p:scale>
          <a:sx n="74" d="100"/>
          <a:sy n="74"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2625A4-B192-4095-9E31-FB034308B3BC}"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82C28-AA78-4372-AB8F-20FB4A6743EE}" type="slidenum">
              <a:rPr lang="en-US" smtClean="0"/>
              <a:t>‹#›</a:t>
            </a:fld>
            <a:endParaRPr lang="en-US"/>
          </a:p>
        </p:txBody>
      </p:sp>
    </p:spTree>
    <p:extLst>
      <p:ext uri="{BB962C8B-B14F-4D97-AF65-F5344CB8AC3E}">
        <p14:creationId xmlns:p14="http://schemas.microsoft.com/office/powerpoint/2010/main" val="960810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2625A4-B192-4095-9E31-FB034308B3BC}"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82C28-AA78-4372-AB8F-20FB4A6743EE}" type="slidenum">
              <a:rPr lang="en-US" smtClean="0"/>
              <a:t>‹#›</a:t>
            </a:fld>
            <a:endParaRPr lang="en-US"/>
          </a:p>
        </p:txBody>
      </p:sp>
    </p:spTree>
    <p:extLst>
      <p:ext uri="{BB962C8B-B14F-4D97-AF65-F5344CB8AC3E}">
        <p14:creationId xmlns:p14="http://schemas.microsoft.com/office/powerpoint/2010/main" val="2227177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2625A4-B192-4095-9E31-FB034308B3BC}"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82C28-AA78-4372-AB8F-20FB4A6743EE}" type="slidenum">
              <a:rPr lang="en-US" smtClean="0"/>
              <a:t>‹#›</a:t>
            </a:fld>
            <a:endParaRPr lang="en-US"/>
          </a:p>
        </p:txBody>
      </p:sp>
    </p:spTree>
    <p:extLst>
      <p:ext uri="{BB962C8B-B14F-4D97-AF65-F5344CB8AC3E}">
        <p14:creationId xmlns:p14="http://schemas.microsoft.com/office/powerpoint/2010/main" val="113730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2625A4-B192-4095-9E31-FB034308B3BC}"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82C28-AA78-4372-AB8F-20FB4A6743EE}" type="slidenum">
              <a:rPr lang="en-US" smtClean="0"/>
              <a:t>‹#›</a:t>
            </a:fld>
            <a:endParaRPr lang="en-US"/>
          </a:p>
        </p:txBody>
      </p:sp>
    </p:spTree>
    <p:extLst>
      <p:ext uri="{BB962C8B-B14F-4D97-AF65-F5344CB8AC3E}">
        <p14:creationId xmlns:p14="http://schemas.microsoft.com/office/powerpoint/2010/main" val="2787940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2625A4-B192-4095-9E31-FB034308B3BC}"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82C28-AA78-4372-AB8F-20FB4A6743EE}" type="slidenum">
              <a:rPr lang="en-US" smtClean="0"/>
              <a:t>‹#›</a:t>
            </a:fld>
            <a:endParaRPr lang="en-US"/>
          </a:p>
        </p:txBody>
      </p:sp>
    </p:spTree>
    <p:extLst>
      <p:ext uri="{BB962C8B-B14F-4D97-AF65-F5344CB8AC3E}">
        <p14:creationId xmlns:p14="http://schemas.microsoft.com/office/powerpoint/2010/main" val="388443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2625A4-B192-4095-9E31-FB034308B3BC}"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82C28-AA78-4372-AB8F-20FB4A6743EE}" type="slidenum">
              <a:rPr lang="en-US" smtClean="0"/>
              <a:t>‹#›</a:t>
            </a:fld>
            <a:endParaRPr lang="en-US"/>
          </a:p>
        </p:txBody>
      </p:sp>
    </p:spTree>
    <p:extLst>
      <p:ext uri="{BB962C8B-B14F-4D97-AF65-F5344CB8AC3E}">
        <p14:creationId xmlns:p14="http://schemas.microsoft.com/office/powerpoint/2010/main" val="1153241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2625A4-B192-4095-9E31-FB034308B3BC}" type="datetimeFigureOut">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182C28-AA78-4372-AB8F-20FB4A6743EE}" type="slidenum">
              <a:rPr lang="en-US" smtClean="0"/>
              <a:t>‹#›</a:t>
            </a:fld>
            <a:endParaRPr lang="en-US"/>
          </a:p>
        </p:txBody>
      </p:sp>
    </p:spTree>
    <p:extLst>
      <p:ext uri="{BB962C8B-B14F-4D97-AF65-F5344CB8AC3E}">
        <p14:creationId xmlns:p14="http://schemas.microsoft.com/office/powerpoint/2010/main" val="3435349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2625A4-B192-4095-9E31-FB034308B3BC}"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82C28-AA78-4372-AB8F-20FB4A6743EE}" type="slidenum">
              <a:rPr lang="en-US" smtClean="0"/>
              <a:t>‹#›</a:t>
            </a:fld>
            <a:endParaRPr lang="en-US"/>
          </a:p>
        </p:txBody>
      </p:sp>
    </p:spTree>
    <p:extLst>
      <p:ext uri="{BB962C8B-B14F-4D97-AF65-F5344CB8AC3E}">
        <p14:creationId xmlns:p14="http://schemas.microsoft.com/office/powerpoint/2010/main" val="301580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625A4-B192-4095-9E31-FB034308B3BC}" type="datetimeFigureOut">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182C28-AA78-4372-AB8F-20FB4A6743EE}" type="slidenum">
              <a:rPr lang="en-US" smtClean="0"/>
              <a:t>‹#›</a:t>
            </a:fld>
            <a:endParaRPr lang="en-US"/>
          </a:p>
        </p:txBody>
      </p:sp>
    </p:spTree>
    <p:extLst>
      <p:ext uri="{BB962C8B-B14F-4D97-AF65-F5344CB8AC3E}">
        <p14:creationId xmlns:p14="http://schemas.microsoft.com/office/powerpoint/2010/main" val="351530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625A4-B192-4095-9E31-FB034308B3BC}"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82C28-AA78-4372-AB8F-20FB4A6743EE}" type="slidenum">
              <a:rPr lang="en-US" smtClean="0"/>
              <a:t>‹#›</a:t>
            </a:fld>
            <a:endParaRPr lang="en-US"/>
          </a:p>
        </p:txBody>
      </p:sp>
    </p:spTree>
    <p:extLst>
      <p:ext uri="{BB962C8B-B14F-4D97-AF65-F5344CB8AC3E}">
        <p14:creationId xmlns:p14="http://schemas.microsoft.com/office/powerpoint/2010/main" val="820900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625A4-B192-4095-9E31-FB034308B3BC}"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82C28-AA78-4372-AB8F-20FB4A6743EE}" type="slidenum">
              <a:rPr lang="en-US" smtClean="0"/>
              <a:t>‹#›</a:t>
            </a:fld>
            <a:endParaRPr lang="en-US"/>
          </a:p>
        </p:txBody>
      </p:sp>
    </p:spTree>
    <p:extLst>
      <p:ext uri="{BB962C8B-B14F-4D97-AF65-F5344CB8AC3E}">
        <p14:creationId xmlns:p14="http://schemas.microsoft.com/office/powerpoint/2010/main" val="140297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625A4-B192-4095-9E31-FB034308B3BC}" type="datetimeFigureOut">
              <a:rPr lang="en-US" smtClean="0"/>
              <a:t>3/10/2020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82C28-AA78-4372-AB8F-20FB4A6743EE}" type="slidenum">
              <a:rPr lang="en-US" smtClean="0"/>
              <a:t>‹#›</a:t>
            </a:fld>
            <a:endParaRPr lang="en-US"/>
          </a:p>
        </p:txBody>
      </p:sp>
    </p:spTree>
    <p:extLst>
      <p:ext uri="{BB962C8B-B14F-4D97-AF65-F5344CB8AC3E}">
        <p14:creationId xmlns:p14="http://schemas.microsoft.com/office/powerpoint/2010/main" val="2484742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754326"/>
          </a:xfrm>
          <a:prstGeom prst="rect">
            <a:avLst/>
          </a:prstGeom>
          <a:noFill/>
        </p:spPr>
        <p:txBody>
          <a:bodyPr wrap="squar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Bài</a:t>
            </a: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18: </a:t>
            </a: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Thực</a:t>
            </a: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hành</a:t>
            </a: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Tìm</a:t>
            </a: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hiểu</a:t>
            </a: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Lào</a:t>
            </a: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và</a:t>
            </a: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p>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Cam-</a:t>
            </a:r>
            <a:r>
              <a:rPr lang="en-US" sz="5400" b="0" cap="none" spc="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pu</a:t>
            </a: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-chia</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TextBox 4"/>
          <p:cNvSpPr txBox="1"/>
          <p:nvPr/>
        </p:nvSpPr>
        <p:spPr>
          <a:xfrm>
            <a:off x="653143" y="2795451"/>
            <a:ext cx="10750731" cy="923330"/>
          </a:xfrm>
          <a:prstGeom prst="rect">
            <a:avLst/>
          </a:prstGeom>
          <a:noFill/>
        </p:spPr>
        <p:txBody>
          <a:bodyPr wrap="square" rtlCol="0">
            <a:spAutoFit/>
          </a:bodyPr>
          <a:lstStyle/>
          <a:p>
            <a:pPr algn="ctr"/>
            <a:r>
              <a:rPr lang="en-US" sz="5400" dirty="0" err="1" smtClean="0">
                <a:latin typeface="Times New Roman" panose="02020603050405020304" pitchFamily="18" charset="0"/>
                <a:cs typeface="Times New Roman" panose="02020603050405020304" pitchFamily="18" charset="0"/>
              </a:rPr>
              <a:t>Chào</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mừng</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các</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em</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đến</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với</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buổi</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học</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4190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6383" y="2967335"/>
            <a:ext cx="5199244" cy="923330"/>
          </a:xfrm>
          <a:prstGeom prst="rect">
            <a:avLst/>
          </a:prstGeom>
          <a:noFill/>
        </p:spPr>
        <p:txBody>
          <a:bodyPr wrap="none" lIns="91440" tIns="45720" rIns="91440" bIns="45720">
            <a:spAutoFit/>
          </a:bodyPr>
          <a:lstStyle/>
          <a:p>
            <a:pPr algn="ctr"/>
            <a:r>
              <a:rPr lang="en-US"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Kết</a:t>
            </a: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thúc</a:t>
            </a: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buổi</a:t>
            </a: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học</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80629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9249"/>
            <a:ext cx="2677015" cy="646331"/>
          </a:xfrm>
          <a:prstGeom prst="rect">
            <a:avLst/>
          </a:prstGeom>
        </p:spPr>
        <p:txBody>
          <a:bodyPr wrap="none">
            <a:spAutoFit/>
          </a:bodyPr>
          <a:lstStyle/>
          <a:p>
            <a:r>
              <a:rPr lang="es-ES" sz="3600" b="0" i="0" dirty="0" smtClean="0">
                <a:solidFill>
                  <a:srgbClr val="0000FF"/>
                </a:solidFill>
                <a:effectLst/>
                <a:latin typeface="Times New Roman" panose="02020603050405020304" pitchFamily="18" charset="0"/>
                <a:cs typeface="Times New Roman" panose="02020603050405020304" pitchFamily="18" charset="0"/>
              </a:rPr>
              <a:t>1. </a:t>
            </a:r>
            <a:r>
              <a:rPr lang="es-ES" sz="3600" b="0" i="0" dirty="0" err="1" smtClean="0">
                <a:solidFill>
                  <a:srgbClr val="0000FF"/>
                </a:solidFill>
                <a:effectLst/>
                <a:latin typeface="Times New Roman" panose="02020603050405020304" pitchFamily="18" charset="0"/>
                <a:cs typeface="Times New Roman" panose="02020603050405020304" pitchFamily="18" charset="0"/>
              </a:rPr>
              <a:t>Vị</a:t>
            </a:r>
            <a:r>
              <a:rPr lang="es-ES" sz="3600" b="0" i="0" dirty="0" smtClean="0">
                <a:solidFill>
                  <a:srgbClr val="0000FF"/>
                </a:solidFill>
                <a:effectLst/>
                <a:latin typeface="Times New Roman" panose="02020603050405020304" pitchFamily="18" charset="0"/>
                <a:cs typeface="Times New Roman" panose="02020603050405020304" pitchFamily="18" charset="0"/>
              </a:rPr>
              <a:t> </a:t>
            </a:r>
            <a:r>
              <a:rPr lang="es-ES" sz="3600" b="0" i="0" dirty="0" err="1" smtClean="0">
                <a:solidFill>
                  <a:srgbClr val="0000FF"/>
                </a:solidFill>
                <a:effectLst/>
                <a:latin typeface="Times New Roman" panose="02020603050405020304" pitchFamily="18" charset="0"/>
                <a:cs typeface="Times New Roman" panose="02020603050405020304" pitchFamily="18" charset="0"/>
              </a:rPr>
              <a:t>trí</a:t>
            </a:r>
            <a:r>
              <a:rPr lang="es-ES" sz="3600" b="0" i="0" dirty="0" smtClean="0">
                <a:solidFill>
                  <a:srgbClr val="0000FF"/>
                </a:solidFill>
                <a:effectLst/>
                <a:latin typeface="Times New Roman" panose="02020603050405020304" pitchFamily="18" charset="0"/>
                <a:cs typeface="Times New Roman" panose="02020603050405020304" pitchFamily="18" charset="0"/>
              </a:rPr>
              <a:t> </a:t>
            </a:r>
            <a:r>
              <a:rPr lang="es-ES" sz="3600" b="0" i="0" dirty="0" err="1" smtClean="0">
                <a:solidFill>
                  <a:srgbClr val="0000FF"/>
                </a:solidFill>
                <a:effectLst/>
                <a:latin typeface="Times New Roman" panose="02020603050405020304" pitchFamily="18" charset="0"/>
                <a:cs typeface="Times New Roman" panose="02020603050405020304" pitchFamily="18" charset="0"/>
              </a:rPr>
              <a:t>địa</a:t>
            </a:r>
            <a:r>
              <a:rPr lang="es-ES" sz="3600" b="0" i="0" dirty="0" smtClean="0">
                <a:solidFill>
                  <a:srgbClr val="0000FF"/>
                </a:solidFill>
                <a:effectLst/>
                <a:latin typeface="Times New Roman" panose="02020603050405020304" pitchFamily="18" charset="0"/>
                <a:cs typeface="Times New Roman" panose="02020603050405020304" pitchFamily="18" charset="0"/>
              </a:rPr>
              <a:t> </a:t>
            </a:r>
            <a:r>
              <a:rPr lang="es-ES" sz="3600" b="0" i="0" dirty="0" err="1" smtClean="0">
                <a:solidFill>
                  <a:srgbClr val="0000FF"/>
                </a:solidFill>
                <a:effectLst/>
                <a:latin typeface="Times New Roman" panose="02020603050405020304" pitchFamily="18" charset="0"/>
                <a:cs typeface="Times New Roman" panose="02020603050405020304" pitchFamily="18" charset="0"/>
              </a:rPr>
              <a:t>lí</a:t>
            </a:r>
            <a:endParaRPr lang="es-ES" sz="3600" b="0" i="0" dirty="0">
              <a:solidFill>
                <a:srgbClr val="0000FF"/>
              </a:solidFill>
              <a:effectLst/>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5721531" y="0"/>
            <a:ext cx="6470470" cy="6858000"/>
          </a:xfrm>
          <a:prstGeom prst="rect">
            <a:avLst/>
          </a:prstGeom>
        </p:spPr>
      </p:pic>
      <p:sp>
        <p:nvSpPr>
          <p:cNvPr id="12" name="Rectangle 11"/>
          <p:cNvSpPr/>
          <p:nvPr/>
        </p:nvSpPr>
        <p:spPr>
          <a:xfrm>
            <a:off x="0" y="843677"/>
            <a:ext cx="5460274" cy="4370427"/>
          </a:xfrm>
          <a:prstGeom prst="rect">
            <a:avLst/>
          </a:prstGeom>
        </p:spPr>
        <p:txBody>
          <a:bodyPr wrap="square">
            <a:spAutoFit/>
          </a:bodyPr>
          <a:lstStyle/>
          <a:p>
            <a:pPr algn="just"/>
            <a:r>
              <a:rPr lang="en-US" sz="3200" i="1" dirty="0" smtClean="0">
                <a:solidFill>
                  <a:srgbClr val="000000"/>
                </a:solidFill>
                <a:latin typeface="+mj-lt"/>
              </a:rPr>
              <a:t>   </a:t>
            </a:r>
            <a:r>
              <a:rPr lang="vi-VN" sz="3200" i="1" dirty="0" smtClean="0">
                <a:solidFill>
                  <a:srgbClr val="000000"/>
                </a:solidFill>
                <a:latin typeface="+mj-lt"/>
              </a:rPr>
              <a:t>Dựa </a:t>
            </a:r>
            <a:r>
              <a:rPr lang="vi-VN" sz="3200" i="1" dirty="0">
                <a:solidFill>
                  <a:srgbClr val="000000"/>
                </a:solidFill>
                <a:latin typeface="+mj-lt"/>
              </a:rPr>
              <a:t>vào hình 15.1 (SGK trang 52) cho biết Lào hoặc Cam-pu-chia:</a:t>
            </a:r>
            <a:endParaRPr lang="vi-VN" sz="3200" dirty="0">
              <a:solidFill>
                <a:srgbClr val="000000"/>
              </a:solidFill>
              <a:latin typeface="+mj-lt"/>
            </a:endParaRPr>
          </a:p>
          <a:p>
            <a:pPr algn="just"/>
            <a:r>
              <a:rPr lang="vi-VN" sz="3200" i="1" dirty="0">
                <a:solidFill>
                  <a:srgbClr val="000000"/>
                </a:solidFill>
                <a:latin typeface="+mj-lt"/>
              </a:rPr>
              <a:t>- Thuộc khu vực nào, giáp nước nào, biển nào?</a:t>
            </a:r>
            <a:endParaRPr lang="vi-VN" sz="3200" dirty="0">
              <a:solidFill>
                <a:srgbClr val="000000"/>
              </a:solidFill>
              <a:latin typeface="+mj-lt"/>
            </a:endParaRPr>
          </a:p>
          <a:p>
            <a:pPr algn="just"/>
            <a:r>
              <a:rPr lang="vi-VN" sz="3200" i="1" dirty="0">
                <a:solidFill>
                  <a:srgbClr val="000000"/>
                </a:solidFill>
                <a:latin typeface="+mj-lt"/>
              </a:rPr>
              <a:t>- Nhận xét khả năng liên hệ với nước ngoài của mỗi nước.</a:t>
            </a:r>
            <a:endParaRPr lang="vi-VN" sz="3200" dirty="0">
              <a:solidFill>
                <a:srgbClr val="000000"/>
              </a:solidFill>
              <a:latin typeface="+mj-lt"/>
            </a:endParaRPr>
          </a:p>
          <a:p>
            <a:r>
              <a:rPr lang="vi-VN" dirty="0">
                <a:solidFill>
                  <a:srgbClr val="000000"/>
                </a:solidFill>
              </a:rPr>
              <a:t/>
            </a:r>
            <a:br>
              <a:rPr lang="vi-VN" dirty="0">
                <a:solidFill>
                  <a:srgbClr val="000000"/>
                </a:solidFill>
              </a:rPr>
            </a:br>
            <a:r>
              <a:rPr lang="vi-VN" dirty="0">
                <a:solidFill>
                  <a:srgbClr val="000000"/>
                </a:solidFill>
              </a:rPr>
              <a:t/>
            </a:r>
            <a:br>
              <a:rPr lang="vi-VN" dirty="0">
                <a:solidFill>
                  <a:srgbClr val="000000"/>
                </a:solidFill>
              </a:rPr>
            </a:br>
            <a:endParaRPr lang="en-US" dirty="0"/>
          </a:p>
        </p:txBody>
      </p:sp>
    </p:spTree>
    <p:extLst>
      <p:ext uri="{BB962C8B-B14F-4D97-AF65-F5344CB8AC3E}">
        <p14:creationId xmlns:p14="http://schemas.microsoft.com/office/powerpoint/2010/main" val="3133359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3323987"/>
          </a:xfrm>
          <a:prstGeom prst="rect">
            <a:avLst/>
          </a:prstGeom>
        </p:spPr>
        <p:txBody>
          <a:bodyPr wrap="square">
            <a:spAutoFit/>
          </a:bodyPr>
          <a:lstStyle/>
          <a:p>
            <a:pPr algn="just"/>
            <a:r>
              <a:rPr lang="en-US" sz="2100" dirty="0" err="1" smtClean="0">
                <a:solidFill>
                  <a:srgbClr val="000000"/>
                </a:solidFill>
                <a:latin typeface="+mj-lt"/>
              </a:rPr>
              <a:t>Ca</a:t>
            </a:r>
            <a:r>
              <a:rPr lang="vi-VN" sz="2100" dirty="0" smtClean="0">
                <a:solidFill>
                  <a:srgbClr val="000000"/>
                </a:solidFill>
                <a:latin typeface="+mj-lt"/>
              </a:rPr>
              <a:t>m-pu-chia</a:t>
            </a:r>
            <a:r>
              <a:rPr lang="vi-VN" sz="2100" dirty="0">
                <a:solidFill>
                  <a:srgbClr val="000000"/>
                </a:solidFill>
                <a:latin typeface="+mj-lt"/>
              </a:rPr>
              <a:t>:</a:t>
            </a:r>
          </a:p>
          <a:p>
            <a:pPr algn="just"/>
            <a:r>
              <a:rPr lang="vi-VN" sz="2100" dirty="0">
                <a:solidFill>
                  <a:srgbClr val="000000"/>
                </a:solidFill>
                <a:latin typeface="+mj-lt"/>
              </a:rPr>
              <a:t>- Vị trí địa lí:</a:t>
            </a:r>
          </a:p>
          <a:p>
            <a:pPr algn="just"/>
            <a:r>
              <a:rPr lang="vi-VN" sz="2100" dirty="0">
                <a:solidFill>
                  <a:srgbClr val="000000"/>
                </a:solidFill>
                <a:latin typeface="+mj-lt"/>
              </a:rPr>
              <a:t>+ Thuộc khu vực Đông Nam Á.</a:t>
            </a:r>
          </a:p>
          <a:p>
            <a:pPr algn="just"/>
            <a:r>
              <a:rPr lang="vi-VN" sz="2100" dirty="0">
                <a:solidFill>
                  <a:srgbClr val="000000"/>
                </a:solidFill>
                <a:latin typeface="+mj-lt"/>
              </a:rPr>
              <a:t>+ Tiếp giáp:</a:t>
            </a:r>
          </a:p>
          <a:p>
            <a:pPr algn="just"/>
            <a:r>
              <a:rPr lang="vi-VN" sz="2100" dirty="0">
                <a:solidFill>
                  <a:srgbClr val="000000"/>
                </a:solidFill>
                <a:latin typeface="+mj-lt"/>
              </a:rPr>
              <a:t>Phía Bắc giáp hạ Lào.</a:t>
            </a:r>
          </a:p>
          <a:p>
            <a:pPr algn="just"/>
            <a:r>
              <a:rPr lang="vi-VN" sz="2100" dirty="0">
                <a:solidFill>
                  <a:srgbClr val="000000"/>
                </a:solidFill>
                <a:latin typeface="+mj-lt"/>
              </a:rPr>
              <a:t>Phía Tây giáp Thái Lan.</a:t>
            </a:r>
          </a:p>
          <a:p>
            <a:pPr algn="just"/>
            <a:r>
              <a:rPr lang="vi-VN" sz="2100" dirty="0">
                <a:solidFill>
                  <a:srgbClr val="000000"/>
                </a:solidFill>
                <a:latin typeface="+mj-lt"/>
              </a:rPr>
              <a:t>Phía Đông giáp Việt Nam.</a:t>
            </a:r>
          </a:p>
          <a:p>
            <a:pPr algn="just"/>
            <a:r>
              <a:rPr lang="vi-VN" sz="2100" dirty="0">
                <a:solidFill>
                  <a:srgbClr val="000000"/>
                </a:solidFill>
                <a:latin typeface="+mj-lt"/>
              </a:rPr>
              <a:t>Phía Tây Nam giáp vịnh Thái Lan.</a:t>
            </a:r>
          </a:p>
          <a:p>
            <a:pPr algn="just"/>
            <a:r>
              <a:rPr lang="vi-VN" sz="2100" dirty="0">
                <a:solidFill>
                  <a:srgbClr val="000000"/>
                </a:solidFill>
                <a:latin typeface="+mj-lt"/>
              </a:rPr>
              <a:t>- Vị trí thuận lợi cho giao lưu liên hệ với các nước trong khu vực và trên thê giới bằng đường biên giới trên bộ và đường biển (vịnh Thái Lan</a:t>
            </a:r>
            <a:r>
              <a:rPr lang="vi-VN" sz="2100" dirty="0" smtClean="0">
                <a:solidFill>
                  <a:srgbClr val="000000"/>
                </a:solidFill>
                <a:latin typeface="+mj-lt"/>
              </a:rPr>
              <a:t>).</a:t>
            </a:r>
            <a:endParaRPr lang="vi-VN" sz="2100" dirty="0">
              <a:solidFill>
                <a:srgbClr val="000000"/>
              </a:solidFill>
              <a:latin typeface="+mj-lt"/>
            </a:endParaRPr>
          </a:p>
        </p:txBody>
      </p:sp>
    </p:spTree>
    <p:extLst>
      <p:ext uri="{BB962C8B-B14F-4D97-AF65-F5344CB8AC3E}">
        <p14:creationId xmlns:p14="http://schemas.microsoft.com/office/powerpoint/2010/main" val="1508046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217547" cy="523220"/>
          </a:xfrm>
          <a:prstGeom prst="rect">
            <a:avLst/>
          </a:prstGeom>
        </p:spPr>
        <p:txBody>
          <a:bodyPr wrap="none">
            <a:spAutoFit/>
          </a:bodyPr>
          <a:lstStyle/>
          <a:p>
            <a:r>
              <a:rPr lang="en-US" sz="2800" b="0" i="0" dirty="0" smtClean="0">
                <a:solidFill>
                  <a:srgbClr val="0000FF"/>
                </a:solidFill>
                <a:effectLst/>
                <a:latin typeface="Times New Roman" panose="02020603050405020304" pitchFamily="18" charset="0"/>
                <a:cs typeface="Times New Roman" panose="02020603050405020304" pitchFamily="18" charset="0"/>
              </a:rPr>
              <a:t>2. </a:t>
            </a:r>
            <a:r>
              <a:rPr lang="en-US" sz="2800" b="0" i="0" dirty="0" err="1" smtClean="0">
                <a:solidFill>
                  <a:srgbClr val="0000FF"/>
                </a:solidFill>
                <a:effectLst/>
                <a:latin typeface="Times New Roman" panose="02020603050405020304" pitchFamily="18" charset="0"/>
                <a:cs typeface="Times New Roman" panose="02020603050405020304" pitchFamily="18" charset="0"/>
              </a:rPr>
              <a:t>Điều</a:t>
            </a:r>
            <a:r>
              <a:rPr lang="en-US" sz="2800" b="0" i="0" dirty="0" smtClean="0">
                <a:solidFill>
                  <a:srgbClr val="0000FF"/>
                </a:solidFill>
                <a:effectLst/>
                <a:latin typeface="Times New Roman" panose="02020603050405020304" pitchFamily="18" charset="0"/>
                <a:cs typeface="Times New Roman" panose="02020603050405020304" pitchFamily="18" charset="0"/>
              </a:rPr>
              <a:t> </a:t>
            </a:r>
            <a:r>
              <a:rPr lang="en-US" sz="2800" b="0" i="0" dirty="0" err="1" smtClean="0">
                <a:solidFill>
                  <a:srgbClr val="0000FF"/>
                </a:solidFill>
                <a:effectLst/>
                <a:latin typeface="Times New Roman" panose="02020603050405020304" pitchFamily="18" charset="0"/>
                <a:cs typeface="Times New Roman" panose="02020603050405020304" pitchFamily="18" charset="0"/>
              </a:rPr>
              <a:t>kiện</a:t>
            </a:r>
            <a:r>
              <a:rPr lang="en-US" sz="2800" b="0" i="0" dirty="0" smtClean="0">
                <a:solidFill>
                  <a:srgbClr val="0000FF"/>
                </a:solidFill>
                <a:effectLst/>
                <a:latin typeface="Times New Roman" panose="02020603050405020304" pitchFamily="18" charset="0"/>
                <a:cs typeface="Times New Roman" panose="02020603050405020304" pitchFamily="18" charset="0"/>
              </a:rPr>
              <a:t> </a:t>
            </a:r>
            <a:r>
              <a:rPr lang="en-US" sz="2800" b="0" i="0" dirty="0" err="1" smtClean="0">
                <a:solidFill>
                  <a:srgbClr val="0000FF"/>
                </a:solidFill>
                <a:effectLst/>
                <a:latin typeface="Times New Roman" panose="02020603050405020304" pitchFamily="18" charset="0"/>
                <a:cs typeface="Times New Roman" panose="02020603050405020304" pitchFamily="18" charset="0"/>
              </a:rPr>
              <a:t>tự</a:t>
            </a:r>
            <a:r>
              <a:rPr lang="en-US" sz="2800" b="0" i="0" dirty="0" smtClean="0">
                <a:solidFill>
                  <a:srgbClr val="0000FF"/>
                </a:solidFill>
                <a:effectLst/>
                <a:latin typeface="Times New Roman" panose="02020603050405020304" pitchFamily="18" charset="0"/>
                <a:cs typeface="Times New Roman" panose="02020603050405020304" pitchFamily="18" charset="0"/>
              </a:rPr>
              <a:t> </a:t>
            </a:r>
            <a:r>
              <a:rPr lang="en-US" sz="2800" b="0" i="0" dirty="0" err="1" smtClean="0">
                <a:solidFill>
                  <a:srgbClr val="0000FF"/>
                </a:solidFill>
                <a:effectLst/>
                <a:latin typeface="Times New Roman" panose="02020603050405020304" pitchFamily="18" charset="0"/>
                <a:cs typeface="Times New Roman" panose="02020603050405020304" pitchFamily="18" charset="0"/>
              </a:rPr>
              <a:t>nhiên</a:t>
            </a:r>
            <a:endParaRPr lang="en-US" sz="2800" b="0" i="0" dirty="0">
              <a:solidFill>
                <a:srgbClr val="0000FF"/>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0" y="523220"/>
            <a:ext cx="12192000" cy="1754326"/>
          </a:xfrm>
          <a:prstGeom prst="rect">
            <a:avLst/>
          </a:prstGeom>
        </p:spPr>
        <p:txBody>
          <a:bodyPr wrap="square">
            <a:spAutoFit/>
          </a:bodyPr>
          <a:lstStyle/>
          <a:p>
            <a:pPr algn="just"/>
            <a:r>
              <a:rPr lang="vi-VN" i="1" dirty="0">
                <a:solidFill>
                  <a:srgbClr val="000000"/>
                </a:solidFill>
              </a:rPr>
              <a:t>Dựa vào hình 18.1 (SGK trang 62), 18,2 (SGK trang 63) và bài 14, trình bày về Lào hoặc Cam-pu-chia Theo các nội dung sau:</a:t>
            </a:r>
            <a:endParaRPr lang="vi-VN" dirty="0">
              <a:solidFill>
                <a:srgbClr val="000000"/>
              </a:solidFill>
            </a:endParaRPr>
          </a:p>
          <a:p>
            <a:pPr algn="just"/>
            <a:r>
              <a:rPr lang="vi-VN" i="1" dirty="0">
                <a:solidFill>
                  <a:srgbClr val="000000"/>
                </a:solidFill>
              </a:rPr>
              <a:t>- Địa hình: các dạng núi, cao nguyên, đồng bằng trong lãnh thổ từng nước. </a:t>
            </a:r>
            <a:endParaRPr lang="vi-VN" dirty="0">
              <a:solidFill>
                <a:srgbClr val="000000"/>
              </a:solidFill>
            </a:endParaRPr>
          </a:p>
          <a:p>
            <a:pPr algn="just"/>
            <a:r>
              <a:rPr lang="vi-VN" i="1" dirty="0">
                <a:solidFill>
                  <a:srgbClr val="000000"/>
                </a:solidFill>
              </a:rPr>
              <a:t>- Khí hậu: thuộc đới khí hậu nào, chịu ảnh hưởng của gió mùa như thế nào? Đặc điểm của mùa khô, mùa mưa.</a:t>
            </a:r>
            <a:endParaRPr lang="vi-VN" dirty="0">
              <a:solidFill>
                <a:srgbClr val="000000"/>
              </a:solidFill>
            </a:endParaRPr>
          </a:p>
          <a:p>
            <a:pPr algn="just"/>
            <a:r>
              <a:rPr lang="vi-VN" i="1" dirty="0">
                <a:solidFill>
                  <a:srgbClr val="000000"/>
                </a:solidFill>
              </a:rPr>
              <a:t>- Sông, hồ lớn.</a:t>
            </a:r>
            <a:endParaRPr lang="vi-VN" dirty="0">
              <a:solidFill>
                <a:srgbClr val="000000"/>
              </a:solidFill>
            </a:endParaRPr>
          </a:p>
          <a:p>
            <a:pPr algn="just"/>
            <a:r>
              <a:rPr lang="vi-VN" i="1" dirty="0">
                <a:solidFill>
                  <a:srgbClr val="000000"/>
                </a:solidFill>
              </a:rPr>
              <a:t>- Nhận xét thuận lợi và khó khăn của vị trí địa lí, khí hậu đối với sự phát triển nông nghiệp</a:t>
            </a:r>
            <a:r>
              <a:rPr lang="vi-VN" i="1" dirty="0" smtClean="0">
                <a:solidFill>
                  <a:srgbClr val="000000"/>
                </a:solidFill>
              </a:rPr>
              <a:t>.</a:t>
            </a:r>
            <a:endParaRPr lang="vi-VN" dirty="0">
              <a:solidFill>
                <a:srgbClr val="000000"/>
              </a:solidFill>
            </a:endParaRPr>
          </a:p>
        </p:txBody>
      </p:sp>
      <p:pic>
        <p:nvPicPr>
          <p:cNvPr id="7" name="Picture 6"/>
          <p:cNvPicPr>
            <a:picLocks noChangeAspect="1"/>
          </p:cNvPicPr>
          <p:nvPr/>
        </p:nvPicPr>
        <p:blipFill>
          <a:blip r:embed="rId2"/>
          <a:stretch>
            <a:fillRect/>
          </a:stretch>
        </p:blipFill>
        <p:spPr>
          <a:xfrm>
            <a:off x="0" y="2277546"/>
            <a:ext cx="5290457" cy="4442069"/>
          </a:xfrm>
          <a:prstGeom prst="rect">
            <a:avLst/>
          </a:prstGeom>
        </p:spPr>
      </p:pic>
      <p:pic>
        <p:nvPicPr>
          <p:cNvPr id="9" name="Picture 8"/>
          <p:cNvPicPr>
            <a:picLocks noChangeAspect="1"/>
          </p:cNvPicPr>
          <p:nvPr/>
        </p:nvPicPr>
        <p:blipFill>
          <a:blip r:embed="rId3"/>
          <a:stretch>
            <a:fillRect/>
          </a:stretch>
        </p:blipFill>
        <p:spPr>
          <a:xfrm>
            <a:off x="7628709" y="2277547"/>
            <a:ext cx="4563291" cy="4580454"/>
          </a:xfrm>
          <a:prstGeom prst="rect">
            <a:avLst/>
          </a:prstGeom>
        </p:spPr>
      </p:pic>
    </p:spTree>
    <p:extLst>
      <p:ext uri="{BB962C8B-B14F-4D97-AF65-F5344CB8AC3E}">
        <p14:creationId xmlns:p14="http://schemas.microsoft.com/office/powerpoint/2010/main" val="218460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547"/>
            <a:ext cx="12192000" cy="3693319"/>
          </a:xfrm>
          <a:prstGeom prst="rect">
            <a:avLst/>
          </a:prstGeom>
        </p:spPr>
        <p:txBody>
          <a:bodyPr wrap="square">
            <a:spAutoFit/>
          </a:bodyPr>
          <a:lstStyle/>
          <a:p>
            <a:pPr algn="just"/>
            <a:r>
              <a:rPr lang="vi-VN" b="0" i="0" dirty="0" smtClean="0">
                <a:solidFill>
                  <a:srgbClr val="000000"/>
                </a:solidFill>
                <a:effectLst/>
                <a:latin typeface="Open Sans"/>
              </a:rPr>
              <a:t>Cam-pu-chia:</a:t>
            </a:r>
          </a:p>
          <a:p>
            <a:pPr algn="just"/>
            <a:r>
              <a:rPr lang="vi-VN" b="0" i="0" dirty="0" smtClean="0">
                <a:solidFill>
                  <a:srgbClr val="000000"/>
                </a:solidFill>
                <a:effectLst/>
                <a:latin typeface="Open Sans"/>
              </a:rPr>
              <a:t>- Địa hình chủ yếu là đồng bằng (chiếm 75% diện tích), chỉ có một số dãy núi, cao nguyên ở vùng biên giới dãy Đăng Rếch ở phía bắc, dãy Cac-đa-môn ở phía tây, tây nam; cao nguyên Chơ-lông, Bô-keo ở phía đông, đông bắc.</a:t>
            </a:r>
          </a:p>
          <a:p>
            <a:pPr algn="just"/>
            <a:r>
              <a:rPr lang="vi-VN" b="0" i="0" dirty="0" smtClean="0">
                <a:solidFill>
                  <a:srgbClr val="000000"/>
                </a:solidFill>
                <a:effectLst/>
                <a:latin typeface="Open Sans"/>
              </a:rPr>
              <a:t>- Khí hậu nhiệt đới gió mùa nóng quanh năm, mùa mưa do gió tây nam thổi từ vịnh Ben-gan qua vịnh Thái Lan đem hơi nước đến. Mùa khô có gió đông bắc thổi từ lục địa mang không khí khô hanh đến, do vị trí ở gần xích đạo nên Cam-pu-chia không có mùa đông lạnh như miền bắc Việt Nam, mùa mưa từ tháng tư đến tháng 10, mùa khô từ tháng 11 đến tháng 3 năm sau).</a:t>
            </a:r>
          </a:p>
          <a:p>
            <a:pPr algn="just"/>
            <a:r>
              <a:rPr lang="vi-VN" b="0" i="0" dirty="0" smtClean="0">
                <a:solidFill>
                  <a:srgbClr val="000000"/>
                </a:solidFill>
                <a:effectLst/>
                <a:latin typeface="Open Sans"/>
              </a:rPr>
              <a:t>- Sông Mê Công, Tông – lê Sáp và biển Hồ nằm giữa đất nước, giàu nguồn nước. Đồng bằng có đất phù sa màu mở, diện tích rừng còn nhiều (thông tin từ hình 16.1 – SGK trang 56).</a:t>
            </a:r>
          </a:p>
          <a:p>
            <a:pPr algn="just"/>
            <a:r>
              <a:rPr lang="vi-VN" b="0" i="0" dirty="0" smtClean="0">
                <a:solidFill>
                  <a:srgbClr val="000000"/>
                </a:solidFill>
                <a:effectLst/>
                <a:latin typeface="Open Sans"/>
              </a:rPr>
              <a:t>- Nhận xét điều kiện tự nhiên đối với sự phát triển kinh tế Cam-pu-chia:</a:t>
            </a:r>
          </a:p>
          <a:p>
            <a:pPr algn="just"/>
            <a:r>
              <a:rPr lang="vi-VN" b="0" i="0" dirty="0" smtClean="0">
                <a:solidFill>
                  <a:srgbClr val="000000"/>
                </a:solidFill>
                <a:effectLst/>
                <a:latin typeface="Open Sans"/>
              </a:rPr>
              <a:t>  + Thuận lợi: đồng bằng chiếm phần lớn diện tích, khí hậu nóng quanh năm nên có điều kiện phát triển trồng trọt. Có biển Hồ, sông Mê Công, tông – lê Sáp vừa cung cấp nước vừa cung cấp cá.</a:t>
            </a:r>
          </a:p>
          <a:p>
            <a:pPr algn="just"/>
            <a:r>
              <a:rPr lang="vi-VN" b="0" i="0" dirty="0" smtClean="0">
                <a:solidFill>
                  <a:srgbClr val="000000"/>
                </a:solidFill>
                <a:effectLst/>
                <a:latin typeface="Open Sans"/>
              </a:rPr>
              <a:t>  + Khó khăn: Mùa khô gây thiếu nước, mùa mưa có thể bị lũ lụt.</a:t>
            </a:r>
            <a:endParaRPr lang="vi-VN" b="0" i="0" dirty="0">
              <a:solidFill>
                <a:srgbClr val="000000"/>
              </a:solidFill>
              <a:effectLst/>
              <a:latin typeface="Open Sans"/>
            </a:endParaRPr>
          </a:p>
        </p:txBody>
      </p:sp>
    </p:spTree>
    <p:extLst>
      <p:ext uri="{BB962C8B-B14F-4D97-AF65-F5344CB8AC3E}">
        <p14:creationId xmlns:p14="http://schemas.microsoft.com/office/powerpoint/2010/main" val="2931038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510898" cy="461665"/>
          </a:xfrm>
          <a:prstGeom prst="rect">
            <a:avLst/>
          </a:prstGeom>
        </p:spPr>
        <p:txBody>
          <a:bodyPr wrap="none">
            <a:spAutoFit/>
          </a:bodyPr>
          <a:lstStyle/>
          <a:p>
            <a:r>
              <a:rPr lang="vi-VN" sz="2400" b="0" i="0" dirty="0" smtClean="0">
                <a:solidFill>
                  <a:srgbClr val="0000FF"/>
                </a:solidFill>
                <a:effectLst/>
                <a:latin typeface="+mj-lt"/>
              </a:rPr>
              <a:t>3. Điều kiện xã hội, dân cư</a:t>
            </a:r>
            <a:endParaRPr lang="vi-VN" sz="2400" b="0" i="0" dirty="0">
              <a:solidFill>
                <a:srgbClr val="0000FF"/>
              </a:solidFill>
              <a:effectLst/>
              <a:latin typeface="+mj-lt"/>
            </a:endParaRPr>
          </a:p>
        </p:txBody>
      </p:sp>
      <p:pic>
        <p:nvPicPr>
          <p:cNvPr id="5" name="Picture 4"/>
          <p:cNvPicPr>
            <a:picLocks noChangeAspect="1"/>
          </p:cNvPicPr>
          <p:nvPr/>
        </p:nvPicPr>
        <p:blipFill>
          <a:blip r:embed="rId2"/>
          <a:stretch>
            <a:fillRect/>
          </a:stretch>
        </p:blipFill>
        <p:spPr>
          <a:xfrm>
            <a:off x="5842001" y="0"/>
            <a:ext cx="6350000" cy="6858000"/>
          </a:xfrm>
          <a:prstGeom prst="rect">
            <a:avLst/>
          </a:prstGeom>
        </p:spPr>
      </p:pic>
      <p:sp>
        <p:nvSpPr>
          <p:cNvPr id="6" name="Rectangle 5"/>
          <p:cNvSpPr/>
          <p:nvPr/>
        </p:nvSpPr>
        <p:spPr>
          <a:xfrm>
            <a:off x="0" y="799237"/>
            <a:ext cx="5842001" cy="3046988"/>
          </a:xfrm>
          <a:prstGeom prst="rect">
            <a:avLst/>
          </a:prstGeom>
        </p:spPr>
        <p:txBody>
          <a:bodyPr wrap="square">
            <a:spAutoFit/>
          </a:bodyPr>
          <a:lstStyle/>
          <a:p>
            <a:pPr algn="just"/>
            <a:r>
              <a:rPr lang="vi-VN" b="0" i="0" dirty="0" smtClean="0">
                <a:solidFill>
                  <a:srgbClr val="000000"/>
                </a:solidFill>
                <a:effectLst/>
                <a:latin typeface="Open Sans"/>
              </a:rPr>
              <a:t> </a:t>
            </a:r>
            <a:r>
              <a:rPr lang="vi-VN" sz="2400" b="0" i="1" dirty="0" smtClean="0">
                <a:solidFill>
                  <a:srgbClr val="000000"/>
                </a:solidFill>
                <a:effectLst/>
                <a:latin typeface="+mj-lt"/>
              </a:rPr>
              <a:t>Dựa vào bảng 18.1 nhận xét Lào hoặc Cam-pu-chia về:</a:t>
            </a:r>
            <a:endParaRPr lang="vi-VN" sz="2400" b="0" i="0" dirty="0" smtClean="0">
              <a:solidFill>
                <a:srgbClr val="000000"/>
              </a:solidFill>
              <a:effectLst/>
              <a:latin typeface="+mj-lt"/>
            </a:endParaRPr>
          </a:p>
          <a:p>
            <a:pPr algn="just"/>
            <a:r>
              <a:rPr lang="vi-VN" sz="2400" b="0" i="0" dirty="0" smtClean="0">
                <a:solidFill>
                  <a:srgbClr val="000000"/>
                </a:solidFill>
                <a:effectLst/>
                <a:latin typeface="+mj-lt"/>
              </a:rPr>
              <a:t>- Số dân, gia tăng, mật độ dân số.</a:t>
            </a:r>
          </a:p>
          <a:p>
            <a:pPr algn="just"/>
            <a:r>
              <a:rPr lang="vi-VN" sz="2400" b="0" i="0" dirty="0" smtClean="0">
                <a:solidFill>
                  <a:srgbClr val="000000"/>
                </a:solidFill>
                <a:effectLst/>
                <a:latin typeface="+mj-lt"/>
              </a:rPr>
              <a:t>- Thành phần dân tộc, ngôn ngữ phổ biến, tôn giáo, tỉ lệ dân cư thành thị.</a:t>
            </a:r>
          </a:p>
          <a:p>
            <a:pPr algn="just"/>
            <a:r>
              <a:rPr lang="vi-VN" sz="2400" b="0" i="0" dirty="0" smtClean="0">
                <a:solidFill>
                  <a:srgbClr val="000000"/>
                </a:solidFill>
                <a:effectLst/>
                <a:latin typeface="+mj-lt"/>
              </a:rPr>
              <a:t>- Nhận xét tiềm năng nguồn nhân lực để phát triển đất nước (về số lượng, trình độ văn hóa của dân cư).</a:t>
            </a:r>
            <a:endParaRPr lang="vi-VN" sz="2400" b="0" i="0" dirty="0">
              <a:solidFill>
                <a:srgbClr val="000000"/>
              </a:solidFill>
              <a:effectLst/>
              <a:latin typeface="+mj-lt"/>
            </a:endParaRPr>
          </a:p>
        </p:txBody>
      </p:sp>
    </p:spTree>
    <p:extLst>
      <p:ext uri="{BB962C8B-B14F-4D97-AF65-F5344CB8AC3E}">
        <p14:creationId xmlns:p14="http://schemas.microsoft.com/office/powerpoint/2010/main" val="1189244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3416320"/>
          </a:xfrm>
          <a:prstGeom prst="rect">
            <a:avLst/>
          </a:prstGeom>
        </p:spPr>
        <p:txBody>
          <a:bodyPr wrap="square">
            <a:spAutoFit/>
          </a:bodyPr>
          <a:lstStyle/>
          <a:p>
            <a:pPr algn="just"/>
            <a:r>
              <a:rPr lang="vi-VN" b="0" i="0" dirty="0" smtClean="0">
                <a:solidFill>
                  <a:srgbClr val="000000"/>
                </a:solidFill>
                <a:effectLst/>
                <a:latin typeface="Open Sans"/>
              </a:rPr>
              <a:t>Cam-pu-chia:</a:t>
            </a:r>
          </a:p>
          <a:p>
            <a:pPr algn="just"/>
            <a:r>
              <a:rPr lang="vi-VN" b="0" i="0" dirty="0" smtClean="0">
                <a:solidFill>
                  <a:srgbClr val="000000"/>
                </a:solidFill>
                <a:effectLst/>
                <a:latin typeface="Open Sans"/>
              </a:rPr>
              <a:t>- Số dân: 12,3 triệu người, gia tăng cao (1,7% năm 2002), mật độ dân số trung bình 67 người/km</a:t>
            </a:r>
            <a:r>
              <a:rPr lang="vi-VN" b="0" i="0" baseline="30000" dirty="0" smtClean="0">
                <a:solidFill>
                  <a:srgbClr val="000000"/>
                </a:solidFill>
                <a:effectLst/>
                <a:latin typeface="Open Sans"/>
              </a:rPr>
              <a:t>2</a:t>
            </a:r>
            <a:r>
              <a:rPr lang="vi-VN" b="0" i="0" dirty="0" smtClean="0">
                <a:solidFill>
                  <a:srgbClr val="000000"/>
                </a:solidFill>
                <a:effectLst/>
                <a:latin typeface="Open Sans"/>
              </a:rPr>
              <a:t> (thế giới 46 người/km</a:t>
            </a:r>
            <a:r>
              <a:rPr lang="vi-VN" b="0" i="0" baseline="30000" dirty="0" smtClean="0">
                <a:solidFill>
                  <a:srgbClr val="000000"/>
                </a:solidFill>
                <a:effectLst/>
                <a:latin typeface="Open Sans"/>
              </a:rPr>
              <a:t>2</a:t>
            </a:r>
            <a:r>
              <a:rPr lang="vi-VN" b="0" i="0" dirty="0" smtClean="0">
                <a:solidFill>
                  <a:srgbClr val="000000"/>
                </a:solidFill>
                <a:effectLst/>
                <a:latin typeface="Open Sans"/>
              </a:rPr>
              <a:t>).</a:t>
            </a:r>
          </a:p>
          <a:p>
            <a:pPr algn="just"/>
            <a:r>
              <a:rPr lang="vi-VN" b="0" i="0" dirty="0" smtClean="0">
                <a:solidFill>
                  <a:srgbClr val="000000"/>
                </a:solidFill>
                <a:effectLst/>
                <a:latin typeface="Open Sans"/>
              </a:rPr>
              <a:t>- Dân cư Cam-pu-chia chủ yếu là người Khơ-me, chiếm 90% dân số. Ngoài ra còn có người Việt, Hoa. Ngôn ngữ được dùng phổ biến là tiếng Khơ-me. Đa số dân số cư theo đạo Phật (95% dân cư). Tỉ lệ biết chữ khá thấp (35%).</a:t>
            </a:r>
          </a:p>
          <a:p>
            <a:pPr algn="just"/>
            <a:r>
              <a:rPr lang="vi-VN" b="0" i="0" dirty="0" smtClean="0">
                <a:solidFill>
                  <a:srgbClr val="000000"/>
                </a:solidFill>
                <a:effectLst/>
                <a:latin typeface="Open Sans"/>
              </a:rPr>
              <a:t>- Chất lượng cuộc sống của người dân cũng còn thấp do bình quân thu nhập đầu người chỉ đạt mức 280 USD/người (năm 2001).</a:t>
            </a:r>
          </a:p>
          <a:p>
            <a:pPr algn="just"/>
            <a:r>
              <a:rPr lang="vi-VN" b="0" i="0" dirty="0" smtClean="0">
                <a:solidFill>
                  <a:srgbClr val="000000"/>
                </a:solidFill>
                <a:effectLst/>
                <a:latin typeface="Open Sans"/>
              </a:rPr>
              <a:t>- Tỉ lệ dân thành thị 16% (năm 2002). Dân cư đô thị tập trung tại một số thành phố lớn như Phnom Pênh (thủ đô), Bat-đom-boong, Công-pông Thông Xiêm Riệp…</a:t>
            </a:r>
          </a:p>
          <a:p>
            <a:pPr algn="just"/>
            <a:r>
              <a:rPr lang="vi-VN" b="0" i="0" dirty="0" smtClean="0">
                <a:solidFill>
                  <a:srgbClr val="000000"/>
                </a:solidFill>
                <a:effectLst/>
                <a:latin typeface="Open Sans"/>
              </a:rPr>
              <a:t>- Nhận xét tiềm năng nguồn nhân lực để phát triển đất nước: Cam-pu-chia gặp khó khăn trong quá trình phát triển kinh tế do thiếu đội ngũ lao động có trình độ, dân cư tập trung chủ yếu ở nông thôn (gần 80% dân số), trình độ dân trí chưa cao.</a:t>
            </a:r>
            <a:endParaRPr lang="vi-VN" b="0" i="0" dirty="0">
              <a:solidFill>
                <a:srgbClr val="000000"/>
              </a:solidFill>
              <a:effectLst/>
              <a:latin typeface="Open Sans"/>
            </a:endParaRPr>
          </a:p>
        </p:txBody>
      </p:sp>
    </p:spTree>
    <p:extLst>
      <p:ext uri="{BB962C8B-B14F-4D97-AF65-F5344CB8AC3E}">
        <p14:creationId xmlns:p14="http://schemas.microsoft.com/office/powerpoint/2010/main" val="485320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609736" cy="523220"/>
          </a:xfrm>
          <a:prstGeom prst="rect">
            <a:avLst/>
          </a:prstGeom>
        </p:spPr>
        <p:txBody>
          <a:bodyPr wrap="none">
            <a:spAutoFit/>
          </a:bodyPr>
          <a:lstStyle/>
          <a:p>
            <a:r>
              <a:rPr lang="en-US" sz="2800" b="0" i="0" dirty="0" smtClean="0">
                <a:solidFill>
                  <a:srgbClr val="0000FF"/>
                </a:solidFill>
                <a:effectLst/>
                <a:latin typeface="Times New Roman" panose="02020603050405020304" pitchFamily="18" charset="0"/>
                <a:cs typeface="Times New Roman" panose="02020603050405020304" pitchFamily="18" charset="0"/>
              </a:rPr>
              <a:t>4. </a:t>
            </a:r>
            <a:r>
              <a:rPr lang="en-US" sz="2800" b="0" i="0" dirty="0" err="1" smtClean="0">
                <a:solidFill>
                  <a:srgbClr val="0000FF"/>
                </a:solidFill>
                <a:effectLst/>
                <a:latin typeface="Times New Roman" panose="02020603050405020304" pitchFamily="18" charset="0"/>
                <a:cs typeface="Times New Roman" panose="02020603050405020304" pitchFamily="18" charset="0"/>
              </a:rPr>
              <a:t>Kinh</a:t>
            </a:r>
            <a:r>
              <a:rPr lang="en-US" sz="2800" b="0" i="0" dirty="0" smtClean="0">
                <a:solidFill>
                  <a:srgbClr val="0000FF"/>
                </a:solidFill>
                <a:effectLst/>
                <a:latin typeface="Times New Roman" panose="02020603050405020304" pitchFamily="18" charset="0"/>
                <a:cs typeface="Times New Roman" panose="02020603050405020304" pitchFamily="18" charset="0"/>
              </a:rPr>
              <a:t> </a:t>
            </a:r>
            <a:r>
              <a:rPr lang="en-US" sz="2800" b="0" i="0" dirty="0" err="1" smtClean="0">
                <a:solidFill>
                  <a:srgbClr val="0000FF"/>
                </a:solidFill>
                <a:effectLst/>
                <a:latin typeface="Times New Roman" panose="02020603050405020304" pitchFamily="18" charset="0"/>
                <a:cs typeface="Times New Roman" panose="02020603050405020304" pitchFamily="18" charset="0"/>
              </a:rPr>
              <a:t>tế</a:t>
            </a:r>
            <a:endParaRPr lang="en-US" sz="2800" b="0" i="0" dirty="0">
              <a:solidFill>
                <a:srgbClr val="0000FF"/>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0" y="523220"/>
            <a:ext cx="12192000" cy="830997"/>
          </a:xfrm>
          <a:prstGeom prst="rect">
            <a:avLst/>
          </a:prstGeom>
        </p:spPr>
        <p:txBody>
          <a:bodyPr wrap="square">
            <a:spAutoFit/>
          </a:bodyPr>
          <a:lstStyle/>
          <a:p>
            <a:r>
              <a:rPr lang="en-US" sz="2400" b="0" i="0" dirty="0" smtClean="0">
                <a:solidFill>
                  <a:srgbClr val="000000"/>
                </a:solidFill>
                <a:effectLst/>
                <a:latin typeface="Times New Roman" panose="02020603050405020304" pitchFamily="18" charset="0"/>
                <a:cs typeface="Times New Roman" panose="02020603050405020304" pitchFamily="18" charset="0"/>
              </a:rPr>
              <a:t>- </a:t>
            </a:r>
            <a:r>
              <a:rPr lang="en-US" sz="2400" b="0" i="1" dirty="0" err="1" smtClean="0">
                <a:solidFill>
                  <a:srgbClr val="000000"/>
                </a:solidFill>
                <a:effectLst/>
                <a:latin typeface="Times New Roman" panose="02020603050405020304" pitchFamily="18" charset="0"/>
                <a:cs typeface="Times New Roman" panose="02020603050405020304" pitchFamily="18" charset="0"/>
              </a:rPr>
              <a:t>Sử</a:t>
            </a:r>
            <a:r>
              <a:rPr lang="en-US" sz="2400" b="0" i="1" dirty="0" smtClean="0">
                <a:solidFill>
                  <a:srgbClr val="000000"/>
                </a:solidFill>
                <a:effectLst/>
                <a:latin typeface="Times New Roman" panose="02020603050405020304" pitchFamily="18" charset="0"/>
                <a:cs typeface="Times New Roman" panose="02020603050405020304" pitchFamily="18" charset="0"/>
              </a:rPr>
              <a:t> </a:t>
            </a:r>
            <a:r>
              <a:rPr lang="en-US" sz="2400" b="0" i="1" dirty="0" err="1" smtClean="0">
                <a:solidFill>
                  <a:srgbClr val="000000"/>
                </a:solidFill>
                <a:effectLst/>
                <a:latin typeface="Times New Roman" panose="02020603050405020304" pitchFamily="18" charset="0"/>
                <a:cs typeface="Times New Roman" panose="02020603050405020304" pitchFamily="18" charset="0"/>
              </a:rPr>
              <a:t>dụng</a:t>
            </a:r>
            <a:r>
              <a:rPr lang="en-US" sz="2400" b="0" i="1" dirty="0" smtClean="0">
                <a:solidFill>
                  <a:srgbClr val="000000"/>
                </a:solidFill>
                <a:effectLst/>
                <a:latin typeface="Times New Roman" panose="02020603050405020304" pitchFamily="18" charset="0"/>
                <a:cs typeface="Times New Roman" panose="02020603050405020304" pitchFamily="18" charset="0"/>
              </a:rPr>
              <a:t> </a:t>
            </a:r>
            <a:r>
              <a:rPr lang="en-US" sz="2400" b="0" i="1" dirty="0" err="1" smtClean="0">
                <a:solidFill>
                  <a:srgbClr val="000000"/>
                </a:solidFill>
                <a:effectLst/>
                <a:latin typeface="Times New Roman" panose="02020603050405020304" pitchFamily="18" charset="0"/>
                <a:cs typeface="Times New Roman" panose="02020603050405020304" pitchFamily="18" charset="0"/>
              </a:rPr>
              <a:t>hình</a:t>
            </a:r>
            <a:r>
              <a:rPr lang="en-US" sz="2400" b="0" i="1" dirty="0" smtClean="0">
                <a:solidFill>
                  <a:srgbClr val="000000"/>
                </a:solidFill>
                <a:effectLst/>
                <a:latin typeface="Times New Roman" panose="02020603050405020304" pitchFamily="18" charset="0"/>
                <a:cs typeface="Times New Roman" panose="02020603050405020304" pitchFamily="18" charset="0"/>
              </a:rPr>
              <a:t> 18.1 </a:t>
            </a:r>
            <a:r>
              <a:rPr lang="en-US" sz="2400" b="0" i="1" dirty="0" err="1" smtClean="0">
                <a:solidFill>
                  <a:srgbClr val="000000"/>
                </a:solidFill>
                <a:effectLst/>
                <a:latin typeface="Times New Roman" panose="02020603050405020304" pitchFamily="18" charset="0"/>
                <a:cs typeface="Times New Roman" panose="02020603050405020304" pitchFamily="18" charset="0"/>
              </a:rPr>
              <a:t>và</a:t>
            </a:r>
            <a:r>
              <a:rPr lang="en-US" sz="2400" b="0" i="1" dirty="0" smtClean="0">
                <a:solidFill>
                  <a:srgbClr val="000000"/>
                </a:solidFill>
                <a:effectLst/>
                <a:latin typeface="Times New Roman" panose="02020603050405020304" pitchFamily="18" charset="0"/>
                <a:cs typeface="Times New Roman" panose="02020603050405020304" pitchFamily="18" charset="0"/>
              </a:rPr>
              <a:t> 18.2 </a:t>
            </a:r>
            <a:r>
              <a:rPr lang="en-US" sz="2400" b="0" i="1" dirty="0" err="1" smtClean="0">
                <a:solidFill>
                  <a:srgbClr val="000000"/>
                </a:solidFill>
                <a:effectLst/>
                <a:latin typeface="Times New Roman" panose="02020603050405020304" pitchFamily="18" charset="0"/>
                <a:cs typeface="Times New Roman" panose="02020603050405020304" pitchFamily="18" charset="0"/>
              </a:rPr>
              <a:t>để</a:t>
            </a:r>
            <a:r>
              <a:rPr lang="en-US" sz="2400" b="0" i="1" dirty="0" smtClean="0">
                <a:solidFill>
                  <a:srgbClr val="000000"/>
                </a:solidFill>
                <a:effectLst/>
                <a:latin typeface="Times New Roman" panose="02020603050405020304" pitchFamily="18" charset="0"/>
                <a:cs typeface="Times New Roman" panose="02020603050405020304" pitchFamily="18" charset="0"/>
              </a:rPr>
              <a:t>: </a:t>
            </a:r>
            <a:r>
              <a:rPr lang="en-US" sz="2400" b="0" i="1" dirty="0" err="1" smtClean="0">
                <a:solidFill>
                  <a:srgbClr val="000000"/>
                </a:solidFill>
                <a:effectLst/>
                <a:latin typeface="Times New Roman" panose="02020603050405020304" pitchFamily="18" charset="0"/>
                <a:cs typeface="Times New Roman" panose="02020603050405020304" pitchFamily="18" charset="0"/>
              </a:rPr>
              <a:t>Nêu</a:t>
            </a:r>
            <a:r>
              <a:rPr lang="en-US" sz="2400" b="0" i="1" dirty="0" smtClean="0">
                <a:solidFill>
                  <a:srgbClr val="000000"/>
                </a:solidFill>
                <a:effectLst/>
                <a:latin typeface="Times New Roman" panose="02020603050405020304" pitchFamily="18" charset="0"/>
                <a:cs typeface="Times New Roman" panose="02020603050405020304" pitchFamily="18" charset="0"/>
              </a:rPr>
              <a:t> </a:t>
            </a:r>
            <a:r>
              <a:rPr lang="en-US" sz="2400" b="0" i="1" dirty="0" err="1" smtClean="0">
                <a:solidFill>
                  <a:srgbClr val="000000"/>
                </a:solidFill>
                <a:effectLst/>
                <a:latin typeface="Times New Roman" panose="02020603050405020304" pitchFamily="18" charset="0"/>
                <a:cs typeface="Times New Roman" panose="02020603050405020304" pitchFamily="18" charset="0"/>
              </a:rPr>
              <a:t>tên</a:t>
            </a:r>
            <a:r>
              <a:rPr lang="en-US" sz="2400" b="0" i="1" dirty="0" smtClean="0">
                <a:solidFill>
                  <a:srgbClr val="000000"/>
                </a:solidFill>
                <a:effectLst/>
                <a:latin typeface="Times New Roman" panose="02020603050405020304" pitchFamily="18" charset="0"/>
                <a:cs typeface="Times New Roman" panose="02020603050405020304" pitchFamily="18" charset="0"/>
              </a:rPr>
              <a:t> </a:t>
            </a:r>
            <a:r>
              <a:rPr lang="en-US" sz="2400" b="0" i="1" dirty="0" err="1" smtClean="0">
                <a:solidFill>
                  <a:srgbClr val="000000"/>
                </a:solidFill>
                <a:effectLst/>
                <a:latin typeface="Times New Roman" panose="02020603050405020304" pitchFamily="18" charset="0"/>
                <a:cs typeface="Times New Roman" panose="02020603050405020304" pitchFamily="18" charset="0"/>
              </a:rPr>
              <a:t>ngành</a:t>
            </a:r>
            <a:r>
              <a:rPr lang="en-US" sz="2400" b="0" i="1" dirty="0" smtClean="0">
                <a:solidFill>
                  <a:srgbClr val="000000"/>
                </a:solidFill>
                <a:effectLst/>
                <a:latin typeface="Times New Roman" panose="02020603050405020304" pitchFamily="18" charset="0"/>
                <a:cs typeface="Times New Roman" panose="02020603050405020304" pitchFamily="18" charset="0"/>
              </a:rPr>
              <a:t> </a:t>
            </a:r>
            <a:r>
              <a:rPr lang="en-US" sz="2400" b="0" i="1" dirty="0" err="1" smtClean="0">
                <a:solidFill>
                  <a:srgbClr val="000000"/>
                </a:solidFill>
                <a:effectLst/>
                <a:latin typeface="Times New Roman" panose="02020603050405020304" pitchFamily="18" charset="0"/>
                <a:cs typeface="Times New Roman" panose="02020603050405020304" pitchFamily="18" charset="0"/>
              </a:rPr>
              <a:t>sản</a:t>
            </a:r>
            <a:r>
              <a:rPr lang="en-US" sz="2400" b="0" i="1" dirty="0" smtClean="0">
                <a:solidFill>
                  <a:srgbClr val="000000"/>
                </a:solidFill>
                <a:effectLst/>
                <a:latin typeface="Times New Roman" panose="02020603050405020304" pitchFamily="18" charset="0"/>
                <a:cs typeface="Times New Roman" panose="02020603050405020304" pitchFamily="18" charset="0"/>
              </a:rPr>
              <a:t> </a:t>
            </a:r>
            <a:r>
              <a:rPr lang="en-US" sz="2400" b="0" i="1" dirty="0" err="1" smtClean="0">
                <a:solidFill>
                  <a:srgbClr val="000000"/>
                </a:solidFill>
                <a:effectLst/>
                <a:latin typeface="Times New Roman" panose="02020603050405020304" pitchFamily="18" charset="0"/>
                <a:cs typeface="Times New Roman" panose="02020603050405020304" pitchFamily="18" charset="0"/>
              </a:rPr>
              <a:t>xuất</a:t>
            </a:r>
            <a:r>
              <a:rPr lang="en-US" sz="2400" b="0" i="1" dirty="0" smtClean="0">
                <a:solidFill>
                  <a:srgbClr val="000000"/>
                </a:solidFill>
                <a:effectLst/>
                <a:latin typeface="Times New Roman" panose="02020603050405020304" pitchFamily="18" charset="0"/>
                <a:cs typeface="Times New Roman" panose="02020603050405020304" pitchFamily="18" charset="0"/>
              </a:rPr>
              <a:t>, </a:t>
            </a:r>
            <a:r>
              <a:rPr lang="en-US" sz="2400" b="0" i="1" dirty="0" err="1" smtClean="0">
                <a:solidFill>
                  <a:srgbClr val="000000"/>
                </a:solidFill>
                <a:effectLst/>
                <a:latin typeface="Times New Roman" panose="02020603050405020304" pitchFamily="18" charset="0"/>
                <a:cs typeface="Times New Roman" panose="02020603050405020304" pitchFamily="18" charset="0"/>
              </a:rPr>
              <a:t>điều</a:t>
            </a:r>
            <a:r>
              <a:rPr lang="en-US" sz="2400" b="0" i="1" dirty="0" smtClean="0">
                <a:solidFill>
                  <a:srgbClr val="000000"/>
                </a:solidFill>
                <a:effectLst/>
                <a:latin typeface="Times New Roman" panose="02020603050405020304" pitchFamily="18" charset="0"/>
                <a:cs typeface="Times New Roman" panose="02020603050405020304" pitchFamily="18" charset="0"/>
              </a:rPr>
              <a:t> </a:t>
            </a:r>
            <a:r>
              <a:rPr lang="en-US" sz="2400" b="0" i="1" dirty="0" err="1" smtClean="0">
                <a:solidFill>
                  <a:srgbClr val="000000"/>
                </a:solidFill>
                <a:effectLst/>
                <a:latin typeface="Times New Roman" panose="02020603050405020304" pitchFamily="18" charset="0"/>
                <a:cs typeface="Times New Roman" panose="02020603050405020304" pitchFamily="18" charset="0"/>
              </a:rPr>
              <a:t>kiện</a:t>
            </a:r>
            <a:r>
              <a:rPr lang="en-US" sz="2400" b="0" i="1" dirty="0" smtClean="0">
                <a:solidFill>
                  <a:srgbClr val="000000"/>
                </a:solidFill>
                <a:effectLst/>
                <a:latin typeface="Times New Roman" panose="02020603050405020304" pitchFamily="18" charset="0"/>
                <a:cs typeface="Times New Roman" panose="02020603050405020304" pitchFamily="18" charset="0"/>
              </a:rPr>
              <a:t> </a:t>
            </a:r>
            <a:r>
              <a:rPr lang="en-US" sz="2400" b="0" i="1" dirty="0" err="1" smtClean="0">
                <a:solidFill>
                  <a:srgbClr val="000000"/>
                </a:solidFill>
                <a:effectLst/>
                <a:latin typeface="Times New Roman" panose="02020603050405020304" pitchFamily="18" charset="0"/>
                <a:cs typeface="Times New Roman" panose="02020603050405020304" pitchFamily="18" charset="0"/>
              </a:rPr>
              <a:t>để</a:t>
            </a:r>
            <a:r>
              <a:rPr lang="en-US" sz="2400" b="0" i="1" dirty="0" smtClean="0">
                <a:solidFill>
                  <a:srgbClr val="000000"/>
                </a:solidFill>
                <a:effectLst/>
                <a:latin typeface="Times New Roman" panose="02020603050405020304" pitchFamily="18" charset="0"/>
                <a:cs typeface="Times New Roman" panose="02020603050405020304" pitchFamily="18" charset="0"/>
              </a:rPr>
              <a:t> </a:t>
            </a:r>
            <a:r>
              <a:rPr lang="en-US" sz="2400" b="0" i="1" dirty="0" err="1" smtClean="0">
                <a:solidFill>
                  <a:srgbClr val="000000"/>
                </a:solidFill>
                <a:effectLst/>
                <a:latin typeface="Times New Roman" panose="02020603050405020304" pitchFamily="18" charset="0"/>
                <a:cs typeface="Times New Roman" panose="02020603050405020304" pitchFamily="18" charset="0"/>
              </a:rPr>
              <a:t>sản</a:t>
            </a:r>
            <a:r>
              <a:rPr lang="en-US" sz="2400" b="0" i="1" dirty="0" smtClean="0">
                <a:solidFill>
                  <a:srgbClr val="000000"/>
                </a:solidFill>
                <a:effectLst/>
                <a:latin typeface="Times New Roman" panose="02020603050405020304" pitchFamily="18" charset="0"/>
                <a:cs typeface="Times New Roman" panose="02020603050405020304" pitchFamily="18" charset="0"/>
              </a:rPr>
              <a:t> </a:t>
            </a:r>
            <a:r>
              <a:rPr lang="en-US" sz="2400" b="0" i="1" dirty="0" err="1" smtClean="0">
                <a:solidFill>
                  <a:srgbClr val="000000"/>
                </a:solidFill>
                <a:effectLst/>
                <a:latin typeface="Times New Roman" panose="02020603050405020304" pitchFamily="18" charset="0"/>
                <a:cs typeface="Times New Roman" panose="02020603050405020304" pitchFamily="18" charset="0"/>
              </a:rPr>
              <a:t>xuất</a:t>
            </a:r>
            <a:r>
              <a:rPr lang="en-US" sz="2400" b="0" i="1" dirty="0" smtClean="0">
                <a:solidFill>
                  <a:srgbClr val="000000"/>
                </a:solidFill>
                <a:effectLst/>
                <a:latin typeface="Times New Roman" panose="02020603050405020304" pitchFamily="18" charset="0"/>
                <a:cs typeface="Times New Roman" panose="02020603050405020304" pitchFamily="18" charset="0"/>
              </a:rPr>
              <a:t> </a:t>
            </a:r>
            <a:r>
              <a:rPr lang="en-US" sz="2400" b="0" i="1" dirty="0" err="1" smtClean="0">
                <a:solidFill>
                  <a:srgbClr val="000000"/>
                </a:solidFill>
                <a:effectLst/>
                <a:latin typeface="Times New Roman" panose="02020603050405020304" pitchFamily="18" charset="0"/>
                <a:cs typeface="Times New Roman" panose="02020603050405020304" pitchFamily="18" charset="0"/>
              </a:rPr>
              <a:t>ngành</a:t>
            </a:r>
            <a:r>
              <a:rPr lang="en-US" sz="2400" b="0" i="1" dirty="0" smtClean="0">
                <a:solidFill>
                  <a:srgbClr val="000000"/>
                </a:solidFill>
                <a:effectLst/>
                <a:latin typeface="Times New Roman" panose="02020603050405020304" pitchFamily="18" charset="0"/>
                <a:cs typeface="Times New Roman" panose="02020603050405020304" pitchFamily="18" charset="0"/>
              </a:rPr>
              <a:t>, </a:t>
            </a:r>
            <a:r>
              <a:rPr lang="en-US" sz="2400" b="0" i="1" dirty="0" err="1" smtClean="0">
                <a:solidFill>
                  <a:srgbClr val="000000"/>
                </a:solidFill>
                <a:effectLst/>
                <a:latin typeface="Times New Roman" panose="02020603050405020304" pitchFamily="18" charset="0"/>
                <a:cs typeface="Times New Roman" panose="02020603050405020304" pitchFamily="18" charset="0"/>
              </a:rPr>
              <a:t>sản</a:t>
            </a:r>
            <a:r>
              <a:rPr lang="en-US" sz="2400" b="0" i="1" dirty="0" smtClean="0">
                <a:solidFill>
                  <a:srgbClr val="000000"/>
                </a:solidFill>
                <a:effectLst/>
                <a:latin typeface="Times New Roman" panose="02020603050405020304" pitchFamily="18" charset="0"/>
                <a:cs typeface="Times New Roman" panose="02020603050405020304" pitchFamily="18" charset="0"/>
              </a:rPr>
              <a:t> </a:t>
            </a:r>
            <a:r>
              <a:rPr lang="en-US" sz="2400" b="0" i="1" dirty="0" err="1" smtClean="0">
                <a:solidFill>
                  <a:srgbClr val="000000"/>
                </a:solidFill>
                <a:effectLst/>
                <a:latin typeface="Times New Roman" panose="02020603050405020304" pitchFamily="18" charset="0"/>
                <a:cs typeface="Times New Roman" panose="02020603050405020304" pitchFamily="18" charset="0"/>
              </a:rPr>
              <a:t>phẩm</a:t>
            </a:r>
            <a:r>
              <a:rPr lang="en-US" sz="2400" b="0" i="1" dirty="0" smtClean="0">
                <a:solidFill>
                  <a:srgbClr val="000000"/>
                </a:solidFill>
                <a:effectLst/>
                <a:latin typeface="Times New Roman" panose="02020603050405020304" pitchFamily="18" charset="0"/>
                <a:cs typeface="Times New Roman" panose="02020603050405020304" pitchFamily="18" charset="0"/>
              </a:rPr>
              <a:t> </a:t>
            </a:r>
            <a:r>
              <a:rPr lang="en-US" sz="2400" b="0" i="1" dirty="0" err="1" smtClean="0">
                <a:solidFill>
                  <a:srgbClr val="000000"/>
                </a:solidFill>
                <a:effectLst/>
                <a:latin typeface="Times New Roman" panose="02020603050405020304" pitchFamily="18" charset="0"/>
                <a:cs typeface="Times New Roman" panose="02020603050405020304" pitchFamily="18" charset="0"/>
              </a:rPr>
              <a:t>và</a:t>
            </a:r>
            <a:r>
              <a:rPr lang="en-US" sz="2400" b="0" i="1" dirty="0" smtClean="0">
                <a:solidFill>
                  <a:srgbClr val="000000"/>
                </a:solidFill>
                <a:effectLst/>
                <a:latin typeface="Times New Roman" panose="02020603050405020304" pitchFamily="18" charset="0"/>
                <a:cs typeface="Times New Roman" panose="02020603050405020304" pitchFamily="18" charset="0"/>
              </a:rPr>
              <a:t> </a:t>
            </a:r>
            <a:r>
              <a:rPr lang="en-US" sz="2400" b="0" i="1" dirty="0" err="1" smtClean="0">
                <a:solidFill>
                  <a:srgbClr val="000000"/>
                </a:solidFill>
                <a:effectLst/>
                <a:latin typeface="Times New Roman" panose="02020603050405020304" pitchFamily="18" charset="0"/>
                <a:cs typeface="Times New Roman" panose="02020603050405020304" pitchFamily="18" charset="0"/>
              </a:rPr>
              <a:t>phân</a:t>
            </a:r>
            <a:r>
              <a:rPr lang="en-US" sz="2400" b="0" i="1" dirty="0" smtClean="0">
                <a:solidFill>
                  <a:srgbClr val="000000"/>
                </a:solidFill>
                <a:effectLst/>
                <a:latin typeface="Times New Roman" panose="02020603050405020304" pitchFamily="18" charset="0"/>
                <a:cs typeface="Times New Roman" panose="02020603050405020304" pitchFamily="18" charset="0"/>
              </a:rPr>
              <a:t> </a:t>
            </a:r>
            <a:r>
              <a:rPr lang="en-US" sz="2400" b="0" i="1" dirty="0" err="1" smtClean="0">
                <a:solidFill>
                  <a:srgbClr val="000000"/>
                </a:solidFill>
                <a:effectLst/>
                <a:latin typeface="Times New Roman" panose="02020603050405020304" pitchFamily="18" charset="0"/>
                <a:cs typeface="Times New Roman" panose="02020603050405020304" pitchFamily="18" charset="0"/>
              </a:rPr>
              <a:t>bố</a:t>
            </a:r>
            <a:r>
              <a:rPr lang="en-US" sz="2400" b="0" i="1" dirty="0" smtClean="0">
                <a:solidFill>
                  <a:srgbClr val="000000"/>
                </a:solidFill>
                <a:effectLst/>
                <a:latin typeface="Times New Roman" panose="02020603050405020304" pitchFamily="18" charset="0"/>
                <a:cs typeface="Times New Roman" panose="02020603050405020304" pitchFamily="18" charset="0"/>
              </a:rPr>
              <a:t> ở </a:t>
            </a:r>
            <a:r>
              <a:rPr lang="en-US" sz="2400" b="0" i="1" dirty="0" err="1" smtClean="0">
                <a:solidFill>
                  <a:srgbClr val="000000"/>
                </a:solidFill>
                <a:effectLst/>
                <a:latin typeface="Times New Roman" panose="02020603050405020304" pitchFamily="18" charset="0"/>
                <a:cs typeface="Times New Roman" panose="02020603050405020304" pitchFamily="18" charset="0"/>
              </a:rPr>
              <a:t>Lào</a:t>
            </a:r>
            <a:r>
              <a:rPr lang="en-US" sz="2400" b="0" i="1" dirty="0" smtClean="0">
                <a:solidFill>
                  <a:srgbClr val="000000"/>
                </a:solidFill>
                <a:effectLst/>
                <a:latin typeface="Times New Roman" panose="02020603050405020304" pitchFamily="18" charset="0"/>
                <a:cs typeface="Times New Roman" panose="02020603050405020304" pitchFamily="18" charset="0"/>
              </a:rPr>
              <a:t> </a:t>
            </a:r>
            <a:r>
              <a:rPr lang="en-US" sz="2400" b="0" i="1" dirty="0" err="1" smtClean="0">
                <a:solidFill>
                  <a:srgbClr val="000000"/>
                </a:solidFill>
                <a:effectLst/>
                <a:latin typeface="Times New Roman" panose="02020603050405020304" pitchFamily="18" charset="0"/>
                <a:cs typeface="Times New Roman" panose="02020603050405020304" pitchFamily="18" charset="0"/>
              </a:rPr>
              <a:t>hoặc</a:t>
            </a:r>
            <a:r>
              <a:rPr lang="en-US" sz="2400" b="0" i="1" dirty="0" smtClean="0">
                <a:solidFill>
                  <a:srgbClr val="000000"/>
                </a:solidFill>
                <a:effectLst/>
                <a:latin typeface="Times New Roman" panose="02020603050405020304" pitchFamily="18" charset="0"/>
                <a:cs typeface="Times New Roman" panose="02020603050405020304" pitchFamily="18" charset="0"/>
              </a:rPr>
              <a:t> Cam-</a:t>
            </a:r>
            <a:r>
              <a:rPr lang="en-US" sz="2400" b="0" i="1" dirty="0" err="1" smtClean="0">
                <a:solidFill>
                  <a:srgbClr val="000000"/>
                </a:solidFill>
                <a:effectLst/>
                <a:latin typeface="Times New Roman" panose="02020603050405020304" pitchFamily="18" charset="0"/>
                <a:cs typeface="Times New Roman" panose="02020603050405020304" pitchFamily="18" charset="0"/>
              </a:rPr>
              <a:t>pu</a:t>
            </a:r>
            <a:r>
              <a:rPr lang="en-US" sz="2400" b="0" i="1" dirty="0" smtClean="0">
                <a:solidFill>
                  <a:srgbClr val="000000"/>
                </a:solidFill>
                <a:effectLst/>
                <a:latin typeface="Times New Roman" panose="02020603050405020304" pitchFamily="18" charset="0"/>
                <a:cs typeface="Times New Roman" panose="02020603050405020304" pitchFamily="18" charset="0"/>
              </a:rPr>
              <a:t>-chia.</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0" y="2277546"/>
            <a:ext cx="5290457" cy="4442069"/>
          </a:xfrm>
          <a:prstGeom prst="rect">
            <a:avLst/>
          </a:prstGeom>
        </p:spPr>
      </p:pic>
      <p:pic>
        <p:nvPicPr>
          <p:cNvPr id="7" name="Picture 6"/>
          <p:cNvPicPr>
            <a:picLocks noChangeAspect="1"/>
          </p:cNvPicPr>
          <p:nvPr/>
        </p:nvPicPr>
        <p:blipFill>
          <a:blip r:embed="rId3"/>
          <a:stretch>
            <a:fillRect/>
          </a:stretch>
        </p:blipFill>
        <p:spPr>
          <a:xfrm>
            <a:off x="7628709" y="2277547"/>
            <a:ext cx="4563291" cy="4580454"/>
          </a:xfrm>
          <a:prstGeom prst="rect">
            <a:avLst/>
          </a:prstGeom>
        </p:spPr>
      </p:pic>
    </p:spTree>
    <p:extLst>
      <p:ext uri="{BB962C8B-B14F-4D97-AF65-F5344CB8AC3E}">
        <p14:creationId xmlns:p14="http://schemas.microsoft.com/office/powerpoint/2010/main" val="575060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2031325"/>
          </a:xfrm>
          <a:prstGeom prst="rect">
            <a:avLst/>
          </a:prstGeom>
        </p:spPr>
        <p:txBody>
          <a:bodyPr wrap="square">
            <a:spAutoFit/>
          </a:bodyPr>
          <a:lstStyle/>
          <a:p>
            <a:pPr algn="just"/>
            <a:r>
              <a:rPr lang="vi-VN" b="0" i="0" dirty="0" smtClean="0">
                <a:solidFill>
                  <a:srgbClr val="000000"/>
                </a:solidFill>
                <a:effectLst/>
                <a:latin typeface="Open Sans"/>
              </a:rPr>
              <a:t>Cam-pu-chia:</a:t>
            </a:r>
          </a:p>
          <a:p>
            <a:pPr algn="just"/>
            <a:r>
              <a:rPr lang="vi-VN" b="0" i="0" dirty="0" smtClean="0">
                <a:solidFill>
                  <a:srgbClr val="000000"/>
                </a:solidFill>
                <a:effectLst/>
                <a:latin typeface="Open Sans"/>
              </a:rPr>
              <a:t>- Cam-pu-chia phát triển cả nông nghiệp, công nghiệp, dịch vụ. Trong cơ cấu kinh tế năm 2002, nông nghiệp chiếm 37,1%, công nghiệp chiếm 20,5%, dịch vụ chiếm 42,4%.</a:t>
            </a:r>
          </a:p>
          <a:p>
            <a:pPr algn="just"/>
            <a:r>
              <a:rPr lang="vi-VN" b="0" i="0" dirty="0" smtClean="0">
                <a:solidFill>
                  <a:srgbClr val="000000"/>
                </a:solidFill>
                <a:effectLst/>
                <a:latin typeface="Open Sans"/>
              </a:rPr>
              <a:t>- Trên cơ sở của tài nguyên sẵn có như Biển Hồ rộng lớn, đồng bằng phù sa màu mỡ, có quặng man-gan, quặng sắt, vàng, đá vôi, Cam-pu-chia phát triển một số nghành sản xuất như trồng lúa gạo, ngô tại các đồng bằng ven sông, trồng cao su tại các cao nguyên, đánh cá tại biển Hồ, sản xuất xi măng, khai thác một số quặng kim loại màu, phát triển công nghiệp chế biến lương thực thực phẩm cao su.</a:t>
            </a:r>
            <a:endParaRPr lang="vi-VN" b="0" i="0" dirty="0">
              <a:solidFill>
                <a:srgbClr val="000000"/>
              </a:solidFill>
              <a:effectLst/>
              <a:latin typeface="Open Sans"/>
            </a:endParaRPr>
          </a:p>
        </p:txBody>
      </p:sp>
    </p:spTree>
    <p:extLst>
      <p:ext uri="{BB962C8B-B14F-4D97-AF65-F5344CB8AC3E}">
        <p14:creationId xmlns:p14="http://schemas.microsoft.com/office/powerpoint/2010/main" val="19600159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64&quot;/&gt;&lt;/object&gt;&lt;object type=&quot;3&quot; unique_id=&quot;10012&quot;&gt;&lt;property id=&quot;20148&quot; value=&quot;5&quot;/&gt;&lt;property id=&quot;20300&quot; value=&quot;Slide 10&quot;/&gt;&lt;property id=&quot;20307&quot; value=&quot;265&quot;/&gt;&lt;/object&gt;&lt;/object&gt;&lt;object type=&quot;8&quot; unique_id=&quot;1002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593</Words>
  <Application>Microsoft Office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Duc</cp:lastModifiedBy>
  <cp:revision>4</cp:revision>
  <dcterms:created xsi:type="dcterms:W3CDTF">2020-02-21T11:50:00Z</dcterms:created>
  <dcterms:modified xsi:type="dcterms:W3CDTF">2020-03-10T02:15:34Z</dcterms:modified>
</cp:coreProperties>
</file>