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60" r:id="rId4"/>
    <p:sldId id="261" r:id="rId5"/>
    <p:sldId id="286" r:id="rId6"/>
    <p:sldId id="264" r:id="rId7"/>
    <p:sldId id="263" r:id="rId8"/>
    <p:sldId id="265" r:id="rId9"/>
    <p:sldId id="266" r:id="rId10"/>
    <p:sldId id="267" r:id="rId11"/>
    <p:sldId id="268" r:id="rId12"/>
    <p:sldId id="269" r:id="rId13"/>
    <p:sldId id="270" r:id="rId14"/>
    <p:sldId id="271" r:id="rId15"/>
    <p:sldId id="272" r:id="rId16"/>
    <p:sldId id="273" r:id="rId17"/>
    <p:sldId id="274" r:id="rId18"/>
    <p:sldId id="276" r:id="rId19"/>
    <p:sldId id="278" r:id="rId20"/>
    <p:sldId id="280" r:id="rId21"/>
    <p:sldId id="281" r:id="rId22"/>
    <p:sldId id="282"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5" autoAdjust="0"/>
    <p:restoredTop sz="94265" autoAdjust="0"/>
  </p:normalViewPr>
  <p:slideViewPr>
    <p:cSldViewPr>
      <p:cViewPr varScale="1">
        <p:scale>
          <a:sx n="70" d="100"/>
          <a:sy n="70" d="100"/>
        </p:scale>
        <p:origin x="162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87807-8EBD-4F79-98DC-2930C9196550}" type="datetimeFigureOut">
              <a:rPr lang="en-US" smtClean="0"/>
              <a:pPr/>
              <a:t>3/16/2020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ADC86-11E4-4C62-AEF2-A626F158C655}" type="slidenum">
              <a:rPr lang="en-US" smtClean="0"/>
              <a:pPr/>
              <a:t>‹#›</a:t>
            </a:fld>
            <a:endParaRPr lang="en-US"/>
          </a:p>
        </p:txBody>
      </p:sp>
    </p:spTree>
    <p:extLst>
      <p:ext uri="{BB962C8B-B14F-4D97-AF65-F5344CB8AC3E}">
        <p14:creationId xmlns:p14="http://schemas.microsoft.com/office/powerpoint/2010/main" val="52854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DADC86-11E4-4C62-AEF2-A626F158C655}" type="slidenum">
              <a:rPr lang="en-US" smtClean="0"/>
              <a:pPr/>
              <a:t>5</a:t>
            </a:fld>
            <a:endParaRPr lang="en-US"/>
          </a:p>
        </p:txBody>
      </p:sp>
    </p:spTree>
    <p:extLst>
      <p:ext uri="{BB962C8B-B14F-4D97-AF65-F5344CB8AC3E}">
        <p14:creationId xmlns:p14="http://schemas.microsoft.com/office/powerpoint/2010/main" val="126489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DADC86-11E4-4C62-AEF2-A626F158C655}" type="slidenum">
              <a:rPr lang="en-US" smtClean="0"/>
              <a:pPr/>
              <a:t>7</a:t>
            </a:fld>
            <a:endParaRPr lang="en-US"/>
          </a:p>
        </p:txBody>
      </p:sp>
    </p:spTree>
    <p:extLst>
      <p:ext uri="{BB962C8B-B14F-4D97-AF65-F5344CB8AC3E}">
        <p14:creationId xmlns:p14="http://schemas.microsoft.com/office/powerpoint/2010/main" val="232330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DADC86-11E4-4C62-AEF2-A626F158C655}" type="slidenum">
              <a:rPr lang="en-US" smtClean="0"/>
              <a:pPr/>
              <a:t>11</a:t>
            </a:fld>
            <a:endParaRPr lang="en-US"/>
          </a:p>
        </p:txBody>
      </p:sp>
    </p:spTree>
    <p:extLst>
      <p:ext uri="{BB962C8B-B14F-4D97-AF65-F5344CB8AC3E}">
        <p14:creationId xmlns:p14="http://schemas.microsoft.com/office/powerpoint/2010/main" val="61994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DADC86-11E4-4C62-AEF2-A626F158C655}" type="slidenum">
              <a:rPr lang="en-US" smtClean="0"/>
              <a:pPr/>
              <a:t>12</a:t>
            </a:fld>
            <a:endParaRPr lang="en-US"/>
          </a:p>
        </p:txBody>
      </p:sp>
    </p:spTree>
    <p:extLst>
      <p:ext uri="{BB962C8B-B14F-4D97-AF65-F5344CB8AC3E}">
        <p14:creationId xmlns:p14="http://schemas.microsoft.com/office/powerpoint/2010/main" val="261633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DADC86-11E4-4C62-AEF2-A626F158C655}" type="slidenum">
              <a:rPr lang="en-US" smtClean="0"/>
              <a:pPr/>
              <a:t>14</a:t>
            </a:fld>
            <a:endParaRPr lang="en-US"/>
          </a:p>
        </p:txBody>
      </p:sp>
    </p:spTree>
    <p:extLst>
      <p:ext uri="{BB962C8B-B14F-4D97-AF65-F5344CB8AC3E}">
        <p14:creationId xmlns:p14="http://schemas.microsoft.com/office/powerpoint/2010/main" val="233736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E96148-94A7-4D79-AD7F-A0C042B419C2}"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96148-94A7-4D79-AD7F-A0C042B419C2}"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96148-94A7-4D79-AD7F-A0C042B419C2}"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2A895B-3286-463C-BA55-E14ED9F298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96148-94A7-4D79-AD7F-A0C042B419C2}"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96148-94A7-4D79-AD7F-A0C042B419C2}"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E96148-94A7-4D79-AD7F-A0C042B419C2}"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E96148-94A7-4D79-AD7F-A0C042B419C2}"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E96148-94A7-4D79-AD7F-A0C042B419C2}"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96148-94A7-4D79-AD7F-A0C042B419C2}"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96148-94A7-4D79-AD7F-A0C042B419C2}"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96148-94A7-4D79-AD7F-A0C042B419C2}"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96148-94A7-4D79-AD7F-A0C042B419C2}"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6557A-F85A-4216-B087-08C6F2CCF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descr="Parchment"/>
          <p:cNvSpPr txBox="1">
            <a:spLocks noChangeArrowheads="1"/>
          </p:cNvSpPr>
          <p:nvPr/>
        </p:nvSpPr>
        <p:spPr bwMode="auto">
          <a:xfrm>
            <a:off x="0" y="0"/>
            <a:ext cx="9144000" cy="6970713"/>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a:p>
            <a:pPr>
              <a:spcBef>
                <a:spcPct val="50000"/>
              </a:spcBef>
            </a:pPr>
            <a:endParaRPr lang="en-US">
              <a:latin typeface=".VnTime" pitchFamily="34" charset="0"/>
            </a:endParaRPr>
          </a:p>
        </p:txBody>
      </p:sp>
      <p:sp>
        <p:nvSpPr>
          <p:cNvPr id="5123" name="Text Box 10"/>
          <p:cNvSpPr txBox="1">
            <a:spLocks noChangeArrowheads="1"/>
          </p:cNvSpPr>
          <p:nvPr/>
        </p:nvSpPr>
        <p:spPr bwMode="auto">
          <a:xfrm>
            <a:off x="2803525" y="2474913"/>
            <a:ext cx="184150" cy="366712"/>
          </a:xfrm>
          <a:prstGeom prst="rect">
            <a:avLst/>
          </a:prstGeom>
          <a:noFill/>
          <a:ln w="9525">
            <a:noFill/>
            <a:miter lim="800000"/>
            <a:headEnd/>
            <a:tailEnd/>
          </a:ln>
        </p:spPr>
        <p:txBody>
          <a:bodyPr wrap="none">
            <a:spAutoFit/>
          </a:bodyPr>
          <a:lstStyle/>
          <a:p>
            <a:endParaRPr lang="en-US"/>
          </a:p>
        </p:txBody>
      </p:sp>
      <p:sp>
        <p:nvSpPr>
          <p:cNvPr id="5125" name="WordArt 14"/>
          <p:cNvSpPr>
            <a:spLocks noChangeArrowheads="1" noChangeShapeType="1" noTextEdit="1"/>
          </p:cNvSpPr>
          <p:nvPr/>
        </p:nvSpPr>
        <p:spPr bwMode="auto">
          <a:xfrm>
            <a:off x="228600" y="1066800"/>
            <a:ext cx="8686800" cy="4495800"/>
          </a:xfrm>
          <a:prstGeom prst="rect">
            <a:avLst/>
          </a:prstGeom>
        </p:spPr>
        <p:txBody>
          <a:bodyPr wrap="none" fromWordArt="1">
            <a:prstTxWarp prst="textPlain">
              <a:avLst>
                <a:gd name="adj" fmla="val 50000"/>
              </a:avLst>
            </a:prstTxWarp>
          </a:bodyPr>
          <a:lstStyle/>
          <a:p>
            <a:pPr algn="ctr"/>
            <a:r>
              <a:rPr lang="vi-VN" sz="6000" b="1" kern="10" dirty="0" smtClean="0">
                <a:ln w="19050">
                  <a:solidFill>
                    <a:srgbClr val="3366FF"/>
                  </a:solidFill>
                  <a:round/>
                  <a:headEnd/>
                  <a:tailEnd/>
                </a:ln>
                <a:solidFill>
                  <a:srgbClr val="3366FF"/>
                </a:solidFill>
                <a:effectLst>
                  <a:outerShdw dist="35921" dir="2700000" algn="ctr" rotWithShape="0">
                    <a:srgbClr val="990000"/>
                  </a:outerShdw>
                </a:effectLst>
                <a:latin typeface="Times New Roman"/>
                <a:cs typeface="Times New Roman"/>
              </a:rPr>
              <a:t> </a:t>
            </a:r>
            <a:r>
              <a:rPr lang="vi-VN" sz="6000" b="1" kern="10" dirty="0">
                <a:ln w="19050">
                  <a:solidFill>
                    <a:srgbClr val="3366FF"/>
                  </a:solidFill>
                  <a:round/>
                  <a:headEnd/>
                  <a:tailEnd/>
                </a:ln>
                <a:solidFill>
                  <a:srgbClr val="3366FF"/>
                </a:solidFill>
                <a:effectLst>
                  <a:outerShdw dist="35921" dir="2700000" algn="ctr" rotWithShape="0">
                    <a:srgbClr val="990000"/>
                  </a:outerShdw>
                </a:effectLst>
                <a:latin typeface="Times New Roman"/>
                <a:cs typeface="Times New Roman"/>
              </a:rPr>
              <a:t>Bài </a:t>
            </a:r>
            <a:r>
              <a:rPr lang="vi-VN" sz="6000" b="1" kern="10" dirty="0" smtClean="0">
                <a:ln w="19050">
                  <a:solidFill>
                    <a:srgbClr val="3366FF"/>
                  </a:solidFill>
                  <a:round/>
                  <a:headEnd/>
                  <a:tailEnd/>
                </a:ln>
                <a:solidFill>
                  <a:srgbClr val="3366FF"/>
                </a:solidFill>
                <a:effectLst>
                  <a:outerShdw dist="35921" dir="2700000" algn="ctr" rotWithShape="0">
                    <a:srgbClr val="990000"/>
                  </a:outerShdw>
                </a:effectLst>
                <a:latin typeface="Times New Roman"/>
                <a:cs typeface="Times New Roman"/>
              </a:rPr>
              <a:t>9</a:t>
            </a:r>
            <a:r>
              <a:rPr lang="en-US" sz="6000" b="1" kern="10" dirty="0" smtClean="0">
                <a:ln w="19050">
                  <a:solidFill>
                    <a:srgbClr val="3366FF"/>
                  </a:solidFill>
                  <a:round/>
                  <a:headEnd/>
                  <a:tailEnd/>
                </a:ln>
                <a:solidFill>
                  <a:srgbClr val="3366FF"/>
                </a:solidFill>
                <a:effectLst>
                  <a:outerShdw dist="35921" dir="2700000" algn="ctr" rotWithShape="0">
                    <a:srgbClr val="990000"/>
                  </a:outerShdw>
                </a:effectLst>
                <a:latin typeface="Times New Roman"/>
                <a:cs typeface="Times New Roman"/>
              </a:rPr>
              <a:t>.</a:t>
            </a:r>
            <a:r>
              <a:rPr lang="vi-VN" sz="6000" b="1" kern="10" dirty="0" smtClean="0">
                <a:ln w="19050">
                  <a:solidFill>
                    <a:srgbClr val="3366FF"/>
                  </a:solidFill>
                  <a:round/>
                  <a:headEnd/>
                  <a:tailEnd/>
                </a:ln>
                <a:solidFill>
                  <a:srgbClr val="3366FF"/>
                </a:solidFill>
                <a:effectLst>
                  <a:outerShdw dist="35921" dir="2700000" algn="ctr" rotWithShape="0">
                    <a:srgbClr val="990000"/>
                  </a:outerShdw>
                </a:effectLst>
                <a:latin typeface="Times New Roman"/>
                <a:cs typeface="Times New Roman"/>
              </a:rPr>
              <a:t>   </a:t>
            </a:r>
            <a:r>
              <a:rPr lang="vi-VN" sz="6000" b="1" kern="10" dirty="0">
                <a:ln w="19050">
                  <a:solidFill>
                    <a:srgbClr val="3366FF"/>
                  </a:solidFill>
                  <a:round/>
                  <a:headEnd/>
                  <a:tailEnd/>
                </a:ln>
                <a:solidFill>
                  <a:srgbClr val="3366FF"/>
                </a:solidFill>
                <a:effectLst>
                  <a:outerShdw dist="35921" dir="2700000" algn="ctr" rotWithShape="0">
                    <a:srgbClr val="990000"/>
                  </a:outerShdw>
                </a:effectLst>
                <a:latin typeface="Times New Roman"/>
                <a:cs typeface="Times New Roman"/>
              </a:rPr>
              <a:t>GÓP PHẦN XÂY DỰNG NẾP SỐNG </a:t>
            </a:r>
          </a:p>
          <a:p>
            <a:pPr algn="ctr"/>
            <a:r>
              <a:rPr lang="vi-VN" sz="6000" b="1" kern="10" dirty="0">
                <a:ln w="19050">
                  <a:solidFill>
                    <a:srgbClr val="3366FF"/>
                  </a:solidFill>
                  <a:round/>
                  <a:headEnd/>
                  <a:tailEnd/>
                </a:ln>
                <a:solidFill>
                  <a:srgbClr val="3366FF"/>
                </a:solidFill>
                <a:effectLst>
                  <a:outerShdw dist="35921" dir="2700000" algn="ctr" rotWithShape="0">
                    <a:srgbClr val="990000"/>
                  </a:outerShdw>
                </a:effectLst>
                <a:latin typeface="Times New Roman"/>
                <a:cs typeface="Times New Roman"/>
              </a:rPr>
              <a:t>VĂN HOÁ Ở CỘNG ĐỒNG DÂN CƯ</a:t>
            </a:r>
            <a:endParaRPr lang="en-US" sz="6000" b="1" kern="10" dirty="0">
              <a:ln w="19050">
                <a:solidFill>
                  <a:srgbClr val="3366FF"/>
                </a:solidFill>
                <a:round/>
                <a:headEnd/>
                <a:tailEnd/>
              </a:ln>
              <a:solidFill>
                <a:srgbClr val="3366FF"/>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1143000" y="76200"/>
            <a:ext cx="7162800" cy="533400"/>
          </a:xfrm>
          <a:prstGeom prst="rect">
            <a:avLst/>
          </a:prstGeom>
        </p:spPr>
        <p:txBody>
          <a:bodyPr wrap="none" fromWordArt="1">
            <a:prstTxWarp prst="textPlain">
              <a:avLst>
                <a:gd name="adj" fmla="val 50000"/>
              </a:avLst>
            </a:prstTxWarp>
          </a:bodyPr>
          <a:lstStyle/>
          <a:p>
            <a:pPr algn="ctr"/>
            <a:r>
              <a:rPr lang="vi-VN"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Tiết 10:  GÓP PHẦN XÂY DỰNG NẾP SỐNG VĂN HOÁ Ở CỘNG ĐỒNG DÂN CƯ</a:t>
            </a:r>
            <a:endParaRPr lang="en-US"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11267" name="Picture 3" descr="hoa2"/>
          <p:cNvPicPr>
            <a:picLocks noChangeAspect="1" noChangeArrowheads="1"/>
          </p:cNvPicPr>
          <p:nvPr/>
        </p:nvPicPr>
        <p:blipFill>
          <a:blip r:embed="rId2" cstate="print"/>
          <a:srcRect/>
          <a:stretch>
            <a:fillRect/>
          </a:stretch>
        </p:blipFill>
        <p:spPr bwMode="auto">
          <a:xfrm>
            <a:off x="0" y="762000"/>
            <a:ext cx="9144000" cy="76200"/>
          </a:xfrm>
          <a:prstGeom prst="rect">
            <a:avLst/>
          </a:prstGeom>
          <a:solidFill>
            <a:srgbClr val="FF3300"/>
          </a:solidFill>
          <a:ln w="9525">
            <a:solidFill>
              <a:srgbClr val="FF9999"/>
            </a:solidFill>
            <a:miter lim="800000"/>
            <a:headEnd/>
            <a:tailEnd/>
          </a:ln>
        </p:spPr>
      </p:pic>
      <p:sp>
        <p:nvSpPr>
          <p:cNvPr id="11268" name="Rectangle 4"/>
          <p:cNvSpPr>
            <a:spLocks noChangeArrowheads="1"/>
          </p:cNvSpPr>
          <p:nvPr/>
        </p:nvSpPr>
        <p:spPr bwMode="auto">
          <a:xfrm>
            <a:off x="0" y="838200"/>
            <a:ext cx="4876800" cy="6019800"/>
          </a:xfrm>
          <a:prstGeom prst="rect">
            <a:avLst/>
          </a:prstGeom>
          <a:solidFill>
            <a:srgbClr val="0033CC"/>
          </a:solidFill>
          <a:ln w="19050">
            <a:solidFill>
              <a:srgbClr val="FF3300"/>
            </a:solidFill>
            <a:miter lim="800000"/>
            <a:headEnd/>
            <a:tailEnd/>
          </a:ln>
        </p:spPr>
        <p:txBody>
          <a:bodyPr wrap="none" anchor="ctr"/>
          <a:lstStyle/>
          <a:p>
            <a:endParaRPr lang="en-US"/>
          </a:p>
        </p:txBody>
      </p:sp>
      <p:sp>
        <p:nvSpPr>
          <p:cNvPr id="11269" name="Text Box 5"/>
          <p:cNvSpPr txBox="1">
            <a:spLocks noChangeArrowheads="1"/>
          </p:cNvSpPr>
          <p:nvPr/>
        </p:nvSpPr>
        <p:spPr bwMode="auto">
          <a:xfrm>
            <a:off x="76200" y="838200"/>
            <a:ext cx="35052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I</a:t>
            </a:r>
            <a:r>
              <a:rPr lang="en-US" sz="2400">
                <a:solidFill>
                  <a:schemeClr val="bg1"/>
                </a:solidFill>
                <a:latin typeface="Times New Roman" pitchFamily="18" charset="0"/>
              </a:rPr>
              <a:t>.</a:t>
            </a:r>
            <a:r>
              <a:rPr lang="en-US">
                <a:solidFill>
                  <a:schemeClr val="bg1"/>
                </a:solidFill>
                <a:latin typeface="Times New Roman" pitchFamily="18" charset="0"/>
              </a:rPr>
              <a:t> </a:t>
            </a:r>
            <a:r>
              <a:rPr lang="en-US" sz="2400" b="1" u="sng">
                <a:solidFill>
                  <a:schemeClr val="bg1"/>
                </a:solidFill>
                <a:latin typeface="Times New Roman" pitchFamily="18" charset="0"/>
              </a:rPr>
              <a:t>Đặt vấn đề</a:t>
            </a:r>
          </a:p>
        </p:txBody>
      </p:sp>
      <p:sp>
        <p:nvSpPr>
          <p:cNvPr id="8199" name="Text Box 7"/>
          <p:cNvSpPr txBox="1">
            <a:spLocks noChangeArrowheads="1"/>
          </p:cNvSpPr>
          <p:nvPr/>
        </p:nvSpPr>
        <p:spPr bwMode="auto">
          <a:xfrm>
            <a:off x="4953000" y="914400"/>
            <a:ext cx="4191000" cy="2923877"/>
          </a:xfrm>
          <a:prstGeom prst="rect">
            <a:avLst/>
          </a:prstGeom>
          <a:noFill/>
          <a:ln w="9525">
            <a:noFill/>
            <a:miter lim="800000"/>
            <a:headEnd/>
            <a:tailEnd/>
          </a:ln>
        </p:spPr>
        <p:txBody>
          <a:bodyPr>
            <a:spAutoFit/>
          </a:bodyPr>
          <a:lstStyle/>
          <a:p>
            <a:pPr>
              <a:spcBef>
                <a:spcPct val="50000"/>
              </a:spcBef>
            </a:pPr>
            <a:r>
              <a:rPr lang="en-US" sz="2800" b="1" u="sng" dirty="0" err="1">
                <a:solidFill>
                  <a:srgbClr val="0033CC"/>
                </a:solidFill>
                <a:latin typeface="Times New Roman" pitchFamily="18" charset="0"/>
              </a:rPr>
              <a:t>Liên</a:t>
            </a:r>
            <a:r>
              <a:rPr lang="en-US" sz="2800" b="1" u="sng" dirty="0">
                <a:solidFill>
                  <a:srgbClr val="0033CC"/>
                </a:solidFill>
                <a:latin typeface="Times New Roman" pitchFamily="18" charset="0"/>
              </a:rPr>
              <a:t> </a:t>
            </a:r>
            <a:r>
              <a:rPr lang="en-US" sz="2800" b="1" u="sng" dirty="0" err="1">
                <a:solidFill>
                  <a:srgbClr val="0033CC"/>
                </a:solidFill>
                <a:latin typeface="Times New Roman" pitchFamily="18" charset="0"/>
              </a:rPr>
              <a:t>hệ</a:t>
            </a:r>
            <a:endParaRPr lang="en-US" sz="2400" b="1" dirty="0">
              <a:solidFill>
                <a:srgbClr val="FF0000"/>
              </a:solidFill>
              <a:latin typeface="Times New Roman" pitchFamily="18" charset="0"/>
            </a:endParaRPr>
          </a:p>
          <a:p>
            <a:pPr>
              <a:spcBef>
                <a:spcPct val="50000"/>
              </a:spcBef>
            </a:pPr>
            <a:endParaRPr lang="en-US" sz="2400" b="1" dirty="0">
              <a:solidFill>
                <a:srgbClr val="0033CC"/>
              </a:solidFill>
              <a:latin typeface="Times New Roman" pitchFamily="18" charset="0"/>
            </a:endParaRPr>
          </a:p>
          <a:p>
            <a:pPr algn="just">
              <a:spcBef>
                <a:spcPct val="50000"/>
              </a:spcBef>
            </a:pPr>
            <a:r>
              <a:rPr lang="en-US" sz="2400" b="1" dirty="0" err="1">
                <a:solidFill>
                  <a:srgbClr val="0033CC"/>
                </a:solidFill>
                <a:latin typeface="Times New Roman" pitchFamily="18" charset="0"/>
              </a:rPr>
              <a:t>Nhóm</a:t>
            </a:r>
            <a:r>
              <a:rPr lang="en-US" sz="2400" b="1" dirty="0">
                <a:solidFill>
                  <a:srgbClr val="0033CC"/>
                </a:solidFill>
                <a:latin typeface="Times New Roman" pitchFamily="18" charset="0"/>
              </a:rPr>
              <a:t> </a:t>
            </a:r>
            <a:r>
              <a:rPr lang="en-US" sz="2400" b="1" dirty="0" smtClean="0">
                <a:solidFill>
                  <a:srgbClr val="0033CC"/>
                </a:solidFill>
                <a:latin typeface="Times New Roman" pitchFamily="18" charset="0"/>
              </a:rPr>
              <a:t>1+2</a:t>
            </a:r>
            <a:r>
              <a:rPr lang="en-US" sz="2400" b="1" dirty="0" smtClean="0">
                <a:solidFill>
                  <a:srgbClr val="0033CC"/>
                </a:solidFill>
              </a:rPr>
              <a:t>:</a:t>
            </a:r>
            <a:r>
              <a:rPr lang="en-US" sz="2400" b="1" dirty="0" smtClean="0"/>
              <a:t> </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Tìm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những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biểu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hiện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thiếu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văn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hoá</a:t>
            </a:r>
            <a:r>
              <a:rPr lang="en-US" sz="2400" b="1" dirty="0" smtClean="0">
                <a:solidFill>
                  <a:srgbClr val="0000FF"/>
                </a:solidFill>
                <a:latin typeface="Times New Roman" pitchFamily="18" charset="0"/>
              </a:rPr>
              <a:t> ở </a:t>
            </a:r>
            <a:r>
              <a:rPr lang="en-US" sz="2400" b="1" dirty="0" err="1" smtClean="0">
                <a:solidFill>
                  <a:srgbClr val="0000FF"/>
                </a:solidFill>
                <a:latin typeface="Times New Roman" pitchFamily="18" charset="0"/>
              </a:rPr>
              <a:t>cộng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đồng</a:t>
            </a:r>
            <a:r>
              <a:rPr lang="en-US" sz="2400" b="1" dirty="0" smtClean="0">
                <a:solidFill>
                  <a:srgbClr val="0000FF"/>
                </a:solidFill>
                <a:latin typeface="Times New Roman" pitchFamily="18" charset="0"/>
              </a:rPr>
              <a:t> </a:t>
            </a:r>
            <a:r>
              <a:rPr lang="en-US" sz="2400" b="1" dirty="0" err="1">
                <a:solidFill>
                  <a:srgbClr val="0000FF"/>
                </a:solidFill>
                <a:latin typeface="Times New Roman" pitchFamily="18" charset="0"/>
              </a:rPr>
              <a:t>dân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cư</a:t>
            </a:r>
            <a:r>
              <a:rPr lang="en-US" sz="2400" b="1" dirty="0" smtClean="0">
                <a:solidFill>
                  <a:srgbClr val="0000FF"/>
                </a:solidFill>
                <a:latin typeface="Times New Roman" pitchFamily="18" charset="0"/>
              </a:rPr>
              <a:t>.</a:t>
            </a:r>
          </a:p>
          <a:p>
            <a:pPr algn="just">
              <a:spcBef>
                <a:spcPct val="50000"/>
              </a:spcBef>
            </a:pPr>
            <a:endParaRPr lang="en-US" sz="2400" b="1" dirty="0">
              <a:solidFill>
                <a:srgbClr val="0000FF"/>
              </a:solidFill>
              <a:latin typeface="Times New Roman" pitchFamily="18" charset="0"/>
            </a:endParaRPr>
          </a:p>
        </p:txBody>
      </p:sp>
      <p:sp>
        <p:nvSpPr>
          <p:cNvPr id="11271" name="Text Box 8"/>
          <p:cNvSpPr txBox="1">
            <a:spLocks noChangeArrowheads="1"/>
          </p:cNvSpPr>
          <p:nvPr/>
        </p:nvSpPr>
        <p:spPr bwMode="auto">
          <a:xfrm>
            <a:off x="76200" y="1219200"/>
            <a:ext cx="4800600" cy="4473575"/>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II.Nội dung</a:t>
            </a:r>
            <a:r>
              <a:rPr lang="en-US" sz="2400" b="1" u="sng">
                <a:solidFill>
                  <a:schemeClr val="bg1"/>
                </a:solidFill>
                <a:latin typeface="Times New Roman" pitchFamily="18" charset="0"/>
              </a:rPr>
              <a:t> bài học</a:t>
            </a:r>
          </a:p>
          <a:p>
            <a:pPr>
              <a:spcBef>
                <a:spcPct val="50000"/>
              </a:spcBef>
            </a:pPr>
            <a:r>
              <a:rPr lang="en-US" sz="2400" b="1">
                <a:solidFill>
                  <a:schemeClr val="bg1"/>
                </a:solidFill>
                <a:latin typeface="Times New Roman" pitchFamily="18" charset="0"/>
              </a:rPr>
              <a:t>1.</a:t>
            </a:r>
            <a:r>
              <a:rPr lang="en-US" sz="2400" b="1" u="sng">
                <a:solidFill>
                  <a:schemeClr val="bg1"/>
                </a:solidFill>
                <a:latin typeface="Times New Roman" pitchFamily="18" charset="0"/>
              </a:rPr>
              <a:t> </a:t>
            </a:r>
            <a:r>
              <a:rPr lang="en-US" sz="2400" b="1">
                <a:solidFill>
                  <a:srgbClr val="FFFF00"/>
                </a:solidFill>
                <a:latin typeface="Times New Roman" pitchFamily="18" charset="0"/>
              </a:rPr>
              <a:t>Cộng đồng dân cư</a:t>
            </a:r>
            <a:r>
              <a:rPr lang="en-US" sz="2400" b="1">
                <a:solidFill>
                  <a:schemeClr val="bg1"/>
                </a:solidFill>
                <a:latin typeface="Times New Roman" pitchFamily="18" charset="0"/>
              </a:rPr>
              <a:t>  là toàn thể những người cùng sinh sống trong một  khu vực lãnh thổ hoăc đơn vị hành chính, có sự  gắn bó, liên kết  và hợp tác để cùng thực hiện lợi ích của mình và lợi ích chung.</a:t>
            </a:r>
          </a:p>
          <a:p>
            <a:pPr algn="just">
              <a:spcBef>
                <a:spcPct val="50000"/>
              </a:spcBef>
            </a:pPr>
            <a:r>
              <a:rPr lang="en-US" sz="2400" b="1">
                <a:solidFill>
                  <a:schemeClr val="bg1"/>
                </a:solidFill>
                <a:latin typeface="Times New Roman" pitchFamily="18" charset="0"/>
              </a:rPr>
              <a:t>      </a:t>
            </a:r>
            <a:r>
              <a:rPr lang="en-US" sz="2400" b="1">
                <a:solidFill>
                  <a:srgbClr val="FFFF00"/>
                </a:solidFill>
                <a:latin typeface="Times New Roman" pitchFamily="18" charset="0"/>
              </a:rPr>
              <a:t>Xây dựng nếp sống văn hoá ở cộng đồng dân cư</a:t>
            </a:r>
            <a:r>
              <a:rPr lang="en-US" sz="2400" b="1">
                <a:solidFill>
                  <a:schemeClr val="bg1"/>
                </a:solidFill>
                <a:latin typeface="Times New Roman" pitchFamily="18" charset="0"/>
              </a:rPr>
              <a:t> là làm cho đời sống văn hoá tinh thần ngày càng lành mạnh phong phú .</a:t>
            </a:r>
          </a:p>
        </p:txBody>
      </p:sp>
      <p:sp>
        <p:nvSpPr>
          <p:cNvPr id="8" name="Rectangle 7"/>
          <p:cNvSpPr/>
          <p:nvPr/>
        </p:nvSpPr>
        <p:spPr>
          <a:xfrm>
            <a:off x="4953000" y="3505200"/>
            <a:ext cx="4191000" cy="1569660"/>
          </a:xfrm>
          <a:prstGeom prst="rect">
            <a:avLst/>
          </a:prstGeom>
        </p:spPr>
        <p:txBody>
          <a:bodyPr wrap="square">
            <a:spAutoFit/>
          </a:bodyPr>
          <a:lstStyle/>
          <a:p>
            <a:pPr algn="just">
              <a:spcBef>
                <a:spcPct val="50000"/>
              </a:spcBef>
            </a:pPr>
            <a:r>
              <a:rPr lang="en-US" sz="2400" b="1" dirty="0" err="1" smtClean="0">
                <a:solidFill>
                  <a:srgbClr val="0033CC"/>
                </a:solidFill>
                <a:latin typeface="Times New Roman" pitchFamily="18" charset="0"/>
              </a:rPr>
              <a:t>Nhóm</a:t>
            </a:r>
            <a:r>
              <a:rPr lang="en-US" sz="2400" b="1" dirty="0" smtClean="0">
                <a:solidFill>
                  <a:srgbClr val="0033CC"/>
                </a:solidFill>
                <a:latin typeface="Times New Roman" pitchFamily="18" charset="0"/>
              </a:rPr>
              <a:t> 3+4</a:t>
            </a:r>
            <a:r>
              <a:rPr lang="en-US" sz="2400" b="1" dirty="0" smtClean="0">
                <a:solidFill>
                  <a:srgbClr val="0033CC"/>
                </a:solidFill>
              </a:rPr>
              <a: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Tìm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những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biểu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hiên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tích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cực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góp</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phần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xây</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dựng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nếp</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sống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văn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hoá</a:t>
            </a:r>
            <a:r>
              <a:rPr lang="en-US" sz="2400" b="1" dirty="0" smtClean="0">
                <a:solidFill>
                  <a:srgbClr val="0000FF"/>
                </a:solidFill>
                <a:latin typeface="Times New Roman" pitchFamily="18" charset="0"/>
              </a:rPr>
              <a:t> ở </a:t>
            </a:r>
            <a:r>
              <a:rPr lang="en-US" sz="2400" b="1" dirty="0" err="1" smtClean="0">
                <a:solidFill>
                  <a:srgbClr val="0000FF"/>
                </a:solidFill>
                <a:latin typeface="Times New Roman" pitchFamily="18" charset="0"/>
              </a:rPr>
              <a:t>cộng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đồng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dân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cư</a:t>
            </a:r>
            <a:r>
              <a:rPr lang="en-US" sz="2400" b="1" dirty="0" smtClean="0">
                <a:solidFill>
                  <a:srgbClr val="0000FF"/>
                </a:solidFill>
                <a:latin typeface="Times New Roman" pitchFamily="18" charset="0"/>
              </a:rPr>
              <a:t>.</a:t>
            </a:r>
            <a:endParaRPr lang="en-US" sz="2400" b="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Effect transition="in" filter="blinds(horizontal)">
                                      <p:cBhvr>
                                        <p:cTn id="7" dur="500"/>
                                        <p:tgtEl>
                                          <p:spTgt spid="8199">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199">
                                            <p:txEl>
                                              <p:pRg st="2" end="2"/>
                                            </p:txEl>
                                          </p:spTgt>
                                        </p:tgtEl>
                                        <p:attrNameLst>
                                          <p:attrName>style.visibility</p:attrName>
                                        </p:attrNameLst>
                                      </p:cBhvr>
                                      <p:to>
                                        <p:strVal val="visible"/>
                                      </p:to>
                                    </p:set>
                                    <p:animEffect transition="in" filter="blinds(horizontal)">
                                      <p:cBhvr>
                                        <p:cTn id="11" dur="500"/>
                                        <p:tgtEl>
                                          <p:spTgt spid="81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52400" y="76200"/>
            <a:ext cx="8839200" cy="685800"/>
          </a:xfrm>
          <a:prstGeom prst="rect">
            <a:avLst/>
          </a:prstGeom>
        </p:spPr>
        <p:txBody>
          <a:bodyPr wrap="none" fromWordArt="1">
            <a:prstTxWarp prst="textPlain">
              <a:avLst>
                <a:gd name="adj" fmla="val 50000"/>
              </a:avLst>
            </a:prstTxWarp>
          </a:bodyPr>
          <a:lstStyle/>
          <a:p>
            <a:pPr algn="ctr"/>
            <a:r>
              <a:rPr lang="vi-VN"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Tiết 10:  GÓP PHẦN XÂY DỰNG NẾP SỐNG VĂN HOÁ Ở CỘNG ĐỒNG DÂN CƯ</a:t>
            </a:r>
            <a:endParaRPr lang="en-US"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12291" name="Picture 3" descr="hoa2"/>
          <p:cNvPicPr>
            <a:picLocks noChangeAspect="1" noChangeArrowheads="1"/>
          </p:cNvPicPr>
          <p:nvPr/>
        </p:nvPicPr>
        <p:blipFill>
          <a:blip r:embed="rId3" cstate="print"/>
          <a:srcRect/>
          <a:stretch>
            <a:fillRect/>
          </a:stretch>
        </p:blipFill>
        <p:spPr bwMode="auto">
          <a:xfrm>
            <a:off x="0" y="762000"/>
            <a:ext cx="9144000" cy="76200"/>
          </a:xfrm>
          <a:prstGeom prst="rect">
            <a:avLst/>
          </a:prstGeom>
          <a:solidFill>
            <a:srgbClr val="FF3300"/>
          </a:solidFill>
          <a:ln w="9525">
            <a:solidFill>
              <a:srgbClr val="FF9999"/>
            </a:solidFill>
            <a:miter lim="800000"/>
            <a:headEnd/>
            <a:tailEnd/>
          </a:ln>
        </p:spPr>
      </p:pic>
      <p:graphicFrame>
        <p:nvGraphicFramePr>
          <p:cNvPr id="9310" name="Group 94"/>
          <p:cNvGraphicFramePr>
            <a:graphicFrameLocks noGrp="1"/>
          </p:cNvGraphicFramePr>
          <p:nvPr>
            <p:ph/>
          </p:nvPr>
        </p:nvGraphicFramePr>
        <p:xfrm>
          <a:off x="152400" y="1066800"/>
          <a:ext cx="8991600" cy="5834698"/>
        </p:xfrm>
        <a:graphic>
          <a:graphicData uri="http://schemas.openxmlformats.org/drawingml/2006/table">
            <a:tbl>
              <a:tblPr/>
              <a:tblGrid>
                <a:gridCol w="4422775"/>
                <a:gridCol w="4568825"/>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Có</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văn</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hoá</a:t>
                      </a:r>
                      <a:endParaRPr kumimoji="0" lang="en-US" sz="2800" b="1" i="0" u="none" strike="noStrike" cap="none" normalizeH="0" baseline="0" dirty="0" smtClean="0">
                        <a:ln>
                          <a:noFill/>
                        </a:ln>
                        <a:solidFill>
                          <a:srgbClr val="0000FF"/>
                        </a:solidFill>
                        <a:effectLst/>
                        <a:latin typeface="Times New Roman" pitchFamily="18"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Thiếu văn hoá</a:t>
                      </a: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53165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Các</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gia</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đình</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giúp</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nhau</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làm</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kinh</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tế</a:t>
                      </a:r>
                      <a:r>
                        <a:rPr kumimoji="0" lang="en-US" sz="2200" b="1" i="0" u="none" strike="noStrike" cap="none" normalizeH="0" baseline="0" dirty="0" smtClean="0">
                          <a:ln>
                            <a:noFill/>
                          </a:ln>
                          <a:solidFill>
                            <a:srgbClr val="0000FF"/>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Động</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viên</a:t>
                      </a:r>
                      <a:r>
                        <a:rPr kumimoji="0" lang="en-US" sz="2200" b="1" i="0" u="none" strike="noStrike" cap="none" normalizeH="0" baseline="0" dirty="0" smtClean="0">
                          <a:ln>
                            <a:noFill/>
                          </a:ln>
                          <a:solidFill>
                            <a:srgbClr val="0000FF"/>
                          </a:solidFill>
                          <a:effectLst/>
                          <a:latin typeface="Times New Roman" pitchFamily="18" charset="0"/>
                        </a:rPr>
                        <a:t> con </a:t>
                      </a:r>
                      <a:r>
                        <a:rPr kumimoji="0" lang="en-US" sz="2200" b="1" i="0" u="none" strike="noStrike" cap="none" normalizeH="0" baseline="0" dirty="0" err="1" smtClean="0">
                          <a:ln>
                            <a:noFill/>
                          </a:ln>
                          <a:solidFill>
                            <a:srgbClr val="0000FF"/>
                          </a:solidFill>
                          <a:effectLst/>
                          <a:latin typeface="Times New Roman" pitchFamily="18" charset="0"/>
                        </a:rPr>
                        <a:t>cháu</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đến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trường</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Giữ</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gìn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vệ</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sinh</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Phòng</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chống</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tệ</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nạn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xã</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hội</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Thực</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hiện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sinh</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đẻ</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có</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kế</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hoạch</a:t>
                      </a:r>
                      <a:r>
                        <a:rPr kumimoji="0" lang="en-US" sz="2200" b="1" i="0" u="none" strike="noStrike" cap="none" normalizeH="0" baseline="0" dirty="0" smtClean="0">
                          <a:ln>
                            <a:noFill/>
                          </a:ln>
                          <a:solidFill>
                            <a:srgbClr val="0000FF"/>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Đọc</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sách</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báo</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tuyên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truyền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vận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động</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quần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chúng</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tham</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gia</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hoạt</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động</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xã</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hội</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Thực</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hiện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nếp</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sống</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văn</a:t>
                      </a:r>
                      <a:r>
                        <a:rPr kumimoji="0" lang="en-US" sz="2200" b="1" i="0" u="none" strike="noStrike" cap="none" normalizeH="0" baseline="0" dirty="0" smtClean="0">
                          <a:ln>
                            <a:noFill/>
                          </a:ln>
                          <a:solidFill>
                            <a:srgbClr val="0000FF"/>
                          </a:solidFill>
                          <a:effectLst/>
                          <a:latin typeface="Times New Roman" pitchFamily="18" charset="0"/>
                        </a:rPr>
                        <a:t> minh.</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Đoàn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kết</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giúp</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nhau</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khi</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khó</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khăn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hoạn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nạn</a:t>
                      </a:r>
                      <a:r>
                        <a:rPr kumimoji="0" lang="en-US" sz="2200" b="1" i="0" u="none" strike="noStrike" cap="none" normalizeH="0" baseline="0" dirty="0" smtClean="0">
                          <a:ln>
                            <a:noFill/>
                          </a:ln>
                          <a:solidFill>
                            <a:srgbClr val="0000FF"/>
                          </a:solidFill>
                          <a:effectLst/>
                          <a:latin typeface="Times New Roman" pitchFamily="18" charset="0"/>
                        </a:rPr>
                        <a:t>.</a:t>
                      </a: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Không</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quan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tâm</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đến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người</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khác</a:t>
                      </a:r>
                      <a:r>
                        <a:rPr kumimoji="0" lang="en-US" sz="2200" b="1" i="0" u="none" strike="noStrike" cap="none" normalizeH="0" baseline="0" dirty="0" smtClean="0">
                          <a:ln>
                            <a:noFill/>
                          </a:ln>
                          <a:solidFill>
                            <a:srgbClr val="0000FF"/>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Vứt</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rác</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bừa</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bãi</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Tụ</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tập</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quán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xá</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Mua</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số</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đề</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nghiện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hút</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Mê</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tín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dị</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đoan</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Tảo</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hôn</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Tổ</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chức</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đám</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cưới</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đám</a:t>
                      </a:r>
                      <a:r>
                        <a:rPr kumimoji="0" lang="en-US" sz="2200" b="1" i="0" u="none" strike="noStrike" cap="none" normalizeH="0" baseline="0" dirty="0" smtClean="0">
                          <a:ln>
                            <a:noFill/>
                          </a:ln>
                          <a:solidFill>
                            <a:srgbClr val="0000FF"/>
                          </a:solidFill>
                          <a:effectLst/>
                          <a:latin typeface="Times New Roman" pitchFamily="18" charset="0"/>
                        </a:rPr>
                        <a:t> ma </a:t>
                      </a:r>
                      <a:r>
                        <a:rPr kumimoji="0" lang="en-US" sz="2200" b="1" i="0" u="none" strike="noStrike" cap="none" normalizeH="0" baseline="0" dirty="0" err="1" smtClean="0">
                          <a:ln>
                            <a:noFill/>
                          </a:ln>
                          <a:solidFill>
                            <a:srgbClr val="0000FF"/>
                          </a:solidFill>
                          <a:effectLst/>
                          <a:latin typeface="Times New Roman" pitchFamily="18" charset="0"/>
                        </a:rPr>
                        <a:t>linh</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đình</a:t>
                      </a:r>
                      <a:r>
                        <a:rPr kumimoji="0" lang="en-US" sz="2200" b="1" i="0" u="none" strike="noStrike" cap="none" normalizeH="0" baseline="0" dirty="0" smtClean="0">
                          <a:ln>
                            <a:noFill/>
                          </a:ln>
                          <a:solidFill>
                            <a:srgbClr val="0000FF"/>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Lấn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chiếm</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vỉa</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hè</a:t>
                      </a:r>
                      <a:endParaRPr kumimoji="0" lang="en-US" sz="2200" b="1" i="0" u="none" strike="noStrike" cap="none" normalizeH="0" baseline="0" dirty="0" smtClean="0">
                        <a:ln>
                          <a:noFill/>
                        </a:ln>
                        <a:solidFill>
                          <a:srgbClr val="0000FF"/>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Vi </a:t>
                      </a:r>
                      <a:r>
                        <a:rPr kumimoji="0" lang="en-US" sz="2200" b="1" i="0" u="none" strike="noStrike" cap="none" normalizeH="0" baseline="0" dirty="0" err="1" smtClean="0">
                          <a:ln>
                            <a:noFill/>
                          </a:ln>
                          <a:solidFill>
                            <a:srgbClr val="0000FF"/>
                          </a:solidFill>
                          <a:effectLst/>
                          <a:latin typeface="Times New Roman" pitchFamily="18" charset="0"/>
                        </a:rPr>
                        <a:t>phạm</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luật</a:t>
                      </a:r>
                      <a:r>
                        <a:rPr kumimoji="0" lang="en-US" sz="2200" b="1" i="0" u="none" strike="noStrike" cap="none" normalizeH="0" baseline="0" dirty="0" smtClean="0">
                          <a:ln>
                            <a:noFill/>
                          </a:ln>
                          <a:solidFill>
                            <a:srgbClr val="0000FF"/>
                          </a:solidFill>
                          <a:effectLst/>
                          <a:latin typeface="Times New Roman" pitchFamily="18" charset="0"/>
                        </a:rPr>
                        <a:t> an </a:t>
                      </a:r>
                      <a:r>
                        <a:rPr kumimoji="0" lang="en-US" sz="2200" b="1" i="0" u="none" strike="noStrike" cap="none" normalizeH="0" baseline="0" dirty="0" err="1" smtClean="0">
                          <a:ln>
                            <a:noFill/>
                          </a:ln>
                          <a:solidFill>
                            <a:srgbClr val="0000FF"/>
                          </a:solidFill>
                          <a:effectLst/>
                          <a:latin typeface="Times New Roman" pitchFamily="18" charset="0"/>
                        </a:rPr>
                        <a:t>toàn</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giao</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thông</a:t>
                      </a:r>
                      <a:r>
                        <a:rPr kumimoji="0" lang="en-US" sz="2200" b="1" i="0" u="none" strike="noStrike" cap="none" normalizeH="0" baseline="0" dirty="0" smtClean="0">
                          <a:ln>
                            <a:noFill/>
                          </a:ln>
                          <a:solidFill>
                            <a:srgbClr val="0000FF"/>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Gây</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mất</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trật</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tự</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nơi</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công</a:t>
                      </a:r>
                      <a:r>
                        <a:rPr kumimoji="0" lang="en-US" sz="2200" b="1" i="0" u="none" strike="noStrike" cap="none" normalizeH="0" baseline="0" dirty="0" smtClean="0">
                          <a:ln>
                            <a:noFill/>
                          </a:ln>
                          <a:solidFill>
                            <a:srgbClr val="0000FF"/>
                          </a:solidFill>
                          <a:effectLst/>
                          <a:latin typeface="Times New Roman" pitchFamily="18" charset="0"/>
                        </a:rPr>
                        <a:t> </a:t>
                      </a:r>
                      <a:r>
                        <a:rPr kumimoji="0" lang="en-US" sz="2200" b="1" i="0" u="none" strike="noStrike" cap="none" normalizeH="0" baseline="0" dirty="0" err="1" smtClean="0">
                          <a:ln>
                            <a:noFill/>
                          </a:ln>
                          <a:solidFill>
                            <a:srgbClr val="0000FF"/>
                          </a:solidFill>
                          <a:effectLst/>
                          <a:latin typeface="Times New Roman" pitchFamily="18" charset="0"/>
                        </a:rPr>
                        <a:t>cộng</a:t>
                      </a:r>
                      <a:r>
                        <a:rPr kumimoji="0" lang="en-US" sz="2400" b="1" i="0" u="none" strike="noStrike" cap="none" normalizeH="0" baseline="0" dirty="0" smtClean="0">
                          <a:ln>
                            <a:noFill/>
                          </a:ln>
                          <a:solidFill>
                            <a:srgbClr val="0000FF"/>
                          </a:solidFill>
                          <a:effectLst/>
                          <a:latin typeface="Times New Roman" pitchFamily="18" charset="0"/>
                        </a:rPr>
                        <a:t>.</a:t>
                      </a: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9311" name="Text Box 95"/>
          <p:cNvSpPr txBox="1">
            <a:spLocks noChangeArrowheads="1"/>
          </p:cNvSpPr>
          <p:nvPr/>
        </p:nvSpPr>
        <p:spPr bwMode="auto">
          <a:xfrm>
            <a:off x="1981200" y="6172200"/>
            <a:ext cx="7162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Thái độ của em như thế nào về những biểu hiện trên?</a:t>
            </a:r>
          </a:p>
        </p:txBody>
      </p:sp>
      <p:pic>
        <p:nvPicPr>
          <p:cNvPr id="40985" name="Picture 25" descr="qustionbig_b"/>
          <p:cNvPicPr>
            <a:picLocks noChangeAspect="1" noChangeArrowheads="1" noCrop="1"/>
          </p:cNvPicPr>
          <p:nvPr/>
        </p:nvPicPr>
        <p:blipFill>
          <a:blip r:embed="rId4" cstate="print"/>
          <a:srcRect/>
          <a:stretch>
            <a:fillRect/>
          </a:stretch>
        </p:blipFill>
        <p:spPr bwMode="auto">
          <a:xfrm>
            <a:off x="990600" y="5867400"/>
            <a:ext cx="750888" cy="990600"/>
          </a:xfrm>
          <a:prstGeom prst="rect">
            <a:avLst/>
          </a:prstGeom>
          <a:noFill/>
          <a:ln w="9525">
            <a:noFill/>
            <a:miter lim="800000"/>
            <a:headEnd/>
            <a:tailEnd/>
          </a:ln>
        </p:spPr>
      </p:pic>
      <p:sp>
        <p:nvSpPr>
          <p:cNvPr id="9313" name="Text Box 97"/>
          <p:cNvSpPr txBox="1">
            <a:spLocks noChangeArrowheads="1"/>
          </p:cNvSpPr>
          <p:nvPr/>
        </p:nvSpPr>
        <p:spPr bwMode="auto">
          <a:xfrm>
            <a:off x="228600" y="6096000"/>
            <a:ext cx="3733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=&gt; Tôn trọng và ủng hộ</a:t>
            </a:r>
          </a:p>
        </p:txBody>
      </p:sp>
      <p:sp>
        <p:nvSpPr>
          <p:cNvPr id="9314" name="Text Box 98"/>
          <p:cNvSpPr txBox="1">
            <a:spLocks noChangeArrowheads="1"/>
          </p:cNvSpPr>
          <p:nvPr/>
        </p:nvSpPr>
        <p:spPr bwMode="auto">
          <a:xfrm>
            <a:off x="4724400" y="5867400"/>
            <a:ext cx="4419600" cy="82232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=&gt; Phê phán, đấu tranh và tránh xa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310"/>
                                        </p:tgtEl>
                                        <p:attrNameLst>
                                          <p:attrName>style.visibility</p:attrName>
                                        </p:attrNameLst>
                                      </p:cBhvr>
                                      <p:to>
                                        <p:strVal val="visible"/>
                                      </p:to>
                                    </p:set>
                                    <p:anim calcmode="lin" valueType="num">
                                      <p:cBhvr>
                                        <p:cTn id="7" dur="2000" fill="hold"/>
                                        <p:tgtEl>
                                          <p:spTgt spid="9310"/>
                                        </p:tgtEl>
                                        <p:attrNameLst>
                                          <p:attrName>ppt_w</p:attrName>
                                        </p:attrNameLst>
                                      </p:cBhvr>
                                      <p:tavLst>
                                        <p:tav tm="0">
                                          <p:val>
                                            <p:fltVal val="0"/>
                                          </p:val>
                                        </p:tav>
                                        <p:tav tm="100000">
                                          <p:val>
                                            <p:strVal val="#ppt_w"/>
                                          </p:val>
                                        </p:tav>
                                      </p:tavLst>
                                    </p:anim>
                                    <p:anim calcmode="lin" valueType="num">
                                      <p:cBhvr>
                                        <p:cTn id="8" dur="2000" fill="hold"/>
                                        <p:tgtEl>
                                          <p:spTgt spid="9310"/>
                                        </p:tgtEl>
                                        <p:attrNameLst>
                                          <p:attrName>ppt_h</p:attrName>
                                        </p:attrNameLst>
                                      </p:cBhvr>
                                      <p:tavLst>
                                        <p:tav tm="0">
                                          <p:val>
                                            <p:fltVal val="0"/>
                                          </p:val>
                                        </p:tav>
                                        <p:tav tm="100000">
                                          <p:val>
                                            <p:strVal val="#ppt_h"/>
                                          </p:val>
                                        </p:tav>
                                      </p:tavLst>
                                    </p:anim>
                                    <p:animEffect transition="in" filter="fade">
                                      <p:cBhvr>
                                        <p:cTn id="9" dur="2000"/>
                                        <p:tgtEl>
                                          <p:spTgt spid="93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85"/>
                                        </p:tgtEl>
                                        <p:attrNameLst>
                                          <p:attrName>style.visibility</p:attrName>
                                        </p:attrNameLst>
                                      </p:cBhvr>
                                      <p:to>
                                        <p:strVal val="visible"/>
                                      </p:to>
                                    </p:set>
                                    <p:anim calcmode="lin" valueType="num">
                                      <p:cBhvr>
                                        <p:cTn id="14" dur="500" fill="hold"/>
                                        <p:tgtEl>
                                          <p:spTgt spid="40985"/>
                                        </p:tgtEl>
                                        <p:attrNameLst>
                                          <p:attrName>ppt_w</p:attrName>
                                        </p:attrNameLst>
                                      </p:cBhvr>
                                      <p:tavLst>
                                        <p:tav tm="0">
                                          <p:val>
                                            <p:fltVal val="0"/>
                                          </p:val>
                                        </p:tav>
                                        <p:tav tm="100000">
                                          <p:val>
                                            <p:strVal val="#ppt_w"/>
                                          </p:val>
                                        </p:tav>
                                      </p:tavLst>
                                    </p:anim>
                                    <p:anim calcmode="lin" valueType="num">
                                      <p:cBhvr>
                                        <p:cTn id="15" dur="500" fill="hold"/>
                                        <p:tgtEl>
                                          <p:spTgt spid="40985"/>
                                        </p:tgtEl>
                                        <p:attrNameLst>
                                          <p:attrName>ppt_h</p:attrName>
                                        </p:attrNameLst>
                                      </p:cBhvr>
                                      <p:tavLst>
                                        <p:tav tm="0">
                                          <p:val>
                                            <p:fltVal val="0"/>
                                          </p:val>
                                        </p:tav>
                                        <p:tav tm="100000">
                                          <p:val>
                                            <p:strVal val="#ppt_h"/>
                                          </p:val>
                                        </p:tav>
                                      </p:tavLst>
                                    </p:anim>
                                    <p:animEffect transition="in" filter="fade">
                                      <p:cBhvr>
                                        <p:cTn id="16" dur="500"/>
                                        <p:tgtEl>
                                          <p:spTgt spid="40985"/>
                                        </p:tgtEl>
                                      </p:cBhvr>
                                    </p:animEffect>
                                  </p:childTnLst>
                                </p:cTn>
                              </p:par>
                            </p:childTnLst>
                          </p:cTn>
                        </p:par>
                        <p:par>
                          <p:cTn id="17" fill="hold">
                            <p:stCondLst>
                              <p:cond delay="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9311"/>
                                        </p:tgtEl>
                                        <p:attrNameLst>
                                          <p:attrName>style.visibility</p:attrName>
                                        </p:attrNameLst>
                                      </p:cBhvr>
                                      <p:to>
                                        <p:strVal val="visible"/>
                                      </p:to>
                                    </p:set>
                                    <p:anim calcmode="discrete" valueType="clr">
                                      <p:cBhvr override="childStyle">
                                        <p:cTn id="20" dur="80"/>
                                        <p:tgtEl>
                                          <p:spTgt spid="9311"/>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311"/>
                                        </p:tgtEl>
                                        <p:attrNameLst>
                                          <p:attrName>fillcolor</p:attrName>
                                        </p:attrNameLst>
                                      </p:cBhvr>
                                      <p:tavLst>
                                        <p:tav tm="0">
                                          <p:val>
                                            <p:clrVal>
                                              <a:schemeClr val="accent2"/>
                                            </p:clrVal>
                                          </p:val>
                                        </p:tav>
                                        <p:tav tm="50000">
                                          <p:val>
                                            <p:clrVal>
                                              <a:schemeClr val="hlink"/>
                                            </p:clrVal>
                                          </p:val>
                                        </p:tav>
                                      </p:tavLst>
                                    </p:anim>
                                    <p:set>
                                      <p:cBhvr>
                                        <p:cTn id="22" dur="80"/>
                                        <p:tgtEl>
                                          <p:spTgt spid="9311"/>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40985"/>
                                        </p:tgtEl>
                                      </p:cBhvr>
                                    </p:animEffect>
                                    <p:set>
                                      <p:cBhvr>
                                        <p:cTn id="27" dur="1" fill="hold">
                                          <p:stCondLst>
                                            <p:cond delay="499"/>
                                          </p:stCondLst>
                                        </p:cTn>
                                        <p:tgtEl>
                                          <p:spTgt spid="40985"/>
                                        </p:tgtEl>
                                        <p:attrNameLst>
                                          <p:attrName>style.visibility</p:attrName>
                                        </p:attrNameLst>
                                      </p:cBhvr>
                                      <p:to>
                                        <p:strVal val="hidden"/>
                                      </p:to>
                                    </p:set>
                                  </p:childTnLst>
                                </p:cTn>
                              </p:par>
                              <p:par>
                                <p:cTn id="28" presetID="14" presetClass="exit" presetSubtype="10" fill="hold" grpId="1" nodeType="withEffect">
                                  <p:stCondLst>
                                    <p:cond delay="0"/>
                                  </p:stCondLst>
                                  <p:iterate type="lt">
                                    <p:tmPct val="0"/>
                                  </p:iterate>
                                  <p:childTnLst>
                                    <p:animEffect transition="out" filter="randombar(horizontal)">
                                      <p:cBhvr>
                                        <p:cTn id="29" dur="500"/>
                                        <p:tgtEl>
                                          <p:spTgt spid="9311"/>
                                        </p:tgtEl>
                                      </p:cBhvr>
                                    </p:animEffect>
                                    <p:set>
                                      <p:cBhvr>
                                        <p:cTn id="30" dur="1" fill="hold">
                                          <p:stCondLst>
                                            <p:cond delay="499"/>
                                          </p:stCondLst>
                                        </p:cTn>
                                        <p:tgtEl>
                                          <p:spTgt spid="9311"/>
                                        </p:tgtEl>
                                        <p:attrNameLst>
                                          <p:attrName>style.visibility</p:attrName>
                                        </p:attrNameLst>
                                      </p:cBhvr>
                                      <p:to>
                                        <p:strVal val="hidden"/>
                                      </p:to>
                                    </p:set>
                                  </p:childTnLst>
                                </p:cTn>
                              </p:par>
                            </p:childTnLst>
                          </p:cTn>
                        </p:par>
                        <p:par>
                          <p:cTn id="31" fill="hold">
                            <p:stCondLst>
                              <p:cond delay="5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9313"/>
                                        </p:tgtEl>
                                        <p:attrNameLst>
                                          <p:attrName>style.visibility</p:attrName>
                                        </p:attrNameLst>
                                      </p:cBhvr>
                                      <p:to>
                                        <p:strVal val="visible"/>
                                      </p:to>
                                    </p:set>
                                    <p:anim calcmode="discrete" valueType="clr">
                                      <p:cBhvr override="childStyle">
                                        <p:cTn id="34" dur="80"/>
                                        <p:tgtEl>
                                          <p:spTgt spid="9313"/>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9313"/>
                                        </p:tgtEl>
                                        <p:attrNameLst>
                                          <p:attrName>fillcolor</p:attrName>
                                        </p:attrNameLst>
                                      </p:cBhvr>
                                      <p:tavLst>
                                        <p:tav tm="0">
                                          <p:val>
                                            <p:clrVal>
                                              <a:schemeClr val="accent2"/>
                                            </p:clrVal>
                                          </p:val>
                                        </p:tav>
                                        <p:tav tm="50000">
                                          <p:val>
                                            <p:clrVal>
                                              <a:schemeClr val="hlink"/>
                                            </p:clrVal>
                                          </p:val>
                                        </p:tav>
                                      </p:tavLst>
                                    </p:anim>
                                    <p:set>
                                      <p:cBhvr>
                                        <p:cTn id="36" dur="80"/>
                                        <p:tgtEl>
                                          <p:spTgt spid="9313"/>
                                        </p:tgtEl>
                                        <p:attrNameLst>
                                          <p:attrName>fill.type</p:attrName>
                                        </p:attrNameLst>
                                      </p:cBhvr>
                                      <p:to>
                                        <p:strVal val="solid"/>
                                      </p:to>
                                    </p:set>
                                  </p:childTnLst>
                                </p:cTn>
                              </p:par>
                            </p:childTnLst>
                          </p:cTn>
                        </p:par>
                        <p:par>
                          <p:cTn id="37" fill="hold">
                            <p:stCondLst>
                              <p:cond delay="122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9314"/>
                                        </p:tgtEl>
                                        <p:attrNameLst>
                                          <p:attrName>style.visibility</p:attrName>
                                        </p:attrNameLst>
                                      </p:cBhvr>
                                      <p:to>
                                        <p:strVal val="visible"/>
                                      </p:to>
                                    </p:set>
                                    <p:anim calcmode="discrete" valueType="clr">
                                      <p:cBhvr override="childStyle">
                                        <p:cTn id="40" dur="80"/>
                                        <p:tgtEl>
                                          <p:spTgt spid="9314"/>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314"/>
                                        </p:tgtEl>
                                        <p:attrNameLst>
                                          <p:attrName>fillcolor</p:attrName>
                                        </p:attrNameLst>
                                      </p:cBhvr>
                                      <p:tavLst>
                                        <p:tav tm="0">
                                          <p:val>
                                            <p:clrVal>
                                              <a:schemeClr val="accent2"/>
                                            </p:clrVal>
                                          </p:val>
                                        </p:tav>
                                        <p:tav tm="50000">
                                          <p:val>
                                            <p:clrVal>
                                              <a:schemeClr val="hlink"/>
                                            </p:clrVal>
                                          </p:val>
                                        </p:tav>
                                      </p:tavLst>
                                    </p:anim>
                                    <p:set>
                                      <p:cBhvr>
                                        <p:cTn id="42" dur="80"/>
                                        <p:tgtEl>
                                          <p:spTgt spid="93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1" grpId="0"/>
      <p:bldP spid="9311" grpId="1"/>
      <p:bldP spid="9313" grpId="0"/>
      <p:bldP spid="93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r>
              <a:rPr lang="en-US" sz="8800" dirty="0" smtClean="0"/>
              <a:t>MỜI CẢ LỚP </a:t>
            </a:r>
            <a:r>
              <a:rPr lang="en-US" sz="7200" dirty="0" smtClean="0"/>
              <a:t>XEM </a:t>
            </a:r>
            <a:r>
              <a:rPr lang="en-US" sz="8800" dirty="0" smtClean="0"/>
              <a:t>1 </a:t>
            </a:r>
            <a:r>
              <a:rPr lang="en-US" sz="8800" dirty="0" err="1" smtClean="0"/>
              <a:t>ĐoẠN</a:t>
            </a:r>
            <a:r>
              <a:rPr lang="en-US" sz="8800" dirty="0" smtClean="0"/>
              <a:t> PHIM VỀ </a:t>
            </a:r>
            <a:r>
              <a:rPr lang="en-US" sz="8800" dirty="0" err="1" smtClean="0"/>
              <a:t>HiỆN</a:t>
            </a:r>
            <a:r>
              <a:rPr lang="en-US" sz="8800" dirty="0" smtClean="0"/>
              <a:t> TƯỢNG XẢ RÁC</a:t>
            </a:r>
            <a:endParaRPr lang="en-US" sz="8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r>
              <a:rPr lang="en-US" sz="6600" dirty="0" smtClean="0">
                <a:solidFill>
                  <a:srgbClr val="FF0000"/>
                </a:solidFill>
              </a:rPr>
              <a:t>VẬY ĐỂ XÂY DỰNG NẾP SỐNG VĂN HÓA Ở KHU DÂN CƯ , CHÚNG TA CẦN PHẢI LÀM GÌ?</a:t>
            </a:r>
            <a:endParaRPr lang="en-US" sz="66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DỌN DẸP VE SINH"/>
          <p:cNvPicPr>
            <a:picLocks noGrp="1" noChangeAspect="1" noChangeArrowheads="1"/>
          </p:cNvPicPr>
          <p:nvPr>
            <p:ph/>
          </p:nvPr>
        </p:nvPicPr>
        <p:blipFill>
          <a:blip r:embed="rId3" cstate="print"/>
          <a:srcRect/>
          <a:stretch>
            <a:fillRect/>
          </a:stretch>
        </p:blipFill>
        <p:spPr bwMode="auto">
          <a:xfrm>
            <a:off x="457200" y="485517"/>
            <a:ext cx="8229600" cy="5429766"/>
          </a:xfrm>
          <a:prstGeom prst="rect">
            <a:avLst/>
          </a:prstGeom>
          <a:noFill/>
        </p:spPr>
      </p:pic>
      <p:sp>
        <p:nvSpPr>
          <p:cNvPr id="7" name="TextBox 6"/>
          <p:cNvSpPr txBox="1"/>
          <p:nvPr/>
        </p:nvSpPr>
        <p:spPr>
          <a:xfrm flipH="1">
            <a:off x="2209800" y="6211669"/>
            <a:ext cx="452628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DỌN VỆ SINH NƠI Ở</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Kết quả hình ảnh cho TĂNG CƯỜNG TUẦN TRA CANH GÁC"/>
          <p:cNvPicPr>
            <a:picLocks noGrp="1" noChangeAspect="1" noChangeArrowheads="1"/>
          </p:cNvPicPr>
          <p:nvPr>
            <p:ph/>
          </p:nvPr>
        </p:nvPicPr>
        <p:blipFill>
          <a:blip r:embed="rId2" cstate="print"/>
          <a:srcRect/>
          <a:stretch>
            <a:fillRect/>
          </a:stretch>
        </p:blipFill>
        <p:spPr bwMode="auto">
          <a:xfrm>
            <a:off x="838200" y="228600"/>
            <a:ext cx="7278807" cy="4876800"/>
          </a:xfrm>
          <a:prstGeom prst="rect">
            <a:avLst/>
          </a:prstGeom>
          <a:noFill/>
        </p:spPr>
      </p:pic>
      <p:sp>
        <p:nvSpPr>
          <p:cNvPr id="13" name="TextBox 12"/>
          <p:cNvSpPr txBox="1"/>
          <p:nvPr/>
        </p:nvSpPr>
        <p:spPr>
          <a:xfrm>
            <a:off x="1828800" y="5411450"/>
            <a:ext cx="60960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solidFill>
                  <a:srgbClr val="FF0000"/>
                </a:solidFill>
              </a:rPr>
              <a:t>TĂNG CƯỜNG </a:t>
            </a:r>
            <a:r>
              <a:rPr lang="en-US" sz="4400" dirty="0" err="1" smtClean="0">
                <a:solidFill>
                  <a:srgbClr val="FF0000"/>
                </a:solidFill>
              </a:rPr>
              <a:t>TuẦN</a:t>
            </a:r>
            <a:r>
              <a:rPr lang="en-US" sz="4400" dirty="0" smtClean="0">
                <a:solidFill>
                  <a:srgbClr val="FF0000"/>
                </a:solidFill>
              </a:rPr>
              <a:t> TRA</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smtClean="0"/>
              <a:t>BÀI TRỪ MÊ TÍN DỊ ĐOAN</a:t>
            </a:r>
            <a:endParaRPr lang="en-US" dirty="0"/>
          </a:p>
        </p:txBody>
      </p:sp>
      <p:pic>
        <p:nvPicPr>
          <p:cNvPr id="36866" name="Picture 2" descr="Ăn theo tháng cô hồn để cổ súy dị đoan "/>
          <p:cNvPicPr>
            <a:picLocks noChangeAspect="1" noChangeArrowheads="1"/>
          </p:cNvPicPr>
          <p:nvPr/>
        </p:nvPicPr>
        <p:blipFill>
          <a:blip r:embed="rId2" cstate="print"/>
          <a:srcRect/>
          <a:stretch>
            <a:fillRect/>
          </a:stretch>
        </p:blipFill>
        <p:spPr bwMode="auto">
          <a:xfrm>
            <a:off x="838200" y="990600"/>
            <a:ext cx="7542497" cy="42291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r>
              <a:rPr lang="en-US" sz="4800" dirty="0" smtClean="0">
                <a:solidFill>
                  <a:srgbClr val="7030A0"/>
                </a:solidFill>
              </a:rPr>
              <a:t>VÀ CÒN RẤT NHIỀU </a:t>
            </a:r>
            <a:r>
              <a:rPr lang="en-US" sz="4800" dirty="0" err="1" smtClean="0">
                <a:solidFill>
                  <a:srgbClr val="7030A0"/>
                </a:solidFill>
              </a:rPr>
              <a:t>BiỆN</a:t>
            </a:r>
            <a:r>
              <a:rPr lang="en-US" sz="4800" dirty="0" smtClean="0">
                <a:solidFill>
                  <a:srgbClr val="7030A0"/>
                </a:solidFill>
              </a:rPr>
              <a:t> PHÁP KHÁC NHƯ: TRỒNG CÂY XANH, KHÔNG PHƠI </a:t>
            </a:r>
            <a:r>
              <a:rPr lang="en-US" sz="4800" dirty="0" err="1" smtClean="0">
                <a:solidFill>
                  <a:srgbClr val="7030A0"/>
                </a:solidFill>
              </a:rPr>
              <a:t>QuẦN</a:t>
            </a:r>
            <a:r>
              <a:rPr lang="en-US" sz="4800" dirty="0" smtClean="0">
                <a:solidFill>
                  <a:srgbClr val="7030A0"/>
                </a:solidFill>
              </a:rPr>
              <a:t> ÁO NGOAI ĐƯỜNG, THAM GIA CÁC </a:t>
            </a:r>
            <a:r>
              <a:rPr lang="en-US" sz="4800" dirty="0" err="1" smtClean="0">
                <a:solidFill>
                  <a:srgbClr val="7030A0"/>
                </a:solidFill>
              </a:rPr>
              <a:t>BuỔI</a:t>
            </a:r>
            <a:r>
              <a:rPr lang="en-US" sz="4800" dirty="0" smtClean="0">
                <a:solidFill>
                  <a:srgbClr val="7030A0"/>
                </a:solidFill>
              </a:rPr>
              <a:t> TUYÊN TRUYỀN PHÁP </a:t>
            </a:r>
            <a:r>
              <a:rPr lang="en-US" sz="4800" dirty="0" err="1" smtClean="0">
                <a:solidFill>
                  <a:srgbClr val="7030A0"/>
                </a:solidFill>
              </a:rPr>
              <a:t>LuẬT</a:t>
            </a:r>
            <a:r>
              <a:rPr lang="en-US" sz="4800" dirty="0" smtClean="0">
                <a:solidFill>
                  <a:srgbClr val="7030A0"/>
                </a:solidFill>
              </a:rPr>
              <a:t>, THỰC </a:t>
            </a:r>
            <a:r>
              <a:rPr lang="en-US" sz="4800" dirty="0" err="1" smtClean="0">
                <a:solidFill>
                  <a:srgbClr val="7030A0"/>
                </a:solidFill>
              </a:rPr>
              <a:t>HiỆN</a:t>
            </a:r>
            <a:r>
              <a:rPr lang="en-US" sz="4800" dirty="0" smtClean="0">
                <a:solidFill>
                  <a:srgbClr val="7030A0"/>
                </a:solidFill>
              </a:rPr>
              <a:t> ĐÁM CƯỚI ĐÁM MA VĂN MINH </a:t>
            </a:r>
            <a:r>
              <a:rPr lang="en-US" sz="4800" dirty="0" err="1" smtClean="0">
                <a:solidFill>
                  <a:srgbClr val="7030A0"/>
                </a:solidFill>
              </a:rPr>
              <a:t>TiẾT</a:t>
            </a:r>
            <a:r>
              <a:rPr lang="en-US" sz="4800" dirty="0" smtClean="0">
                <a:solidFill>
                  <a:srgbClr val="7030A0"/>
                </a:solidFill>
              </a:rPr>
              <a:t> </a:t>
            </a:r>
            <a:r>
              <a:rPr lang="en-US" sz="4800" dirty="0" err="1" smtClean="0">
                <a:solidFill>
                  <a:srgbClr val="7030A0"/>
                </a:solidFill>
              </a:rPr>
              <a:t>KiỆM</a:t>
            </a:r>
            <a:r>
              <a:rPr lang="en-US" sz="4800" dirty="0" smtClean="0">
                <a:solidFill>
                  <a:srgbClr val="7030A0"/>
                </a:solidFill>
              </a:rPr>
              <a:t> V…V…</a:t>
            </a:r>
            <a:endParaRPr lang="en-US" sz="4800" dirty="0">
              <a:solidFill>
                <a:srgbClr val="7030A0"/>
              </a:solidFill>
            </a:endParaRP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685800" y="76200"/>
            <a:ext cx="7848600" cy="609600"/>
          </a:xfrm>
          <a:prstGeom prst="rect">
            <a:avLst/>
          </a:prstGeom>
        </p:spPr>
        <p:txBody>
          <a:bodyPr wrap="none" fromWordArt="1">
            <a:prstTxWarp prst="textPlain">
              <a:avLst>
                <a:gd name="adj" fmla="val 50000"/>
              </a:avLst>
            </a:prstTxWarp>
          </a:bodyPr>
          <a:lstStyle/>
          <a:p>
            <a:pPr algn="ctr"/>
            <a:r>
              <a:rPr lang="vi-VN"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Tiết 10:  GÓP PHẦN XÂY DỰNG NẾP SỐNG VĂN HOÁ Ở CỘNG ĐỒNG DÂN CƯ</a:t>
            </a:r>
            <a:endParaRPr lang="en-US"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14339" name="Picture 3" descr="hoa2"/>
          <p:cNvPicPr>
            <a:picLocks noChangeAspect="1" noChangeArrowheads="1"/>
          </p:cNvPicPr>
          <p:nvPr/>
        </p:nvPicPr>
        <p:blipFill>
          <a:blip r:embed="rId2" cstate="print"/>
          <a:srcRect/>
          <a:stretch>
            <a:fillRect/>
          </a:stretch>
        </p:blipFill>
        <p:spPr bwMode="auto">
          <a:xfrm>
            <a:off x="0" y="762000"/>
            <a:ext cx="9144000" cy="76200"/>
          </a:xfrm>
          <a:prstGeom prst="rect">
            <a:avLst/>
          </a:prstGeom>
          <a:solidFill>
            <a:srgbClr val="FF3300"/>
          </a:solidFill>
          <a:ln w="9525">
            <a:solidFill>
              <a:srgbClr val="FF9999"/>
            </a:solidFill>
            <a:miter lim="800000"/>
            <a:headEnd/>
            <a:tailEnd/>
          </a:ln>
        </p:spPr>
      </p:pic>
      <p:sp>
        <p:nvSpPr>
          <p:cNvPr id="14340" name="Rectangle 4"/>
          <p:cNvSpPr>
            <a:spLocks noChangeArrowheads="1"/>
          </p:cNvSpPr>
          <p:nvPr/>
        </p:nvSpPr>
        <p:spPr bwMode="auto">
          <a:xfrm>
            <a:off x="0" y="838200"/>
            <a:ext cx="9144000" cy="6019800"/>
          </a:xfrm>
          <a:prstGeom prst="rect">
            <a:avLst/>
          </a:prstGeom>
          <a:solidFill>
            <a:srgbClr val="FFFFFF"/>
          </a:solidFill>
          <a:ln w="19050">
            <a:solidFill>
              <a:srgbClr val="FF3300"/>
            </a:solidFill>
            <a:miter lim="800000"/>
            <a:headEnd/>
            <a:tailEnd/>
          </a:ln>
        </p:spPr>
        <p:txBody>
          <a:bodyPr wrap="none" anchor="ctr"/>
          <a:lstStyle/>
          <a:p>
            <a:endParaRPr lang="en-US"/>
          </a:p>
        </p:txBody>
      </p:sp>
      <p:sp>
        <p:nvSpPr>
          <p:cNvPr id="14341" name="Text Box 5"/>
          <p:cNvSpPr txBox="1">
            <a:spLocks noChangeArrowheads="1"/>
          </p:cNvSpPr>
          <p:nvPr/>
        </p:nvSpPr>
        <p:spPr bwMode="auto">
          <a:xfrm>
            <a:off x="152400" y="838200"/>
            <a:ext cx="7772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rPr>
              <a:t>I.</a:t>
            </a:r>
            <a:r>
              <a:rPr lang="en-US" sz="2000" b="1">
                <a:solidFill>
                  <a:schemeClr val="bg1"/>
                </a:solidFill>
                <a:latin typeface="Times New Roman" pitchFamily="18" charset="0"/>
              </a:rPr>
              <a:t> </a:t>
            </a:r>
            <a:r>
              <a:rPr lang="en-US" sz="2400" b="1" u="sng">
                <a:solidFill>
                  <a:srgbClr val="0000FF"/>
                </a:solidFill>
                <a:latin typeface="Times New Roman" pitchFamily="18" charset="0"/>
              </a:rPr>
              <a:t>Đặt vấn đề</a:t>
            </a:r>
          </a:p>
        </p:txBody>
      </p:sp>
      <p:sp>
        <p:nvSpPr>
          <p:cNvPr id="14342" name="Text Box 7"/>
          <p:cNvSpPr txBox="1">
            <a:spLocks noChangeArrowheads="1"/>
          </p:cNvSpPr>
          <p:nvPr/>
        </p:nvSpPr>
        <p:spPr bwMode="auto">
          <a:xfrm>
            <a:off x="152400" y="1295400"/>
            <a:ext cx="48006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II.</a:t>
            </a:r>
            <a:r>
              <a:rPr lang="en-US" sz="2000" b="1" u="sng">
                <a:solidFill>
                  <a:srgbClr val="0000FF"/>
                </a:solidFill>
              </a:rPr>
              <a:t>  Nội dung bài học</a:t>
            </a:r>
          </a:p>
        </p:txBody>
      </p:sp>
      <p:sp>
        <p:nvSpPr>
          <p:cNvPr id="53256" name="Text Box 8"/>
          <p:cNvSpPr txBox="1">
            <a:spLocks noChangeArrowheads="1"/>
          </p:cNvSpPr>
          <p:nvPr/>
        </p:nvSpPr>
        <p:spPr bwMode="auto">
          <a:xfrm>
            <a:off x="304800" y="3994150"/>
            <a:ext cx="8534400" cy="1552575"/>
          </a:xfrm>
          <a:prstGeom prst="rect">
            <a:avLst/>
          </a:prstGeom>
          <a:noFill/>
          <a:ln w="9525">
            <a:noFill/>
            <a:miter lim="800000"/>
            <a:headEnd/>
            <a:tailEnd/>
          </a:ln>
        </p:spPr>
        <p:txBody>
          <a:bodyPr>
            <a:spAutoFit/>
          </a:bodyPr>
          <a:lstStyle/>
          <a:p>
            <a:r>
              <a:rPr lang="en-US" sz="2400" b="1">
                <a:solidFill>
                  <a:srgbClr val="0000FF"/>
                </a:solidFill>
              </a:rPr>
              <a:t>   </a:t>
            </a:r>
            <a:r>
              <a:rPr lang="en-US" sz="2200" b="1">
                <a:solidFill>
                  <a:srgbClr val="FF0000"/>
                </a:solidFill>
              </a:rPr>
              <a:t>3</a:t>
            </a:r>
            <a:r>
              <a:rPr lang="en-US" sz="2400" b="1">
                <a:solidFill>
                  <a:srgbClr val="0000FF"/>
                </a:solidFill>
              </a:rPr>
              <a:t>. </a:t>
            </a:r>
            <a:r>
              <a:rPr lang="en-US" sz="2200" b="1">
                <a:solidFill>
                  <a:srgbClr val="FF0000"/>
                </a:solidFill>
              </a:rPr>
              <a:t>Ý nghĩa</a:t>
            </a:r>
            <a:r>
              <a:rPr lang="en-US" sz="2400" b="1">
                <a:solidFill>
                  <a:srgbClr val="0000FF"/>
                </a:solidFill>
              </a:rPr>
              <a:t>: </a:t>
            </a:r>
            <a:r>
              <a:rPr lang="en-US" sz="2400" b="1">
                <a:solidFill>
                  <a:srgbClr val="0000FF"/>
                </a:solidFill>
                <a:latin typeface="Times New Roman" pitchFamily="18" charset="0"/>
              </a:rPr>
              <a:t>- Góp phần làm cho cuộc sống bình yên, hạnh phúc.</a:t>
            </a:r>
          </a:p>
          <a:p>
            <a:pPr algn="just"/>
            <a:r>
              <a:rPr lang="en-US" sz="2400" b="1">
                <a:solidFill>
                  <a:srgbClr val="0000FF"/>
                </a:solidFill>
                <a:latin typeface="Times New Roman" pitchFamily="18" charset="0"/>
              </a:rPr>
              <a:t>    - Bảo vệ và phát huy truyền thống văn hoá tốt đẹp của dân tộc.</a:t>
            </a:r>
            <a:endParaRPr lang="en-US" sz="2400">
              <a:latin typeface="Times New Roman" pitchFamily="18" charset="0"/>
            </a:endParaRPr>
          </a:p>
        </p:txBody>
      </p:sp>
      <p:sp>
        <p:nvSpPr>
          <p:cNvPr id="14344" name="Text Box 10"/>
          <p:cNvSpPr txBox="1">
            <a:spLocks noChangeArrowheads="1"/>
          </p:cNvSpPr>
          <p:nvPr/>
        </p:nvSpPr>
        <p:spPr bwMode="auto">
          <a:xfrm>
            <a:off x="0" y="1676400"/>
            <a:ext cx="8991600" cy="1552575"/>
          </a:xfrm>
          <a:prstGeom prst="rect">
            <a:avLst/>
          </a:prstGeom>
          <a:solidFill>
            <a:schemeClr val="bg1"/>
          </a:solidFill>
          <a:ln w="9525">
            <a:noFill/>
            <a:miter lim="800000"/>
            <a:headEnd/>
            <a:tailEnd/>
          </a:ln>
        </p:spPr>
        <p:txBody>
          <a:bodyPr>
            <a:spAutoFit/>
          </a:bodyPr>
          <a:lstStyle/>
          <a:p>
            <a:pPr marL="342900" indent="-342900" algn="just">
              <a:spcBef>
                <a:spcPct val="50000"/>
              </a:spcBef>
            </a:pPr>
            <a:r>
              <a:rPr lang="en-US" sz="2400" b="1">
                <a:solidFill>
                  <a:srgbClr val="FF0000"/>
                </a:solidFill>
                <a:latin typeface="Times New Roman" pitchFamily="18" charset="0"/>
              </a:rPr>
              <a:t>        1. Cộng đồng dân cư</a:t>
            </a:r>
            <a:r>
              <a:rPr lang="en-US" sz="2400" b="1">
                <a:solidFill>
                  <a:srgbClr val="0033CC"/>
                </a:solidFill>
                <a:latin typeface="Times New Roman" pitchFamily="18" charset="0"/>
              </a:rPr>
              <a:t> Là toàn thể những người cùng sinh sống trong một  khu vực lãnh thổ hoặc đơn vị hành chính, có sự  gắn bó, liên kết  và hợp tác để cùng thực hiện lợi ích của mình và lợi ích chung.</a:t>
            </a:r>
          </a:p>
        </p:txBody>
      </p:sp>
      <p:sp>
        <p:nvSpPr>
          <p:cNvPr id="14345" name="Text Box 11"/>
          <p:cNvSpPr txBox="1">
            <a:spLocks noChangeArrowheads="1"/>
          </p:cNvSpPr>
          <p:nvPr/>
        </p:nvSpPr>
        <p:spPr bwMode="auto">
          <a:xfrm>
            <a:off x="228600" y="3200400"/>
            <a:ext cx="8610600" cy="822325"/>
          </a:xfrm>
          <a:prstGeom prst="rect">
            <a:avLst/>
          </a:prstGeom>
          <a:noFill/>
          <a:ln w="9525">
            <a:noFill/>
            <a:miter lim="800000"/>
            <a:headEnd/>
            <a:tailEnd/>
          </a:ln>
        </p:spPr>
        <p:txBody>
          <a:bodyPr>
            <a:spAutoFit/>
          </a:bodyPr>
          <a:lstStyle/>
          <a:p>
            <a:pPr algn="just">
              <a:spcBef>
                <a:spcPct val="50000"/>
              </a:spcBef>
            </a:pPr>
            <a:r>
              <a:rPr lang="en-US" sz="2400" b="1">
                <a:solidFill>
                  <a:srgbClr val="FF0000"/>
                </a:solidFill>
                <a:latin typeface="Times New Roman" pitchFamily="18" charset="0"/>
              </a:rPr>
              <a:t>     2. Xây dựng nếp sống văn hoá ở cộng đồng dân cư</a:t>
            </a:r>
            <a:r>
              <a:rPr lang="en-US" sz="2400" b="1">
                <a:solidFill>
                  <a:srgbClr val="0033CC"/>
                </a:solidFill>
                <a:latin typeface="Times New Roman" pitchFamily="18" charset="0"/>
              </a:rPr>
              <a:t> Là làm cho đời sống văn hoá tinh thần ngày càng lành mạnh phong phú.</a:t>
            </a:r>
            <a:endParaRPr lang="en-US" sz="2400">
              <a:latin typeface="Times New Roman" pitchFamily="18" charset="0"/>
            </a:endParaRPr>
          </a:p>
        </p:txBody>
      </p:sp>
      <p:pic>
        <p:nvPicPr>
          <p:cNvPr id="40985" name="Picture 25" descr="qustionbig_b"/>
          <p:cNvPicPr>
            <a:picLocks noChangeAspect="1" noChangeArrowheads="1" noCrop="1"/>
          </p:cNvPicPr>
          <p:nvPr/>
        </p:nvPicPr>
        <p:blipFill>
          <a:blip r:embed="rId3" cstate="print"/>
          <a:srcRect/>
          <a:stretch>
            <a:fillRect/>
          </a:stretch>
        </p:blipFill>
        <p:spPr bwMode="auto">
          <a:xfrm>
            <a:off x="685800" y="4114800"/>
            <a:ext cx="750888" cy="990600"/>
          </a:xfrm>
          <a:prstGeom prst="rect">
            <a:avLst/>
          </a:prstGeom>
          <a:noFill/>
          <a:ln w="9525">
            <a:noFill/>
            <a:miter lim="800000"/>
            <a:headEnd/>
            <a:tailEnd/>
          </a:ln>
        </p:spPr>
      </p:pic>
      <p:sp>
        <p:nvSpPr>
          <p:cNvPr id="53261" name="Text Box 13"/>
          <p:cNvSpPr txBox="1">
            <a:spLocks noChangeArrowheads="1"/>
          </p:cNvSpPr>
          <p:nvPr/>
        </p:nvSpPr>
        <p:spPr bwMode="auto">
          <a:xfrm>
            <a:off x="1371600" y="4191000"/>
            <a:ext cx="6553200" cy="822325"/>
          </a:xfrm>
          <a:prstGeom prst="rect">
            <a:avLst/>
          </a:prstGeom>
          <a:noFill/>
          <a:ln w="9525">
            <a:noFill/>
            <a:miter lim="800000"/>
            <a:headEnd/>
            <a:tailEnd/>
          </a:ln>
        </p:spPr>
        <p:txBody>
          <a:bodyPr>
            <a:spAutoFit/>
          </a:bodyPr>
          <a:lstStyle/>
          <a:p>
            <a:pPr>
              <a:spcBef>
                <a:spcPct val="50000"/>
              </a:spcBef>
            </a:pPr>
            <a:r>
              <a:rPr lang="en-US" sz="2400" b="1"/>
              <a:t>Xây dựng nếp sống văn hoá ở cộng đồng dân cư có ý nghĩa như thế nào?</a:t>
            </a:r>
          </a:p>
        </p:txBody>
      </p:sp>
      <p:pic>
        <p:nvPicPr>
          <p:cNvPr id="2" name="Picture 25" descr="qustionbig_b"/>
          <p:cNvPicPr>
            <a:picLocks noChangeAspect="1" noChangeArrowheads="1" noCrop="1"/>
          </p:cNvPicPr>
          <p:nvPr/>
        </p:nvPicPr>
        <p:blipFill>
          <a:blip r:embed="rId3" cstate="print"/>
          <a:srcRect/>
          <a:stretch>
            <a:fillRect/>
          </a:stretch>
        </p:blipFill>
        <p:spPr bwMode="auto">
          <a:xfrm>
            <a:off x="685800" y="5410200"/>
            <a:ext cx="750888" cy="990600"/>
          </a:xfrm>
          <a:prstGeom prst="rect">
            <a:avLst/>
          </a:prstGeom>
          <a:noFill/>
          <a:ln w="9525">
            <a:noFill/>
            <a:miter lim="800000"/>
            <a:headEnd/>
            <a:tailEnd/>
          </a:ln>
        </p:spPr>
      </p:pic>
      <p:sp>
        <p:nvSpPr>
          <p:cNvPr id="53263" name="Text Box 15"/>
          <p:cNvSpPr txBox="1">
            <a:spLocks noChangeArrowheads="1"/>
          </p:cNvSpPr>
          <p:nvPr/>
        </p:nvSpPr>
        <p:spPr bwMode="auto">
          <a:xfrm>
            <a:off x="1447800" y="5410200"/>
            <a:ext cx="7467600" cy="822325"/>
          </a:xfrm>
          <a:prstGeom prst="rect">
            <a:avLst/>
          </a:prstGeom>
          <a:noFill/>
          <a:ln w="9525">
            <a:noFill/>
            <a:miter lim="800000"/>
            <a:headEnd/>
            <a:tailEnd/>
          </a:ln>
        </p:spPr>
        <p:txBody>
          <a:bodyPr>
            <a:spAutoFit/>
          </a:bodyPr>
          <a:lstStyle/>
          <a:p>
            <a:pPr>
              <a:spcBef>
                <a:spcPct val="50000"/>
              </a:spcBef>
            </a:pPr>
            <a:r>
              <a:rPr lang="en-US" sz="2400" b="1"/>
              <a:t>Hãy kể những việc em đã làm để góp phần vào xây dựng nếp sống văn hoá ở địa phương em?</a:t>
            </a:r>
          </a:p>
        </p:txBody>
      </p:sp>
      <p:pic>
        <p:nvPicPr>
          <p:cNvPr id="53264" name="Picture 16" descr="book2"/>
          <p:cNvPicPr>
            <a:picLocks noChangeAspect="1" noChangeArrowheads="1" noCrop="1"/>
          </p:cNvPicPr>
          <p:nvPr/>
        </p:nvPicPr>
        <p:blipFill>
          <a:blip r:embed="rId4" cstate="print">
            <a:lum bright="2000" contrast="2000"/>
          </a:blip>
          <a:srcRect/>
          <a:stretch>
            <a:fillRect/>
          </a:stretch>
        </p:blipFill>
        <p:spPr bwMode="auto">
          <a:xfrm>
            <a:off x="0" y="4191000"/>
            <a:ext cx="533400" cy="47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0985"/>
                                        </p:tgtEl>
                                        <p:attrNameLst>
                                          <p:attrName>style.visibility</p:attrName>
                                        </p:attrNameLst>
                                      </p:cBhvr>
                                      <p:to>
                                        <p:strVal val="visible"/>
                                      </p:to>
                                    </p:set>
                                    <p:anim calcmode="lin" valueType="num">
                                      <p:cBhvr>
                                        <p:cTn id="7" dur="500" fill="hold"/>
                                        <p:tgtEl>
                                          <p:spTgt spid="40985"/>
                                        </p:tgtEl>
                                        <p:attrNameLst>
                                          <p:attrName>ppt_w</p:attrName>
                                        </p:attrNameLst>
                                      </p:cBhvr>
                                      <p:tavLst>
                                        <p:tav tm="0">
                                          <p:val>
                                            <p:fltVal val="0"/>
                                          </p:val>
                                        </p:tav>
                                        <p:tav tm="100000">
                                          <p:val>
                                            <p:strVal val="#ppt_w"/>
                                          </p:val>
                                        </p:tav>
                                      </p:tavLst>
                                    </p:anim>
                                    <p:anim calcmode="lin" valueType="num">
                                      <p:cBhvr>
                                        <p:cTn id="8" dur="500" fill="hold"/>
                                        <p:tgtEl>
                                          <p:spTgt spid="40985"/>
                                        </p:tgtEl>
                                        <p:attrNameLst>
                                          <p:attrName>ppt_h</p:attrName>
                                        </p:attrNameLst>
                                      </p:cBhvr>
                                      <p:tavLst>
                                        <p:tav tm="0">
                                          <p:val>
                                            <p:fltVal val="0"/>
                                          </p:val>
                                        </p:tav>
                                        <p:tav tm="100000">
                                          <p:val>
                                            <p:strVal val="#ppt_h"/>
                                          </p:val>
                                        </p:tav>
                                      </p:tavLst>
                                    </p:anim>
                                    <p:animEffect transition="in" filter="fade">
                                      <p:cBhvr>
                                        <p:cTn id="9" dur="500"/>
                                        <p:tgtEl>
                                          <p:spTgt spid="40985"/>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3261"/>
                                        </p:tgtEl>
                                        <p:attrNameLst>
                                          <p:attrName>style.visibility</p:attrName>
                                        </p:attrNameLst>
                                      </p:cBhvr>
                                      <p:to>
                                        <p:strVal val="visible"/>
                                      </p:to>
                                    </p:set>
                                    <p:anim calcmode="discrete" valueType="clr">
                                      <p:cBhvr override="childStyle">
                                        <p:cTn id="13" dur="80"/>
                                        <p:tgtEl>
                                          <p:spTgt spid="5326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3261"/>
                                        </p:tgtEl>
                                        <p:attrNameLst>
                                          <p:attrName>fillcolor</p:attrName>
                                        </p:attrNameLst>
                                      </p:cBhvr>
                                      <p:tavLst>
                                        <p:tav tm="0">
                                          <p:val>
                                            <p:clrVal>
                                              <a:schemeClr val="accent2"/>
                                            </p:clrVal>
                                          </p:val>
                                        </p:tav>
                                        <p:tav tm="50000">
                                          <p:val>
                                            <p:clrVal>
                                              <a:schemeClr val="hlink"/>
                                            </p:clrVal>
                                          </p:val>
                                        </p:tav>
                                      </p:tavLst>
                                    </p:anim>
                                    <p:set>
                                      <p:cBhvr>
                                        <p:cTn id="15" dur="80"/>
                                        <p:tgtEl>
                                          <p:spTgt spid="53261"/>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nodeType="clickEffect">
                                  <p:stCondLst>
                                    <p:cond delay="0"/>
                                  </p:stCondLst>
                                  <p:childTnLst>
                                    <p:animEffect transition="out" filter="randombar(horizontal)">
                                      <p:cBhvr>
                                        <p:cTn id="19" dur="500"/>
                                        <p:tgtEl>
                                          <p:spTgt spid="40985"/>
                                        </p:tgtEl>
                                      </p:cBhvr>
                                    </p:animEffect>
                                    <p:set>
                                      <p:cBhvr>
                                        <p:cTn id="20" dur="1" fill="hold">
                                          <p:stCondLst>
                                            <p:cond delay="499"/>
                                          </p:stCondLst>
                                        </p:cTn>
                                        <p:tgtEl>
                                          <p:spTgt spid="40985"/>
                                        </p:tgtEl>
                                        <p:attrNameLst>
                                          <p:attrName>style.visibility</p:attrName>
                                        </p:attrNameLst>
                                      </p:cBhvr>
                                      <p:to>
                                        <p:strVal val="hidden"/>
                                      </p:to>
                                    </p:set>
                                  </p:childTnLst>
                                </p:cTn>
                              </p:par>
                              <p:par>
                                <p:cTn id="21" presetID="14" presetClass="exit" presetSubtype="10" fill="hold" grpId="1" nodeType="withEffect">
                                  <p:stCondLst>
                                    <p:cond delay="0"/>
                                  </p:stCondLst>
                                  <p:iterate type="lt">
                                    <p:tmPct val="0"/>
                                  </p:iterate>
                                  <p:childTnLst>
                                    <p:animEffect transition="out" filter="randombar(horizontal)">
                                      <p:cBhvr>
                                        <p:cTn id="22" dur="500"/>
                                        <p:tgtEl>
                                          <p:spTgt spid="53261"/>
                                        </p:tgtEl>
                                      </p:cBhvr>
                                    </p:animEffect>
                                    <p:set>
                                      <p:cBhvr>
                                        <p:cTn id="23" dur="1" fill="hold">
                                          <p:stCondLst>
                                            <p:cond delay="499"/>
                                          </p:stCondLst>
                                        </p:cTn>
                                        <p:tgtEl>
                                          <p:spTgt spid="53261"/>
                                        </p:tgtEl>
                                        <p:attrNameLst>
                                          <p:attrName>style.visibility</p:attrName>
                                        </p:attrNameLst>
                                      </p:cBhvr>
                                      <p:to>
                                        <p:strVal val="hidden"/>
                                      </p:to>
                                    </p:set>
                                  </p:childTnLst>
                                </p:cTn>
                              </p:par>
                            </p:childTnLst>
                          </p:cTn>
                        </p:par>
                        <p:par>
                          <p:cTn id="24" fill="hold">
                            <p:stCondLst>
                              <p:cond delay="500"/>
                            </p:stCondLst>
                            <p:childTnLst>
                              <p:par>
                                <p:cTn id="25" presetID="53" presetClass="entr" presetSubtype="0" fill="hold" nodeType="afterEffect">
                                  <p:stCondLst>
                                    <p:cond delay="0"/>
                                  </p:stCondLst>
                                  <p:childTnLst>
                                    <p:set>
                                      <p:cBhvr>
                                        <p:cTn id="26" dur="1" fill="hold">
                                          <p:stCondLst>
                                            <p:cond delay="0"/>
                                          </p:stCondLst>
                                        </p:cTn>
                                        <p:tgtEl>
                                          <p:spTgt spid="53264"/>
                                        </p:tgtEl>
                                        <p:attrNameLst>
                                          <p:attrName>style.visibility</p:attrName>
                                        </p:attrNameLst>
                                      </p:cBhvr>
                                      <p:to>
                                        <p:strVal val="visible"/>
                                      </p:to>
                                    </p:set>
                                    <p:anim calcmode="lin" valueType="num">
                                      <p:cBhvr>
                                        <p:cTn id="27" dur="500" fill="hold"/>
                                        <p:tgtEl>
                                          <p:spTgt spid="53264"/>
                                        </p:tgtEl>
                                        <p:attrNameLst>
                                          <p:attrName>ppt_w</p:attrName>
                                        </p:attrNameLst>
                                      </p:cBhvr>
                                      <p:tavLst>
                                        <p:tav tm="0">
                                          <p:val>
                                            <p:fltVal val="0"/>
                                          </p:val>
                                        </p:tav>
                                        <p:tav tm="100000">
                                          <p:val>
                                            <p:strVal val="#ppt_w"/>
                                          </p:val>
                                        </p:tav>
                                      </p:tavLst>
                                    </p:anim>
                                    <p:anim calcmode="lin" valueType="num">
                                      <p:cBhvr>
                                        <p:cTn id="28" dur="500" fill="hold"/>
                                        <p:tgtEl>
                                          <p:spTgt spid="53264"/>
                                        </p:tgtEl>
                                        <p:attrNameLst>
                                          <p:attrName>ppt_h</p:attrName>
                                        </p:attrNameLst>
                                      </p:cBhvr>
                                      <p:tavLst>
                                        <p:tav tm="0">
                                          <p:val>
                                            <p:fltVal val="0"/>
                                          </p:val>
                                        </p:tav>
                                        <p:tav tm="100000">
                                          <p:val>
                                            <p:strVal val="#ppt_h"/>
                                          </p:val>
                                        </p:tav>
                                      </p:tavLst>
                                    </p:anim>
                                    <p:animEffect transition="in" filter="fade">
                                      <p:cBhvr>
                                        <p:cTn id="29" dur="500"/>
                                        <p:tgtEl>
                                          <p:spTgt spid="53264"/>
                                        </p:tgtEl>
                                      </p:cBhvr>
                                    </p:animEffect>
                                  </p:childTnLst>
                                </p:cTn>
                              </p:par>
                            </p:childTnLst>
                          </p:cTn>
                        </p:par>
                        <p:par>
                          <p:cTn id="30" fill="hold">
                            <p:stCondLst>
                              <p:cond delay="100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53256">
                                            <p:txEl>
                                              <p:pRg st="0" end="0"/>
                                            </p:txEl>
                                          </p:spTgt>
                                        </p:tgtEl>
                                        <p:attrNameLst>
                                          <p:attrName>style.visibility</p:attrName>
                                        </p:attrNameLst>
                                      </p:cBhvr>
                                      <p:to>
                                        <p:strVal val="visible"/>
                                      </p:to>
                                    </p:set>
                                    <p:anim calcmode="discrete" valueType="clr">
                                      <p:cBhvr override="childStyle">
                                        <p:cTn id="33" dur="80"/>
                                        <p:tgtEl>
                                          <p:spTgt spid="532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3256">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53256">
                                            <p:txEl>
                                              <p:pRg st="0" end="0"/>
                                            </p:txEl>
                                          </p:spTgt>
                                        </p:tgtEl>
                                        <p:attrNameLst>
                                          <p:attrName>fill.type</p:attrName>
                                        </p:attrNameLst>
                                      </p:cBhvr>
                                      <p:to>
                                        <p:strVal val="solid"/>
                                      </p:to>
                                    </p:set>
                                  </p:childTnLst>
                                </p:cTn>
                              </p:par>
                            </p:childTnLst>
                          </p:cTn>
                        </p:par>
                        <p:par>
                          <p:cTn id="36" fill="hold">
                            <p:stCondLst>
                              <p:cond delay="2960"/>
                            </p:stCondLst>
                            <p:childTnLst>
                              <p:par>
                                <p:cTn id="37" presetID="27" presetClass="entr" presetSubtype="0" fill="hold" nodeType="afterEffect">
                                  <p:stCondLst>
                                    <p:cond delay="2000"/>
                                  </p:stCondLst>
                                  <p:iterate type="lt">
                                    <p:tmPct val="50000"/>
                                  </p:iterate>
                                  <p:childTnLst>
                                    <p:set>
                                      <p:cBhvr>
                                        <p:cTn id="38" dur="1" fill="hold">
                                          <p:stCondLst>
                                            <p:cond delay="0"/>
                                          </p:stCondLst>
                                        </p:cTn>
                                        <p:tgtEl>
                                          <p:spTgt spid="53256">
                                            <p:txEl>
                                              <p:pRg st="1" end="1"/>
                                            </p:txEl>
                                          </p:spTgt>
                                        </p:tgtEl>
                                        <p:attrNameLst>
                                          <p:attrName>style.visibility</p:attrName>
                                        </p:attrNameLst>
                                      </p:cBhvr>
                                      <p:to>
                                        <p:strVal val="visible"/>
                                      </p:to>
                                    </p:set>
                                    <p:anim calcmode="discrete" valueType="clr">
                                      <p:cBhvr override="childStyle">
                                        <p:cTn id="39" dur="80"/>
                                        <p:tgtEl>
                                          <p:spTgt spid="5325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53256">
                                            <p:txEl>
                                              <p:pRg st="1" end="1"/>
                                            </p:txEl>
                                          </p:spTgt>
                                        </p:tgtEl>
                                        <p:attrNameLst>
                                          <p:attrName>fillcolor</p:attrName>
                                        </p:attrNameLst>
                                      </p:cBhvr>
                                      <p:tavLst>
                                        <p:tav tm="0">
                                          <p:val>
                                            <p:clrVal>
                                              <a:schemeClr val="accent2"/>
                                            </p:clrVal>
                                          </p:val>
                                        </p:tav>
                                        <p:tav tm="50000">
                                          <p:val>
                                            <p:clrVal>
                                              <a:schemeClr val="hlink"/>
                                            </p:clrVal>
                                          </p:val>
                                        </p:tav>
                                      </p:tavLst>
                                    </p:anim>
                                    <p:set>
                                      <p:cBhvr>
                                        <p:cTn id="41" dur="80"/>
                                        <p:tgtEl>
                                          <p:spTgt spid="53256">
                                            <p:txEl>
                                              <p:pRg st="1" end="1"/>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par>
                          <p:cTn id="49" fill="hold">
                            <p:stCondLst>
                              <p:cond delay="50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53263"/>
                                        </p:tgtEl>
                                        <p:attrNameLst>
                                          <p:attrName>style.visibility</p:attrName>
                                        </p:attrNameLst>
                                      </p:cBhvr>
                                      <p:to>
                                        <p:strVal val="visible"/>
                                      </p:to>
                                    </p:set>
                                    <p:anim calcmode="discrete" valueType="clr">
                                      <p:cBhvr override="childStyle">
                                        <p:cTn id="52" dur="80"/>
                                        <p:tgtEl>
                                          <p:spTgt spid="53263"/>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53263"/>
                                        </p:tgtEl>
                                        <p:attrNameLst>
                                          <p:attrName>fillcolor</p:attrName>
                                        </p:attrNameLst>
                                      </p:cBhvr>
                                      <p:tavLst>
                                        <p:tav tm="0">
                                          <p:val>
                                            <p:clrVal>
                                              <a:schemeClr val="accent2"/>
                                            </p:clrVal>
                                          </p:val>
                                        </p:tav>
                                        <p:tav tm="50000">
                                          <p:val>
                                            <p:clrVal>
                                              <a:schemeClr val="hlink"/>
                                            </p:clrVal>
                                          </p:val>
                                        </p:tav>
                                      </p:tavLst>
                                    </p:anim>
                                    <p:set>
                                      <p:cBhvr>
                                        <p:cTn id="54" dur="80"/>
                                        <p:tgtEl>
                                          <p:spTgt spid="532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1" grpId="0"/>
      <p:bldP spid="53261" grpId="1"/>
      <p:bldP spid="532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685800" y="762000"/>
            <a:ext cx="7772400" cy="2282825"/>
          </a:xfrm>
          <a:prstGeom prst="rect">
            <a:avLst/>
          </a:prstGeom>
          <a:noFill/>
          <a:ln w="9525">
            <a:noFill/>
            <a:miter lim="800000"/>
            <a:headEnd/>
            <a:tailEnd/>
          </a:ln>
        </p:spPr>
        <p:txBody>
          <a:bodyPr>
            <a:spAutoFit/>
          </a:bodyPr>
          <a:lstStyle/>
          <a:p>
            <a:pPr algn="just">
              <a:spcBef>
                <a:spcPct val="50000"/>
              </a:spcBef>
            </a:pPr>
            <a:r>
              <a:rPr lang="en-US" sz="2400" b="1"/>
              <a:t>        Những việc làm ấy tuy nhỏ nhưng các bạn đã góp một phần công sức nhỏ bé của mình vào việc xây dựng nếp sống văn hoá ở địa phương. Các bạn cần tích cực và tuỳ theo sức của mình để cùng gia đình, người thân và mọi người xây dựng nếp sống văn hoá ở địa phương mình</a:t>
            </a:r>
          </a:p>
        </p:txBody>
      </p:sp>
      <p:pic>
        <p:nvPicPr>
          <p:cNvPr id="38914" name="Picture 2" descr="Kết quả hình ảnh cho TRỒNG CÂY XANH"/>
          <p:cNvPicPr>
            <a:picLocks noChangeAspect="1" noChangeArrowheads="1"/>
          </p:cNvPicPr>
          <p:nvPr/>
        </p:nvPicPr>
        <p:blipFill>
          <a:blip r:embed="rId2" cstate="print"/>
          <a:srcRect/>
          <a:stretch>
            <a:fillRect/>
          </a:stretch>
        </p:blipFill>
        <p:spPr bwMode="auto">
          <a:xfrm>
            <a:off x="914400" y="2743200"/>
            <a:ext cx="7467600" cy="356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2000" fill="hold"/>
                                        <p:tgtEl>
                                          <p:spTgt spid="70660"/>
                                        </p:tgtEl>
                                        <p:attrNameLst>
                                          <p:attrName>ppt_w</p:attrName>
                                        </p:attrNameLst>
                                      </p:cBhvr>
                                      <p:tavLst>
                                        <p:tav tm="0">
                                          <p:val>
                                            <p:fltVal val="0"/>
                                          </p:val>
                                        </p:tav>
                                        <p:tav tm="100000">
                                          <p:val>
                                            <p:strVal val="#ppt_w"/>
                                          </p:val>
                                        </p:tav>
                                      </p:tavLst>
                                    </p:anim>
                                    <p:anim calcmode="lin" valueType="num">
                                      <p:cBhvr>
                                        <p:cTn id="8" dur="2000" fill="hold"/>
                                        <p:tgtEl>
                                          <p:spTgt spid="70660"/>
                                        </p:tgtEl>
                                        <p:attrNameLst>
                                          <p:attrName>ppt_h</p:attrName>
                                        </p:attrNameLst>
                                      </p:cBhvr>
                                      <p:tavLst>
                                        <p:tav tm="0">
                                          <p:val>
                                            <p:fltVal val="0"/>
                                          </p:val>
                                        </p:tav>
                                        <p:tav tm="100000">
                                          <p:val>
                                            <p:strVal val="#ppt_h"/>
                                          </p:val>
                                        </p:tav>
                                      </p:tavLst>
                                    </p:anim>
                                    <p:animEffect transition="in" filter="fade">
                                      <p:cBhvr>
                                        <p:cTn id="9" dur="2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152400" y="76200"/>
            <a:ext cx="8763000" cy="466725"/>
          </a:xfrm>
          <a:prstGeom prst="rect">
            <a:avLst/>
          </a:prstGeom>
        </p:spPr>
        <p:txBody>
          <a:bodyPr wrap="none" fromWordArt="1">
            <a:prstTxWarp prst="textPlain">
              <a:avLst>
                <a:gd name="adj" fmla="val 50000"/>
              </a:avLst>
            </a:prstTxWarp>
          </a:bodyPr>
          <a:lstStyle/>
          <a:p>
            <a:pPr algn="ctr"/>
            <a:r>
              <a:rPr lang="vi-VN" sz="3200" kern="10">
                <a:ln w="19050">
                  <a:solidFill>
                    <a:schemeClr val="hlink"/>
                  </a:solidFill>
                  <a:round/>
                  <a:headEnd/>
                  <a:tailEnd/>
                </a:ln>
                <a:effectLst>
                  <a:outerShdw dist="35921" dir="2700000" algn="ctr" rotWithShape="0">
                    <a:srgbClr val="990000"/>
                  </a:outerShdw>
                </a:effectLst>
                <a:latin typeface="Times New Roman"/>
                <a:cs typeface="Times New Roman"/>
              </a:rPr>
              <a:t>Tiết 10:  GÓP PHẦN XÂY DỰNG NẾP SỐNG VĂN HOÁ Ở CỘNG ĐỒNG DÂN CƯ</a:t>
            </a:r>
            <a:endParaRPr lang="en-US" sz="3200" kern="10">
              <a:ln w="19050">
                <a:solidFill>
                  <a:schemeClr val="hlink"/>
                </a:solidFill>
                <a:round/>
                <a:headEnd/>
                <a:tailEnd/>
              </a:ln>
              <a:effectLst>
                <a:outerShdw dist="35921" dir="2700000" algn="ctr" rotWithShape="0">
                  <a:srgbClr val="990000"/>
                </a:outerShdw>
              </a:effectLst>
              <a:latin typeface="Times New Roman"/>
              <a:cs typeface="Times New Roman"/>
            </a:endParaRPr>
          </a:p>
        </p:txBody>
      </p:sp>
      <p:pic>
        <p:nvPicPr>
          <p:cNvPr id="6147" name="Picture 3" descr="hoa2"/>
          <p:cNvPicPr>
            <a:picLocks noChangeAspect="1" noChangeArrowheads="1"/>
          </p:cNvPicPr>
          <p:nvPr/>
        </p:nvPicPr>
        <p:blipFill>
          <a:blip r:embed="rId2" cstate="print"/>
          <a:srcRect/>
          <a:stretch>
            <a:fillRect/>
          </a:stretch>
        </p:blipFill>
        <p:spPr bwMode="auto">
          <a:xfrm>
            <a:off x="0" y="609600"/>
            <a:ext cx="9144000" cy="76200"/>
          </a:xfrm>
          <a:prstGeom prst="rect">
            <a:avLst/>
          </a:prstGeom>
          <a:solidFill>
            <a:srgbClr val="FF3300"/>
          </a:solidFill>
          <a:ln w="9525">
            <a:solidFill>
              <a:srgbClr val="FF9999"/>
            </a:solidFill>
            <a:miter lim="800000"/>
            <a:headEnd/>
            <a:tailEnd/>
          </a:ln>
        </p:spPr>
      </p:pic>
      <p:sp>
        <p:nvSpPr>
          <p:cNvPr id="6148" name="Rectangle 4"/>
          <p:cNvSpPr>
            <a:spLocks noChangeArrowheads="1"/>
          </p:cNvSpPr>
          <p:nvPr/>
        </p:nvSpPr>
        <p:spPr bwMode="auto">
          <a:xfrm>
            <a:off x="4267200" y="685800"/>
            <a:ext cx="4876800" cy="6172200"/>
          </a:xfrm>
          <a:prstGeom prst="rect">
            <a:avLst/>
          </a:prstGeom>
          <a:solidFill>
            <a:srgbClr val="A9F5EE"/>
          </a:solidFill>
          <a:ln w="19050">
            <a:solidFill>
              <a:srgbClr val="FF3300"/>
            </a:solidFill>
            <a:miter lim="800000"/>
            <a:headEnd/>
            <a:tailEnd/>
          </a:ln>
        </p:spPr>
        <p:txBody>
          <a:bodyPr wrap="none" anchor="ctr"/>
          <a:lstStyle/>
          <a:p>
            <a:endParaRPr lang="en-US"/>
          </a:p>
        </p:txBody>
      </p:sp>
      <p:sp>
        <p:nvSpPr>
          <p:cNvPr id="6149" name="Text Box 5"/>
          <p:cNvSpPr txBox="1">
            <a:spLocks noChangeArrowheads="1"/>
          </p:cNvSpPr>
          <p:nvPr/>
        </p:nvSpPr>
        <p:spPr bwMode="auto">
          <a:xfrm>
            <a:off x="4800600" y="685800"/>
            <a:ext cx="35052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I</a:t>
            </a:r>
            <a:r>
              <a:rPr lang="en-US" sz="2400" b="1">
                <a:solidFill>
                  <a:srgbClr val="FF0000"/>
                </a:solidFill>
                <a:latin typeface="Times New Roman" pitchFamily="18" charset="0"/>
              </a:rPr>
              <a:t>. </a:t>
            </a:r>
            <a:r>
              <a:rPr lang="en-US" sz="2400" b="1" u="sng">
                <a:solidFill>
                  <a:srgbClr val="FF0000"/>
                </a:solidFill>
                <a:latin typeface="Times New Roman" pitchFamily="18" charset="0"/>
              </a:rPr>
              <a:t>Đặt vấn đề</a:t>
            </a:r>
          </a:p>
        </p:txBody>
      </p:sp>
      <p:sp>
        <p:nvSpPr>
          <p:cNvPr id="6152" name="Text Box 8"/>
          <p:cNvSpPr txBox="1">
            <a:spLocks noChangeArrowheads="1"/>
          </p:cNvSpPr>
          <p:nvPr/>
        </p:nvSpPr>
        <p:spPr bwMode="auto">
          <a:xfrm>
            <a:off x="0" y="903288"/>
            <a:ext cx="4267200" cy="5619750"/>
          </a:xfrm>
          <a:prstGeom prst="rect">
            <a:avLst/>
          </a:prstGeom>
          <a:noFill/>
          <a:ln w="9525">
            <a:noFill/>
            <a:miter lim="800000"/>
            <a:headEnd/>
            <a:tailEnd/>
          </a:ln>
        </p:spPr>
        <p:txBody>
          <a:bodyPr>
            <a:spAutoFit/>
          </a:bodyPr>
          <a:lstStyle/>
          <a:p>
            <a:pPr>
              <a:lnSpc>
                <a:spcPct val="95000"/>
              </a:lnSpc>
              <a:spcBef>
                <a:spcPct val="45000"/>
              </a:spcBef>
            </a:pPr>
            <a:endParaRPr lang="en-US" sz="2400" b="1" dirty="0">
              <a:solidFill>
                <a:srgbClr val="0000FF"/>
              </a:solidFill>
              <a:latin typeface="Times New Roman" pitchFamily="18" charset="0"/>
            </a:endParaRPr>
          </a:p>
          <a:p>
            <a:pPr>
              <a:lnSpc>
                <a:spcPct val="95000"/>
              </a:lnSpc>
              <a:spcBef>
                <a:spcPct val="45000"/>
              </a:spcBef>
            </a:pPr>
            <a:r>
              <a:rPr lang="en-US" sz="2400" b="1" u="sng" dirty="0" err="1">
                <a:solidFill>
                  <a:srgbClr val="FF0000"/>
                </a:solidFill>
                <a:latin typeface="Times New Roman" pitchFamily="18" charset="0"/>
              </a:rPr>
              <a:t>Nhóm</a:t>
            </a:r>
            <a:r>
              <a:rPr lang="en-US" sz="2400" b="1" u="sng" dirty="0">
                <a:solidFill>
                  <a:srgbClr val="FF0000"/>
                </a:solidFill>
                <a:latin typeface="Times New Roman" pitchFamily="18" charset="0"/>
              </a:rPr>
              <a:t> 1</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Những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hiện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tượng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tiêu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cực</a:t>
            </a:r>
            <a:r>
              <a:rPr lang="en-US" sz="2400" b="1" dirty="0"/>
              <a:t> </a:t>
            </a:r>
            <a:r>
              <a:rPr lang="en-US" sz="2400" b="1" dirty="0" err="1">
                <a:solidFill>
                  <a:srgbClr val="0000FF"/>
                </a:solidFill>
                <a:latin typeface="Times New Roman" pitchFamily="18" charset="0"/>
              </a:rPr>
              <a:t>nào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nêu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lên</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mục</a:t>
            </a:r>
            <a:r>
              <a:rPr lang="en-US" sz="2400" b="1" dirty="0">
                <a:solidFill>
                  <a:srgbClr val="0000FF"/>
                </a:solidFill>
                <a:latin typeface="Times New Roman" pitchFamily="18" charset="0"/>
              </a:rPr>
              <a:t> 1? </a:t>
            </a:r>
          </a:p>
          <a:p>
            <a:pPr>
              <a:lnSpc>
                <a:spcPct val="95000"/>
              </a:lnSpc>
              <a:spcBef>
                <a:spcPct val="45000"/>
              </a:spcBef>
            </a:pPr>
            <a:r>
              <a:rPr lang="en-US" sz="2400" b="1" u="sng" dirty="0" err="1">
                <a:solidFill>
                  <a:srgbClr val="FF0000"/>
                </a:solidFill>
                <a:latin typeface="Times New Roman" pitchFamily="18" charset="0"/>
              </a:rPr>
              <a:t>Nhóm</a:t>
            </a:r>
            <a:r>
              <a:rPr lang="en-US" sz="2400" b="1" u="sng" dirty="0">
                <a:solidFill>
                  <a:srgbClr val="FF0000"/>
                </a:solidFill>
                <a:latin typeface="Times New Roman" pitchFamily="18" charset="0"/>
              </a:rPr>
              <a:t> 2:</a:t>
            </a:r>
            <a:r>
              <a:rPr lang="en-US" sz="2400" b="1" dirty="0">
                <a:solidFill>
                  <a:schemeClr val="accent2"/>
                </a:solidFill>
                <a:latin typeface="Times New Roman" pitchFamily="18" charset="0"/>
              </a:rPr>
              <a:t>Những </a:t>
            </a:r>
            <a:r>
              <a:rPr lang="en-US" sz="2400" b="1" dirty="0" err="1">
                <a:solidFill>
                  <a:srgbClr val="0000FF"/>
                </a:solidFill>
                <a:latin typeface="Times New Roman" pitchFamily="18" charset="0"/>
              </a:rPr>
              <a:t>hiện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tượng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ảnh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hưởng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tới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cuộc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sống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của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dân</a:t>
            </a:r>
            <a:r>
              <a:rPr lang="en-US" sz="2400" b="1" dirty="0">
                <a:solidFill>
                  <a:srgbClr val="0000FF"/>
                </a:solidFill>
                <a:latin typeface="Times New Roman" pitchFamily="18" charset="0"/>
              </a:rPr>
              <a:t>?</a:t>
            </a:r>
          </a:p>
          <a:p>
            <a:pPr>
              <a:lnSpc>
                <a:spcPct val="95000"/>
              </a:lnSpc>
              <a:spcBef>
                <a:spcPct val="45000"/>
              </a:spcBef>
            </a:pPr>
            <a:r>
              <a:rPr lang="en-US" sz="2400" b="1" u="sng" dirty="0" err="1">
                <a:solidFill>
                  <a:srgbClr val="FF0000"/>
                </a:solidFill>
                <a:latin typeface="Times New Roman" pitchFamily="18" charset="0"/>
              </a:rPr>
              <a:t>Nhóm</a:t>
            </a:r>
            <a:r>
              <a:rPr lang="en-US" sz="2400" b="1" u="sng" dirty="0">
                <a:solidFill>
                  <a:srgbClr val="FF0000"/>
                </a:solidFill>
                <a:latin typeface="Times New Roman" pitchFamily="18" charset="0"/>
              </a:rPr>
              <a:t> 3:</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sao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Hinh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công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nhận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văn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hoá</a:t>
            </a:r>
            <a:r>
              <a:rPr lang="en-US" sz="2400" b="1" dirty="0">
                <a:solidFill>
                  <a:srgbClr val="0000FF"/>
                </a:solidFill>
                <a:latin typeface="Times New Roman" pitchFamily="18" charset="0"/>
              </a:rPr>
              <a:t>?</a:t>
            </a:r>
          </a:p>
          <a:p>
            <a:pPr>
              <a:lnSpc>
                <a:spcPct val="95000"/>
              </a:lnSpc>
              <a:spcBef>
                <a:spcPct val="45000"/>
              </a:spcBef>
            </a:pPr>
            <a:r>
              <a:rPr lang="en-US" sz="2400" b="1" u="sng" dirty="0" err="1">
                <a:solidFill>
                  <a:srgbClr val="FF0000"/>
                </a:solidFill>
                <a:latin typeface="Times New Roman" pitchFamily="18" charset="0"/>
              </a:rPr>
              <a:t>Nhóm</a:t>
            </a:r>
            <a:r>
              <a:rPr lang="en-US" sz="2400" b="1" u="sng" dirty="0">
                <a:solidFill>
                  <a:srgbClr val="FF0000"/>
                </a:solidFill>
                <a:latin typeface="Times New Roman" pitchFamily="18" charset="0"/>
              </a:rPr>
              <a:t> 4</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Những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thay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đổi</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làng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Hinh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ảnh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hưởng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như</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nào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tới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cuộc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sống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của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mỗi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dân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cả</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cộng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đồng</a:t>
            </a:r>
            <a:r>
              <a:rPr lang="en-US" sz="2400" b="1" dirty="0">
                <a:solidFill>
                  <a:srgbClr val="0000FF"/>
                </a:solidFill>
                <a:latin typeface="Times New Roman" pitchFamily="18" charset="0"/>
              </a:rPr>
              <a:t>?</a:t>
            </a:r>
          </a:p>
        </p:txBody>
      </p:sp>
      <p:grpSp>
        <p:nvGrpSpPr>
          <p:cNvPr id="2" name="Group 9"/>
          <p:cNvGrpSpPr>
            <a:grpSpLocks/>
          </p:cNvGrpSpPr>
          <p:nvPr/>
        </p:nvGrpSpPr>
        <p:grpSpPr bwMode="auto">
          <a:xfrm>
            <a:off x="4800600" y="1600200"/>
            <a:ext cx="3276600" cy="1828800"/>
            <a:chOff x="3504" y="528"/>
            <a:chExt cx="2064" cy="1152"/>
          </a:xfrm>
        </p:grpSpPr>
        <p:sp>
          <p:nvSpPr>
            <p:cNvPr id="6154" name="AutoShape 10"/>
            <p:cNvSpPr>
              <a:spLocks noChangeArrowheads="1"/>
            </p:cNvSpPr>
            <p:nvPr/>
          </p:nvSpPr>
          <p:spPr bwMode="auto">
            <a:xfrm>
              <a:off x="3504" y="528"/>
              <a:ext cx="2064" cy="1152"/>
            </a:xfrm>
            <a:prstGeom prst="cloudCallout">
              <a:avLst>
                <a:gd name="adj1" fmla="val -60125"/>
                <a:gd name="adj2" fmla="val 55644"/>
              </a:avLst>
            </a:prstGeom>
            <a:gradFill rotWithShape="1">
              <a:gsLst>
                <a:gs pos="0">
                  <a:schemeClr val="bg1"/>
                </a:gs>
                <a:gs pos="100000">
                  <a:srgbClr val="FF99CC"/>
                </a:gs>
              </a:gsLst>
              <a:path path="rect">
                <a:fillToRect l="50000" t="50000" r="50000" b="50000"/>
              </a:path>
            </a:gradFill>
            <a:ln w="12700" cap="sq">
              <a:solidFill>
                <a:srgbClr val="FF00FF"/>
              </a:solidFill>
              <a:round/>
              <a:headEnd type="none" w="sm" len="sm"/>
              <a:tailEnd type="none" w="sm" len="sm"/>
            </a:ln>
            <a:effectLst>
              <a:outerShdw dist="91581" dir="3378596" algn="ctr" rotWithShape="0">
                <a:schemeClr val="folHlink"/>
              </a:outerShdw>
            </a:effectLst>
          </p:spPr>
          <p:txBody>
            <a:bodyPr/>
            <a:lstStyle/>
            <a:p>
              <a:pPr algn="ctr">
                <a:defRPr/>
              </a:pPr>
              <a:endParaRPr lang="en-US">
                <a:latin typeface=".VnTime" pitchFamily="34" charset="0"/>
              </a:endParaRPr>
            </a:p>
          </p:txBody>
        </p:sp>
        <p:sp>
          <p:nvSpPr>
            <p:cNvPr id="3" name="WordArt 11" descr="Paper bag"/>
            <p:cNvSpPr>
              <a:spLocks noChangeArrowheads="1" noChangeShapeType="1" noTextEdit="1"/>
            </p:cNvSpPr>
            <p:nvPr/>
          </p:nvSpPr>
          <p:spPr bwMode="auto">
            <a:xfrm>
              <a:off x="3696" y="912"/>
              <a:ext cx="1788" cy="294"/>
            </a:xfrm>
            <a:prstGeom prst="rect">
              <a:avLst/>
            </a:prstGeom>
          </p:spPr>
          <p:txBody>
            <a:bodyPr wrap="none" fromWordArt="1">
              <a:prstTxWarp prst="textPlain">
                <a:avLst>
                  <a:gd name="adj" fmla="val 50000"/>
                </a:avLst>
              </a:prstTxWarp>
            </a:bodyPr>
            <a:lstStyle/>
            <a:p>
              <a:pPr algn="ctr"/>
              <a:r>
                <a:rPr lang="en-US" sz="3200" kern="10">
                  <a:ln w="9525" cap="sq">
                    <a:solidFill>
                      <a:srgbClr val="008000"/>
                    </a:solidFill>
                    <a:round/>
                    <a:headEnd type="none" w="sm" len="sm"/>
                    <a:tailEnd type="none" w="sm" len="sm"/>
                  </a:ln>
                  <a:blipFill dpi="0" rotWithShape="0">
                    <a:blip r:embed="rId3"/>
                    <a:srcRect/>
                    <a:tile tx="0" ty="0" sx="100000" sy="100000" flip="none" algn="tl"/>
                  </a:blipFill>
                  <a:effectLst>
                    <a:outerShdw dist="107763" dir="2700000" algn="ctr" rotWithShape="0">
                      <a:srgbClr val="C7DFD3">
                        <a:alpha val="50000"/>
                      </a:srgbClr>
                    </a:outerShdw>
                  </a:effectLst>
                  <a:latin typeface="Arial"/>
                  <a:cs typeface="Arial"/>
                </a:rPr>
                <a:t>Thảo luận nhóm</a:t>
              </a:r>
            </a:p>
          </p:txBody>
        </p:sp>
      </p:grpSp>
      <p:pic>
        <p:nvPicPr>
          <p:cNvPr id="6156" name="Picture 12" descr="book2"/>
          <p:cNvPicPr>
            <a:picLocks noChangeAspect="1" noChangeArrowheads="1" noCrop="1"/>
          </p:cNvPicPr>
          <p:nvPr/>
        </p:nvPicPr>
        <p:blipFill>
          <a:blip r:embed="rId4" cstate="print">
            <a:lum bright="2000" contrast="2000"/>
          </a:blip>
          <a:srcRect/>
          <a:stretch>
            <a:fillRect/>
          </a:stretch>
        </p:blipFill>
        <p:spPr bwMode="auto">
          <a:xfrm>
            <a:off x="4267200" y="685800"/>
            <a:ext cx="533400" cy="47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p:cTn id="7" dur="500" fill="hold"/>
                                        <p:tgtEl>
                                          <p:spTgt spid="6156"/>
                                        </p:tgtEl>
                                        <p:attrNameLst>
                                          <p:attrName>ppt_w</p:attrName>
                                        </p:attrNameLst>
                                      </p:cBhvr>
                                      <p:tavLst>
                                        <p:tav tm="0">
                                          <p:val>
                                            <p:fltVal val="0"/>
                                          </p:val>
                                        </p:tav>
                                        <p:tav tm="100000">
                                          <p:val>
                                            <p:strVal val="#ppt_w"/>
                                          </p:val>
                                        </p:tav>
                                      </p:tavLst>
                                    </p:anim>
                                    <p:anim calcmode="lin" valueType="num">
                                      <p:cBhvr>
                                        <p:cTn id="8" dur="500" fill="hold"/>
                                        <p:tgtEl>
                                          <p:spTgt spid="6156"/>
                                        </p:tgtEl>
                                        <p:attrNameLst>
                                          <p:attrName>ppt_h</p:attrName>
                                        </p:attrNameLst>
                                      </p:cBhvr>
                                      <p:tavLst>
                                        <p:tav tm="0">
                                          <p:val>
                                            <p:fltVal val="0"/>
                                          </p:val>
                                        </p:tav>
                                        <p:tav tm="100000">
                                          <p:val>
                                            <p:strVal val="#ppt_h"/>
                                          </p:val>
                                        </p:tav>
                                      </p:tavLst>
                                    </p:anim>
                                    <p:animEffect transition="in" filter="fade">
                                      <p:cBhvr>
                                        <p:cTn id="9" dur="500"/>
                                        <p:tgtEl>
                                          <p:spTgt spid="6156"/>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149"/>
                                        </p:tgtEl>
                                        <p:attrNameLst>
                                          <p:attrName>style.visibility</p:attrName>
                                        </p:attrNameLst>
                                      </p:cBhvr>
                                      <p:to>
                                        <p:strVal val="visible"/>
                                      </p:to>
                                    </p:set>
                                    <p:anim calcmode="discrete" valueType="clr">
                                      <p:cBhvr override="childStyle">
                                        <p:cTn id="13" dur="80"/>
                                        <p:tgtEl>
                                          <p:spTgt spid="614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149"/>
                                        </p:tgtEl>
                                        <p:attrNameLst>
                                          <p:attrName>fillcolor</p:attrName>
                                        </p:attrNameLst>
                                      </p:cBhvr>
                                      <p:tavLst>
                                        <p:tav tm="0">
                                          <p:val>
                                            <p:clrVal>
                                              <a:schemeClr val="accent2"/>
                                            </p:clrVal>
                                          </p:val>
                                        </p:tav>
                                        <p:tav tm="50000">
                                          <p:val>
                                            <p:clrVal>
                                              <a:schemeClr val="hlink"/>
                                            </p:clrVal>
                                          </p:val>
                                        </p:tav>
                                      </p:tavLst>
                                    </p:anim>
                                    <p:set>
                                      <p:cBhvr>
                                        <p:cTn id="15" dur="80"/>
                                        <p:tgtEl>
                                          <p:spTgt spid="614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500"/>
                            </p:stCondLst>
                            <p:childTnLst>
                              <p:par>
                                <p:cTn id="24" presetID="53" presetClass="entr" presetSubtype="0" fill="hold" nodeType="afterEffect">
                                  <p:stCondLst>
                                    <p:cond delay="0"/>
                                  </p:stCondLst>
                                  <p:childTnLst>
                                    <p:set>
                                      <p:cBhvr>
                                        <p:cTn id="25" dur="1" fill="hold">
                                          <p:stCondLst>
                                            <p:cond delay="0"/>
                                          </p:stCondLst>
                                        </p:cTn>
                                        <p:tgtEl>
                                          <p:spTgt spid="6152">
                                            <p:txEl>
                                              <p:pRg st="1" end="1"/>
                                            </p:txEl>
                                          </p:spTgt>
                                        </p:tgtEl>
                                        <p:attrNameLst>
                                          <p:attrName>style.visibility</p:attrName>
                                        </p:attrNameLst>
                                      </p:cBhvr>
                                      <p:to>
                                        <p:strVal val="visible"/>
                                      </p:to>
                                    </p:set>
                                    <p:anim calcmode="lin" valueType="num">
                                      <p:cBhvr>
                                        <p:cTn id="26" dur="3000" fill="hold"/>
                                        <p:tgtEl>
                                          <p:spTgt spid="6152">
                                            <p:txEl>
                                              <p:pRg st="1" end="1"/>
                                            </p:txEl>
                                          </p:spTgt>
                                        </p:tgtEl>
                                        <p:attrNameLst>
                                          <p:attrName>ppt_w</p:attrName>
                                        </p:attrNameLst>
                                      </p:cBhvr>
                                      <p:tavLst>
                                        <p:tav tm="0">
                                          <p:val>
                                            <p:fltVal val="0"/>
                                          </p:val>
                                        </p:tav>
                                        <p:tav tm="100000">
                                          <p:val>
                                            <p:strVal val="#ppt_w"/>
                                          </p:val>
                                        </p:tav>
                                      </p:tavLst>
                                    </p:anim>
                                    <p:anim calcmode="lin" valueType="num">
                                      <p:cBhvr>
                                        <p:cTn id="27" dur="3000" fill="hold"/>
                                        <p:tgtEl>
                                          <p:spTgt spid="6152">
                                            <p:txEl>
                                              <p:pRg st="1" end="1"/>
                                            </p:txEl>
                                          </p:spTgt>
                                        </p:tgtEl>
                                        <p:attrNameLst>
                                          <p:attrName>ppt_h</p:attrName>
                                        </p:attrNameLst>
                                      </p:cBhvr>
                                      <p:tavLst>
                                        <p:tav tm="0">
                                          <p:val>
                                            <p:fltVal val="0"/>
                                          </p:val>
                                        </p:tav>
                                        <p:tav tm="100000">
                                          <p:val>
                                            <p:strVal val="#ppt_h"/>
                                          </p:val>
                                        </p:tav>
                                      </p:tavLst>
                                    </p:anim>
                                    <p:animEffect transition="in" filter="fade">
                                      <p:cBhvr>
                                        <p:cTn id="28" dur="3000"/>
                                        <p:tgtEl>
                                          <p:spTgt spid="6152">
                                            <p:txEl>
                                              <p:pRg st="1" end="1"/>
                                            </p:txEl>
                                          </p:spTgt>
                                        </p:tgtEl>
                                      </p:cBhvr>
                                    </p:animEffect>
                                  </p:childTnLst>
                                </p:cTn>
                              </p:par>
                            </p:childTnLst>
                          </p:cTn>
                        </p:par>
                        <p:par>
                          <p:cTn id="29" fill="hold">
                            <p:stCondLst>
                              <p:cond delay="3500"/>
                            </p:stCondLst>
                            <p:childTnLst>
                              <p:par>
                                <p:cTn id="30" presetID="53" presetClass="entr" presetSubtype="0" fill="hold" nodeType="afterEffect">
                                  <p:stCondLst>
                                    <p:cond delay="0"/>
                                  </p:stCondLst>
                                  <p:childTnLst>
                                    <p:set>
                                      <p:cBhvr>
                                        <p:cTn id="31" dur="1" fill="hold">
                                          <p:stCondLst>
                                            <p:cond delay="0"/>
                                          </p:stCondLst>
                                        </p:cTn>
                                        <p:tgtEl>
                                          <p:spTgt spid="6152">
                                            <p:txEl>
                                              <p:pRg st="2" end="2"/>
                                            </p:txEl>
                                          </p:spTgt>
                                        </p:tgtEl>
                                        <p:attrNameLst>
                                          <p:attrName>style.visibility</p:attrName>
                                        </p:attrNameLst>
                                      </p:cBhvr>
                                      <p:to>
                                        <p:strVal val="visible"/>
                                      </p:to>
                                    </p:set>
                                    <p:anim calcmode="lin" valueType="num">
                                      <p:cBhvr>
                                        <p:cTn id="32" dur="3000" fill="hold"/>
                                        <p:tgtEl>
                                          <p:spTgt spid="6152">
                                            <p:txEl>
                                              <p:pRg st="2" end="2"/>
                                            </p:txEl>
                                          </p:spTgt>
                                        </p:tgtEl>
                                        <p:attrNameLst>
                                          <p:attrName>ppt_w</p:attrName>
                                        </p:attrNameLst>
                                      </p:cBhvr>
                                      <p:tavLst>
                                        <p:tav tm="0">
                                          <p:val>
                                            <p:fltVal val="0"/>
                                          </p:val>
                                        </p:tav>
                                        <p:tav tm="100000">
                                          <p:val>
                                            <p:strVal val="#ppt_w"/>
                                          </p:val>
                                        </p:tav>
                                      </p:tavLst>
                                    </p:anim>
                                    <p:anim calcmode="lin" valueType="num">
                                      <p:cBhvr>
                                        <p:cTn id="33" dur="3000" fill="hold"/>
                                        <p:tgtEl>
                                          <p:spTgt spid="6152">
                                            <p:txEl>
                                              <p:pRg st="2" end="2"/>
                                            </p:txEl>
                                          </p:spTgt>
                                        </p:tgtEl>
                                        <p:attrNameLst>
                                          <p:attrName>ppt_h</p:attrName>
                                        </p:attrNameLst>
                                      </p:cBhvr>
                                      <p:tavLst>
                                        <p:tav tm="0">
                                          <p:val>
                                            <p:fltVal val="0"/>
                                          </p:val>
                                        </p:tav>
                                        <p:tav tm="100000">
                                          <p:val>
                                            <p:strVal val="#ppt_h"/>
                                          </p:val>
                                        </p:tav>
                                      </p:tavLst>
                                    </p:anim>
                                    <p:animEffect transition="in" filter="fade">
                                      <p:cBhvr>
                                        <p:cTn id="34" dur="3000"/>
                                        <p:tgtEl>
                                          <p:spTgt spid="6152">
                                            <p:txEl>
                                              <p:pRg st="2" end="2"/>
                                            </p:txEl>
                                          </p:spTgt>
                                        </p:tgtEl>
                                      </p:cBhvr>
                                    </p:animEffect>
                                  </p:childTnLst>
                                </p:cTn>
                              </p:par>
                            </p:childTnLst>
                          </p:cTn>
                        </p:par>
                        <p:par>
                          <p:cTn id="35" fill="hold">
                            <p:stCondLst>
                              <p:cond delay="6500"/>
                            </p:stCondLst>
                            <p:childTnLst>
                              <p:par>
                                <p:cTn id="36" presetID="53" presetClass="entr" presetSubtype="0" fill="hold" nodeType="afterEffect">
                                  <p:stCondLst>
                                    <p:cond delay="0"/>
                                  </p:stCondLst>
                                  <p:childTnLst>
                                    <p:set>
                                      <p:cBhvr>
                                        <p:cTn id="37" dur="1" fill="hold">
                                          <p:stCondLst>
                                            <p:cond delay="0"/>
                                          </p:stCondLst>
                                        </p:cTn>
                                        <p:tgtEl>
                                          <p:spTgt spid="6152">
                                            <p:txEl>
                                              <p:pRg st="3" end="3"/>
                                            </p:txEl>
                                          </p:spTgt>
                                        </p:tgtEl>
                                        <p:attrNameLst>
                                          <p:attrName>style.visibility</p:attrName>
                                        </p:attrNameLst>
                                      </p:cBhvr>
                                      <p:to>
                                        <p:strVal val="visible"/>
                                      </p:to>
                                    </p:set>
                                    <p:anim calcmode="lin" valueType="num">
                                      <p:cBhvr>
                                        <p:cTn id="38" dur="3000" fill="hold"/>
                                        <p:tgtEl>
                                          <p:spTgt spid="6152">
                                            <p:txEl>
                                              <p:pRg st="3" end="3"/>
                                            </p:txEl>
                                          </p:spTgt>
                                        </p:tgtEl>
                                        <p:attrNameLst>
                                          <p:attrName>ppt_w</p:attrName>
                                        </p:attrNameLst>
                                      </p:cBhvr>
                                      <p:tavLst>
                                        <p:tav tm="0">
                                          <p:val>
                                            <p:fltVal val="0"/>
                                          </p:val>
                                        </p:tav>
                                        <p:tav tm="100000">
                                          <p:val>
                                            <p:strVal val="#ppt_w"/>
                                          </p:val>
                                        </p:tav>
                                      </p:tavLst>
                                    </p:anim>
                                    <p:anim calcmode="lin" valueType="num">
                                      <p:cBhvr>
                                        <p:cTn id="39" dur="3000" fill="hold"/>
                                        <p:tgtEl>
                                          <p:spTgt spid="6152">
                                            <p:txEl>
                                              <p:pRg st="3" end="3"/>
                                            </p:txEl>
                                          </p:spTgt>
                                        </p:tgtEl>
                                        <p:attrNameLst>
                                          <p:attrName>ppt_h</p:attrName>
                                        </p:attrNameLst>
                                      </p:cBhvr>
                                      <p:tavLst>
                                        <p:tav tm="0">
                                          <p:val>
                                            <p:fltVal val="0"/>
                                          </p:val>
                                        </p:tav>
                                        <p:tav tm="100000">
                                          <p:val>
                                            <p:strVal val="#ppt_h"/>
                                          </p:val>
                                        </p:tav>
                                      </p:tavLst>
                                    </p:anim>
                                    <p:animEffect transition="in" filter="fade">
                                      <p:cBhvr>
                                        <p:cTn id="40" dur="3000"/>
                                        <p:tgtEl>
                                          <p:spTgt spid="6152">
                                            <p:txEl>
                                              <p:pRg st="3" end="3"/>
                                            </p:txEl>
                                          </p:spTgt>
                                        </p:tgtEl>
                                      </p:cBhvr>
                                    </p:animEffect>
                                  </p:childTnLst>
                                </p:cTn>
                              </p:par>
                            </p:childTnLst>
                          </p:cTn>
                        </p:par>
                        <p:par>
                          <p:cTn id="41" fill="hold">
                            <p:stCondLst>
                              <p:cond delay="9500"/>
                            </p:stCondLst>
                            <p:childTnLst>
                              <p:par>
                                <p:cTn id="42" presetID="53" presetClass="entr" presetSubtype="0" fill="hold" nodeType="afterEffect">
                                  <p:stCondLst>
                                    <p:cond delay="0"/>
                                  </p:stCondLst>
                                  <p:childTnLst>
                                    <p:set>
                                      <p:cBhvr>
                                        <p:cTn id="43" dur="1" fill="hold">
                                          <p:stCondLst>
                                            <p:cond delay="0"/>
                                          </p:stCondLst>
                                        </p:cTn>
                                        <p:tgtEl>
                                          <p:spTgt spid="6152">
                                            <p:txEl>
                                              <p:pRg st="4" end="4"/>
                                            </p:txEl>
                                          </p:spTgt>
                                        </p:tgtEl>
                                        <p:attrNameLst>
                                          <p:attrName>style.visibility</p:attrName>
                                        </p:attrNameLst>
                                      </p:cBhvr>
                                      <p:to>
                                        <p:strVal val="visible"/>
                                      </p:to>
                                    </p:set>
                                    <p:anim calcmode="lin" valueType="num">
                                      <p:cBhvr>
                                        <p:cTn id="44" dur="3000" fill="hold"/>
                                        <p:tgtEl>
                                          <p:spTgt spid="6152">
                                            <p:txEl>
                                              <p:pRg st="4" end="4"/>
                                            </p:txEl>
                                          </p:spTgt>
                                        </p:tgtEl>
                                        <p:attrNameLst>
                                          <p:attrName>ppt_w</p:attrName>
                                        </p:attrNameLst>
                                      </p:cBhvr>
                                      <p:tavLst>
                                        <p:tav tm="0">
                                          <p:val>
                                            <p:fltVal val="0"/>
                                          </p:val>
                                        </p:tav>
                                        <p:tav tm="100000">
                                          <p:val>
                                            <p:strVal val="#ppt_w"/>
                                          </p:val>
                                        </p:tav>
                                      </p:tavLst>
                                    </p:anim>
                                    <p:anim calcmode="lin" valueType="num">
                                      <p:cBhvr>
                                        <p:cTn id="45" dur="3000" fill="hold"/>
                                        <p:tgtEl>
                                          <p:spTgt spid="6152">
                                            <p:txEl>
                                              <p:pRg st="4" end="4"/>
                                            </p:txEl>
                                          </p:spTgt>
                                        </p:tgtEl>
                                        <p:attrNameLst>
                                          <p:attrName>ppt_h</p:attrName>
                                        </p:attrNameLst>
                                      </p:cBhvr>
                                      <p:tavLst>
                                        <p:tav tm="0">
                                          <p:val>
                                            <p:fltVal val="0"/>
                                          </p:val>
                                        </p:tav>
                                        <p:tav tm="100000">
                                          <p:val>
                                            <p:strVal val="#ppt_h"/>
                                          </p:val>
                                        </p:tav>
                                      </p:tavLst>
                                    </p:anim>
                                    <p:animEffect transition="in" filter="fade">
                                      <p:cBhvr>
                                        <p:cTn id="46" dur="3000"/>
                                        <p:tgtEl>
                                          <p:spTgt spid="61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685800" y="76200"/>
            <a:ext cx="7848600" cy="609600"/>
          </a:xfrm>
          <a:prstGeom prst="rect">
            <a:avLst/>
          </a:prstGeom>
        </p:spPr>
        <p:txBody>
          <a:bodyPr wrap="none" fromWordArt="1">
            <a:prstTxWarp prst="textPlain">
              <a:avLst>
                <a:gd name="adj" fmla="val 50000"/>
              </a:avLst>
            </a:prstTxWarp>
          </a:bodyPr>
          <a:lstStyle/>
          <a:p>
            <a:pPr algn="ctr"/>
            <a:r>
              <a:rPr lang="vi-VN"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Tiết 10:  GÓP PHẦN XÂY DỰNG NẾP SỐNG VĂN HOÁ Ở CỘNG ĐỒNG DÂN CƯ</a:t>
            </a:r>
            <a:endParaRPr lang="en-US"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16387" name="Picture 3" descr="hoa2"/>
          <p:cNvPicPr>
            <a:picLocks noChangeAspect="1" noChangeArrowheads="1"/>
          </p:cNvPicPr>
          <p:nvPr/>
        </p:nvPicPr>
        <p:blipFill>
          <a:blip r:embed="rId2" cstate="print"/>
          <a:srcRect/>
          <a:stretch>
            <a:fillRect/>
          </a:stretch>
        </p:blipFill>
        <p:spPr bwMode="auto">
          <a:xfrm>
            <a:off x="0" y="762000"/>
            <a:ext cx="9144000" cy="76200"/>
          </a:xfrm>
          <a:prstGeom prst="rect">
            <a:avLst/>
          </a:prstGeom>
          <a:solidFill>
            <a:srgbClr val="FF3300"/>
          </a:solidFill>
          <a:ln w="9525">
            <a:solidFill>
              <a:srgbClr val="FF9999"/>
            </a:solidFill>
            <a:miter lim="800000"/>
            <a:headEnd/>
            <a:tailEnd/>
          </a:ln>
        </p:spPr>
      </p:pic>
      <p:sp>
        <p:nvSpPr>
          <p:cNvPr id="69636" name="Rectangle 4"/>
          <p:cNvSpPr>
            <a:spLocks noChangeArrowheads="1"/>
          </p:cNvSpPr>
          <p:nvPr/>
        </p:nvSpPr>
        <p:spPr bwMode="auto">
          <a:xfrm>
            <a:off x="2819400" y="4343400"/>
            <a:ext cx="6324600" cy="1295400"/>
          </a:xfrm>
          <a:prstGeom prst="rect">
            <a:avLst/>
          </a:prstGeom>
          <a:solidFill>
            <a:schemeClr val="bg1"/>
          </a:solidFill>
          <a:ln w="19050">
            <a:noFill/>
            <a:miter lim="800000"/>
            <a:headEnd/>
            <a:tailEnd/>
          </a:ln>
        </p:spPr>
        <p:txBody>
          <a:bodyPr wrap="none" anchor="ctr"/>
          <a:lstStyle/>
          <a:p>
            <a:r>
              <a:rPr lang="en-US" b="1" dirty="0" err="1">
                <a:solidFill>
                  <a:srgbClr val="CC3300"/>
                </a:solidFill>
              </a:rPr>
              <a:t>Tránh</a:t>
            </a:r>
            <a:r>
              <a:rPr lang="en-US" b="1" dirty="0">
                <a:solidFill>
                  <a:srgbClr val="CC3300"/>
                </a:solidFill>
              </a:rPr>
              <a:t> </a:t>
            </a:r>
            <a:r>
              <a:rPr lang="en-US" b="1" dirty="0" err="1">
                <a:solidFill>
                  <a:srgbClr val="CC3300"/>
                </a:solidFill>
              </a:rPr>
              <a:t>những</a:t>
            </a:r>
            <a:r>
              <a:rPr lang="en-US" b="1" dirty="0">
                <a:solidFill>
                  <a:srgbClr val="CC3300"/>
                </a:solidFill>
              </a:rPr>
              <a:t> </a:t>
            </a:r>
            <a:r>
              <a:rPr lang="en-US" b="1" dirty="0" err="1">
                <a:solidFill>
                  <a:srgbClr val="CC3300"/>
                </a:solidFill>
              </a:rPr>
              <a:t>việc</a:t>
            </a:r>
            <a:r>
              <a:rPr lang="en-US" b="1" dirty="0">
                <a:solidFill>
                  <a:srgbClr val="CC3300"/>
                </a:solidFill>
              </a:rPr>
              <a:t> </a:t>
            </a:r>
            <a:r>
              <a:rPr lang="en-US" b="1" dirty="0" err="1">
                <a:solidFill>
                  <a:srgbClr val="CC3300"/>
                </a:solidFill>
              </a:rPr>
              <a:t>làm</a:t>
            </a:r>
            <a:r>
              <a:rPr lang="en-US" b="1" dirty="0">
                <a:solidFill>
                  <a:srgbClr val="CC3300"/>
                </a:solidFill>
              </a:rPr>
              <a:t> </a:t>
            </a:r>
            <a:r>
              <a:rPr lang="en-US" b="1" dirty="0" err="1">
                <a:solidFill>
                  <a:srgbClr val="CC3300"/>
                </a:solidFill>
              </a:rPr>
              <a:t>xấu</a:t>
            </a:r>
            <a:r>
              <a:rPr lang="en-US" b="1" dirty="0">
                <a:solidFill>
                  <a:srgbClr val="CC3300"/>
                </a:solidFill>
              </a:rPr>
              <a:t>.</a:t>
            </a:r>
          </a:p>
          <a:p>
            <a:endParaRPr lang="en-US" b="1" dirty="0">
              <a:solidFill>
                <a:srgbClr val="CC3300"/>
              </a:solidFill>
            </a:endParaRPr>
          </a:p>
          <a:p>
            <a:r>
              <a:rPr lang="en-US" b="1" dirty="0" err="1">
                <a:solidFill>
                  <a:srgbClr val="CC3300"/>
                </a:solidFill>
              </a:rPr>
              <a:t>Tham</a:t>
            </a:r>
            <a:r>
              <a:rPr lang="en-US" b="1" dirty="0">
                <a:solidFill>
                  <a:srgbClr val="CC3300"/>
                </a:solidFill>
              </a:rPr>
              <a:t> </a:t>
            </a:r>
            <a:r>
              <a:rPr lang="en-US" b="1" dirty="0" err="1">
                <a:solidFill>
                  <a:srgbClr val="CC3300"/>
                </a:solidFill>
              </a:rPr>
              <a:t>gia</a:t>
            </a:r>
            <a:r>
              <a:rPr lang="en-US" b="1" dirty="0">
                <a:solidFill>
                  <a:srgbClr val="CC3300"/>
                </a:solidFill>
              </a:rPr>
              <a:t> </a:t>
            </a:r>
            <a:r>
              <a:rPr lang="en-US" b="1" dirty="0" err="1">
                <a:solidFill>
                  <a:srgbClr val="CC3300"/>
                </a:solidFill>
              </a:rPr>
              <a:t>những</a:t>
            </a:r>
            <a:r>
              <a:rPr lang="en-US" b="1" dirty="0">
                <a:solidFill>
                  <a:srgbClr val="CC3300"/>
                </a:solidFill>
              </a:rPr>
              <a:t> </a:t>
            </a:r>
            <a:r>
              <a:rPr lang="en-US" b="1" dirty="0" err="1">
                <a:solidFill>
                  <a:srgbClr val="CC3300"/>
                </a:solidFill>
              </a:rPr>
              <a:t>hoạt</a:t>
            </a:r>
            <a:r>
              <a:rPr lang="en-US" b="1" dirty="0">
                <a:solidFill>
                  <a:srgbClr val="CC3300"/>
                </a:solidFill>
              </a:rPr>
              <a:t> </a:t>
            </a:r>
            <a:r>
              <a:rPr lang="en-US" b="1" dirty="0" err="1">
                <a:solidFill>
                  <a:srgbClr val="CC3300"/>
                </a:solidFill>
              </a:rPr>
              <a:t>động</a:t>
            </a:r>
            <a:r>
              <a:rPr lang="en-US" b="1" dirty="0">
                <a:solidFill>
                  <a:srgbClr val="CC3300"/>
                </a:solidFill>
              </a:rPr>
              <a:t> </a:t>
            </a:r>
            <a:r>
              <a:rPr lang="en-US" b="1" dirty="0" err="1">
                <a:solidFill>
                  <a:srgbClr val="CC3300"/>
                </a:solidFill>
              </a:rPr>
              <a:t>vừa</a:t>
            </a:r>
            <a:r>
              <a:rPr lang="en-US" b="1" dirty="0">
                <a:solidFill>
                  <a:srgbClr val="CC3300"/>
                </a:solidFill>
              </a:rPr>
              <a:t> </a:t>
            </a:r>
            <a:r>
              <a:rPr lang="en-US" b="1" dirty="0" err="1">
                <a:solidFill>
                  <a:srgbClr val="CC3300"/>
                </a:solidFill>
              </a:rPr>
              <a:t>sức</a:t>
            </a:r>
            <a:r>
              <a:rPr lang="en-US" b="1" dirty="0">
                <a:solidFill>
                  <a:srgbClr val="CC3300"/>
                </a:solidFill>
              </a:rPr>
              <a:t> </a:t>
            </a:r>
            <a:r>
              <a:rPr lang="en-US" b="1" dirty="0" err="1">
                <a:solidFill>
                  <a:srgbClr val="CC3300"/>
                </a:solidFill>
              </a:rPr>
              <a:t>mình</a:t>
            </a:r>
            <a:r>
              <a:rPr lang="en-US" b="1" dirty="0">
                <a:solidFill>
                  <a:srgbClr val="CC3300"/>
                </a:solidFill>
              </a:rPr>
              <a:t> </a:t>
            </a:r>
            <a:r>
              <a:rPr lang="en-US" b="1" dirty="0" err="1">
                <a:solidFill>
                  <a:srgbClr val="CC3300"/>
                </a:solidFill>
              </a:rPr>
              <a:t>góp</a:t>
            </a:r>
            <a:r>
              <a:rPr lang="en-US" b="1" dirty="0">
                <a:solidFill>
                  <a:srgbClr val="CC3300"/>
                </a:solidFill>
              </a:rPr>
              <a:t> </a:t>
            </a:r>
            <a:r>
              <a:rPr lang="en-US" b="1" dirty="0" err="1">
                <a:solidFill>
                  <a:srgbClr val="CC3300"/>
                </a:solidFill>
              </a:rPr>
              <a:t>phần</a:t>
            </a:r>
            <a:r>
              <a:rPr lang="en-US" b="1" dirty="0">
                <a:solidFill>
                  <a:srgbClr val="CC3300"/>
                </a:solidFill>
              </a:rPr>
              <a:t> </a:t>
            </a:r>
            <a:r>
              <a:rPr lang="en-US" b="1" dirty="0" err="1">
                <a:solidFill>
                  <a:srgbClr val="CC3300"/>
                </a:solidFill>
              </a:rPr>
              <a:t>xây</a:t>
            </a:r>
            <a:r>
              <a:rPr lang="en-US" b="1" dirty="0">
                <a:solidFill>
                  <a:srgbClr val="CC3300"/>
                </a:solidFill>
              </a:rPr>
              <a:t> </a:t>
            </a:r>
          </a:p>
          <a:p>
            <a:r>
              <a:rPr lang="en-US" b="1" dirty="0" err="1">
                <a:solidFill>
                  <a:srgbClr val="CC3300"/>
                </a:solidFill>
              </a:rPr>
              <a:t>dựng</a:t>
            </a:r>
            <a:r>
              <a:rPr lang="en-US" b="1" dirty="0">
                <a:solidFill>
                  <a:srgbClr val="CC3300"/>
                </a:solidFill>
              </a:rPr>
              <a:t> </a:t>
            </a:r>
            <a:r>
              <a:rPr lang="en-US" b="1" dirty="0" err="1">
                <a:solidFill>
                  <a:srgbClr val="CC3300"/>
                </a:solidFill>
              </a:rPr>
              <a:t>nếp</a:t>
            </a:r>
            <a:r>
              <a:rPr lang="en-US" b="1" dirty="0">
                <a:solidFill>
                  <a:srgbClr val="CC3300"/>
                </a:solidFill>
              </a:rPr>
              <a:t> </a:t>
            </a:r>
            <a:r>
              <a:rPr lang="en-US" b="1" dirty="0" err="1">
                <a:solidFill>
                  <a:srgbClr val="CC3300"/>
                </a:solidFill>
              </a:rPr>
              <a:t>sống</a:t>
            </a:r>
            <a:r>
              <a:rPr lang="en-US" b="1" dirty="0">
                <a:solidFill>
                  <a:srgbClr val="CC3300"/>
                </a:solidFill>
              </a:rPr>
              <a:t> </a:t>
            </a:r>
            <a:r>
              <a:rPr lang="en-US" b="1" dirty="0" err="1">
                <a:solidFill>
                  <a:srgbClr val="CC3300"/>
                </a:solidFill>
              </a:rPr>
              <a:t>văn</a:t>
            </a:r>
            <a:r>
              <a:rPr lang="en-US" b="1" dirty="0">
                <a:solidFill>
                  <a:srgbClr val="CC3300"/>
                </a:solidFill>
              </a:rPr>
              <a:t> </a:t>
            </a:r>
            <a:r>
              <a:rPr lang="en-US" b="1" dirty="0" err="1">
                <a:solidFill>
                  <a:srgbClr val="CC3300"/>
                </a:solidFill>
              </a:rPr>
              <a:t>hoá</a:t>
            </a:r>
            <a:r>
              <a:rPr lang="en-US" b="1" dirty="0">
                <a:solidFill>
                  <a:srgbClr val="CC3300"/>
                </a:solidFill>
              </a:rPr>
              <a:t> </a:t>
            </a:r>
            <a:r>
              <a:rPr lang="en-US" b="1" dirty="0" err="1">
                <a:solidFill>
                  <a:srgbClr val="CC3300"/>
                </a:solidFill>
              </a:rPr>
              <a:t>cộng</a:t>
            </a:r>
            <a:r>
              <a:rPr lang="en-US" b="1" dirty="0">
                <a:solidFill>
                  <a:srgbClr val="CC3300"/>
                </a:solidFill>
              </a:rPr>
              <a:t> </a:t>
            </a:r>
            <a:r>
              <a:rPr lang="en-US" b="1" dirty="0" err="1">
                <a:solidFill>
                  <a:srgbClr val="CC3300"/>
                </a:solidFill>
              </a:rPr>
              <a:t>đồng</a:t>
            </a:r>
            <a:r>
              <a:rPr lang="en-US" b="1" dirty="0">
                <a:solidFill>
                  <a:srgbClr val="CC3300"/>
                </a:solidFill>
              </a:rPr>
              <a:t> </a:t>
            </a:r>
            <a:r>
              <a:rPr lang="en-US" b="1" dirty="0" err="1">
                <a:solidFill>
                  <a:srgbClr val="CC3300"/>
                </a:solidFill>
              </a:rPr>
              <a:t>dân</a:t>
            </a:r>
            <a:r>
              <a:rPr lang="en-US" b="1" dirty="0">
                <a:solidFill>
                  <a:srgbClr val="CC3300"/>
                </a:solidFill>
              </a:rPr>
              <a:t> </a:t>
            </a:r>
            <a:r>
              <a:rPr lang="en-US" b="1" dirty="0" err="1">
                <a:solidFill>
                  <a:srgbClr val="CC3300"/>
                </a:solidFill>
              </a:rPr>
              <a:t>cư</a:t>
            </a:r>
            <a:r>
              <a:rPr lang="en-US" b="1" dirty="0">
                <a:solidFill>
                  <a:srgbClr val="CC3300"/>
                </a:solidFill>
              </a:rPr>
              <a:t>.</a:t>
            </a:r>
          </a:p>
          <a:p>
            <a:endParaRPr lang="en-US" dirty="0">
              <a:solidFill>
                <a:srgbClr val="CC3300"/>
              </a:solidFill>
            </a:endParaRPr>
          </a:p>
        </p:txBody>
      </p:sp>
      <p:sp>
        <p:nvSpPr>
          <p:cNvPr id="16389" name="Text Box 5"/>
          <p:cNvSpPr txBox="1">
            <a:spLocks noChangeArrowheads="1"/>
          </p:cNvSpPr>
          <p:nvPr/>
        </p:nvSpPr>
        <p:spPr bwMode="auto">
          <a:xfrm>
            <a:off x="152400" y="838200"/>
            <a:ext cx="7772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rPr>
              <a:t>I.</a:t>
            </a:r>
            <a:r>
              <a:rPr lang="en-US" sz="2000" b="1">
                <a:solidFill>
                  <a:schemeClr val="bg1"/>
                </a:solidFill>
                <a:latin typeface="Times New Roman" pitchFamily="18" charset="0"/>
              </a:rPr>
              <a:t> </a:t>
            </a:r>
            <a:r>
              <a:rPr lang="en-US" sz="2400" b="1" u="sng">
                <a:solidFill>
                  <a:srgbClr val="0000FF"/>
                </a:solidFill>
                <a:latin typeface="Times New Roman" pitchFamily="18" charset="0"/>
              </a:rPr>
              <a:t>Đặt vấn đề</a:t>
            </a:r>
          </a:p>
        </p:txBody>
      </p:sp>
      <p:sp>
        <p:nvSpPr>
          <p:cNvPr id="16390" name="Text Box 6"/>
          <p:cNvSpPr txBox="1">
            <a:spLocks noChangeArrowheads="1"/>
          </p:cNvSpPr>
          <p:nvPr/>
        </p:nvSpPr>
        <p:spPr bwMode="auto">
          <a:xfrm>
            <a:off x="152400" y="1295400"/>
            <a:ext cx="48006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II.</a:t>
            </a:r>
            <a:r>
              <a:rPr lang="en-US" sz="2000" b="1" u="sng">
                <a:solidFill>
                  <a:srgbClr val="0000FF"/>
                </a:solidFill>
              </a:rPr>
              <a:t>  Nội dung bài học</a:t>
            </a:r>
          </a:p>
        </p:txBody>
      </p:sp>
      <p:sp>
        <p:nvSpPr>
          <p:cNvPr id="16391" name="Text Box 7"/>
          <p:cNvSpPr txBox="1">
            <a:spLocks noChangeArrowheads="1"/>
          </p:cNvSpPr>
          <p:nvPr/>
        </p:nvSpPr>
        <p:spPr bwMode="auto">
          <a:xfrm>
            <a:off x="304800" y="3505200"/>
            <a:ext cx="8534400" cy="762000"/>
          </a:xfrm>
          <a:prstGeom prst="rect">
            <a:avLst/>
          </a:prstGeom>
          <a:noFill/>
          <a:ln w="9525">
            <a:noFill/>
            <a:miter lim="800000"/>
            <a:headEnd/>
            <a:tailEnd/>
          </a:ln>
        </p:spPr>
        <p:txBody>
          <a:bodyPr>
            <a:spAutoFit/>
          </a:bodyPr>
          <a:lstStyle/>
          <a:p>
            <a:r>
              <a:rPr lang="en-US" sz="2200" b="1">
                <a:solidFill>
                  <a:srgbClr val="0000FF"/>
                </a:solidFill>
              </a:rPr>
              <a:t>    </a:t>
            </a:r>
            <a:r>
              <a:rPr lang="en-US" sz="2200" b="1">
                <a:solidFill>
                  <a:srgbClr val="FF0000"/>
                </a:solidFill>
                <a:latin typeface="Times New Roman" pitchFamily="18" charset="0"/>
              </a:rPr>
              <a:t>3.Ý nghĩa</a:t>
            </a:r>
            <a:r>
              <a:rPr lang="en-US" sz="2200" b="1">
                <a:solidFill>
                  <a:srgbClr val="0000FF"/>
                </a:solidFill>
                <a:latin typeface="Times New Roman" pitchFamily="18" charset="0"/>
              </a:rPr>
              <a:t>: - Góp phần làm cho cuộc sống bình yên, hạnh phúc.</a:t>
            </a:r>
          </a:p>
          <a:p>
            <a:pPr algn="just"/>
            <a:r>
              <a:rPr lang="en-US" sz="2200" b="1">
                <a:solidFill>
                  <a:srgbClr val="0000FF"/>
                </a:solidFill>
                <a:latin typeface="Times New Roman" pitchFamily="18" charset="0"/>
              </a:rPr>
              <a:t>         - Bảo vệ và phát huy truyền thống văn hoá tốt đẹp của dân tộc.</a:t>
            </a:r>
            <a:endParaRPr lang="en-US" sz="2200">
              <a:latin typeface="Times New Roman" pitchFamily="18" charset="0"/>
            </a:endParaRPr>
          </a:p>
        </p:txBody>
      </p:sp>
      <p:sp>
        <p:nvSpPr>
          <p:cNvPr id="16392" name="Text Box 8"/>
          <p:cNvSpPr txBox="1">
            <a:spLocks noChangeArrowheads="1"/>
          </p:cNvSpPr>
          <p:nvPr/>
        </p:nvSpPr>
        <p:spPr bwMode="auto">
          <a:xfrm>
            <a:off x="0" y="1676400"/>
            <a:ext cx="8991600" cy="1127125"/>
          </a:xfrm>
          <a:prstGeom prst="rect">
            <a:avLst/>
          </a:prstGeom>
          <a:solidFill>
            <a:schemeClr val="bg1"/>
          </a:solidFill>
          <a:ln w="9525">
            <a:noFill/>
            <a:miter lim="800000"/>
            <a:headEnd/>
            <a:tailEnd/>
          </a:ln>
        </p:spPr>
        <p:txBody>
          <a:bodyPr>
            <a:spAutoFit/>
          </a:bodyPr>
          <a:lstStyle/>
          <a:p>
            <a:pPr marL="342900" indent="-342900" algn="just">
              <a:spcBef>
                <a:spcPct val="50000"/>
              </a:spcBef>
            </a:pPr>
            <a:r>
              <a:rPr lang="en-US" sz="2400" b="1">
                <a:solidFill>
                  <a:srgbClr val="FF0000"/>
                </a:solidFill>
                <a:latin typeface="Times New Roman" pitchFamily="18" charset="0"/>
              </a:rPr>
              <a:t>        </a:t>
            </a:r>
            <a:r>
              <a:rPr lang="en-US" sz="2200" b="1">
                <a:solidFill>
                  <a:srgbClr val="FF0000"/>
                </a:solidFill>
                <a:latin typeface="Times New Roman" pitchFamily="18" charset="0"/>
              </a:rPr>
              <a:t>1. Cộng đồng dân cư</a:t>
            </a:r>
            <a:r>
              <a:rPr lang="en-US" sz="2200" b="1">
                <a:solidFill>
                  <a:srgbClr val="0033CC"/>
                </a:solidFill>
                <a:latin typeface="Times New Roman" pitchFamily="18" charset="0"/>
              </a:rPr>
              <a:t> Là toàn thể những người cùng sinh sống trong một  khu vực lãnh thổ hoặc đơn vị hành chính, có sự  gắn bó, liên kết  và hợp tác để cùng thực hiện lợi ích của mình và lợi ích chung.</a:t>
            </a:r>
          </a:p>
        </p:txBody>
      </p:sp>
      <p:sp>
        <p:nvSpPr>
          <p:cNvPr id="16393" name="Text Box 9"/>
          <p:cNvSpPr txBox="1">
            <a:spLocks noChangeArrowheads="1"/>
          </p:cNvSpPr>
          <p:nvPr/>
        </p:nvSpPr>
        <p:spPr bwMode="auto">
          <a:xfrm>
            <a:off x="228600" y="2743200"/>
            <a:ext cx="8610600" cy="822325"/>
          </a:xfrm>
          <a:prstGeom prst="rect">
            <a:avLst/>
          </a:prstGeom>
          <a:noFill/>
          <a:ln w="9525">
            <a:noFill/>
            <a:miter lim="800000"/>
            <a:headEnd/>
            <a:tailEnd/>
          </a:ln>
        </p:spPr>
        <p:txBody>
          <a:bodyPr>
            <a:spAutoFit/>
          </a:bodyPr>
          <a:lstStyle/>
          <a:p>
            <a:pPr algn="just">
              <a:spcBef>
                <a:spcPct val="50000"/>
              </a:spcBef>
            </a:pPr>
            <a:r>
              <a:rPr lang="en-US" sz="2400" b="1">
                <a:solidFill>
                  <a:srgbClr val="FF0000"/>
                </a:solidFill>
                <a:latin typeface="Times New Roman" pitchFamily="18" charset="0"/>
              </a:rPr>
              <a:t>     2. </a:t>
            </a:r>
            <a:r>
              <a:rPr lang="en-US" sz="2200" b="1">
                <a:solidFill>
                  <a:srgbClr val="FF0000"/>
                </a:solidFill>
                <a:latin typeface="Times New Roman" pitchFamily="18" charset="0"/>
              </a:rPr>
              <a:t>Xây dựng nếp sống văn hoá ở cộng đồng dân cư</a:t>
            </a:r>
            <a:r>
              <a:rPr lang="en-US" sz="2200" b="1">
                <a:solidFill>
                  <a:srgbClr val="0033CC"/>
                </a:solidFill>
                <a:latin typeface="Times New Roman" pitchFamily="18" charset="0"/>
              </a:rPr>
              <a:t> Là làm cho đời sống văn hoá tinh thần ngày càng lành mạnh phong phú</a:t>
            </a:r>
            <a:r>
              <a:rPr lang="en-US" sz="2400" b="1">
                <a:solidFill>
                  <a:srgbClr val="0033CC"/>
                </a:solidFill>
                <a:latin typeface="Times New Roman" pitchFamily="18" charset="0"/>
              </a:rPr>
              <a:t>.</a:t>
            </a:r>
            <a:endParaRPr lang="en-US" sz="2400">
              <a:latin typeface="Times New Roman" pitchFamily="18" charset="0"/>
            </a:endParaRPr>
          </a:p>
        </p:txBody>
      </p:sp>
      <p:sp>
        <p:nvSpPr>
          <p:cNvPr id="69646" name="AutoShape 14"/>
          <p:cNvSpPr>
            <a:spLocks/>
          </p:cNvSpPr>
          <p:nvPr/>
        </p:nvSpPr>
        <p:spPr bwMode="auto">
          <a:xfrm>
            <a:off x="2514600" y="4495800"/>
            <a:ext cx="152400" cy="533400"/>
          </a:xfrm>
          <a:prstGeom prst="leftBrace">
            <a:avLst>
              <a:gd name="adj1" fmla="val 29167"/>
              <a:gd name="adj2" fmla="val 50000"/>
            </a:avLst>
          </a:prstGeom>
          <a:noFill/>
          <a:ln w="44450">
            <a:solidFill>
              <a:schemeClr val="tx1"/>
            </a:solidFill>
            <a:round/>
            <a:headEnd/>
            <a:tailEnd/>
          </a:ln>
        </p:spPr>
        <p:txBody>
          <a:bodyPr wrap="none" anchor="ctr"/>
          <a:lstStyle/>
          <a:p>
            <a:pPr algn="ctr"/>
            <a:endParaRPr lang="en-US" sz="3600"/>
          </a:p>
        </p:txBody>
      </p:sp>
      <p:sp>
        <p:nvSpPr>
          <p:cNvPr id="69647" name="Text Box 15"/>
          <p:cNvSpPr txBox="1">
            <a:spLocks noChangeArrowheads="1"/>
          </p:cNvSpPr>
          <p:nvPr/>
        </p:nvSpPr>
        <p:spPr bwMode="auto">
          <a:xfrm>
            <a:off x="609600" y="4495800"/>
            <a:ext cx="20574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4</a:t>
            </a:r>
            <a:r>
              <a:rPr lang="en-US" b="1">
                <a:solidFill>
                  <a:srgbClr val="0000FF"/>
                </a:solidFill>
              </a:rPr>
              <a:t>.  </a:t>
            </a:r>
            <a:r>
              <a:rPr lang="en-US" b="1">
                <a:solidFill>
                  <a:srgbClr val="CC3300"/>
                </a:solidFill>
              </a:rPr>
              <a:t>Chúng ta cần</a:t>
            </a:r>
          </a:p>
        </p:txBody>
      </p:sp>
      <p:pic>
        <p:nvPicPr>
          <p:cNvPr id="69648" name="Picture 16" descr="book2"/>
          <p:cNvPicPr>
            <a:picLocks noChangeAspect="1" noChangeArrowheads="1" noCrop="1"/>
          </p:cNvPicPr>
          <p:nvPr/>
        </p:nvPicPr>
        <p:blipFill>
          <a:blip r:embed="rId3" cstate="print">
            <a:lum bright="2000" contrast="2000"/>
          </a:blip>
          <a:srcRect/>
          <a:stretch>
            <a:fillRect/>
          </a:stretch>
        </p:blipFill>
        <p:spPr bwMode="auto">
          <a:xfrm>
            <a:off x="0" y="4419600"/>
            <a:ext cx="533400" cy="47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9648"/>
                                        </p:tgtEl>
                                        <p:attrNameLst>
                                          <p:attrName>style.visibility</p:attrName>
                                        </p:attrNameLst>
                                      </p:cBhvr>
                                      <p:to>
                                        <p:strVal val="visible"/>
                                      </p:to>
                                    </p:set>
                                    <p:anim calcmode="lin" valueType="num">
                                      <p:cBhvr>
                                        <p:cTn id="7" dur="500" fill="hold"/>
                                        <p:tgtEl>
                                          <p:spTgt spid="69648"/>
                                        </p:tgtEl>
                                        <p:attrNameLst>
                                          <p:attrName>ppt_w</p:attrName>
                                        </p:attrNameLst>
                                      </p:cBhvr>
                                      <p:tavLst>
                                        <p:tav tm="0">
                                          <p:val>
                                            <p:fltVal val="0"/>
                                          </p:val>
                                        </p:tav>
                                        <p:tav tm="100000">
                                          <p:val>
                                            <p:strVal val="#ppt_w"/>
                                          </p:val>
                                        </p:tav>
                                      </p:tavLst>
                                    </p:anim>
                                    <p:anim calcmode="lin" valueType="num">
                                      <p:cBhvr>
                                        <p:cTn id="8" dur="500" fill="hold"/>
                                        <p:tgtEl>
                                          <p:spTgt spid="69648"/>
                                        </p:tgtEl>
                                        <p:attrNameLst>
                                          <p:attrName>ppt_h</p:attrName>
                                        </p:attrNameLst>
                                      </p:cBhvr>
                                      <p:tavLst>
                                        <p:tav tm="0">
                                          <p:val>
                                            <p:fltVal val="0"/>
                                          </p:val>
                                        </p:tav>
                                        <p:tav tm="100000">
                                          <p:val>
                                            <p:strVal val="#ppt_h"/>
                                          </p:val>
                                        </p:tav>
                                      </p:tavLst>
                                    </p:anim>
                                    <p:animEffect transition="in" filter="fade">
                                      <p:cBhvr>
                                        <p:cTn id="9" dur="500"/>
                                        <p:tgtEl>
                                          <p:spTgt spid="69648"/>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9647"/>
                                        </p:tgtEl>
                                        <p:attrNameLst>
                                          <p:attrName>style.visibility</p:attrName>
                                        </p:attrNameLst>
                                      </p:cBhvr>
                                      <p:to>
                                        <p:strVal val="visible"/>
                                      </p:to>
                                    </p:set>
                                    <p:anim calcmode="discrete" valueType="clr">
                                      <p:cBhvr override="childStyle">
                                        <p:cTn id="13" dur="80"/>
                                        <p:tgtEl>
                                          <p:spTgt spid="6964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9647"/>
                                        </p:tgtEl>
                                        <p:attrNameLst>
                                          <p:attrName>fillcolor</p:attrName>
                                        </p:attrNameLst>
                                      </p:cBhvr>
                                      <p:tavLst>
                                        <p:tav tm="0">
                                          <p:val>
                                            <p:clrVal>
                                              <a:schemeClr val="accent2"/>
                                            </p:clrVal>
                                          </p:val>
                                        </p:tav>
                                        <p:tav tm="50000">
                                          <p:val>
                                            <p:clrVal>
                                              <a:schemeClr val="hlink"/>
                                            </p:clrVal>
                                          </p:val>
                                        </p:tav>
                                      </p:tavLst>
                                    </p:anim>
                                    <p:set>
                                      <p:cBhvr>
                                        <p:cTn id="15" dur="80"/>
                                        <p:tgtEl>
                                          <p:spTgt spid="69647"/>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9646"/>
                                        </p:tgtEl>
                                        <p:attrNameLst>
                                          <p:attrName>style.visibility</p:attrName>
                                        </p:attrNameLst>
                                      </p:cBhvr>
                                      <p:to>
                                        <p:strVal val="visible"/>
                                      </p:to>
                                    </p:set>
                                    <p:anim calcmode="lin" valueType="num">
                                      <p:cBhvr>
                                        <p:cTn id="20" dur="500" fill="hold"/>
                                        <p:tgtEl>
                                          <p:spTgt spid="69646"/>
                                        </p:tgtEl>
                                        <p:attrNameLst>
                                          <p:attrName>ppt_w</p:attrName>
                                        </p:attrNameLst>
                                      </p:cBhvr>
                                      <p:tavLst>
                                        <p:tav tm="0">
                                          <p:val>
                                            <p:fltVal val="0"/>
                                          </p:val>
                                        </p:tav>
                                        <p:tav tm="100000">
                                          <p:val>
                                            <p:strVal val="#ppt_w"/>
                                          </p:val>
                                        </p:tav>
                                      </p:tavLst>
                                    </p:anim>
                                    <p:anim calcmode="lin" valueType="num">
                                      <p:cBhvr>
                                        <p:cTn id="21" dur="500" fill="hold"/>
                                        <p:tgtEl>
                                          <p:spTgt spid="69646"/>
                                        </p:tgtEl>
                                        <p:attrNameLst>
                                          <p:attrName>ppt_h</p:attrName>
                                        </p:attrNameLst>
                                      </p:cBhvr>
                                      <p:tavLst>
                                        <p:tav tm="0">
                                          <p:val>
                                            <p:fltVal val="0"/>
                                          </p:val>
                                        </p:tav>
                                        <p:tav tm="100000">
                                          <p:val>
                                            <p:strVal val="#ppt_h"/>
                                          </p:val>
                                        </p:tav>
                                      </p:tavLst>
                                    </p:anim>
                                    <p:animEffect transition="in" filter="fade">
                                      <p:cBhvr>
                                        <p:cTn id="22" dur="500"/>
                                        <p:tgtEl>
                                          <p:spTgt spid="69646"/>
                                        </p:tgtEl>
                                      </p:cBhvr>
                                    </p:animEffect>
                                  </p:childTnLst>
                                </p:cTn>
                              </p:par>
                            </p:childTnLst>
                          </p:cTn>
                        </p:par>
                        <p:par>
                          <p:cTn id="23" fill="hold">
                            <p:stCondLst>
                              <p:cond delay="5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69636">
                                            <p:txEl>
                                              <p:pRg st="0" end="0"/>
                                            </p:txEl>
                                          </p:spTgt>
                                        </p:tgtEl>
                                        <p:attrNameLst>
                                          <p:attrName>style.visibility</p:attrName>
                                        </p:attrNameLst>
                                      </p:cBhvr>
                                      <p:to>
                                        <p:strVal val="visible"/>
                                      </p:to>
                                    </p:set>
                                    <p:anim calcmode="discrete" valueType="clr">
                                      <p:cBhvr override="childStyle">
                                        <p:cTn id="26" dur="80"/>
                                        <p:tgtEl>
                                          <p:spTgt spid="696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9636">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69636">
                                            <p:txEl>
                                              <p:pRg st="0" end="0"/>
                                            </p:txEl>
                                          </p:spTgt>
                                        </p:tgtEl>
                                        <p:attrNameLst>
                                          <p:attrName>fill.type</p:attrName>
                                        </p:attrNameLst>
                                      </p:cBhvr>
                                      <p:to>
                                        <p:strVal val="solid"/>
                                      </p:to>
                                    </p:set>
                                  </p:childTnLst>
                                </p:cTn>
                              </p:par>
                            </p:childTnLst>
                          </p:cTn>
                        </p:par>
                        <p:par>
                          <p:cTn id="29" fill="hold">
                            <p:stCondLst>
                              <p:cond delay="1380"/>
                            </p:stCondLst>
                            <p:childTnLst>
                              <p:par>
                                <p:cTn id="30" presetID="27" presetClass="entr" presetSubtype="0" fill="hold" nodeType="afterEffect">
                                  <p:stCondLst>
                                    <p:cond delay="2000"/>
                                  </p:stCondLst>
                                  <p:iterate type="lt">
                                    <p:tmPct val="50000"/>
                                  </p:iterate>
                                  <p:childTnLst>
                                    <p:set>
                                      <p:cBhvr>
                                        <p:cTn id="31" dur="1" fill="hold">
                                          <p:stCondLst>
                                            <p:cond delay="0"/>
                                          </p:stCondLst>
                                        </p:cTn>
                                        <p:tgtEl>
                                          <p:spTgt spid="69636">
                                            <p:txEl>
                                              <p:pRg st="2" end="2"/>
                                            </p:txEl>
                                          </p:spTgt>
                                        </p:tgtEl>
                                        <p:attrNameLst>
                                          <p:attrName>style.visibility</p:attrName>
                                        </p:attrNameLst>
                                      </p:cBhvr>
                                      <p:to>
                                        <p:strVal val="visible"/>
                                      </p:to>
                                    </p:set>
                                    <p:anim calcmode="discrete" valueType="clr">
                                      <p:cBhvr override="childStyle">
                                        <p:cTn id="32" dur="80"/>
                                        <p:tgtEl>
                                          <p:spTgt spid="6963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9636">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69636">
                                            <p:txEl>
                                              <p:pRg st="2" end="2"/>
                                            </p:txEl>
                                          </p:spTgt>
                                        </p:tgtEl>
                                        <p:attrNameLst>
                                          <p:attrName>fill.type</p:attrName>
                                        </p:attrNameLst>
                                      </p:cBhvr>
                                      <p:to>
                                        <p:strVal val="solid"/>
                                      </p:to>
                                    </p:set>
                                  </p:childTnLst>
                                </p:cTn>
                              </p:par>
                            </p:childTnLst>
                          </p:cTn>
                        </p:par>
                        <p:par>
                          <p:cTn id="35" fill="hold">
                            <p:stCondLst>
                              <p:cond delay="502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69636">
                                            <p:txEl>
                                              <p:pRg st="3" end="3"/>
                                            </p:txEl>
                                          </p:spTgt>
                                        </p:tgtEl>
                                        <p:attrNameLst>
                                          <p:attrName>style.visibility</p:attrName>
                                        </p:attrNameLst>
                                      </p:cBhvr>
                                      <p:to>
                                        <p:strVal val="visible"/>
                                      </p:to>
                                    </p:set>
                                    <p:anim calcmode="discrete" valueType="clr">
                                      <p:cBhvr override="childStyle">
                                        <p:cTn id="38" dur="80"/>
                                        <p:tgtEl>
                                          <p:spTgt spid="6963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69636">
                                            <p:txEl>
                                              <p:pRg st="3" end="3"/>
                                            </p:txEl>
                                          </p:spTgt>
                                        </p:tgtEl>
                                        <p:attrNameLst>
                                          <p:attrName>fillcolor</p:attrName>
                                        </p:attrNameLst>
                                      </p:cBhvr>
                                      <p:tavLst>
                                        <p:tav tm="0">
                                          <p:val>
                                            <p:clrVal>
                                              <a:schemeClr val="accent2"/>
                                            </p:clrVal>
                                          </p:val>
                                        </p:tav>
                                        <p:tav tm="50000">
                                          <p:val>
                                            <p:clrVal>
                                              <a:schemeClr val="hlink"/>
                                            </p:clrVal>
                                          </p:val>
                                        </p:tav>
                                      </p:tavLst>
                                    </p:anim>
                                    <p:set>
                                      <p:cBhvr>
                                        <p:cTn id="40" dur="80"/>
                                        <p:tgtEl>
                                          <p:spTgt spid="6963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6" grpId="0" animBg="1"/>
      <p:bldP spid="696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oa2"/>
          <p:cNvPicPr>
            <a:picLocks noChangeAspect="1" noChangeArrowheads="1"/>
          </p:cNvPicPr>
          <p:nvPr/>
        </p:nvPicPr>
        <p:blipFill>
          <a:blip r:embed="rId2" cstate="print"/>
          <a:srcRect/>
          <a:stretch>
            <a:fillRect/>
          </a:stretch>
        </p:blipFill>
        <p:spPr bwMode="auto">
          <a:xfrm>
            <a:off x="0" y="838200"/>
            <a:ext cx="9144000" cy="76200"/>
          </a:xfrm>
          <a:prstGeom prst="rect">
            <a:avLst/>
          </a:prstGeom>
          <a:solidFill>
            <a:srgbClr val="FF3300"/>
          </a:solidFill>
          <a:ln w="9525">
            <a:solidFill>
              <a:srgbClr val="FF9999"/>
            </a:solidFill>
            <a:miter lim="800000"/>
            <a:headEnd/>
            <a:tailEnd/>
          </a:ln>
        </p:spPr>
      </p:pic>
      <p:sp>
        <p:nvSpPr>
          <p:cNvPr id="14339" name="WordArt 3" descr="Cork"/>
          <p:cNvSpPr>
            <a:spLocks noChangeArrowheads="1" noChangeShapeType="1" noTextEdit="1"/>
          </p:cNvSpPr>
          <p:nvPr/>
        </p:nvSpPr>
        <p:spPr bwMode="auto">
          <a:xfrm>
            <a:off x="152400" y="152400"/>
            <a:ext cx="3962400" cy="609600"/>
          </a:xfrm>
          <a:prstGeom prst="rect">
            <a:avLst/>
          </a:prstGeom>
        </p:spPr>
        <p:txBody>
          <a:bodyPr wrap="none" fromWordArt="1">
            <a:prstTxWarp prst="textPlain">
              <a:avLst>
                <a:gd name="adj" fmla="val 50000"/>
              </a:avLst>
            </a:prstTxWarp>
          </a:bodyPr>
          <a:lstStyle/>
          <a:p>
            <a:pPr algn="ctr"/>
            <a:r>
              <a:rPr lang="en-US" sz="3600" kern="10">
                <a:ln w="19050">
                  <a:solidFill>
                    <a:srgbClr val="800000"/>
                  </a:solidFill>
                  <a:round/>
                  <a:headEnd/>
                  <a:tailEnd/>
                </a:ln>
                <a:blipFill dpi="0" rotWithShape="1">
                  <a:blip r:embed="rId3"/>
                  <a:srcRect/>
                  <a:tile tx="0" ty="0" sx="100000" sy="100000" flip="none" algn="tl"/>
                </a:blipFill>
                <a:effectLst>
                  <a:outerShdw dist="35921" dir="2700000" algn="ctr" rotWithShape="0">
                    <a:srgbClr val="990000"/>
                  </a:outerShdw>
                </a:effectLst>
                <a:latin typeface="Arial"/>
                <a:cs typeface="Arial"/>
              </a:rPr>
              <a:t> Bài tập</a:t>
            </a:r>
          </a:p>
        </p:txBody>
      </p:sp>
      <p:sp>
        <p:nvSpPr>
          <p:cNvPr id="17412" name="Line 4"/>
          <p:cNvSpPr>
            <a:spLocks noChangeShapeType="1"/>
          </p:cNvSpPr>
          <p:nvPr/>
        </p:nvSpPr>
        <p:spPr bwMode="auto">
          <a:xfrm>
            <a:off x="609600" y="762000"/>
            <a:ext cx="2895600" cy="0"/>
          </a:xfrm>
          <a:prstGeom prst="line">
            <a:avLst/>
          </a:prstGeom>
          <a:noFill/>
          <a:ln w="28575">
            <a:solidFill>
              <a:srgbClr val="A50021"/>
            </a:solidFill>
            <a:round/>
            <a:headEnd/>
            <a:tailEnd/>
          </a:ln>
        </p:spPr>
        <p:txBody>
          <a:bodyPr/>
          <a:lstStyle/>
          <a:p>
            <a:endParaRPr lang="en-US"/>
          </a:p>
        </p:txBody>
      </p:sp>
      <p:sp>
        <p:nvSpPr>
          <p:cNvPr id="14341" name="Text Box 5"/>
          <p:cNvSpPr txBox="1">
            <a:spLocks noChangeArrowheads="1"/>
          </p:cNvSpPr>
          <p:nvPr/>
        </p:nvSpPr>
        <p:spPr bwMode="auto">
          <a:xfrm>
            <a:off x="152400" y="911225"/>
            <a:ext cx="8763000" cy="5807075"/>
          </a:xfrm>
          <a:prstGeom prst="rect">
            <a:avLst/>
          </a:prstGeom>
          <a:noFill/>
          <a:ln w="9525">
            <a:noFill/>
            <a:miter lim="800000"/>
            <a:headEnd/>
            <a:tailEnd/>
          </a:ln>
        </p:spPr>
        <p:txBody>
          <a:bodyPr>
            <a:spAutoFit/>
          </a:bodyPr>
          <a:lstStyle/>
          <a:p>
            <a:pPr marL="457200" indent="-457200">
              <a:lnSpc>
                <a:spcPct val="75000"/>
              </a:lnSpc>
              <a:spcBef>
                <a:spcPct val="35000"/>
              </a:spcBef>
            </a:pPr>
            <a:r>
              <a:rPr lang="en-US" sz="2600" b="1">
                <a:solidFill>
                  <a:schemeClr val="bg1"/>
                </a:solidFill>
                <a:latin typeface="Times New Roman" pitchFamily="18" charset="0"/>
              </a:rPr>
              <a:t>  </a:t>
            </a:r>
            <a:r>
              <a:rPr lang="en-US" sz="2400" b="1" u="sng">
                <a:solidFill>
                  <a:srgbClr val="0000FF"/>
                </a:solidFill>
                <a:latin typeface="Times New Roman" pitchFamily="18" charset="0"/>
              </a:rPr>
              <a:t>Bài tập 2, SGK . </a:t>
            </a:r>
          </a:p>
          <a:p>
            <a:pPr marL="457200" indent="-457200">
              <a:lnSpc>
                <a:spcPct val="75000"/>
              </a:lnSpc>
              <a:spcBef>
                <a:spcPct val="35000"/>
              </a:spcBef>
            </a:pPr>
            <a:r>
              <a:rPr lang="en-US" sz="2400" b="1">
                <a:solidFill>
                  <a:srgbClr val="0000FF"/>
                </a:solidFill>
                <a:latin typeface="Times New Roman" pitchFamily="18" charset="0"/>
              </a:rPr>
              <a:t>Theo em, những biểu hiện nào sau đây là xây dựng nếp sống văn hoá ? Vì sao?</a:t>
            </a:r>
          </a:p>
          <a:p>
            <a:pPr marL="457200" indent="-457200">
              <a:lnSpc>
                <a:spcPct val="75000"/>
              </a:lnSpc>
              <a:spcBef>
                <a:spcPct val="35000"/>
              </a:spcBef>
            </a:pPr>
            <a:r>
              <a:rPr lang="en-US" sz="2400" b="1">
                <a:solidFill>
                  <a:srgbClr val="0000FF"/>
                </a:solidFill>
                <a:latin typeface="Times New Roman" pitchFamily="18" charset="0"/>
              </a:rPr>
              <a:t>a.   Các gia đình giúp nhau làm kinh tế, xoá đói giảm nghèo.</a:t>
            </a:r>
          </a:p>
          <a:p>
            <a:pPr marL="457200" indent="-457200">
              <a:lnSpc>
                <a:spcPct val="75000"/>
              </a:lnSpc>
              <a:spcBef>
                <a:spcPct val="35000"/>
              </a:spcBef>
            </a:pPr>
            <a:r>
              <a:rPr lang="en-US" sz="2400" b="1">
                <a:solidFill>
                  <a:srgbClr val="0000FF"/>
                </a:solidFill>
                <a:latin typeface="Times New Roman" pitchFamily="18" charset="0"/>
              </a:rPr>
              <a:t>b.  Trẻ em tụ tập ở quán xá, la cà ngoài đường.</a:t>
            </a:r>
          </a:p>
          <a:p>
            <a:pPr marL="457200" indent="-457200">
              <a:lnSpc>
                <a:spcPct val="75000"/>
              </a:lnSpc>
              <a:spcBef>
                <a:spcPct val="35000"/>
              </a:spcBef>
            </a:pPr>
            <a:r>
              <a:rPr lang="en-US" sz="2400" b="1">
                <a:solidFill>
                  <a:srgbClr val="0000FF"/>
                </a:solidFill>
                <a:latin typeface="Times New Roman" pitchFamily="18" charset="0"/>
              </a:rPr>
              <a:t>c.   Bỏ trồng cây thuốc phiện.</a:t>
            </a:r>
          </a:p>
          <a:p>
            <a:pPr marL="457200" indent="-457200">
              <a:lnSpc>
                <a:spcPct val="75000"/>
              </a:lnSpc>
              <a:spcBef>
                <a:spcPct val="35000"/>
              </a:spcBef>
            </a:pPr>
            <a:r>
              <a:rPr lang="en-US" sz="2400" b="1">
                <a:solidFill>
                  <a:srgbClr val="0000FF"/>
                </a:solidFill>
                <a:latin typeface="Times New Roman" pitchFamily="18" charset="0"/>
              </a:rPr>
              <a:t>d.  Trẻ em</a:t>
            </a:r>
            <a:r>
              <a:rPr lang="en-US">
                <a:solidFill>
                  <a:srgbClr val="0000FF"/>
                </a:solidFill>
              </a:rPr>
              <a:t>  </a:t>
            </a:r>
            <a:r>
              <a:rPr lang="en-US" sz="2400" b="1">
                <a:solidFill>
                  <a:srgbClr val="0000FF"/>
                </a:solidFill>
                <a:latin typeface="Times New Roman" pitchFamily="18" charset="0"/>
              </a:rPr>
              <a:t>đ</a:t>
            </a:r>
            <a:r>
              <a:rPr lang="en-US" b="1">
                <a:solidFill>
                  <a:srgbClr val="0000FF"/>
                </a:solidFill>
              </a:rPr>
              <a:t>ến</a:t>
            </a:r>
            <a:r>
              <a:rPr lang="en-US" sz="2400" b="1">
                <a:solidFill>
                  <a:srgbClr val="0000FF"/>
                </a:solidFill>
                <a:latin typeface="Times New Roman" pitchFamily="18" charset="0"/>
              </a:rPr>
              <a:t> tuổi đi học đều đến trường.</a:t>
            </a:r>
          </a:p>
          <a:p>
            <a:pPr marL="457200" indent="-457200">
              <a:lnSpc>
                <a:spcPct val="75000"/>
              </a:lnSpc>
              <a:spcBef>
                <a:spcPct val="35000"/>
              </a:spcBef>
            </a:pPr>
            <a:r>
              <a:rPr lang="en-US" sz="2400" b="1">
                <a:solidFill>
                  <a:srgbClr val="0000FF"/>
                </a:solidFill>
                <a:latin typeface="Times New Roman" pitchFamily="18" charset="0"/>
              </a:rPr>
              <a:t>đ.   Sinh đẻ có kế hoạch</a:t>
            </a:r>
          </a:p>
          <a:p>
            <a:pPr marL="457200" indent="-457200">
              <a:lnSpc>
                <a:spcPct val="75000"/>
              </a:lnSpc>
              <a:spcBef>
                <a:spcPct val="35000"/>
              </a:spcBef>
            </a:pPr>
            <a:r>
              <a:rPr lang="en-US" sz="2400" b="1">
                <a:solidFill>
                  <a:srgbClr val="0000FF"/>
                </a:solidFill>
                <a:latin typeface="Times New Roman" pitchFamily="18" charset="0"/>
              </a:rPr>
              <a:t>e.   Tổ chức cưới xin, ma chay linh đình</a:t>
            </a:r>
          </a:p>
          <a:p>
            <a:pPr marL="457200" indent="-457200">
              <a:lnSpc>
                <a:spcPct val="75000"/>
              </a:lnSpc>
              <a:spcBef>
                <a:spcPct val="35000"/>
              </a:spcBef>
            </a:pPr>
            <a:r>
              <a:rPr lang="en-US" sz="2400" b="1">
                <a:solidFill>
                  <a:srgbClr val="0000FF"/>
                </a:solidFill>
                <a:latin typeface="Times New Roman" pitchFamily="18" charset="0"/>
              </a:rPr>
              <a:t>g.  Trồng cây ở đ</a:t>
            </a:r>
            <a:r>
              <a:rPr lang="en-US" b="1">
                <a:solidFill>
                  <a:srgbClr val="0000FF"/>
                </a:solidFill>
              </a:rPr>
              <a:t>ường</a:t>
            </a:r>
            <a:r>
              <a:rPr lang="en-US" sz="2400" b="1">
                <a:solidFill>
                  <a:srgbClr val="0000FF"/>
                </a:solidFill>
                <a:latin typeface="Times New Roman" pitchFamily="18" charset="0"/>
              </a:rPr>
              <a:t> làng ngõ xóm.</a:t>
            </a:r>
          </a:p>
          <a:p>
            <a:pPr marL="457200" indent="-457200">
              <a:lnSpc>
                <a:spcPct val="75000"/>
              </a:lnSpc>
              <a:spcBef>
                <a:spcPct val="35000"/>
              </a:spcBef>
            </a:pPr>
            <a:r>
              <a:rPr lang="en-US" sz="2400" b="1">
                <a:solidFill>
                  <a:srgbClr val="0000FF"/>
                </a:solidFill>
                <a:latin typeface="Times New Roman" pitchFamily="18" charset="0"/>
              </a:rPr>
              <a:t>h.  Tảo hôn</a:t>
            </a:r>
          </a:p>
          <a:p>
            <a:pPr marL="457200" indent="-457200">
              <a:lnSpc>
                <a:spcPct val="75000"/>
              </a:lnSpc>
              <a:spcBef>
                <a:spcPct val="35000"/>
              </a:spcBef>
            </a:pPr>
            <a:r>
              <a:rPr lang="en-US" sz="2400" b="1">
                <a:solidFill>
                  <a:srgbClr val="0000FF"/>
                </a:solidFill>
                <a:latin typeface="Times New Roman" pitchFamily="18" charset="0"/>
              </a:rPr>
              <a:t>i.   Tích cực đọc sách báo.</a:t>
            </a:r>
          </a:p>
          <a:p>
            <a:pPr marL="457200" indent="-457200">
              <a:lnSpc>
                <a:spcPct val="75000"/>
              </a:lnSpc>
              <a:spcBef>
                <a:spcPct val="35000"/>
              </a:spcBef>
            </a:pPr>
            <a:r>
              <a:rPr lang="en-US" sz="2400" b="1">
                <a:solidFill>
                  <a:srgbClr val="0000FF"/>
                </a:solidFill>
                <a:latin typeface="Times New Roman" pitchFamily="18" charset="0"/>
              </a:rPr>
              <a:t>k.   Làm vệ sinh đường phố, làng, xóm.</a:t>
            </a:r>
          </a:p>
          <a:p>
            <a:pPr marL="457200" indent="-457200">
              <a:lnSpc>
                <a:spcPct val="75000"/>
              </a:lnSpc>
              <a:spcBef>
                <a:spcPct val="35000"/>
              </a:spcBef>
            </a:pPr>
            <a:r>
              <a:rPr lang="en-US" sz="2400" b="1">
                <a:solidFill>
                  <a:srgbClr val="0000FF"/>
                </a:solidFill>
                <a:latin typeface="Times New Roman" pitchFamily="18" charset="0"/>
              </a:rPr>
              <a:t>l.   Chữa bệnh bằng cúng bái, bùa phép.</a:t>
            </a:r>
          </a:p>
          <a:p>
            <a:pPr marL="457200" indent="-457200">
              <a:lnSpc>
                <a:spcPct val="75000"/>
              </a:lnSpc>
              <a:spcBef>
                <a:spcPct val="35000"/>
              </a:spcBef>
            </a:pPr>
            <a:endParaRPr lang="en-US" b="1">
              <a:solidFill>
                <a:srgbClr val="0000FF"/>
              </a:solidFill>
            </a:endParaRPr>
          </a:p>
        </p:txBody>
      </p:sp>
      <p:sp>
        <p:nvSpPr>
          <p:cNvPr id="14342" name="Oval 6"/>
          <p:cNvSpPr>
            <a:spLocks noChangeArrowheads="1"/>
          </p:cNvSpPr>
          <p:nvPr/>
        </p:nvSpPr>
        <p:spPr bwMode="auto">
          <a:xfrm>
            <a:off x="76200" y="56388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k</a:t>
            </a:r>
            <a:r>
              <a:rPr lang="en-US" sz="2400">
                <a:solidFill>
                  <a:schemeClr val="bg1"/>
                </a:solidFill>
                <a:latin typeface="Times New Roman" pitchFamily="18" charset="0"/>
              </a:rPr>
              <a:t> </a:t>
            </a:r>
          </a:p>
        </p:txBody>
      </p:sp>
      <p:sp>
        <p:nvSpPr>
          <p:cNvPr id="14343" name="Oval 7"/>
          <p:cNvSpPr>
            <a:spLocks noChangeArrowheads="1"/>
          </p:cNvSpPr>
          <p:nvPr/>
        </p:nvSpPr>
        <p:spPr bwMode="auto">
          <a:xfrm>
            <a:off x="76200" y="19812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a </a:t>
            </a:r>
          </a:p>
        </p:txBody>
      </p:sp>
      <p:sp>
        <p:nvSpPr>
          <p:cNvPr id="14344" name="Oval 8"/>
          <p:cNvSpPr>
            <a:spLocks noChangeArrowheads="1"/>
          </p:cNvSpPr>
          <p:nvPr/>
        </p:nvSpPr>
        <p:spPr bwMode="auto">
          <a:xfrm>
            <a:off x="76200" y="36576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a:solidFill>
                  <a:schemeClr val="bg1"/>
                </a:solidFill>
                <a:latin typeface="Times New Roman" pitchFamily="18" charset="0"/>
              </a:rPr>
              <a:t>đ </a:t>
            </a:r>
          </a:p>
        </p:txBody>
      </p:sp>
      <p:sp>
        <p:nvSpPr>
          <p:cNvPr id="14345" name="Oval 9"/>
          <p:cNvSpPr>
            <a:spLocks noChangeArrowheads="1"/>
          </p:cNvSpPr>
          <p:nvPr/>
        </p:nvSpPr>
        <p:spPr bwMode="auto">
          <a:xfrm>
            <a:off x="76200" y="27432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c</a:t>
            </a:r>
            <a:r>
              <a:rPr lang="en-US" sz="2400">
                <a:solidFill>
                  <a:schemeClr val="bg1"/>
                </a:solidFill>
                <a:latin typeface="Times New Roman" pitchFamily="18" charset="0"/>
              </a:rPr>
              <a:t> </a:t>
            </a:r>
          </a:p>
        </p:txBody>
      </p:sp>
      <p:sp>
        <p:nvSpPr>
          <p:cNvPr id="14349" name="Oval 13"/>
          <p:cNvSpPr>
            <a:spLocks noChangeArrowheads="1"/>
          </p:cNvSpPr>
          <p:nvPr/>
        </p:nvSpPr>
        <p:spPr bwMode="auto">
          <a:xfrm>
            <a:off x="76200" y="32004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d</a:t>
            </a:r>
            <a:r>
              <a:rPr lang="en-US" sz="2400">
                <a:solidFill>
                  <a:schemeClr val="bg1"/>
                </a:solidFill>
                <a:latin typeface="Times New Roman" pitchFamily="18" charset="0"/>
              </a:rPr>
              <a:t> </a:t>
            </a:r>
          </a:p>
        </p:txBody>
      </p:sp>
      <p:sp>
        <p:nvSpPr>
          <p:cNvPr id="14350" name="Oval 14"/>
          <p:cNvSpPr>
            <a:spLocks noChangeArrowheads="1"/>
          </p:cNvSpPr>
          <p:nvPr/>
        </p:nvSpPr>
        <p:spPr bwMode="auto">
          <a:xfrm>
            <a:off x="76200" y="44196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a:solidFill>
                  <a:schemeClr val="bg1"/>
                </a:solidFill>
                <a:latin typeface="Times New Roman" pitchFamily="18" charset="0"/>
              </a:rPr>
              <a:t>g </a:t>
            </a:r>
          </a:p>
        </p:txBody>
      </p:sp>
      <p:sp>
        <p:nvSpPr>
          <p:cNvPr id="14351" name="Oval 15"/>
          <p:cNvSpPr>
            <a:spLocks noChangeArrowheads="1"/>
          </p:cNvSpPr>
          <p:nvPr/>
        </p:nvSpPr>
        <p:spPr bwMode="auto">
          <a:xfrm>
            <a:off x="76200" y="51816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i </a:t>
            </a:r>
          </a:p>
        </p:txBody>
      </p:sp>
      <p:pic>
        <p:nvPicPr>
          <p:cNvPr id="40985" name="Picture 25" descr="qustionbig_b"/>
          <p:cNvPicPr>
            <a:picLocks noChangeAspect="1" noChangeArrowheads="1" noCrop="1"/>
          </p:cNvPicPr>
          <p:nvPr/>
        </p:nvPicPr>
        <p:blipFill>
          <a:blip r:embed="rId4" cstate="print"/>
          <a:srcRect/>
          <a:stretch>
            <a:fillRect/>
          </a:stretch>
        </p:blipFill>
        <p:spPr bwMode="auto">
          <a:xfrm>
            <a:off x="990600" y="2209800"/>
            <a:ext cx="750888" cy="990600"/>
          </a:xfrm>
          <a:prstGeom prst="rect">
            <a:avLst/>
          </a:prstGeom>
          <a:noFill/>
          <a:ln w="9525">
            <a:noFill/>
            <a:miter lim="800000"/>
            <a:headEnd/>
            <a:tailEnd/>
          </a:ln>
        </p:spPr>
      </p:pic>
      <p:sp>
        <p:nvSpPr>
          <p:cNvPr id="14353" name="Text Box 17"/>
          <p:cNvSpPr txBox="1">
            <a:spLocks noChangeArrowheads="1"/>
          </p:cNvSpPr>
          <p:nvPr/>
        </p:nvSpPr>
        <p:spPr bwMode="auto">
          <a:xfrm>
            <a:off x="1676400" y="2438400"/>
            <a:ext cx="6400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Bài học hôm nay chúng ta cần nhớ những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heckerboard(across)">
                                      <p:cBhvr>
                                        <p:cTn id="7" dur="500"/>
                                        <p:tgtEl>
                                          <p:spTgt spid="1434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checkerboard(across)">
                                      <p:cBhvr>
                                        <p:cTn id="10" dur="500"/>
                                        <p:tgtEl>
                                          <p:spTgt spid="1434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checkerboard(across)">
                                      <p:cBhvr>
                                        <p:cTn id="13" dur="500"/>
                                        <p:tgtEl>
                                          <p:spTgt spid="1434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345"/>
                                        </p:tgtEl>
                                        <p:attrNameLst>
                                          <p:attrName>style.visibility</p:attrName>
                                        </p:attrNameLst>
                                      </p:cBhvr>
                                      <p:to>
                                        <p:strVal val="visible"/>
                                      </p:to>
                                    </p:set>
                                    <p:animEffect transition="in" filter="checkerboard(across)">
                                      <p:cBhvr>
                                        <p:cTn id="16" dur="500"/>
                                        <p:tgtEl>
                                          <p:spTgt spid="1434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349"/>
                                        </p:tgtEl>
                                        <p:attrNameLst>
                                          <p:attrName>style.visibility</p:attrName>
                                        </p:attrNameLst>
                                      </p:cBhvr>
                                      <p:to>
                                        <p:strVal val="visible"/>
                                      </p:to>
                                    </p:set>
                                    <p:animEffect transition="in" filter="checkerboard(across)">
                                      <p:cBhvr>
                                        <p:cTn id="19" dur="500"/>
                                        <p:tgtEl>
                                          <p:spTgt spid="1434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350"/>
                                        </p:tgtEl>
                                        <p:attrNameLst>
                                          <p:attrName>style.visibility</p:attrName>
                                        </p:attrNameLst>
                                      </p:cBhvr>
                                      <p:to>
                                        <p:strVal val="visible"/>
                                      </p:to>
                                    </p:set>
                                    <p:animEffect transition="in" filter="checkerboard(across)">
                                      <p:cBhvr>
                                        <p:cTn id="22" dur="500"/>
                                        <p:tgtEl>
                                          <p:spTgt spid="1435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351"/>
                                        </p:tgtEl>
                                        <p:attrNameLst>
                                          <p:attrName>style.visibility</p:attrName>
                                        </p:attrNameLst>
                                      </p:cBhvr>
                                      <p:to>
                                        <p:strVal val="visible"/>
                                      </p:to>
                                    </p:set>
                                    <p:animEffect transition="in" filter="checkerboard(across)">
                                      <p:cBhvr>
                                        <p:cTn id="25" dur="500"/>
                                        <p:tgtEl>
                                          <p:spTgt spid="1435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14343"/>
                                        </p:tgtEl>
                                      </p:cBhvr>
                                    </p:animEffect>
                                    <p:set>
                                      <p:cBhvr>
                                        <p:cTn id="30" dur="1" fill="hold">
                                          <p:stCondLst>
                                            <p:cond delay="499"/>
                                          </p:stCondLst>
                                        </p:cTn>
                                        <p:tgtEl>
                                          <p:spTgt spid="14343"/>
                                        </p:tgtEl>
                                        <p:attrNameLst>
                                          <p:attrName>style.visibility</p:attrName>
                                        </p:attrNameLst>
                                      </p:cBhvr>
                                      <p:to>
                                        <p:strVal val="hidden"/>
                                      </p:to>
                                    </p:set>
                                  </p:childTnLst>
                                </p:cTn>
                              </p:par>
                              <p:par>
                                <p:cTn id="31" presetID="14" presetClass="exit" presetSubtype="10" fill="hold" grpId="1" nodeType="withEffect">
                                  <p:stCondLst>
                                    <p:cond delay="0"/>
                                  </p:stCondLst>
                                  <p:childTnLst>
                                    <p:animEffect transition="out" filter="randombar(horizontal)">
                                      <p:cBhvr>
                                        <p:cTn id="32" dur="500"/>
                                        <p:tgtEl>
                                          <p:spTgt spid="14345"/>
                                        </p:tgtEl>
                                      </p:cBhvr>
                                    </p:animEffect>
                                    <p:set>
                                      <p:cBhvr>
                                        <p:cTn id="33" dur="1" fill="hold">
                                          <p:stCondLst>
                                            <p:cond delay="499"/>
                                          </p:stCondLst>
                                        </p:cTn>
                                        <p:tgtEl>
                                          <p:spTgt spid="14345"/>
                                        </p:tgtEl>
                                        <p:attrNameLst>
                                          <p:attrName>style.visibility</p:attrName>
                                        </p:attrNameLst>
                                      </p:cBhvr>
                                      <p:to>
                                        <p:strVal val="hidden"/>
                                      </p:to>
                                    </p:set>
                                  </p:childTnLst>
                                </p:cTn>
                              </p:par>
                              <p:par>
                                <p:cTn id="34" presetID="14" presetClass="exit" presetSubtype="10" fill="hold" grpId="1" nodeType="withEffect">
                                  <p:stCondLst>
                                    <p:cond delay="0"/>
                                  </p:stCondLst>
                                  <p:childTnLst>
                                    <p:animEffect transition="out" filter="randombar(horizontal)">
                                      <p:cBhvr>
                                        <p:cTn id="35" dur="500"/>
                                        <p:tgtEl>
                                          <p:spTgt spid="14349"/>
                                        </p:tgtEl>
                                      </p:cBhvr>
                                    </p:animEffect>
                                    <p:set>
                                      <p:cBhvr>
                                        <p:cTn id="36" dur="1" fill="hold">
                                          <p:stCondLst>
                                            <p:cond delay="499"/>
                                          </p:stCondLst>
                                        </p:cTn>
                                        <p:tgtEl>
                                          <p:spTgt spid="14349"/>
                                        </p:tgtEl>
                                        <p:attrNameLst>
                                          <p:attrName>style.visibility</p:attrName>
                                        </p:attrNameLst>
                                      </p:cBhvr>
                                      <p:to>
                                        <p:strVal val="hidden"/>
                                      </p:to>
                                    </p:set>
                                  </p:childTnLst>
                                </p:cTn>
                              </p:par>
                              <p:par>
                                <p:cTn id="37" presetID="14" presetClass="exit" presetSubtype="10" fill="hold" grpId="1" nodeType="withEffect">
                                  <p:stCondLst>
                                    <p:cond delay="0"/>
                                  </p:stCondLst>
                                  <p:childTnLst>
                                    <p:animEffect transition="out" filter="randombar(horizontal)">
                                      <p:cBhvr>
                                        <p:cTn id="38" dur="500"/>
                                        <p:tgtEl>
                                          <p:spTgt spid="14344"/>
                                        </p:tgtEl>
                                      </p:cBhvr>
                                    </p:animEffect>
                                    <p:set>
                                      <p:cBhvr>
                                        <p:cTn id="39" dur="1" fill="hold">
                                          <p:stCondLst>
                                            <p:cond delay="499"/>
                                          </p:stCondLst>
                                        </p:cTn>
                                        <p:tgtEl>
                                          <p:spTgt spid="14344"/>
                                        </p:tgtEl>
                                        <p:attrNameLst>
                                          <p:attrName>style.visibility</p:attrName>
                                        </p:attrNameLst>
                                      </p:cBhvr>
                                      <p:to>
                                        <p:strVal val="hidden"/>
                                      </p:to>
                                    </p:set>
                                  </p:childTnLst>
                                </p:cTn>
                              </p:par>
                              <p:par>
                                <p:cTn id="40" presetID="14" presetClass="exit" presetSubtype="10" fill="hold" grpId="1" nodeType="withEffect">
                                  <p:stCondLst>
                                    <p:cond delay="0"/>
                                  </p:stCondLst>
                                  <p:childTnLst>
                                    <p:animEffect transition="out" filter="randombar(horizontal)">
                                      <p:cBhvr>
                                        <p:cTn id="41" dur="500"/>
                                        <p:tgtEl>
                                          <p:spTgt spid="14350"/>
                                        </p:tgtEl>
                                      </p:cBhvr>
                                    </p:animEffect>
                                    <p:set>
                                      <p:cBhvr>
                                        <p:cTn id="42" dur="1" fill="hold">
                                          <p:stCondLst>
                                            <p:cond delay="499"/>
                                          </p:stCondLst>
                                        </p:cTn>
                                        <p:tgtEl>
                                          <p:spTgt spid="14350"/>
                                        </p:tgtEl>
                                        <p:attrNameLst>
                                          <p:attrName>style.visibility</p:attrName>
                                        </p:attrNameLst>
                                      </p:cBhvr>
                                      <p:to>
                                        <p:strVal val="hidden"/>
                                      </p:to>
                                    </p:set>
                                  </p:childTnLst>
                                </p:cTn>
                              </p:par>
                              <p:par>
                                <p:cTn id="43" presetID="14" presetClass="exit" presetSubtype="10" fill="hold" grpId="1" nodeType="withEffect">
                                  <p:stCondLst>
                                    <p:cond delay="0"/>
                                  </p:stCondLst>
                                  <p:childTnLst>
                                    <p:animEffect transition="out" filter="randombar(horizontal)">
                                      <p:cBhvr>
                                        <p:cTn id="44" dur="500"/>
                                        <p:tgtEl>
                                          <p:spTgt spid="14351"/>
                                        </p:tgtEl>
                                      </p:cBhvr>
                                    </p:animEffect>
                                    <p:set>
                                      <p:cBhvr>
                                        <p:cTn id="45" dur="1" fill="hold">
                                          <p:stCondLst>
                                            <p:cond delay="499"/>
                                          </p:stCondLst>
                                        </p:cTn>
                                        <p:tgtEl>
                                          <p:spTgt spid="14351"/>
                                        </p:tgtEl>
                                        <p:attrNameLst>
                                          <p:attrName>style.visibility</p:attrName>
                                        </p:attrNameLst>
                                      </p:cBhvr>
                                      <p:to>
                                        <p:strVal val="hidden"/>
                                      </p:to>
                                    </p:set>
                                  </p:childTnLst>
                                </p:cTn>
                              </p:par>
                              <p:par>
                                <p:cTn id="46" presetID="14" presetClass="exit" presetSubtype="10" fill="hold" grpId="1" nodeType="withEffect">
                                  <p:stCondLst>
                                    <p:cond delay="0"/>
                                  </p:stCondLst>
                                  <p:childTnLst>
                                    <p:animEffect transition="out" filter="randombar(horizontal)">
                                      <p:cBhvr>
                                        <p:cTn id="47" dur="500"/>
                                        <p:tgtEl>
                                          <p:spTgt spid="14342"/>
                                        </p:tgtEl>
                                      </p:cBhvr>
                                    </p:animEffect>
                                    <p:set>
                                      <p:cBhvr>
                                        <p:cTn id="48" dur="1" fill="hold">
                                          <p:stCondLst>
                                            <p:cond delay="499"/>
                                          </p:stCondLst>
                                        </p:cTn>
                                        <p:tgtEl>
                                          <p:spTgt spid="14342"/>
                                        </p:tgtEl>
                                        <p:attrNameLst>
                                          <p:attrName>style.visibility</p:attrName>
                                        </p:attrNameLst>
                                      </p:cBhvr>
                                      <p:to>
                                        <p:strVal val="hidden"/>
                                      </p:to>
                                    </p:set>
                                  </p:childTnLst>
                                </p:cTn>
                              </p:par>
                              <p:par>
                                <p:cTn id="49" presetID="14" presetClass="exit" presetSubtype="10" fill="hold" grpId="0" nodeType="withEffect">
                                  <p:stCondLst>
                                    <p:cond delay="0"/>
                                  </p:stCondLst>
                                  <p:childTnLst>
                                    <p:animEffect transition="out" filter="randombar(horizontal)">
                                      <p:cBhvr>
                                        <p:cTn id="50" dur="500"/>
                                        <p:tgtEl>
                                          <p:spTgt spid="14339"/>
                                        </p:tgtEl>
                                      </p:cBhvr>
                                    </p:animEffect>
                                    <p:set>
                                      <p:cBhvr>
                                        <p:cTn id="51" dur="1" fill="hold">
                                          <p:stCondLst>
                                            <p:cond delay="499"/>
                                          </p:stCondLst>
                                        </p:cTn>
                                        <p:tgtEl>
                                          <p:spTgt spid="14339"/>
                                        </p:tgtEl>
                                        <p:attrNameLst>
                                          <p:attrName>style.visibility</p:attrName>
                                        </p:attrNameLst>
                                      </p:cBhvr>
                                      <p:to>
                                        <p:strVal val="hidden"/>
                                      </p:to>
                                    </p:set>
                                  </p:childTnLst>
                                </p:cTn>
                              </p:par>
                              <p:par>
                                <p:cTn id="52" presetID="14" presetClass="exit" presetSubtype="10" fill="hold" grpId="0" nodeType="withEffect">
                                  <p:stCondLst>
                                    <p:cond delay="0"/>
                                  </p:stCondLst>
                                  <p:childTnLst>
                                    <p:animEffect transition="out" filter="randombar(horizontal)">
                                      <p:cBhvr>
                                        <p:cTn id="53" dur="500"/>
                                        <p:tgtEl>
                                          <p:spTgt spid="14341"/>
                                        </p:tgtEl>
                                      </p:cBhvr>
                                    </p:animEffect>
                                    <p:set>
                                      <p:cBhvr>
                                        <p:cTn id="54" dur="1" fill="hold">
                                          <p:stCondLst>
                                            <p:cond delay="499"/>
                                          </p:stCondLst>
                                        </p:cTn>
                                        <p:tgtEl>
                                          <p:spTgt spid="14341"/>
                                        </p:tgtEl>
                                        <p:attrNameLst>
                                          <p:attrName>style.visibility</p:attrName>
                                        </p:attrNameLst>
                                      </p:cBhvr>
                                      <p:to>
                                        <p:strVal val="hidden"/>
                                      </p:to>
                                    </p:set>
                                  </p:childTnLst>
                                </p:cTn>
                              </p:par>
                            </p:childTnLst>
                          </p:cTn>
                        </p:par>
                        <p:par>
                          <p:cTn id="55" fill="hold">
                            <p:stCondLst>
                              <p:cond delay="500"/>
                            </p:stCondLst>
                            <p:childTnLst>
                              <p:par>
                                <p:cTn id="56" presetID="53" presetClass="entr" presetSubtype="0" fill="hold" nodeType="afterEffect">
                                  <p:stCondLst>
                                    <p:cond delay="0"/>
                                  </p:stCondLst>
                                  <p:childTnLst>
                                    <p:set>
                                      <p:cBhvr>
                                        <p:cTn id="57" dur="1" fill="hold">
                                          <p:stCondLst>
                                            <p:cond delay="0"/>
                                          </p:stCondLst>
                                        </p:cTn>
                                        <p:tgtEl>
                                          <p:spTgt spid="40985"/>
                                        </p:tgtEl>
                                        <p:attrNameLst>
                                          <p:attrName>style.visibility</p:attrName>
                                        </p:attrNameLst>
                                      </p:cBhvr>
                                      <p:to>
                                        <p:strVal val="visible"/>
                                      </p:to>
                                    </p:set>
                                    <p:anim calcmode="lin" valueType="num">
                                      <p:cBhvr>
                                        <p:cTn id="58" dur="500" fill="hold"/>
                                        <p:tgtEl>
                                          <p:spTgt spid="40985"/>
                                        </p:tgtEl>
                                        <p:attrNameLst>
                                          <p:attrName>ppt_w</p:attrName>
                                        </p:attrNameLst>
                                      </p:cBhvr>
                                      <p:tavLst>
                                        <p:tav tm="0">
                                          <p:val>
                                            <p:fltVal val="0"/>
                                          </p:val>
                                        </p:tav>
                                        <p:tav tm="100000">
                                          <p:val>
                                            <p:strVal val="#ppt_w"/>
                                          </p:val>
                                        </p:tav>
                                      </p:tavLst>
                                    </p:anim>
                                    <p:anim calcmode="lin" valueType="num">
                                      <p:cBhvr>
                                        <p:cTn id="59" dur="500" fill="hold"/>
                                        <p:tgtEl>
                                          <p:spTgt spid="40985"/>
                                        </p:tgtEl>
                                        <p:attrNameLst>
                                          <p:attrName>ppt_h</p:attrName>
                                        </p:attrNameLst>
                                      </p:cBhvr>
                                      <p:tavLst>
                                        <p:tav tm="0">
                                          <p:val>
                                            <p:fltVal val="0"/>
                                          </p:val>
                                        </p:tav>
                                        <p:tav tm="100000">
                                          <p:val>
                                            <p:strVal val="#ppt_h"/>
                                          </p:val>
                                        </p:tav>
                                      </p:tavLst>
                                    </p:anim>
                                    <p:animEffect transition="in" filter="fade">
                                      <p:cBhvr>
                                        <p:cTn id="60" dur="500"/>
                                        <p:tgtEl>
                                          <p:spTgt spid="40985"/>
                                        </p:tgtEl>
                                      </p:cBhvr>
                                    </p:animEffect>
                                  </p:childTnLst>
                                </p:cTn>
                              </p:par>
                            </p:childTnLst>
                          </p:cTn>
                        </p:par>
                        <p:par>
                          <p:cTn id="61" fill="hold">
                            <p:stCondLst>
                              <p:cond delay="100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14353"/>
                                        </p:tgtEl>
                                        <p:attrNameLst>
                                          <p:attrName>style.visibility</p:attrName>
                                        </p:attrNameLst>
                                      </p:cBhvr>
                                      <p:to>
                                        <p:strVal val="visible"/>
                                      </p:to>
                                    </p:set>
                                    <p:anim calcmode="discrete" valueType="clr">
                                      <p:cBhvr override="childStyle">
                                        <p:cTn id="64" dur="80"/>
                                        <p:tgtEl>
                                          <p:spTgt spid="14353"/>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4353"/>
                                        </p:tgtEl>
                                        <p:attrNameLst>
                                          <p:attrName>fillcolor</p:attrName>
                                        </p:attrNameLst>
                                      </p:cBhvr>
                                      <p:tavLst>
                                        <p:tav tm="0">
                                          <p:val>
                                            <p:clrVal>
                                              <a:schemeClr val="accent2"/>
                                            </p:clrVal>
                                          </p:val>
                                        </p:tav>
                                        <p:tav tm="50000">
                                          <p:val>
                                            <p:clrVal>
                                              <a:schemeClr val="hlink"/>
                                            </p:clrVal>
                                          </p:val>
                                        </p:tav>
                                      </p:tavLst>
                                    </p:anim>
                                    <p:set>
                                      <p:cBhvr>
                                        <p:cTn id="66" dur="80"/>
                                        <p:tgtEl>
                                          <p:spTgt spid="143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1" grpId="0"/>
      <p:bldP spid="14342" grpId="0" animBg="1"/>
      <p:bldP spid="14342" grpId="1" animBg="1"/>
      <p:bldP spid="14343" grpId="0" animBg="1"/>
      <p:bldP spid="14343" grpId="1" animBg="1"/>
      <p:bldP spid="14344" grpId="0" animBg="1"/>
      <p:bldP spid="14344" grpId="1" animBg="1"/>
      <p:bldP spid="14345" grpId="0" animBg="1"/>
      <p:bldP spid="14345" grpId="1" animBg="1"/>
      <p:bldP spid="14349" grpId="0" animBg="1"/>
      <p:bldP spid="14349" grpId="1" animBg="1"/>
      <p:bldP spid="14350" grpId="0" animBg="1"/>
      <p:bldP spid="14350" grpId="1" animBg="1"/>
      <p:bldP spid="14351" grpId="0" animBg="1"/>
      <p:bldP spid="14351" grpId="1" animBg="1"/>
      <p:bldP spid="143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685800" y="76200"/>
            <a:ext cx="7848600" cy="609600"/>
          </a:xfrm>
          <a:prstGeom prst="rect">
            <a:avLst/>
          </a:prstGeom>
        </p:spPr>
        <p:txBody>
          <a:bodyPr wrap="none" fromWordArt="1">
            <a:prstTxWarp prst="textPlain">
              <a:avLst>
                <a:gd name="adj" fmla="val 50000"/>
              </a:avLst>
            </a:prstTxWarp>
          </a:bodyPr>
          <a:lstStyle/>
          <a:p>
            <a:pPr algn="ctr"/>
            <a:r>
              <a:rPr lang="vi-VN"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Tiết 10:  GÓP PHẦN XÂY DỰNG NẾP SỐNG VĂN HOÁ Ở CỘNG ĐỒNG DÂN CƯ</a:t>
            </a:r>
            <a:endParaRPr lang="en-US" sz="3600" b="1"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18435" name="Picture 3" descr="hoa2"/>
          <p:cNvPicPr>
            <a:picLocks noChangeAspect="1" noChangeArrowheads="1"/>
          </p:cNvPicPr>
          <p:nvPr/>
        </p:nvPicPr>
        <p:blipFill>
          <a:blip r:embed="rId2" cstate="print"/>
          <a:srcRect/>
          <a:stretch>
            <a:fillRect/>
          </a:stretch>
        </p:blipFill>
        <p:spPr bwMode="auto">
          <a:xfrm>
            <a:off x="0" y="762000"/>
            <a:ext cx="9144000" cy="76200"/>
          </a:xfrm>
          <a:prstGeom prst="rect">
            <a:avLst/>
          </a:prstGeom>
          <a:solidFill>
            <a:srgbClr val="FF3300"/>
          </a:solidFill>
          <a:ln w="9525">
            <a:solidFill>
              <a:srgbClr val="FF9999"/>
            </a:solidFill>
            <a:miter lim="800000"/>
            <a:headEnd/>
            <a:tailEnd/>
          </a:ln>
        </p:spPr>
      </p:pic>
      <p:sp>
        <p:nvSpPr>
          <p:cNvPr id="18436" name="Rectangle 4"/>
          <p:cNvSpPr>
            <a:spLocks noChangeArrowheads="1"/>
          </p:cNvSpPr>
          <p:nvPr/>
        </p:nvSpPr>
        <p:spPr bwMode="auto">
          <a:xfrm>
            <a:off x="2819400" y="4343400"/>
            <a:ext cx="6324600" cy="1295400"/>
          </a:xfrm>
          <a:prstGeom prst="rect">
            <a:avLst/>
          </a:prstGeom>
          <a:solidFill>
            <a:schemeClr val="bg1"/>
          </a:solidFill>
          <a:ln w="19050">
            <a:noFill/>
            <a:miter lim="800000"/>
            <a:headEnd/>
            <a:tailEnd/>
          </a:ln>
        </p:spPr>
        <p:txBody>
          <a:bodyPr wrap="none" anchor="ctr"/>
          <a:lstStyle/>
          <a:p>
            <a:r>
              <a:rPr lang="en-US" b="1">
                <a:solidFill>
                  <a:srgbClr val="CC3300"/>
                </a:solidFill>
              </a:rPr>
              <a:t>Tránh những việc làm xấu.</a:t>
            </a:r>
          </a:p>
          <a:p>
            <a:endParaRPr lang="en-US" b="1">
              <a:solidFill>
                <a:srgbClr val="CC3300"/>
              </a:solidFill>
            </a:endParaRPr>
          </a:p>
          <a:p>
            <a:r>
              <a:rPr lang="en-US" b="1">
                <a:solidFill>
                  <a:srgbClr val="CC3300"/>
                </a:solidFill>
              </a:rPr>
              <a:t>Tham gia những hoạt động vừa sức mình góp phần xây </a:t>
            </a:r>
          </a:p>
          <a:p>
            <a:r>
              <a:rPr lang="en-US" b="1">
                <a:solidFill>
                  <a:srgbClr val="CC3300"/>
                </a:solidFill>
              </a:rPr>
              <a:t>dựng nếp sống văn hoá cộng đồng dân cư.</a:t>
            </a:r>
          </a:p>
          <a:p>
            <a:endParaRPr lang="en-US">
              <a:solidFill>
                <a:srgbClr val="CC3300"/>
              </a:solidFill>
            </a:endParaRPr>
          </a:p>
        </p:txBody>
      </p:sp>
      <p:sp>
        <p:nvSpPr>
          <p:cNvPr id="18437" name="Text Box 5"/>
          <p:cNvSpPr txBox="1">
            <a:spLocks noChangeArrowheads="1"/>
          </p:cNvSpPr>
          <p:nvPr/>
        </p:nvSpPr>
        <p:spPr bwMode="auto">
          <a:xfrm>
            <a:off x="152400" y="838200"/>
            <a:ext cx="7772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rPr>
              <a:t>I.</a:t>
            </a:r>
            <a:r>
              <a:rPr lang="en-US" sz="2000" b="1">
                <a:solidFill>
                  <a:schemeClr val="bg1"/>
                </a:solidFill>
                <a:latin typeface="Times New Roman" pitchFamily="18" charset="0"/>
              </a:rPr>
              <a:t> </a:t>
            </a:r>
            <a:r>
              <a:rPr lang="en-US" sz="2400" b="1" u="sng">
                <a:solidFill>
                  <a:srgbClr val="0000FF"/>
                </a:solidFill>
                <a:latin typeface="Times New Roman" pitchFamily="18" charset="0"/>
              </a:rPr>
              <a:t>Đặt vấn đề</a:t>
            </a:r>
          </a:p>
        </p:txBody>
      </p:sp>
      <p:sp>
        <p:nvSpPr>
          <p:cNvPr id="18438" name="Text Box 6"/>
          <p:cNvSpPr txBox="1">
            <a:spLocks noChangeArrowheads="1"/>
          </p:cNvSpPr>
          <p:nvPr/>
        </p:nvSpPr>
        <p:spPr bwMode="auto">
          <a:xfrm>
            <a:off x="152400" y="1295400"/>
            <a:ext cx="48006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II.</a:t>
            </a:r>
            <a:r>
              <a:rPr lang="en-US" sz="2000" b="1" u="sng">
                <a:solidFill>
                  <a:srgbClr val="0000FF"/>
                </a:solidFill>
              </a:rPr>
              <a:t>  Nội dung bài học</a:t>
            </a:r>
          </a:p>
        </p:txBody>
      </p:sp>
      <p:sp>
        <p:nvSpPr>
          <p:cNvPr id="18439" name="Text Box 7"/>
          <p:cNvSpPr txBox="1">
            <a:spLocks noChangeArrowheads="1"/>
          </p:cNvSpPr>
          <p:nvPr/>
        </p:nvSpPr>
        <p:spPr bwMode="auto">
          <a:xfrm>
            <a:off x="304800" y="3505200"/>
            <a:ext cx="8534400" cy="762000"/>
          </a:xfrm>
          <a:prstGeom prst="rect">
            <a:avLst/>
          </a:prstGeom>
          <a:noFill/>
          <a:ln w="9525">
            <a:noFill/>
            <a:miter lim="800000"/>
            <a:headEnd/>
            <a:tailEnd/>
          </a:ln>
        </p:spPr>
        <p:txBody>
          <a:bodyPr>
            <a:spAutoFit/>
          </a:bodyPr>
          <a:lstStyle/>
          <a:p>
            <a:r>
              <a:rPr lang="en-US" sz="2200" b="1">
                <a:solidFill>
                  <a:srgbClr val="0000FF"/>
                </a:solidFill>
              </a:rPr>
              <a:t>    </a:t>
            </a:r>
            <a:r>
              <a:rPr lang="en-US" sz="2200" b="1">
                <a:solidFill>
                  <a:srgbClr val="FF0000"/>
                </a:solidFill>
                <a:latin typeface="Times New Roman" pitchFamily="18" charset="0"/>
              </a:rPr>
              <a:t>3. Ý nghĩa:  </a:t>
            </a:r>
            <a:r>
              <a:rPr lang="en-US" sz="2200" b="1">
                <a:solidFill>
                  <a:srgbClr val="0000FF"/>
                </a:solidFill>
                <a:latin typeface="Times New Roman" pitchFamily="18" charset="0"/>
              </a:rPr>
              <a:t>- Góp phần làm cho cuộc sống bình yên, hạnh phúc.</a:t>
            </a:r>
          </a:p>
          <a:p>
            <a:pPr algn="just"/>
            <a:r>
              <a:rPr lang="en-US" sz="2200" b="1">
                <a:solidFill>
                  <a:srgbClr val="0000FF"/>
                </a:solidFill>
                <a:latin typeface="Times New Roman" pitchFamily="18" charset="0"/>
              </a:rPr>
              <a:t>          - Bảo vệ và phát huy truyền thống văn hoá tốt đẹp của dân tộc.</a:t>
            </a:r>
            <a:endParaRPr lang="en-US" sz="2200">
              <a:latin typeface="Times New Roman" pitchFamily="18" charset="0"/>
            </a:endParaRPr>
          </a:p>
        </p:txBody>
      </p:sp>
      <p:sp>
        <p:nvSpPr>
          <p:cNvPr id="18440" name="Text Box 8"/>
          <p:cNvSpPr txBox="1">
            <a:spLocks noChangeArrowheads="1"/>
          </p:cNvSpPr>
          <p:nvPr/>
        </p:nvSpPr>
        <p:spPr bwMode="auto">
          <a:xfrm>
            <a:off x="0" y="1676400"/>
            <a:ext cx="8991600" cy="1127125"/>
          </a:xfrm>
          <a:prstGeom prst="rect">
            <a:avLst/>
          </a:prstGeom>
          <a:solidFill>
            <a:schemeClr val="bg1"/>
          </a:solidFill>
          <a:ln w="9525">
            <a:noFill/>
            <a:miter lim="800000"/>
            <a:headEnd/>
            <a:tailEnd/>
          </a:ln>
        </p:spPr>
        <p:txBody>
          <a:bodyPr>
            <a:spAutoFit/>
          </a:bodyPr>
          <a:lstStyle/>
          <a:p>
            <a:pPr marL="342900" indent="-342900" algn="just">
              <a:spcBef>
                <a:spcPct val="50000"/>
              </a:spcBef>
            </a:pPr>
            <a:r>
              <a:rPr lang="en-US" sz="2400" b="1">
                <a:solidFill>
                  <a:srgbClr val="FF0000"/>
                </a:solidFill>
                <a:latin typeface="Times New Roman" pitchFamily="18" charset="0"/>
              </a:rPr>
              <a:t>        </a:t>
            </a:r>
            <a:r>
              <a:rPr lang="en-US" sz="2200" b="1">
                <a:solidFill>
                  <a:srgbClr val="FF0000"/>
                </a:solidFill>
                <a:latin typeface="Times New Roman" pitchFamily="18" charset="0"/>
              </a:rPr>
              <a:t>1. Cộng đồng dân cư</a:t>
            </a:r>
            <a:r>
              <a:rPr lang="en-US" sz="2200" b="1">
                <a:solidFill>
                  <a:srgbClr val="0033CC"/>
                </a:solidFill>
                <a:latin typeface="Times New Roman" pitchFamily="18" charset="0"/>
              </a:rPr>
              <a:t> Là toàn thể những người cùng sinh sống trong một  khu vực lãnh thổ hoặc đơn vị hành chính, có sự  gắn bó, liên kết  và hợp tác để cùng thực hiện lợi ích của mình và lợi ích chung.</a:t>
            </a:r>
          </a:p>
        </p:txBody>
      </p:sp>
      <p:sp>
        <p:nvSpPr>
          <p:cNvPr id="18441" name="Text Box 9"/>
          <p:cNvSpPr txBox="1">
            <a:spLocks noChangeArrowheads="1"/>
          </p:cNvSpPr>
          <p:nvPr/>
        </p:nvSpPr>
        <p:spPr bwMode="auto">
          <a:xfrm>
            <a:off x="228600" y="2743200"/>
            <a:ext cx="8610600" cy="822325"/>
          </a:xfrm>
          <a:prstGeom prst="rect">
            <a:avLst/>
          </a:prstGeom>
          <a:noFill/>
          <a:ln w="9525">
            <a:noFill/>
            <a:miter lim="800000"/>
            <a:headEnd/>
            <a:tailEnd/>
          </a:ln>
        </p:spPr>
        <p:txBody>
          <a:bodyPr>
            <a:spAutoFit/>
          </a:bodyPr>
          <a:lstStyle/>
          <a:p>
            <a:pPr algn="just">
              <a:spcBef>
                <a:spcPct val="50000"/>
              </a:spcBef>
            </a:pPr>
            <a:r>
              <a:rPr lang="en-US" sz="2400" b="1">
                <a:solidFill>
                  <a:srgbClr val="FF0000"/>
                </a:solidFill>
                <a:latin typeface="Times New Roman" pitchFamily="18" charset="0"/>
              </a:rPr>
              <a:t>     2.  </a:t>
            </a:r>
            <a:r>
              <a:rPr lang="en-US" sz="2200" b="1">
                <a:solidFill>
                  <a:srgbClr val="FF0000"/>
                </a:solidFill>
                <a:latin typeface="Times New Roman" pitchFamily="18" charset="0"/>
              </a:rPr>
              <a:t>Xây dựng nếp sống văn hoá ở cộng đồng dân cư</a:t>
            </a:r>
            <a:r>
              <a:rPr lang="en-US" sz="2200" b="1">
                <a:solidFill>
                  <a:srgbClr val="0033CC"/>
                </a:solidFill>
                <a:latin typeface="Times New Roman" pitchFamily="18" charset="0"/>
              </a:rPr>
              <a:t> Là làm cho đời sống văn hoá tinh thần ngày càng lành mạnh phong phú</a:t>
            </a:r>
            <a:r>
              <a:rPr lang="en-US" sz="2400" b="1">
                <a:solidFill>
                  <a:srgbClr val="0033CC"/>
                </a:solidFill>
                <a:latin typeface="Times New Roman" pitchFamily="18" charset="0"/>
              </a:rPr>
              <a:t>.</a:t>
            </a:r>
            <a:endParaRPr lang="en-US" sz="2400">
              <a:latin typeface="Times New Roman" pitchFamily="18" charset="0"/>
            </a:endParaRPr>
          </a:p>
        </p:txBody>
      </p:sp>
      <p:sp>
        <p:nvSpPr>
          <p:cNvPr id="18442" name="AutoShape 10"/>
          <p:cNvSpPr>
            <a:spLocks/>
          </p:cNvSpPr>
          <p:nvPr/>
        </p:nvSpPr>
        <p:spPr bwMode="auto">
          <a:xfrm>
            <a:off x="2514600" y="4495800"/>
            <a:ext cx="152400" cy="533400"/>
          </a:xfrm>
          <a:prstGeom prst="leftBrace">
            <a:avLst>
              <a:gd name="adj1" fmla="val 29167"/>
              <a:gd name="adj2" fmla="val 50000"/>
            </a:avLst>
          </a:prstGeom>
          <a:noFill/>
          <a:ln w="44450">
            <a:solidFill>
              <a:schemeClr val="tx1"/>
            </a:solidFill>
            <a:round/>
            <a:headEnd/>
            <a:tailEnd/>
          </a:ln>
        </p:spPr>
        <p:txBody>
          <a:bodyPr wrap="none" anchor="ctr"/>
          <a:lstStyle/>
          <a:p>
            <a:pPr algn="ctr"/>
            <a:endParaRPr lang="en-US" sz="3600"/>
          </a:p>
        </p:txBody>
      </p:sp>
      <p:sp>
        <p:nvSpPr>
          <p:cNvPr id="18443" name="Text Box 11"/>
          <p:cNvSpPr txBox="1">
            <a:spLocks noChangeArrowheads="1"/>
          </p:cNvSpPr>
          <p:nvPr/>
        </p:nvSpPr>
        <p:spPr bwMode="auto">
          <a:xfrm>
            <a:off x="609600" y="4495800"/>
            <a:ext cx="20574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4.</a:t>
            </a:r>
            <a:r>
              <a:rPr lang="en-US" b="1">
                <a:solidFill>
                  <a:srgbClr val="0000FF"/>
                </a:solidFill>
              </a:rPr>
              <a:t>  </a:t>
            </a:r>
            <a:r>
              <a:rPr lang="en-US" b="1">
                <a:solidFill>
                  <a:srgbClr val="CC3300"/>
                </a:solidFill>
              </a:rPr>
              <a:t>Chúng ta cần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úa"/>
          <p:cNvPicPr>
            <a:picLocks noChangeAspect="1" noChangeArrowheads="1"/>
          </p:cNvPicPr>
          <p:nvPr/>
        </p:nvPicPr>
        <p:blipFill>
          <a:blip r:embed="rId2" cstate="print"/>
          <a:srcRect/>
          <a:stretch>
            <a:fillRect/>
          </a:stretch>
        </p:blipFill>
        <p:spPr bwMode="auto">
          <a:xfrm>
            <a:off x="-609600" y="0"/>
            <a:ext cx="10210800" cy="7543800"/>
          </a:xfrm>
          <a:prstGeom prst="rect">
            <a:avLst/>
          </a:prstGeom>
          <a:noFill/>
          <a:ln w="9525">
            <a:noFill/>
            <a:miter lim="800000"/>
            <a:headEnd/>
            <a:tailEnd/>
          </a:ln>
        </p:spPr>
      </p:pic>
      <p:sp>
        <p:nvSpPr>
          <p:cNvPr id="7171" name="Text Box 3"/>
          <p:cNvSpPr txBox="1">
            <a:spLocks noChangeArrowheads="1"/>
          </p:cNvSpPr>
          <p:nvPr/>
        </p:nvSpPr>
        <p:spPr bwMode="auto">
          <a:xfrm>
            <a:off x="1295400" y="3657600"/>
            <a:ext cx="6858000" cy="579438"/>
          </a:xfrm>
          <a:prstGeom prst="rect">
            <a:avLst/>
          </a:prstGeom>
          <a:noFill/>
          <a:ln w="9525">
            <a:noFill/>
            <a:miter lim="800000"/>
            <a:headEnd/>
            <a:tailEnd/>
          </a:ln>
        </p:spPr>
        <p:txBody>
          <a:bodyPr>
            <a:spAutoFit/>
          </a:bodyPr>
          <a:lstStyle/>
          <a:p>
            <a:pPr algn="just"/>
            <a:endParaRPr lang="en-US" sz="3200" b="1">
              <a:solidFill>
                <a:srgbClr val="0000CC"/>
              </a:solidFill>
              <a:latin typeface=".VnArial" pitchFamily="34" charset="0"/>
            </a:endParaRPr>
          </a:p>
        </p:txBody>
      </p:sp>
      <p:sp>
        <p:nvSpPr>
          <p:cNvPr id="33797" name="Rectangle 5"/>
          <p:cNvSpPr>
            <a:spLocks noChangeArrowheads="1"/>
          </p:cNvSpPr>
          <p:nvPr/>
        </p:nvSpPr>
        <p:spPr bwMode="auto">
          <a:xfrm>
            <a:off x="457200" y="1295400"/>
            <a:ext cx="8686800" cy="3203575"/>
          </a:xfrm>
          <a:prstGeom prst="rect">
            <a:avLst/>
          </a:prstGeom>
          <a:noFill/>
          <a:ln w="9525">
            <a:noFill/>
            <a:miter lim="800000"/>
            <a:headEnd/>
            <a:tailEnd/>
          </a:ln>
        </p:spPr>
        <p:txBody>
          <a:bodyPr anchor="ctr">
            <a:spAutoFit/>
          </a:bodyPr>
          <a:lstStyle/>
          <a:p>
            <a:r>
              <a:rPr lang="it-IT" sz="3600">
                <a:solidFill>
                  <a:srgbClr val="FF0000"/>
                </a:solidFill>
                <a:latin typeface="Times New Roman" pitchFamily="18" charset="0"/>
              </a:rPr>
              <a:t>Những hiện tượng tiêu cực</a:t>
            </a:r>
            <a:r>
              <a:rPr lang="it-IT" sz="2800">
                <a:solidFill>
                  <a:srgbClr val="FF0000"/>
                </a:solidFill>
                <a:latin typeface="Times New Roman" pitchFamily="18" charset="0"/>
              </a:rPr>
              <a:t> </a:t>
            </a:r>
            <a:r>
              <a:rPr lang="it-IT" sz="3600">
                <a:solidFill>
                  <a:srgbClr val="FF0000"/>
                </a:solidFill>
                <a:latin typeface="Times New Roman" pitchFamily="18" charset="0"/>
              </a:rPr>
              <a:t>ở mục 1:</a:t>
            </a:r>
          </a:p>
          <a:p>
            <a:r>
              <a:rPr lang="it-IT" sz="2800">
                <a:solidFill>
                  <a:srgbClr val="0000FF"/>
                </a:solidFill>
                <a:latin typeface="Times New Roman" pitchFamily="18" charset="0"/>
              </a:rPr>
              <a:t>- Hiện tượng tảo hôn           </a:t>
            </a:r>
          </a:p>
          <a:p>
            <a:pPr>
              <a:buFontTx/>
              <a:buChar char="-"/>
            </a:pPr>
            <a:r>
              <a:rPr lang="it-IT" sz="2800">
                <a:solidFill>
                  <a:srgbClr val="0000FF"/>
                </a:solidFill>
                <a:latin typeface="Times New Roman" pitchFamily="18" charset="0"/>
              </a:rPr>
              <a:t> Người chết hoặc gia súc chết thì mời thầy mo, thầy cúng phù phép trừ ma          </a:t>
            </a:r>
          </a:p>
          <a:p>
            <a:r>
              <a:rPr lang="it-IT" sz="2800">
                <a:solidFill>
                  <a:srgbClr val="0000FF"/>
                </a:solidFill>
                <a:latin typeface="Times New Roman" pitchFamily="18" charset="0"/>
              </a:rPr>
              <a:t>- Tụ tập uống rượu say, đánh bạc vào ngày lễ tết            - Tổ chức đám ma có ăn uống linh đình</a:t>
            </a:r>
            <a:endParaRPr lang="en-US" sz="2800">
              <a:solidFill>
                <a:srgbClr val="0000FF"/>
              </a:solidFill>
              <a:latin typeface="Times New Roman" pitchFamily="18" charset="0"/>
            </a:endParaRPr>
          </a:p>
          <a:p>
            <a:r>
              <a:rPr lang="en-US" sz="2800">
                <a:solidFill>
                  <a:srgbClr val="0000FF"/>
                </a:solidFill>
                <a:latin typeface="Times New Roman" pitchFamily="18" charset="0"/>
              </a:rPr>
              <a:t>- Để người chết trong nhà nhiều ngày mới đem chôn	</a:t>
            </a:r>
          </a:p>
        </p:txBody>
      </p:sp>
      <p:sp>
        <p:nvSpPr>
          <p:cNvPr id="7173" name="Line 6"/>
          <p:cNvSpPr>
            <a:spLocks noChangeShapeType="1"/>
          </p:cNvSpPr>
          <p:nvPr/>
        </p:nvSpPr>
        <p:spPr bwMode="auto">
          <a:xfrm>
            <a:off x="6477000" y="1295400"/>
            <a:ext cx="0" cy="0"/>
          </a:xfrm>
          <a:prstGeom prst="line">
            <a:avLst/>
          </a:prstGeom>
          <a:noFill/>
          <a:ln w="9525">
            <a:solidFill>
              <a:schemeClr val="tx1"/>
            </a:solidFill>
            <a:round/>
            <a:headEnd/>
            <a:tailEnd type="triangle" w="med" len="med"/>
          </a:ln>
        </p:spPr>
        <p:txBody>
          <a:bodyPr/>
          <a:lstStyle/>
          <a:p>
            <a:endParaRPr lang="en-US"/>
          </a:p>
        </p:txBody>
      </p:sp>
      <p:grpSp>
        <p:nvGrpSpPr>
          <p:cNvPr id="2" name="Group 15"/>
          <p:cNvGrpSpPr>
            <a:grpSpLocks/>
          </p:cNvGrpSpPr>
          <p:nvPr/>
        </p:nvGrpSpPr>
        <p:grpSpPr bwMode="auto">
          <a:xfrm>
            <a:off x="5410200" y="0"/>
            <a:ext cx="1905000" cy="1066800"/>
            <a:chOff x="3504" y="528"/>
            <a:chExt cx="2064" cy="1152"/>
          </a:xfrm>
        </p:grpSpPr>
        <p:sp>
          <p:nvSpPr>
            <p:cNvPr id="33808" name="AutoShape 16"/>
            <p:cNvSpPr>
              <a:spLocks noChangeArrowheads="1"/>
            </p:cNvSpPr>
            <p:nvPr/>
          </p:nvSpPr>
          <p:spPr bwMode="auto">
            <a:xfrm>
              <a:off x="3504" y="528"/>
              <a:ext cx="2064" cy="1152"/>
            </a:xfrm>
            <a:prstGeom prst="cloudCallout">
              <a:avLst>
                <a:gd name="adj1" fmla="val -60125"/>
                <a:gd name="adj2" fmla="val 55644"/>
              </a:avLst>
            </a:prstGeom>
            <a:solidFill>
              <a:srgbClr val="66FF33"/>
            </a:solidFill>
            <a:ln w="12700" cap="sq">
              <a:solidFill>
                <a:srgbClr val="00FF00"/>
              </a:solidFill>
              <a:round/>
              <a:headEnd type="none" w="sm" len="sm"/>
              <a:tailEnd type="none" w="sm" len="sm"/>
            </a:ln>
            <a:effectLst>
              <a:outerShdw dist="91581" dir="3378596" algn="ctr" rotWithShape="0">
                <a:schemeClr val="folHlink"/>
              </a:outerShdw>
            </a:effectLst>
          </p:spPr>
          <p:txBody>
            <a:bodyPr/>
            <a:lstStyle/>
            <a:p>
              <a:pPr algn="ctr">
                <a:defRPr/>
              </a:pPr>
              <a:endParaRPr lang="en-US">
                <a:solidFill>
                  <a:srgbClr val="66FF33"/>
                </a:solidFill>
                <a:latin typeface=".VnTime" pitchFamily="34" charset="0"/>
              </a:endParaRPr>
            </a:p>
          </p:txBody>
        </p:sp>
        <p:sp>
          <p:nvSpPr>
            <p:cNvPr id="7176" name="WordArt 17" descr="Paper bag"/>
            <p:cNvSpPr>
              <a:spLocks noChangeArrowheads="1" noChangeShapeType="1" noTextEdit="1"/>
            </p:cNvSpPr>
            <p:nvPr/>
          </p:nvSpPr>
          <p:spPr bwMode="auto">
            <a:xfrm>
              <a:off x="3696" y="912"/>
              <a:ext cx="1788" cy="294"/>
            </a:xfrm>
            <a:prstGeom prst="rect">
              <a:avLst/>
            </a:prstGeom>
          </p:spPr>
          <p:txBody>
            <a:bodyPr wrap="none" fromWordArt="1">
              <a:prstTxWarp prst="textPlain">
                <a:avLst>
                  <a:gd name="adj" fmla="val 50000"/>
                </a:avLst>
              </a:prstTxWarp>
            </a:bodyPr>
            <a:lstStyle/>
            <a:p>
              <a:pPr algn="ctr"/>
              <a:r>
                <a:rPr lang="en-US" sz="3200" i="1" kern="10">
                  <a:ln w="9525" cap="sq">
                    <a:solidFill>
                      <a:srgbClr val="FF0000"/>
                    </a:solidFill>
                    <a:round/>
                    <a:headEnd type="none" w="sm" len="sm"/>
                    <a:tailEnd type="none" w="sm" len="sm"/>
                  </a:ln>
                  <a:blipFill dpi="0" rotWithShape="0">
                    <a:blip r:embed="rId3"/>
                    <a:srcRect/>
                    <a:tile tx="0" ty="0" sx="100000" sy="100000" flip="none" algn="tl"/>
                  </a:blipFill>
                  <a:effectLst>
                    <a:outerShdw dist="107763" dir="2700000" algn="ctr" rotWithShape="0">
                      <a:srgbClr val="C7DFD3">
                        <a:alpha val="50000"/>
                      </a:srgbClr>
                    </a:outerShdw>
                  </a:effectLst>
                  <a:latin typeface="Arial"/>
                  <a:cs typeface="Arial"/>
                </a:rPr>
                <a:t>Nhóm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33797">
                                            <p:txEl>
                                              <p:pRg st="0" end="0"/>
                                            </p:txEl>
                                          </p:spTgt>
                                        </p:tgtEl>
                                        <p:attrNameLst>
                                          <p:attrName>style.visibility</p:attrName>
                                        </p:attrNameLst>
                                      </p:cBhvr>
                                      <p:to>
                                        <p:strVal val="visible"/>
                                      </p:to>
                                    </p:set>
                                    <p:animEffect transition="in" filter="checkerboard(across)">
                                      <p:cBhvr>
                                        <p:cTn id="11" dur="1000"/>
                                        <p:tgtEl>
                                          <p:spTgt spid="33797">
                                            <p:txEl>
                                              <p:pRg st="0" end="0"/>
                                            </p:txEl>
                                          </p:spTgt>
                                        </p:tgtEl>
                                      </p:cBhvr>
                                    </p:animEffect>
                                  </p:childTnLst>
                                </p:cTn>
                              </p:par>
                            </p:childTnLst>
                          </p:cTn>
                        </p:par>
                        <p:par>
                          <p:cTn id="12" fill="hold">
                            <p:stCondLst>
                              <p:cond delay="3000"/>
                            </p:stCondLst>
                            <p:childTnLst>
                              <p:par>
                                <p:cTn id="13" presetID="5" presetClass="entr" presetSubtype="10" fill="hold" nodeType="afterEffect">
                                  <p:stCondLst>
                                    <p:cond delay="0"/>
                                  </p:stCondLst>
                                  <p:childTnLst>
                                    <p:set>
                                      <p:cBhvr>
                                        <p:cTn id="14" dur="1" fill="hold">
                                          <p:stCondLst>
                                            <p:cond delay="0"/>
                                          </p:stCondLst>
                                        </p:cTn>
                                        <p:tgtEl>
                                          <p:spTgt spid="33797">
                                            <p:txEl>
                                              <p:pRg st="1" end="1"/>
                                            </p:txEl>
                                          </p:spTgt>
                                        </p:tgtEl>
                                        <p:attrNameLst>
                                          <p:attrName>style.visibility</p:attrName>
                                        </p:attrNameLst>
                                      </p:cBhvr>
                                      <p:to>
                                        <p:strVal val="visible"/>
                                      </p:to>
                                    </p:set>
                                    <p:animEffect transition="in" filter="checkerboard(across)">
                                      <p:cBhvr>
                                        <p:cTn id="15" dur="500"/>
                                        <p:tgtEl>
                                          <p:spTgt spid="33797">
                                            <p:txEl>
                                              <p:pRg st="1" end="1"/>
                                            </p:txEl>
                                          </p:spTgt>
                                        </p:tgtEl>
                                      </p:cBhvr>
                                    </p:animEffect>
                                  </p:childTnLst>
                                </p:cTn>
                              </p:par>
                            </p:childTnLst>
                          </p:cTn>
                        </p:par>
                        <p:par>
                          <p:cTn id="16" fill="hold">
                            <p:stCondLst>
                              <p:cond delay="3500"/>
                            </p:stCondLst>
                            <p:childTnLst>
                              <p:par>
                                <p:cTn id="17" presetID="8" presetClass="entr" presetSubtype="16" fill="hold" nodeType="afterEffect">
                                  <p:stCondLst>
                                    <p:cond delay="0"/>
                                  </p:stCondLst>
                                  <p:childTnLst>
                                    <p:set>
                                      <p:cBhvr>
                                        <p:cTn id="18" dur="1" fill="hold">
                                          <p:stCondLst>
                                            <p:cond delay="0"/>
                                          </p:stCondLst>
                                        </p:cTn>
                                        <p:tgtEl>
                                          <p:spTgt spid="33797">
                                            <p:txEl>
                                              <p:pRg st="2" end="2"/>
                                            </p:txEl>
                                          </p:spTgt>
                                        </p:tgtEl>
                                        <p:attrNameLst>
                                          <p:attrName>style.visibility</p:attrName>
                                        </p:attrNameLst>
                                      </p:cBhvr>
                                      <p:to>
                                        <p:strVal val="visible"/>
                                      </p:to>
                                    </p:set>
                                    <p:animEffect transition="in" filter="diamond(in)">
                                      <p:cBhvr>
                                        <p:cTn id="19" dur="500"/>
                                        <p:tgtEl>
                                          <p:spTgt spid="33797">
                                            <p:txEl>
                                              <p:pRg st="2" end="2"/>
                                            </p:txEl>
                                          </p:spTgt>
                                        </p:tgtEl>
                                      </p:cBhvr>
                                    </p:animEffect>
                                  </p:childTnLst>
                                </p:cTn>
                              </p:par>
                            </p:childTnLst>
                          </p:cTn>
                        </p:par>
                        <p:par>
                          <p:cTn id="20" fill="hold">
                            <p:stCondLst>
                              <p:cond delay="4000"/>
                            </p:stCondLst>
                            <p:childTnLst>
                              <p:par>
                                <p:cTn id="21" presetID="8" presetClass="entr" presetSubtype="16" fill="hold" nodeType="afterEffect">
                                  <p:stCondLst>
                                    <p:cond delay="0"/>
                                  </p:stCondLst>
                                  <p:childTnLst>
                                    <p:set>
                                      <p:cBhvr>
                                        <p:cTn id="22" dur="1" fill="hold">
                                          <p:stCondLst>
                                            <p:cond delay="0"/>
                                          </p:stCondLst>
                                        </p:cTn>
                                        <p:tgtEl>
                                          <p:spTgt spid="33797">
                                            <p:txEl>
                                              <p:pRg st="3" end="3"/>
                                            </p:txEl>
                                          </p:spTgt>
                                        </p:tgtEl>
                                        <p:attrNameLst>
                                          <p:attrName>style.visibility</p:attrName>
                                        </p:attrNameLst>
                                      </p:cBhvr>
                                      <p:to>
                                        <p:strVal val="visible"/>
                                      </p:to>
                                    </p:set>
                                    <p:animEffect transition="in" filter="diamond(in)">
                                      <p:cBhvr>
                                        <p:cTn id="23" dur="500"/>
                                        <p:tgtEl>
                                          <p:spTgt spid="33797">
                                            <p:txEl>
                                              <p:pRg st="3" end="3"/>
                                            </p:txEl>
                                          </p:spTgt>
                                        </p:tgtEl>
                                      </p:cBhvr>
                                    </p:animEffect>
                                  </p:childTnLst>
                                </p:cTn>
                              </p:par>
                            </p:childTnLst>
                          </p:cTn>
                        </p:par>
                        <p:par>
                          <p:cTn id="24" fill="hold">
                            <p:stCondLst>
                              <p:cond delay="4500"/>
                            </p:stCondLst>
                            <p:childTnLst>
                              <p:par>
                                <p:cTn id="25" presetID="2" presetClass="entr" presetSubtype="4" fill="hold" nodeType="afterEffect">
                                  <p:stCondLst>
                                    <p:cond delay="0"/>
                                  </p:stCondLst>
                                  <p:childTnLst>
                                    <p:set>
                                      <p:cBhvr>
                                        <p:cTn id="26" dur="1" fill="hold">
                                          <p:stCondLst>
                                            <p:cond delay="0"/>
                                          </p:stCondLst>
                                        </p:cTn>
                                        <p:tgtEl>
                                          <p:spTgt spid="33797">
                                            <p:txEl>
                                              <p:pRg st="4" end="4"/>
                                            </p:txEl>
                                          </p:spTgt>
                                        </p:tgtEl>
                                        <p:attrNameLst>
                                          <p:attrName>style.visibility</p:attrName>
                                        </p:attrNameLst>
                                      </p:cBhvr>
                                      <p:to>
                                        <p:strVal val="visible"/>
                                      </p:to>
                                    </p:set>
                                    <p:anim calcmode="lin" valueType="num">
                                      <p:cBhvr additive="base">
                                        <p:cTn id="27" dur="500" fill="hold"/>
                                        <p:tgtEl>
                                          <p:spTgt spid="3379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79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úa"/>
          <p:cNvPicPr>
            <a:picLocks noChangeAspect="1" noChangeArrowheads="1"/>
          </p:cNvPicPr>
          <p:nvPr/>
        </p:nvPicPr>
        <p:blipFill>
          <a:blip r:embed="rId2" cstate="print"/>
          <a:srcRect/>
          <a:stretch>
            <a:fillRect/>
          </a:stretch>
        </p:blipFill>
        <p:spPr bwMode="auto">
          <a:xfrm>
            <a:off x="-609600" y="0"/>
            <a:ext cx="10210800" cy="7543800"/>
          </a:xfrm>
          <a:prstGeom prst="rect">
            <a:avLst/>
          </a:prstGeom>
          <a:noFill/>
          <a:ln w="9525">
            <a:noFill/>
            <a:miter lim="800000"/>
            <a:headEnd/>
            <a:tailEnd/>
          </a:ln>
        </p:spPr>
      </p:pic>
      <p:sp>
        <p:nvSpPr>
          <p:cNvPr id="8195" name="Text Box 3"/>
          <p:cNvSpPr txBox="1">
            <a:spLocks noChangeArrowheads="1"/>
          </p:cNvSpPr>
          <p:nvPr/>
        </p:nvSpPr>
        <p:spPr bwMode="auto">
          <a:xfrm>
            <a:off x="1295400" y="3657600"/>
            <a:ext cx="6858000" cy="579438"/>
          </a:xfrm>
          <a:prstGeom prst="rect">
            <a:avLst/>
          </a:prstGeom>
          <a:noFill/>
          <a:ln w="9525">
            <a:noFill/>
            <a:miter lim="800000"/>
            <a:headEnd/>
            <a:tailEnd/>
          </a:ln>
        </p:spPr>
        <p:txBody>
          <a:bodyPr>
            <a:spAutoFit/>
          </a:bodyPr>
          <a:lstStyle/>
          <a:p>
            <a:pPr algn="just"/>
            <a:endParaRPr lang="en-US" sz="3200" b="1">
              <a:solidFill>
                <a:srgbClr val="0000CC"/>
              </a:solidFill>
              <a:latin typeface=".VnArial" pitchFamily="34" charset="0"/>
            </a:endParaRPr>
          </a:p>
        </p:txBody>
      </p:sp>
      <p:sp>
        <p:nvSpPr>
          <p:cNvPr id="38917" name="Rectangle 5"/>
          <p:cNvSpPr>
            <a:spLocks noChangeArrowheads="1"/>
          </p:cNvSpPr>
          <p:nvPr/>
        </p:nvSpPr>
        <p:spPr bwMode="auto">
          <a:xfrm>
            <a:off x="-76200" y="600075"/>
            <a:ext cx="8991600" cy="5568950"/>
          </a:xfrm>
          <a:prstGeom prst="rect">
            <a:avLst/>
          </a:prstGeom>
          <a:noFill/>
          <a:ln w="9525">
            <a:noFill/>
            <a:miter lim="800000"/>
            <a:headEnd/>
            <a:tailEnd/>
          </a:ln>
        </p:spPr>
        <p:txBody>
          <a:bodyPr anchor="ctr">
            <a:spAutoFit/>
          </a:bodyPr>
          <a:lstStyle/>
          <a:p>
            <a:pPr algn="ctr"/>
            <a:r>
              <a:rPr lang="it-IT" sz="2400" b="1">
                <a:solidFill>
                  <a:srgbClr val="0000FF"/>
                </a:solidFill>
                <a:latin typeface="Times New Roman" pitchFamily="18" charset="0"/>
              </a:rPr>
              <a:t>Nhóm 2: </a:t>
            </a:r>
          </a:p>
          <a:p>
            <a:r>
              <a:rPr lang="en-US" sz="2400" b="1">
                <a:solidFill>
                  <a:srgbClr val="FF0000"/>
                </a:solidFill>
                <a:latin typeface="Times New Roman" pitchFamily="18" charset="0"/>
              </a:rPr>
              <a:t> Ảnh hưởng đến cuộc sống</a:t>
            </a:r>
            <a:r>
              <a:rPr lang="en-US" sz="2400" b="1">
                <a:latin typeface="Times New Roman" pitchFamily="18" charset="0"/>
              </a:rPr>
              <a:t> </a:t>
            </a:r>
            <a:r>
              <a:rPr lang="en-US" sz="2400" b="1">
                <a:solidFill>
                  <a:srgbClr val="FF0000"/>
                </a:solidFill>
                <a:latin typeface="Times New Roman" pitchFamily="18" charset="0"/>
              </a:rPr>
              <a:t>của người dân:</a:t>
            </a:r>
          </a:p>
          <a:p>
            <a:r>
              <a:rPr lang="it-IT" sz="2400" b="1">
                <a:latin typeface="Times New Roman" pitchFamily="18" charset="0"/>
              </a:rPr>
              <a:t>- Hiện tượng tảo hôn           </a:t>
            </a:r>
            <a:r>
              <a:rPr lang="it-IT" sz="2400" b="1">
                <a:solidFill>
                  <a:srgbClr val="0000FF"/>
                </a:solidFill>
                <a:latin typeface="Times New Roman" pitchFamily="18" charset="0"/>
              </a:rPr>
              <a:t>C</a:t>
            </a:r>
            <a:r>
              <a:rPr lang="en-US" sz="2400" b="1">
                <a:solidFill>
                  <a:srgbClr val="0000FF"/>
                </a:solidFill>
                <a:latin typeface="Times New Roman" pitchFamily="18" charset="0"/>
              </a:rPr>
              <a:t>ác em phải xa gia đình sớm, có em không được đi học. Nhiều cặp vợ chồng trẻ bỏ nhau, cuộc sống dang dở. </a:t>
            </a:r>
            <a:r>
              <a:rPr lang="it-IT" sz="2400" b="1">
                <a:solidFill>
                  <a:srgbClr val="0000FF"/>
                </a:solidFill>
                <a:latin typeface="Times New Roman" pitchFamily="18" charset="0"/>
              </a:rPr>
              <a:t>Sinh đẻ không có kế hoạch, là nguyên nhân sinh ra đói nghèo</a:t>
            </a:r>
            <a:endParaRPr lang="en-US" sz="2400" b="1">
              <a:solidFill>
                <a:srgbClr val="0000FF"/>
              </a:solidFill>
              <a:latin typeface="Times New Roman" pitchFamily="18" charset="0"/>
            </a:endParaRPr>
          </a:p>
          <a:p>
            <a:r>
              <a:rPr lang="it-IT" sz="2400" b="1">
                <a:latin typeface="Times New Roman" pitchFamily="18" charset="0"/>
              </a:rPr>
              <a:t>- Người chết hoặc gia súc chết thì mời thầy mo, thầy cúng phù phép trừ ma          </a:t>
            </a:r>
            <a:r>
              <a:rPr lang="it-IT" sz="2400" b="1">
                <a:solidFill>
                  <a:srgbClr val="0000FF"/>
                </a:solidFill>
                <a:latin typeface="Times New Roman" pitchFamily="18" charset="0"/>
              </a:rPr>
              <a:t>Người nào bị coi là ma thì bị căm ghét, xua đuổi, những ngươì này sẽ bị chết vì bị đối xử tàn tệ hoặc phải chấp nhận cuộc sống cô độc</a:t>
            </a:r>
            <a:endParaRPr lang="en-US" sz="2400" b="1">
              <a:solidFill>
                <a:srgbClr val="0000FF"/>
              </a:solidFill>
              <a:latin typeface="Times New Roman" pitchFamily="18" charset="0"/>
            </a:endParaRPr>
          </a:p>
          <a:p>
            <a:r>
              <a:rPr lang="it-IT" sz="2400" b="1">
                <a:latin typeface="Times New Roman" pitchFamily="18" charset="0"/>
              </a:rPr>
              <a:t>- Tụ tập uống rượu say, đánh bạc vào ngày lễ tết            </a:t>
            </a:r>
            <a:r>
              <a:rPr lang="en-US" sz="2400" b="1">
                <a:solidFill>
                  <a:srgbClr val="0000FF"/>
                </a:solidFill>
                <a:latin typeface="Times New Roman" pitchFamily="18" charset="0"/>
              </a:rPr>
              <a:t>Đánh nhau, mất đoàn kết</a:t>
            </a:r>
          </a:p>
          <a:p>
            <a:r>
              <a:rPr lang="it-IT" sz="2400" b="1">
                <a:latin typeface="Times New Roman" pitchFamily="18" charset="0"/>
              </a:rPr>
              <a:t>- Tổ chức đám ma có ăn uống linh đình </a:t>
            </a:r>
            <a:r>
              <a:rPr lang="it-IT" sz="2400" b="1">
                <a:solidFill>
                  <a:schemeClr val="tx2"/>
                </a:solidFill>
                <a:latin typeface="Times New Roman" pitchFamily="18" charset="0"/>
              </a:rPr>
              <a:t>=&gt; t</a:t>
            </a:r>
            <a:r>
              <a:rPr lang="en-US" sz="2400" b="1">
                <a:solidFill>
                  <a:schemeClr val="tx2"/>
                </a:solidFill>
                <a:latin typeface="Times New Roman" pitchFamily="18" charset="0"/>
              </a:rPr>
              <a:t>ốn kém</a:t>
            </a:r>
          </a:p>
          <a:p>
            <a:r>
              <a:rPr lang="en-US" sz="2400" b="1">
                <a:latin typeface="Times New Roman" pitchFamily="18" charset="0"/>
              </a:rPr>
              <a:t>- Để người chết trong nhà nhiều ngày mới đem chôn </a:t>
            </a:r>
            <a:r>
              <a:rPr lang="en-US" sz="2400" b="1">
                <a:solidFill>
                  <a:schemeClr val="tx2"/>
                </a:solidFill>
                <a:latin typeface="Times New Roman" pitchFamily="18" charset="0"/>
              </a:rPr>
              <a:t>=&gt; mất vệ sinh, dễ lây bệnh	</a:t>
            </a:r>
          </a:p>
        </p:txBody>
      </p:sp>
      <p:sp>
        <p:nvSpPr>
          <p:cNvPr id="8197" name="Line 6"/>
          <p:cNvSpPr>
            <a:spLocks noChangeShapeType="1"/>
          </p:cNvSpPr>
          <p:nvPr/>
        </p:nvSpPr>
        <p:spPr bwMode="auto">
          <a:xfrm>
            <a:off x="6477000" y="1295400"/>
            <a:ext cx="0" cy="0"/>
          </a:xfrm>
          <a:prstGeom prst="line">
            <a:avLst/>
          </a:prstGeom>
          <a:noFill/>
          <a:ln w="9525">
            <a:solidFill>
              <a:schemeClr val="tx1"/>
            </a:solidFill>
            <a:round/>
            <a:headEnd/>
            <a:tailEnd type="triangle" w="med" len="med"/>
          </a:ln>
        </p:spPr>
        <p:txBody>
          <a:bodyPr/>
          <a:lstStyle/>
          <a:p>
            <a:endParaRPr lang="en-US"/>
          </a:p>
        </p:txBody>
      </p:sp>
      <p:sp>
        <p:nvSpPr>
          <p:cNvPr id="38919" name="Line 7"/>
          <p:cNvSpPr>
            <a:spLocks noChangeShapeType="1"/>
          </p:cNvSpPr>
          <p:nvPr/>
        </p:nvSpPr>
        <p:spPr bwMode="auto">
          <a:xfrm>
            <a:off x="2819400" y="1600200"/>
            <a:ext cx="609600" cy="0"/>
          </a:xfrm>
          <a:prstGeom prst="line">
            <a:avLst/>
          </a:prstGeom>
          <a:noFill/>
          <a:ln w="57150">
            <a:solidFill>
              <a:srgbClr val="FF0000"/>
            </a:solidFill>
            <a:round/>
            <a:headEnd/>
            <a:tailEnd type="triangle" w="med" len="med"/>
          </a:ln>
        </p:spPr>
        <p:txBody>
          <a:bodyPr/>
          <a:lstStyle/>
          <a:p>
            <a:endParaRPr lang="en-US"/>
          </a:p>
        </p:txBody>
      </p:sp>
      <p:sp>
        <p:nvSpPr>
          <p:cNvPr id="38920" name="Line 8"/>
          <p:cNvSpPr>
            <a:spLocks noChangeShapeType="1"/>
          </p:cNvSpPr>
          <p:nvPr/>
        </p:nvSpPr>
        <p:spPr bwMode="auto">
          <a:xfrm>
            <a:off x="990600" y="3429000"/>
            <a:ext cx="609600" cy="0"/>
          </a:xfrm>
          <a:prstGeom prst="line">
            <a:avLst/>
          </a:prstGeom>
          <a:noFill/>
          <a:ln w="57150">
            <a:solidFill>
              <a:srgbClr val="FF0000"/>
            </a:solidFill>
            <a:round/>
            <a:headEnd/>
            <a:tailEnd type="triangle" w="med" len="med"/>
          </a:ln>
        </p:spPr>
        <p:txBody>
          <a:bodyPr/>
          <a:lstStyle/>
          <a:p>
            <a:endParaRPr lang="en-US"/>
          </a:p>
        </p:txBody>
      </p:sp>
      <p:sp>
        <p:nvSpPr>
          <p:cNvPr id="38921" name="Line 9"/>
          <p:cNvSpPr>
            <a:spLocks noChangeShapeType="1"/>
          </p:cNvSpPr>
          <p:nvPr/>
        </p:nvSpPr>
        <p:spPr bwMode="auto">
          <a:xfrm>
            <a:off x="6477000" y="4495800"/>
            <a:ext cx="7620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8917">
                                            <p:txEl>
                                              <p:pRg st="1" end="1"/>
                                            </p:txEl>
                                          </p:spTgt>
                                        </p:tgtEl>
                                        <p:attrNameLst>
                                          <p:attrName>style.visibility</p:attrName>
                                        </p:attrNameLst>
                                      </p:cBhvr>
                                      <p:to>
                                        <p:strVal val="visible"/>
                                      </p:to>
                                    </p:set>
                                    <p:animEffect transition="in" filter="blinds(horizontal)">
                                      <p:cBhvr>
                                        <p:cTn id="7" dur="500"/>
                                        <p:tgtEl>
                                          <p:spTgt spid="38917">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8917">
                                            <p:txEl>
                                              <p:pRg st="2" end="2"/>
                                            </p:txEl>
                                          </p:spTgt>
                                        </p:tgtEl>
                                        <p:attrNameLst>
                                          <p:attrName>style.visibility</p:attrName>
                                        </p:attrNameLst>
                                      </p:cBhvr>
                                      <p:to>
                                        <p:strVal val="visible"/>
                                      </p:to>
                                    </p:set>
                                    <p:animEffect transition="in" filter="blinds(horizontal)">
                                      <p:cBhvr>
                                        <p:cTn id="11" dur="500"/>
                                        <p:tgtEl>
                                          <p:spTgt spid="38917">
                                            <p:txEl>
                                              <p:pRg st="2" end="2"/>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8919"/>
                                        </p:tgtEl>
                                        <p:attrNameLst>
                                          <p:attrName>style.visibility</p:attrName>
                                        </p:attrNameLst>
                                      </p:cBhvr>
                                      <p:to>
                                        <p:strVal val="visible"/>
                                      </p:to>
                                    </p:set>
                                    <p:animEffect transition="in" filter="blinds(horizontal)">
                                      <p:cBhvr>
                                        <p:cTn id="15" dur="500"/>
                                        <p:tgtEl>
                                          <p:spTgt spid="389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8917">
                                            <p:txEl>
                                              <p:pRg st="3" end="3"/>
                                            </p:txEl>
                                          </p:spTgt>
                                        </p:tgtEl>
                                        <p:attrNameLst>
                                          <p:attrName>style.visibility</p:attrName>
                                        </p:attrNameLst>
                                      </p:cBhvr>
                                      <p:to>
                                        <p:strVal val="visible"/>
                                      </p:to>
                                    </p:set>
                                    <p:animEffect transition="in" filter="blinds(horizontal)">
                                      <p:cBhvr>
                                        <p:cTn id="20" dur="500"/>
                                        <p:tgtEl>
                                          <p:spTgt spid="38917">
                                            <p:txEl>
                                              <p:pRg st="3" end="3"/>
                                            </p:txEl>
                                          </p:spTgt>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38920"/>
                                        </p:tgtEl>
                                        <p:attrNameLst>
                                          <p:attrName>style.visibility</p:attrName>
                                        </p:attrNameLst>
                                      </p:cBhvr>
                                      <p:to>
                                        <p:strVal val="visible"/>
                                      </p:to>
                                    </p:set>
                                    <p:animEffect transition="in" filter="blinds(horizontal)">
                                      <p:cBhvr>
                                        <p:cTn id="24" dur="500"/>
                                        <p:tgtEl>
                                          <p:spTgt spid="389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8917">
                                            <p:txEl>
                                              <p:pRg st="4" end="4"/>
                                            </p:txEl>
                                          </p:spTgt>
                                        </p:tgtEl>
                                        <p:attrNameLst>
                                          <p:attrName>style.visibility</p:attrName>
                                        </p:attrNameLst>
                                      </p:cBhvr>
                                      <p:to>
                                        <p:strVal val="visible"/>
                                      </p:to>
                                    </p:set>
                                    <p:animEffect transition="in" filter="blinds(horizontal)">
                                      <p:cBhvr>
                                        <p:cTn id="29" dur="500"/>
                                        <p:tgtEl>
                                          <p:spTgt spid="38917">
                                            <p:txEl>
                                              <p:pRg st="4" end="4"/>
                                            </p:txEl>
                                          </p:spTgt>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38921"/>
                                        </p:tgtEl>
                                        <p:attrNameLst>
                                          <p:attrName>style.visibility</p:attrName>
                                        </p:attrNameLst>
                                      </p:cBhvr>
                                      <p:to>
                                        <p:strVal val="visible"/>
                                      </p:to>
                                    </p:set>
                                    <p:animEffect transition="in" filter="blinds(horizontal)">
                                      <p:cBhvr>
                                        <p:cTn id="33" dur="500"/>
                                        <p:tgtEl>
                                          <p:spTgt spid="3892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8917">
                                            <p:txEl>
                                              <p:pRg st="5" end="5"/>
                                            </p:txEl>
                                          </p:spTgt>
                                        </p:tgtEl>
                                        <p:attrNameLst>
                                          <p:attrName>style.visibility</p:attrName>
                                        </p:attrNameLst>
                                      </p:cBhvr>
                                      <p:to>
                                        <p:strVal val="visible"/>
                                      </p:to>
                                    </p:set>
                                    <p:animEffect transition="in" filter="diamond(in)">
                                      <p:cBhvr>
                                        <p:cTn id="38" dur="500"/>
                                        <p:tgtEl>
                                          <p:spTgt spid="3891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8917">
                                            <p:txEl>
                                              <p:pRg st="6" end="6"/>
                                            </p:txEl>
                                          </p:spTgt>
                                        </p:tgtEl>
                                        <p:attrNameLst>
                                          <p:attrName>style.visibility</p:attrName>
                                        </p:attrNameLst>
                                      </p:cBhvr>
                                      <p:to>
                                        <p:strVal val="visible"/>
                                      </p:to>
                                    </p:set>
                                    <p:animEffect transition="in" filter="blinds(horizontal)">
                                      <p:cBhvr>
                                        <p:cTn id="43" dur="500"/>
                                        <p:tgtEl>
                                          <p:spTgt spid="389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0" grpId="0" animBg="1"/>
      <p:bldP spid="389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descr="Parchment"/>
          <p:cNvSpPr txBox="1">
            <a:spLocks noChangeArrowheads="1"/>
          </p:cNvSpPr>
          <p:nvPr/>
        </p:nvSpPr>
        <p:spPr bwMode="auto">
          <a:xfrm>
            <a:off x="304800" y="914400"/>
            <a:ext cx="8686800" cy="3378200"/>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r>
              <a:rPr lang="it-IT" sz="2400" b="1">
                <a:solidFill>
                  <a:srgbClr val="CC3300"/>
                </a:solidFill>
                <a:latin typeface="Times New Roman" pitchFamily="18" charset="0"/>
              </a:rPr>
              <a:t>Làng Hinh được công nhận là làng văn hóa vì:</a:t>
            </a:r>
          </a:p>
          <a:p>
            <a:r>
              <a:rPr lang="it-IT" sz="2400" b="1">
                <a:solidFill>
                  <a:srgbClr val="0033CC"/>
                </a:solidFill>
                <a:latin typeface="Times New Roman" pitchFamily="18" charset="0"/>
              </a:rPr>
              <a:t>- Vệ sinh sạch sẽ</a:t>
            </a:r>
          </a:p>
          <a:p>
            <a:r>
              <a:rPr lang="it-IT" sz="2400" b="1">
                <a:solidFill>
                  <a:srgbClr val="0033CC"/>
                </a:solidFill>
                <a:latin typeface="Times New Roman" pitchFamily="18" charset="0"/>
              </a:rPr>
              <a:t>- Dùng nước giếng sạch</a:t>
            </a:r>
          </a:p>
          <a:p>
            <a:r>
              <a:rPr lang="it-IT" sz="2400" b="1">
                <a:solidFill>
                  <a:srgbClr val="0033CC"/>
                </a:solidFill>
                <a:latin typeface="Times New Roman" pitchFamily="18" charset="0"/>
              </a:rPr>
              <a:t>- Không có bệnh dịch lây lan</a:t>
            </a:r>
          </a:p>
          <a:p>
            <a:r>
              <a:rPr lang="it-IT" sz="2400" b="1">
                <a:solidFill>
                  <a:srgbClr val="0033CC"/>
                </a:solidFill>
                <a:latin typeface="Times New Roman" pitchFamily="18" charset="0"/>
              </a:rPr>
              <a:t>- Bà con đau ốm đến trạm xá</a:t>
            </a:r>
          </a:p>
          <a:p>
            <a:r>
              <a:rPr lang="it-IT" sz="2400" b="1">
                <a:solidFill>
                  <a:srgbClr val="0033CC"/>
                </a:solidFill>
                <a:latin typeface="Times New Roman" pitchFamily="18" charset="0"/>
              </a:rPr>
              <a:t>- Trẻ em đủ tuổi đến trường</a:t>
            </a:r>
          </a:p>
          <a:p>
            <a:r>
              <a:rPr lang="it-IT" sz="2400" b="1">
                <a:solidFill>
                  <a:srgbClr val="0033CC"/>
                </a:solidFill>
                <a:latin typeface="Times New Roman" pitchFamily="18" charset="0"/>
              </a:rPr>
              <a:t>- Phổ cập giáo dục, xóa mù chữ</a:t>
            </a:r>
          </a:p>
          <a:p>
            <a:r>
              <a:rPr lang="it-IT" sz="2400" b="1">
                <a:solidFill>
                  <a:srgbClr val="0033CC"/>
                </a:solidFill>
                <a:latin typeface="Times New Roman" pitchFamily="18" charset="0"/>
              </a:rPr>
              <a:t>- Đoàn kết, nương tựa, giúp đỡ nhau</a:t>
            </a:r>
          </a:p>
          <a:p>
            <a:r>
              <a:rPr lang="it-IT" sz="2400" b="1">
                <a:solidFill>
                  <a:srgbClr val="0033CC"/>
                </a:solidFill>
                <a:latin typeface="Times New Roman" pitchFamily="18" charset="0"/>
              </a:rPr>
              <a:t>- An ninh trật tự giữ vững, xóa bỏ phong tục tập quán lạc hậu</a:t>
            </a:r>
            <a:endParaRPr lang="en-US" sz="2400" b="1">
              <a:solidFill>
                <a:srgbClr val="0033CC"/>
              </a:solidFill>
              <a:latin typeface="Times New Roman" pitchFamily="18" charset="0"/>
            </a:endParaRPr>
          </a:p>
        </p:txBody>
      </p:sp>
      <p:sp>
        <p:nvSpPr>
          <p:cNvPr id="9219" name="Text Box 3"/>
          <p:cNvSpPr txBox="1">
            <a:spLocks noChangeArrowheads="1"/>
          </p:cNvSpPr>
          <p:nvPr/>
        </p:nvSpPr>
        <p:spPr bwMode="auto">
          <a:xfrm>
            <a:off x="2803525" y="2474913"/>
            <a:ext cx="184150" cy="366712"/>
          </a:xfrm>
          <a:prstGeom prst="rect">
            <a:avLst/>
          </a:prstGeom>
          <a:noFill/>
          <a:ln w="9525">
            <a:noFill/>
            <a:miter lim="800000"/>
            <a:headEnd/>
            <a:tailEnd/>
          </a:ln>
        </p:spPr>
        <p:txBody>
          <a:bodyPr wrap="none">
            <a:spAutoFit/>
          </a:bodyPr>
          <a:lstStyle/>
          <a:p>
            <a:endParaRPr lang="en-US"/>
          </a:p>
        </p:txBody>
      </p:sp>
      <p:grpSp>
        <p:nvGrpSpPr>
          <p:cNvPr id="2" name="Group 4"/>
          <p:cNvGrpSpPr>
            <a:grpSpLocks/>
          </p:cNvGrpSpPr>
          <p:nvPr/>
        </p:nvGrpSpPr>
        <p:grpSpPr bwMode="auto">
          <a:xfrm>
            <a:off x="3200400" y="-76200"/>
            <a:ext cx="2438400" cy="914400"/>
            <a:chOff x="3504" y="528"/>
            <a:chExt cx="2064" cy="1152"/>
          </a:xfrm>
        </p:grpSpPr>
        <p:sp>
          <p:nvSpPr>
            <p:cNvPr id="47109" name="AutoShape 5"/>
            <p:cNvSpPr>
              <a:spLocks noChangeArrowheads="1"/>
            </p:cNvSpPr>
            <p:nvPr/>
          </p:nvSpPr>
          <p:spPr bwMode="auto">
            <a:xfrm>
              <a:off x="3504" y="528"/>
              <a:ext cx="2064" cy="1152"/>
            </a:xfrm>
            <a:prstGeom prst="cloudCallout">
              <a:avLst>
                <a:gd name="adj1" fmla="val -60125"/>
                <a:gd name="adj2" fmla="val 55644"/>
              </a:avLst>
            </a:prstGeom>
            <a:solidFill>
              <a:srgbClr val="FF66FF"/>
            </a:solidFill>
            <a:ln w="12700" cap="sq">
              <a:solidFill>
                <a:srgbClr val="00FF00"/>
              </a:solidFill>
              <a:round/>
              <a:headEnd type="none" w="sm" len="sm"/>
              <a:tailEnd type="none" w="sm" len="sm"/>
            </a:ln>
            <a:effectLst>
              <a:outerShdw dist="91581" dir="3378596" algn="ctr" rotWithShape="0">
                <a:schemeClr val="folHlink"/>
              </a:outerShdw>
            </a:effectLst>
          </p:spPr>
          <p:txBody>
            <a:bodyPr/>
            <a:lstStyle/>
            <a:p>
              <a:pPr algn="ctr">
                <a:defRPr/>
              </a:pPr>
              <a:endParaRPr lang="en-US">
                <a:solidFill>
                  <a:srgbClr val="66FF33"/>
                </a:solidFill>
                <a:latin typeface=".VnTime" pitchFamily="34" charset="0"/>
              </a:endParaRPr>
            </a:p>
          </p:txBody>
        </p:sp>
        <p:sp>
          <p:nvSpPr>
            <p:cNvPr id="9226" name="WordArt 6" descr="Paper bag"/>
            <p:cNvSpPr>
              <a:spLocks noChangeArrowheads="1" noChangeShapeType="1" noTextEdit="1"/>
            </p:cNvSpPr>
            <p:nvPr/>
          </p:nvSpPr>
          <p:spPr bwMode="auto">
            <a:xfrm>
              <a:off x="3696" y="912"/>
              <a:ext cx="1788" cy="294"/>
            </a:xfrm>
            <a:prstGeom prst="rect">
              <a:avLst/>
            </a:prstGeom>
          </p:spPr>
          <p:txBody>
            <a:bodyPr wrap="none" fromWordArt="1">
              <a:prstTxWarp prst="textPlain">
                <a:avLst>
                  <a:gd name="adj" fmla="val 50000"/>
                </a:avLst>
              </a:prstTxWarp>
            </a:bodyPr>
            <a:lstStyle/>
            <a:p>
              <a:pPr algn="ctr"/>
              <a:r>
                <a:rPr lang="en-US" sz="3200" i="1" kern="10">
                  <a:ln w="9525" cap="sq">
                    <a:solidFill>
                      <a:srgbClr val="000000"/>
                    </a:solidFill>
                    <a:round/>
                    <a:headEnd type="none" w="sm" len="sm"/>
                    <a:tailEnd type="none" w="sm" len="sm"/>
                  </a:ln>
                  <a:blipFill dpi="0" rotWithShape="0">
                    <a:blip r:embed="rId4"/>
                    <a:srcRect/>
                    <a:tile tx="0" ty="0" sx="100000" sy="100000" flip="none" algn="tl"/>
                  </a:blipFill>
                  <a:effectLst>
                    <a:outerShdw dist="107763" dir="2700000" algn="ctr" rotWithShape="0">
                      <a:srgbClr val="C7DFD3">
                        <a:alpha val="50000"/>
                      </a:srgbClr>
                    </a:outerShdw>
                  </a:effectLst>
                  <a:latin typeface="Arial"/>
                  <a:cs typeface="Arial"/>
                </a:rPr>
                <a:t>Nhóm 3</a:t>
              </a:r>
            </a:p>
          </p:txBody>
        </p:sp>
      </p:grpSp>
      <p:sp>
        <p:nvSpPr>
          <p:cNvPr id="47111" name="Text Box 7" descr="Parchment"/>
          <p:cNvSpPr txBox="1">
            <a:spLocks noChangeArrowheads="1"/>
          </p:cNvSpPr>
          <p:nvPr/>
        </p:nvSpPr>
        <p:spPr bwMode="auto">
          <a:xfrm>
            <a:off x="228600" y="4908550"/>
            <a:ext cx="8382000" cy="1187450"/>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r>
              <a:rPr lang="it-IT" sz="2400" b="1">
                <a:solidFill>
                  <a:srgbClr val="FF0000"/>
                </a:solidFill>
                <a:latin typeface="Times New Roman" pitchFamily="18" charset="0"/>
              </a:rPr>
              <a:t>Ảnh hưởng của sự thay đổi đó</a:t>
            </a:r>
            <a:r>
              <a:rPr lang="it-IT" sz="2400" b="1">
                <a:latin typeface="Times New Roman" pitchFamily="18" charset="0"/>
              </a:rPr>
              <a:t>:</a:t>
            </a:r>
          </a:p>
          <a:p>
            <a:r>
              <a:rPr lang="it-IT" sz="2400" b="1">
                <a:solidFill>
                  <a:srgbClr val="0033CC"/>
                </a:solidFill>
                <a:latin typeface="Times New Roman" pitchFamily="18" charset="0"/>
              </a:rPr>
              <a:t>- Mỗi người dân cộng đồng yên tâm sản xuất, làm ăn kinh tế</a:t>
            </a:r>
          </a:p>
          <a:p>
            <a:r>
              <a:rPr lang="it-IT" sz="2400" b="1">
                <a:solidFill>
                  <a:srgbClr val="0033CC"/>
                </a:solidFill>
                <a:latin typeface="Times New Roman" pitchFamily="18" charset="0"/>
              </a:rPr>
              <a:t>- Nâng cao đời sống văn hóa, tinh thần của nhân dân</a:t>
            </a:r>
            <a:r>
              <a:rPr lang="en-US" sz="2400" b="1">
                <a:solidFill>
                  <a:srgbClr val="0033CC"/>
                </a:solidFill>
                <a:latin typeface="Times New Roman" pitchFamily="18" charset="0"/>
              </a:rPr>
              <a:t> </a:t>
            </a:r>
          </a:p>
        </p:txBody>
      </p:sp>
      <p:grpSp>
        <p:nvGrpSpPr>
          <p:cNvPr id="3" name="Group 8"/>
          <p:cNvGrpSpPr>
            <a:grpSpLocks/>
          </p:cNvGrpSpPr>
          <p:nvPr/>
        </p:nvGrpSpPr>
        <p:grpSpPr bwMode="auto">
          <a:xfrm>
            <a:off x="6705600" y="4267200"/>
            <a:ext cx="2438400" cy="914400"/>
            <a:chOff x="3504" y="528"/>
            <a:chExt cx="2064" cy="1152"/>
          </a:xfrm>
        </p:grpSpPr>
        <p:sp>
          <p:nvSpPr>
            <p:cNvPr id="47113" name="AutoShape 9"/>
            <p:cNvSpPr>
              <a:spLocks noChangeArrowheads="1"/>
            </p:cNvSpPr>
            <p:nvPr/>
          </p:nvSpPr>
          <p:spPr bwMode="auto">
            <a:xfrm>
              <a:off x="3504" y="528"/>
              <a:ext cx="2064" cy="1152"/>
            </a:xfrm>
            <a:prstGeom prst="cloudCallout">
              <a:avLst>
                <a:gd name="adj1" fmla="val -60125"/>
                <a:gd name="adj2" fmla="val 55644"/>
              </a:avLst>
            </a:prstGeom>
            <a:solidFill>
              <a:srgbClr val="FF66FF"/>
            </a:solidFill>
            <a:ln w="12700" cap="sq">
              <a:solidFill>
                <a:srgbClr val="00FF00"/>
              </a:solidFill>
              <a:round/>
              <a:headEnd type="none" w="sm" len="sm"/>
              <a:tailEnd type="none" w="sm" len="sm"/>
            </a:ln>
            <a:effectLst>
              <a:outerShdw dist="91581" dir="3378596" algn="ctr" rotWithShape="0">
                <a:schemeClr val="folHlink"/>
              </a:outerShdw>
            </a:effectLst>
          </p:spPr>
          <p:txBody>
            <a:bodyPr/>
            <a:lstStyle/>
            <a:p>
              <a:pPr algn="ctr">
                <a:defRPr/>
              </a:pPr>
              <a:endParaRPr lang="en-US">
                <a:solidFill>
                  <a:srgbClr val="66FF33"/>
                </a:solidFill>
                <a:latin typeface=".VnTime" pitchFamily="34" charset="0"/>
              </a:endParaRPr>
            </a:p>
          </p:txBody>
        </p:sp>
        <p:sp>
          <p:nvSpPr>
            <p:cNvPr id="9224" name="WordArt 10" descr="Paper bag"/>
            <p:cNvSpPr>
              <a:spLocks noChangeArrowheads="1" noChangeShapeType="1" noTextEdit="1"/>
            </p:cNvSpPr>
            <p:nvPr/>
          </p:nvSpPr>
          <p:spPr bwMode="auto">
            <a:xfrm>
              <a:off x="3696" y="912"/>
              <a:ext cx="1788" cy="294"/>
            </a:xfrm>
            <a:prstGeom prst="rect">
              <a:avLst/>
            </a:prstGeom>
          </p:spPr>
          <p:txBody>
            <a:bodyPr wrap="none" fromWordArt="1">
              <a:prstTxWarp prst="textPlain">
                <a:avLst>
                  <a:gd name="adj" fmla="val 50000"/>
                </a:avLst>
              </a:prstTxWarp>
            </a:bodyPr>
            <a:lstStyle/>
            <a:p>
              <a:pPr algn="ctr"/>
              <a:r>
                <a:rPr lang="en-US" sz="3200" i="1" kern="10">
                  <a:ln w="9525" cap="sq">
                    <a:solidFill>
                      <a:srgbClr val="000000"/>
                    </a:solidFill>
                    <a:round/>
                    <a:headEnd type="none" w="sm" len="sm"/>
                    <a:tailEnd type="none" w="sm" len="sm"/>
                  </a:ln>
                  <a:blipFill dpi="0" rotWithShape="0">
                    <a:blip r:embed="rId4"/>
                    <a:srcRect/>
                    <a:tile tx="0" ty="0" sx="100000" sy="100000" flip="none" algn="tl"/>
                  </a:blipFill>
                  <a:effectLst>
                    <a:outerShdw dist="107763" dir="2700000" algn="ctr" rotWithShape="0">
                      <a:srgbClr val="C7DFD3">
                        <a:alpha val="50000"/>
                      </a:srgbClr>
                    </a:outerShdw>
                  </a:effectLst>
                  <a:latin typeface="Arial"/>
                  <a:cs typeface="Arial"/>
                </a:rPr>
                <a:t>Nhóm 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47106">
                                            <p:txEl>
                                              <p:pRg st="0" end="0"/>
                                            </p:txEl>
                                          </p:spTgt>
                                        </p:tgtEl>
                                        <p:attrNameLst>
                                          <p:attrName>style.visibility</p:attrName>
                                        </p:attrNameLst>
                                      </p:cBhvr>
                                      <p:to>
                                        <p:strVal val="visible"/>
                                      </p:to>
                                    </p:set>
                                    <p:animEffect transition="in" filter="blinds(horizontal)">
                                      <p:cBhvr>
                                        <p:cTn id="11" dur="500"/>
                                        <p:tgtEl>
                                          <p:spTgt spid="4710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7106">
                                            <p:txEl>
                                              <p:pRg st="1" end="1"/>
                                            </p:txEl>
                                          </p:spTgt>
                                        </p:tgtEl>
                                        <p:attrNameLst>
                                          <p:attrName>style.visibility</p:attrName>
                                        </p:attrNameLst>
                                      </p:cBhvr>
                                      <p:to>
                                        <p:strVal val="visible"/>
                                      </p:to>
                                    </p:set>
                                    <p:animEffect transition="in" filter="diamond(in)">
                                      <p:cBhvr>
                                        <p:cTn id="16" dur="2000"/>
                                        <p:tgtEl>
                                          <p:spTgt spid="47106">
                                            <p:txEl>
                                              <p:pRg st="1" end="1"/>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47106">
                                            <p:txEl>
                                              <p:pRg st="2" end="2"/>
                                            </p:txEl>
                                          </p:spTgt>
                                        </p:tgtEl>
                                        <p:attrNameLst>
                                          <p:attrName>style.visibility</p:attrName>
                                        </p:attrNameLst>
                                      </p:cBhvr>
                                      <p:to>
                                        <p:strVal val="visible"/>
                                      </p:to>
                                    </p:set>
                                    <p:animEffect transition="in" filter="diamond(in)">
                                      <p:cBhvr>
                                        <p:cTn id="19" dur="2000"/>
                                        <p:tgtEl>
                                          <p:spTgt spid="47106">
                                            <p:txEl>
                                              <p:pRg st="2" end="2"/>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Effect transition="in" filter="diamond(in)">
                                      <p:cBhvr>
                                        <p:cTn id="22" dur="2000"/>
                                        <p:tgtEl>
                                          <p:spTgt spid="47106">
                                            <p:txEl>
                                              <p:pRg st="3" end="3"/>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47106">
                                            <p:txEl>
                                              <p:pRg st="4" end="4"/>
                                            </p:txEl>
                                          </p:spTgt>
                                        </p:tgtEl>
                                        <p:attrNameLst>
                                          <p:attrName>style.visibility</p:attrName>
                                        </p:attrNameLst>
                                      </p:cBhvr>
                                      <p:to>
                                        <p:strVal val="visible"/>
                                      </p:to>
                                    </p:set>
                                    <p:animEffect transition="in" filter="diamond(in)">
                                      <p:cBhvr>
                                        <p:cTn id="25" dur="2000"/>
                                        <p:tgtEl>
                                          <p:spTgt spid="47106">
                                            <p:txEl>
                                              <p:pRg st="4" end="4"/>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47106">
                                            <p:txEl>
                                              <p:pRg st="5" end="5"/>
                                            </p:txEl>
                                          </p:spTgt>
                                        </p:tgtEl>
                                        <p:attrNameLst>
                                          <p:attrName>style.visibility</p:attrName>
                                        </p:attrNameLst>
                                      </p:cBhvr>
                                      <p:to>
                                        <p:strVal val="visible"/>
                                      </p:to>
                                    </p:set>
                                    <p:animEffect transition="in" filter="diamond(in)">
                                      <p:cBhvr>
                                        <p:cTn id="28" dur="2000"/>
                                        <p:tgtEl>
                                          <p:spTgt spid="47106">
                                            <p:txEl>
                                              <p:pRg st="5" end="5"/>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47106">
                                            <p:txEl>
                                              <p:pRg st="6" end="6"/>
                                            </p:txEl>
                                          </p:spTgt>
                                        </p:tgtEl>
                                        <p:attrNameLst>
                                          <p:attrName>style.visibility</p:attrName>
                                        </p:attrNameLst>
                                      </p:cBhvr>
                                      <p:to>
                                        <p:strVal val="visible"/>
                                      </p:to>
                                    </p:set>
                                    <p:animEffect transition="in" filter="diamond(in)">
                                      <p:cBhvr>
                                        <p:cTn id="31" dur="2000"/>
                                        <p:tgtEl>
                                          <p:spTgt spid="47106">
                                            <p:txEl>
                                              <p:pRg st="6" end="6"/>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47106">
                                            <p:txEl>
                                              <p:pRg st="7" end="7"/>
                                            </p:txEl>
                                          </p:spTgt>
                                        </p:tgtEl>
                                        <p:attrNameLst>
                                          <p:attrName>style.visibility</p:attrName>
                                        </p:attrNameLst>
                                      </p:cBhvr>
                                      <p:to>
                                        <p:strVal val="visible"/>
                                      </p:to>
                                    </p:set>
                                    <p:animEffect transition="in" filter="diamond(in)">
                                      <p:cBhvr>
                                        <p:cTn id="34" dur="2000"/>
                                        <p:tgtEl>
                                          <p:spTgt spid="47106">
                                            <p:txEl>
                                              <p:pRg st="7" end="7"/>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47106">
                                            <p:txEl>
                                              <p:pRg st="8" end="8"/>
                                            </p:txEl>
                                          </p:spTgt>
                                        </p:tgtEl>
                                        <p:attrNameLst>
                                          <p:attrName>style.visibility</p:attrName>
                                        </p:attrNameLst>
                                      </p:cBhvr>
                                      <p:to>
                                        <p:strVal val="visible"/>
                                      </p:to>
                                    </p:set>
                                    <p:animEffect transition="in" filter="diamond(in)">
                                      <p:cBhvr>
                                        <p:cTn id="37" dur="2000"/>
                                        <p:tgtEl>
                                          <p:spTgt spid="4710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par>
                          <p:cTn id="45" fill="hold">
                            <p:stCondLst>
                              <p:cond delay="50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47111"/>
                                        </p:tgtEl>
                                        <p:attrNameLst>
                                          <p:attrName>style.visibility</p:attrName>
                                        </p:attrNameLst>
                                      </p:cBhvr>
                                      <p:to>
                                        <p:strVal val="visible"/>
                                      </p:to>
                                    </p:set>
                                    <p:anim calcmode="discrete" valueType="clr">
                                      <p:cBhvr override="childStyle">
                                        <p:cTn id="48" dur="80"/>
                                        <p:tgtEl>
                                          <p:spTgt spid="47111"/>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7111"/>
                                        </p:tgtEl>
                                        <p:attrNameLst>
                                          <p:attrName>fillcolor</p:attrName>
                                        </p:attrNameLst>
                                      </p:cBhvr>
                                      <p:tavLst>
                                        <p:tav tm="0">
                                          <p:val>
                                            <p:clrVal>
                                              <a:schemeClr val="accent2"/>
                                            </p:clrVal>
                                          </p:val>
                                        </p:tav>
                                        <p:tav tm="50000">
                                          <p:val>
                                            <p:clrVal>
                                              <a:schemeClr val="hlink"/>
                                            </p:clrVal>
                                          </p:val>
                                        </p:tav>
                                      </p:tavLst>
                                    </p:anim>
                                    <p:set>
                                      <p:cBhvr>
                                        <p:cTn id="50" dur="80"/>
                                        <p:tgtEl>
                                          <p:spTgt spid="471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ết quả hình ảnh cho làng hinh xã thanh an huyện minh long quảng ngãi"/>
          <p:cNvPicPr>
            <a:picLocks noChangeAspect="1" noChangeArrowheads="1"/>
          </p:cNvPicPr>
          <p:nvPr/>
        </p:nvPicPr>
        <p:blipFill>
          <a:blip r:embed="rId2" cstate="print"/>
          <a:srcRect/>
          <a:stretch>
            <a:fillRect/>
          </a:stretch>
        </p:blipFill>
        <p:spPr bwMode="auto">
          <a:xfrm>
            <a:off x="1143000" y="914400"/>
            <a:ext cx="6858000" cy="48629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làng hinh xã thanh an huyện minh long quảng ngãi"/>
          <p:cNvPicPr>
            <a:picLocks noChangeAspect="1" noChangeArrowheads="1"/>
          </p:cNvPicPr>
          <p:nvPr/>
        </p:nvPicPr>
        <p:blipFill>
          <a:blip r:embed="rId3" cstate="print"/>
          <a:srcRect/>
          <a:stretch>
            <a:fillRect/>
          </a:stretch>
        </p:blipFill>
        <p:spPr bwMode="auto">
          <a:xfrm>
            <a:off x="1143000" y="990600"/>
            <a:ext cx="7543798" cy="525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Kết quả hình ảnh cho làng hinh xã thanh an huyện minh long quảng ngãi"/>
          <p:cNvPicPr>
            <a:picLocks noChangeAspect="1" noChangeArrowheads="1"/>
          </p:cNvPicPr>
          <p:nvPr/>
        </p:nvPicPr>
        <p:blipFill>
          <a:blip r:embed="rId2" cstate="print"/>
          <a:srcRect/>
          <a:stretch>
            <a:fillRect/>
          </a:stretch>
        </p:blipFill>
        <p:spPr bwMode="auto">
          <a:xfrm>
            <a:off x="685801" y="762000"/>
            <a:ext cx="6858000" cy="568298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990600" y="76200"/>
            <a:ext cx="7162800" cy="685800"/>
          </a:xfrm>
          <a:prstGeom prst="rect">
            <a:avLst/>
          </a:prstGeom>
        </p:spPr>
        <p:txBody>
          <a:bodyPr wrap="none" fromWordArt="1">
            <a:prstTxWarp prst="textPlain">
              <a:avLst>
                <a:gd name="adj" fmla="val 50000"/>
              </a:avLst>
            </a:prstTxWarp>
          </a:bodyPr>
          <a:lstStyle/>
          <a:p>
            <a:pPr algn="ctr"/>
            <a:r>
              <a:rPr lang="vi-VN" sz="3600" b="1" kern="10">
                <a:ln w="19050">
                  <a:solidFill>
                    <a:schemeClr val="hlink"/>
                  </a:solidFill>
                  <a:round/>
                  <a:headEnd/>
                  <a:tailEnd/>
                </a:ln>
                <a:solidFill>
                  <a:srgbClr val="FF0000"/>
                </a:solidFill>
                <a:effectLst>
                  <a:outerShdw dist="35921" dir="2700000" algn="ctr" rotWithShape="0">
                    <a:srgbClr val="990000"/>
                  </a:outerShdw>
                </a:effectLst>
                <a:latin typeface="Times New Roman"/>
                <a:cs typeface="Times New Roman"/>
              </a:rPr>
              <a:t>Tiết 10:  GÓP PHẦN XÂY DỰNG NẾP SỐNG VĂN HOÁ Ở CỘNG ĐỒNG DÂN CƯ</a:t>
            </a:r>
            <a:endParaRPr lang="en-US" sz="3600" b="1" kern="10">
              <a:ln w="19050">
                <a:solidFill>
                  <a:schemeClr val="hlink"/>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10243" name="Picture 3" descr="hoa2"/>
          <p:cNvPicPr>
            <a:picLocks noChangeAspect="1" noChangeArrowheads="1"/>
          </p:cNvPicPr>
          <p:nvPr/>
        </p:nvPicPr>
        <p:blipFill>
          <a:blip r:embed="rId2" cstate="print"/>
          <a:srcRect/>
          <a:stretch>
            <a:fillRect/>
          </a:stretch>
        </p:blipFill>
        <p:spPr bwMode="auto">
          <a:xfrm>
            <a:off x="0" y="762000"/>
            <a:ext cx="9144000" cy="76200"/>
          </a:xfrm>
          <a:prstGeom prst="rect">
            <a:avLst/>
          </a:prstGeom>
          <a:solidFill>
            <a:srgbClr val="FF3300"/>
          </a:solidFill>
          <a:ln w="9525">
            <a:solidFill>
              <a:srgbClr val="FF9999"/>
            </a:solidFill>
            <a:miter lim="800000"/>
            <a:headEnd/>
            <a:tailEnd/>
          </a:ln>
        </p:spPr>
      </p:pic>
      <p:sp>
        <p:nvSpPr>
          <p:cNvPr id="10244" name="Rectangle 4"/>
          <p:cNvSpPr>
            <a:spLocks noChangeArrowheads="1"/>
          </p:cNvSpPr>
          <p:nvPr/>
        </p:nvSpPr>
        <p:spPr bwMode="auto">
          <a:xfrm>
            <a:off x="76200" y="838200"/>
            <a:ext cx="8839200" cy="6019800"/>
          </a:xfrm>
          <a:prstGeom prst="rect">
            <a:avLst/>
          </a:prstGeom>
          <a:solidFill>
            <a:srgbClr val="F8DBA2"/>
          </a:solidFill>
          <a:ln w="19050">
            <a:solidFill>
              <a:srgbClr val="FF3300"/>
            </a:solidFill>
            <a:miter lim="800000"/>
            <a:headEnd/>
            <a:tailEnd/>
          </a:ln>
        </p:spPr>
        <p:txBody>
          <a:bodyPr wrap="none" anchor="ctr"/>
          <a:lstStyle/>
          <a:p>
            <a:endParaRPr lang="en-US"/>
          </a:p>
        </p:txBody>
      </p:sp>
      <p:sp>
        <p:nvSpPr>
          <p:cNvPr id="10245" name="Text Box 5"/>
          <p:cNvSpPr txBox="1">
            <a:spLocks noChangeArrowheads="1"/>
          </p:cNvSpPr>
          <p:nvPr/>
        </p:nvSpPr>
        <p:spPr bwMode="auto">
          <a:xfrm>
            <a:off x="685800" y="914400"/>
            <a:ext cx="2438400" cy="579438"/>
          </a:xfrm>
          <a:prstGeom prst="rect">
            <a:avLst/>
          </a:prstGeom>
          <a:solidFill>
            <a:srgbClr val="F8DBA2"/>
          </a:solidFill>
          <a:ln w="9525">
            <a:noFill/>
            <a:miter lim="800000"/>
            <a:headEnd/>
            <a:tailEnd/>
          </a:ln>
        </p:spPr>
        <p:txBody>
          <a:bodyPr>
            <a:spAutoFit/>
          </a:bodyPr>
          <a:lstStyle/>
          <a:p>
            <a:pPr>
              <a:spcBef>
                <a:spcPct val="50000"/>
              </a:spcBef>
            </a:pPr>
            <a:r>
              <a:rPr lang="en-US" sz="3200" b="1">
                <a:solidFill>
                  <a:srgbClr val="0033CC"/>
                </a:solidFill>
              </a:rPr>
              <a:t>I</a:t>
            </a:r>
            <a:r>
              <a:rPr lang="en-US" sz="3200" b="1">
                <a:solidFill>
                  <a:srgbClr val="0033CC"/>
                </a:solidFill>
                <a:latin typeface="Times New Roman" pitchFamily="18" charset="0"/>
              </a:rPr>
              <a:t>. </a:t>
            </a:r>
            <a:r>
              <a:rPr lang="en-US" sz="3200" b="1" u="sng">
                <a:solidFill>
                  <a:srgbClr val="0033CC"/>
                </a:solidFill>
                <a:latin typeface="Times New Roman" pitchFamily="18" charset="0"/>
              </a:rPr>
              <a:t>Đặt vấn đề</a:t>
            </a:r>
          </a:p>
        </p:txBody>
      </p:sp>
      <p:sp>
        <p:nvSpPr>
          <p:cNvPr id="7175" name="Text Box 7"/>
          <p:cNvSpPr txBox="1">
            <a:spLocks noChangeArrowheads="1"/>
          </p:cNvSpPr>
          <p:nvPr/>
        </p:nvSpPr>
        <p:spPr bwMode="auto">
          <a:xfrm>
            <a:off x="0" y="1905000"/>
            <a:ext cx="8839200" cy="1552575"/>
          </a:xfrm>
          <a:prstGeom prst="rect">
            <a:avLst/>
          </a:prstGeom>
          <a:solidFill>
            <a:srgbClr val="F8DBA2"/>
          </a:solidFill>
          <a:ln w="9525">
            <a:noFill/>
            <a:miter lim="800000"/>
            <a:headEnd/>
            <a:tailEnd/>
          </a:ln>
        </p:spPr>
        <p:txBody>
          <a:bodyPr>
            <a:spAutoFit/>
          </a:bodyPr>
          <a:lstStyle/>
          <a:p>
            <a:pPr marL="342900" indent="-342900" algn="just">
              <a:spcBef>
                <a:spcPct val="50000"/>
              </a:spcBef>
            </a:pPr>
            <a:r>
              <a:rPr lang="en-US" sz="2400" b="1">
                <a:solidFill>
                  <a:srgbClr val="FF0000"/>
                </a:solidFill>
                <a:latin typeface="Times New Roman" pitchFamily="18" charset="0"/>
              </a:rPr>
              <a:t>             1. Cộng đồng dân cư</a:t>
            </a:r>
            <a:r>
              <a:rPr lang="en-US" sz="2400" b="1">
                <a:solidFill>
                  <a:srgbClr val="0033CC"/>
                </a:solidFill>
                <a:latin typeface="Times New Roman" pitchFamily="18" charset="0"/>
              </a:rPr>
              <a:t> Là toàn thể những người cùng sinh sống trong một  khu vực lãnh thổ hoặc đơn vị hành chính, có sự  gắn bó, liên kết  và hợp tác để cùng thực hiện lợi ích của mình vì lợi ích chung.</a:t>
            </a:r>
          </a:p>
        </p:txBody>
      </p:sp>
      <p:sp>
        <p:nvSpPr>
          <p:cNvPr id="7177" name="Text Box 9"/>
          <p:cNvSpPr txBox="1">
            <a:spLocks noChangeArrowheads="1"/>
          </p:cNvSpPr>
          <p:nvPr/>
        </p:nvSpPr>
        <p:spPr bwMode="auto">
          <a:xfrm>
            <a:off x="609600" y="1385888"/>
            <a:ext cx="3657600" cy="519112"/>
          </a:xfrm>
          <a:prstGeom prst="rect">
            <a:avLst/>
          </a:prstGeom>
          <a:noFill/>
          <a:ln w="9525">
            <a:noFill/>
            <a:miter lim="800000"/>
            <a:headEnd/>
            <a:tailEnd/>
          </a:ln>
        </p:spPr>
        <p:txBody>
          <a:bodyPr>
            <a:spAutoFit/>
          </a:bodyPr>
          <a:lstStyle/>
          <a:p>
            <a:pPr>
              <a:spcBef>
                <a:spcPct val="50000"/>
              </a:spcBef>
            </a:pPr>
            <a:r>
              <a:rPr lang="en-US" sz="2800" b="1">
                <a:solidFill>
                  <a:srgbClr val="0033CC"/>
                </a:solidFill>
                <a:latin typeface="Times New Roman" pitchFamily="18" charset="0"/>
              </a:rPr>
              <a:t>II.</a:t>
            </a:r>
            <a:r>
              <a:rPr lang="en-US" sz="2800" b="1" u="sng">
                <a:solidFill>
                  <a:srgbClr val="0033CC"/>
                </a:solidFill>
                <a:latin typeface="Times New Roman" pitchFamily="18" charset="0"/>
              </a:rPr>
              <a:t> Nội dung Bài học</a:t>
            </a:r>
          </a:p>
        </p:txBody>
      </p:sp>
      <p:sp>
        <p:nvSpPr>
          <p:cNvPr id="7178" name="Text Box 10"/>
          <p:cNvSpPr txBox="1">
            <a:spLocks noChangeArrowheads="1"/>
          </p:cNvSpPr>
          <p:nvPr/>
        </p:nvSpPr>
        <p:spPr bwMode="auto">
          <a:xfrm>
            <a:off x="228600" y="3349625"/>
            <a:ext cx="8610600" cy="822325"/>
          </a:xfrm>
          <a:prstGeom prst="rect">
            <a:avLst/>
          </a:prstGeom>
          <a:noFill/>
          <a:ln w="9525">
            <a:noFill/>
            <a:miter lim="800000"/>
            <a:headEnd/>
            <a:tailEnd/>
          </a:ln>
        </p:spPr>
        <p:txBody>
          <a:bodyPr>
            <a:spAutoFit/>
          </a:bodyPr>
          <a:lstStyle/>
          <a:p>
            <a:pPr algn="just">
              <a:spcBef>
                <a:spcPct val="50000"/>
              </a:spcBef>
            </a:pPr>
            <a:r>
              <a:rPr lang="en-US" sz="2400" b="1">
                <a:solidFill>
                  <a:srgbClr val="FF0000"/>
                </a:solidFill>
                <a:latin typeface="Times New Roman" pitchFamily="18" charset="0"/>
              </a:rPr>
              <a:t>             Xây dựng nếp sống văn hoá ở cộng đồng dân cư</a:t>
            </a:r>
            <a:r>
              <a:rPr lang="en-US" sz="2400" b="1">
                <a:solidFill>
                  <a:srgbClr val="0033CC"/>
                </a:solidFill>
                <a:latin typeface="Times New Roman" pitchFamily="18" charset="0"/>
              </a:rPr>
              <a:t> Là làm cho đời sống văn hoá tinh thần ngày càng lành mạnh phong phú.</a:t>
            </a:r>
            <a:endParaRPr lang="en-US" sz="2400">
              <a:latin typeface="Times New Roman" pitchFamily="18" charset="0"/>
            </a:endParaRPr>
          </a:p>
        </p:txBody>
      </p:sp>
      <p:pic>
        <p:nvPicPr>
          <p:cNvPr id="7179" name="Picture 11" descr="book2"/>
          <p:cNvPicPr>
            <a:picLocks noChangeAspect="1" noChangeArrowheads="1" noCrop="1"/>
          </p:cNvPicPr>
          <p:nvPr/>
        </p:nvPicPr>
        <p:blipFill>
          <a:blip r:embed="rId3" cstate="print">
            <a:lum bright="2000" contrast="2000"/>
          </a:blip>
          <a:srcRect/>
          <a:stretch>
            <a:fillRect/>
          </a:stretch>
        </p:blipFill>
        <p:spPr bwMode="auto">
          <a:xfrm>
            <a:off x="0" y="1447800"/>
            <a:ext cx="533400" cy="473075"/>
          </a:xfrm>
          <a:prstGeom prst="rect">
            <a:avLst/>
          </a:prstGeom>
          <a:noFill/>
          <a:ln w="9525">
            <a:noFill/>
            <a:miter lim="800000"/>
            <a:headEnd/>
            <a:tailEnd/>
          </a:ln>
        </p:spPr>
      </p:pic>
      <p:sp>
        <p:nvSpPr>
          <p:cNvPr id="7180" name="Text Box 12"/>
          <p:cNvSpPr txBox="1">
            <a:spLocks noChangeArrowheads="1"/>
          </p:cNvSpPr>
          <p:nvPr/>
        </p:nvSpPr>
        <p:spPr bwMode="auto">
          <a:xfrm>
            <a:off x="3124200" y="1828800"/>
            <a:ext cx="5257800" cy="457200"/>
          </a:xfrm>
          <a:prstGeom prst="rect">
            <a:avLst/>
          </a:prstGeom>
          <a:noFill/>
          <a:ln w="9525">
            <a:noFill/>
            <a:miter lim="800000"/>
            <a:headEnd/>
            <a:tailEnd/>
          </a:ln>
        </p:spPr>
        <p:txBody>
          <a:bodyPr>
            <a:spAutoFit/>
          </a:bodyPr>
          <a:lstStyle/>
          <a:p>
            <a:pPr>
              <a:spcBef>
                <a:spcPct val="50000"/>
              </a:spcBef>
            </a:pPr>
            <a:r>
              <a:rPr lang="en-US" sz="2400" b="1"/>
              <a:t>Em hiểu cộng đồng dân cư là gì?</a:t>
            </a:r>
          </a:p>
        </p:txBody>
      </p:sp>
      <p:pic>
        <p:nvPicPr>
          <p:cNvPr id="40985" name="Picture 25" descr="qustionbig_b"/>
          <p:cNvPicPr>
            <a:picLocks noChangeAspect="1" noChangeArrowheads="1" noCrop="1"/>
          </p:cNvPicPr>
          <p:nvPr/>
        </p:nvPicPr>
        <p:blipFill>
          <a:blip r:embed="rId4" cstate="print"/>
          <a:srcRect/>
          <a:stretch>
            <a:fillRect/>
          </a:stretch>
        </p:blipFill>
        <p:spPr bwMode="auto">
          <a:xfrm>
            <a:off x="2286000" y="1524000"/>
            <a:ext cx="750888" cy="990600"/>
          </a:xfrm>
          <a:prstGeom prst="rect">
            <a:avLst/>
          </a:prstGeom>
          <a:noFill/>
          <a:ln w="9525">
            <a:noFill/>
            <a:miter lim="800000"/>
            <a:headEnd/>
            <a:tailEnd/>
          </a:ln>
        </p:spPr>
      </p:pic>
      <p:pic>
        <p:nvPicPr>
          <p:cNvPr id="2" name="Picture 25" descr="qustionbig_b"/>
          <p:cNvPicPr>
            <a:picLocks noChangeAspect="1" noChangeArrowheads="1" noCrop="1"/>
          </p:cNvPicPr>
          <p:nvPr/>
        </p:nvPicPr>
        <p:blipFill>
          <a:blip r:embed="rId4" cstate="print"/>
          <a:srcRect/>
          <a:stretch>
            <a:fillRect/>
          </a:stretch>
        </p:blipFill>
        <p:spPr bwMode="auto">
          <a:xfrm>
            <a:off x="609600" y="3429000"/>
            <a:ext cx="750888" cy="990600"/>
          </a:xfrm>
          <a:prstGeom prst="rect">
            <a:avLst/>
          </a:prstGeom>
          <a:noFill/>
          <a:ln w="9525">
            <a:noFill/>
            <a:miter lim="800000"/>
            <a:headEnd/>
            <a:tailEnd/>
          </a:ln>
        </p:spPr>
      </p:pic>
      <p:sp>
        <p:nvSpPr>
          <p:cNvPr id="7183" name="Text Box 15"/>
          <p:cNvSpPr txBox="1">
            <a:spLocks noChangeArrowheads="1"/>
          </p:cNvSpPr>
          <p:nvPr/>
        </p:nvSpPr>
        <p:spPr bwMode="auto">
          <a:xfrm>
            <a:off x="1219200" y="3505200"/>
            <a:ext cx="7696200" cy="822325"/>
          </a:xfrm>
          <a:prstGeom prst="rect">
            <a:avLst/>
          </a:prstGeom>
          <a:noFill/>
          <a:ln w="9525">
            <a:noFill/>
            <a:miter lim="800000"/>
            <a:headEnd/>
            <a:tailEnd/>
          </a:ln>
        </p:spPr>
        <p:txBody>
          <a:bodyPr>
            <a:spAutoFit/>
          </a:bodyPr>
          <a:lstStyle/>
          <a:p>
            <a:pPr algn="just">
              <a:spcBef>
                <a:spcPct val="50000"/>
              </a:spcBef>
            </a:pPr>
            <a:r>
              <a:rPr lang="en-US" sz="2400" b="1"/>
              <a:t>Em hiểu xây dựng nếp sống văn hoá ở cộng đồng dân cư là gì?</a:t>
            </a:r>
          </a:p>
        </p:txBody>
      </p:sp>
      <p:pic>
        <p:nvPicPr>
          <p:cNvPr id="7184" name="Picture 16" descr="book2"/>
          <p:cNvPicPr>
            <a:picLocks noChangeAspect="1" noChangeArrowheads="1" noCrop="1"/>
          </p:cNvPicPr>
          <p:nvPr/>
        </p:nvPicPr>
        <p:blipFill>
          <a:blip r:embed="rId3" cstate="print">
            <a:lum bright="2000" contrast="2000"/>
          </a:blip>
          <a:srcRect/>
          <a:stretch>
            <a:fillRect/>
          </a:stretch>
        </p:blipFill>
        <p:spPr bwMode="auto">
          <a:xfrm>
            <a:off x="0" y="1905000"/>
            <a:ext cx="533400" cy="473075"/>
          </a:xfrm>
          <a:prstGeom prst="rect">
            <a:avLst/>
          </a:prstGeom>
          <a:noFill/>
          <a:ln w="9525">
            <a:noFill/>
            <a:miter lim="800000"/>
            <a:headEnd/>
            <a:tailEnd/>
          </a:ln>
        </p:spPr>
      </p:pic>
      <p:pic>
        <p:nvPicPr>
          <p:cNvPr id="7185" name="Picture 17" descr="book2"/>
          <p:cNvPicPr>
            <a:picLocks noChangeAspect="1" noChangeArrowheads="1" noCrop="1"/>
          </p:cNvPicPr>
          <p:nvPr/>
        </p:nvPicPr>
        <p:blipFill>
          <a:blip r:embed="rId3" cstate="print">
            <a:lum bright="2000" contrast="2000"/>
          </a:blip>
          <a:srcRect/>
          <a:stretch>
            <a:fillRect/>
          </a:stretch>
        </p:blipFill>
        <p:spPr bwMode="auto">
          <a:xfrm>
            <a:off x="0" y="3352800"/>
            <a:ext cx="533400" cy="47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0985"/>
                                        </p:tgtEl>
                                        <p:attrNameLst>
                                          <p:attrName>style.visibility</p:attrName>
                                        </p:attrNameLst>
                                      </p:cBhvr>
                                      <p:to>
                                        <p:strVal val="visible"/>
                                      </p:to>
                                    </p:set>
                                    <p:anim calcmode="lin" valueType="num">
                                      <p:cBhvr>
                                        <p:cTn id="7" dur="500" fill="hold"/>
                                        <p:tgtEl>
                                          <p:spTgt spid="40985"/>
                                        </p:tgtEl>
                                        <p:attrNameLst>
                                          <p:attrName>ppt_w</p:attrName>
                                        </p:attrNameLst>
                                      </p:cBhvr>
                                      <p:tavLst>
                                        <p:tav tm="0">
                                          <p:val>
                                            <p:fltVal val="0"/>
                                          </p:val>
                                        </p:tav>
                                        <p:tav tm="100000">
                                          <p:val>
                                            <p:strVal val="#ppt_w"/>
                                          </p:val>
                                        </p:tav>
                                      </p:tavLst>
                                    </p:anim>
                                    <p:anim calcmode="lin" valueType="num">
                                      <p:cBhvr>
                                        <p:cTn id="8" dur="500" fill="hold"/>
                                        <p:tgtEl>
                                          <p:spTgt spid="40985"/>
                                        </p:tgtEl>
                                        <p:attrNameLst>
                                          <p:attrName>ppt_h</p:attrName>
                                        </p:attrNameLst>
                                      </p:cBhvr>
                                      <p:tavLst>
                                        <p:tav tm="0">
                                          <p:val>
                                            <p:fltVal val="0"/>
                                          </p:val>
                                        </p:tav>
                                        <p:tav tm="100000">
                                          <p:val>
                                            <p:strVal val="#ppt_h"/>
                                          </p:val>
                                        </p:tav>
                                      </p:tavLst>
                                    </p:anim>
                                    <p:animEffect transition="in" filter="fade">
                                      <p:cBhvr>
                                        <p:cTn id="9" dur="500"/>
                                        <p:tgtEl>
                                          <p:spTgt spid="40985"/>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180"/>
                                        </p:tgtEl>
                                        <p:attrNameLst>
                                          <p:attrName>style.visibility</p:attrName>
                                        </p:attrNameLst>
                                      </p:cBhvr>
                                      <p:to>
                                        <p:strVal val="visible"/>
                                      </p:to>
                                    </p:set>
                                    <p:anim calcmode="discrete" valueType="clr">
                                      <p:cBhvr override="childStyle">
                                        <p:cTn id="13" dur="80"/>
                                        <p:tgtEl>
                                          <p:spTgt spid="718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180"/>
                                        </p:tgtEl>
                                        <p:attrNameLst>
                                          <p:attrName>fillcolor</p:attrName>
                                        </p:attrNameLst>
                                      </p:cBhvr>
                                      <p:tavLst>
                                        <p:tav tm="0">
                                          <p:val>
                                            <p:clrVal>
                                              <a:schemeClr val="accent2"/>
                                            </p:clrVal>
                                          </p:val>
                                        </p:tav>
                                        <p:tav tm="50000">
                                          <p:val>
                                            <p:clrVal>
                                              <a:schemeClr val="hlink"/>
                                            </p:clrVal>
                                          </p:val>
                                        </p:tav>
                                      </p:tavLst>
                                    </p:anim>
                                    <p:set>
                                      <p:cBhvr>
                                        <p:cTn id="15" dur="80"/>
                                        <p:tgtEl>
                                          <p:spTgt spid="7180"/>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nodeType="clickEffect">
                                  <p:stCondLst>
                                    <p:cond delay="0"/>
                                  </p:stCondLst>
                                  <p:childTnLst>
                                    <p:animEffect transition="out" filter="randombar(horizontal)">
                                      <p:cBhvr>
                                        <p:cTn id="19" dur="500"/>
                                        <p:tgtEl>
                                          <p:spTgt spid="40985"/>
                                        </p:tgtEl>
                                      </p:cBhvr>
                                    </p:animEffect>
                                    <p:set>
                                      <p:cBhvr>
                                        <p:cTn id="20" dur="1" fill="hold">
                                          <p:stCondLst>
                                            <p:cond delay="499"/>
                                          </p:stCondLst>
                                        </p:cTn>
                                        <p:tgtEl>
                                          <p:spTgt spid="40985"/>
                                        </p:tgtEl>
                                        <p:attrNameLst>
                                          <p:attrName>style.visibility</p:attrName>
                                        </p:attrNameLst>
                                      </p:cBhvr>
                                      <p:to>
                                        <p:strVal val="hidden"/>
                                      </p:to>
                                    </p:set>
                                  </p:childTnLst>
                                </p:cTn>
                              </p:par>
                              <p:par>
                                <p:cTn id="21" presetID="14" presetClass="exit" presetSubtype="10" fill="hold" grpId="1" nodeType="withEffect">
                                  <p:stCondLst>
                                    <p:cond delay="0"/>
                                  </p:stCondLst>
                                  <p:iterate type="lt">
                                    <p:tmPct val="0"/>
                                  </p:iterate>
                                  <p:childTnLst>
                                    <p:animEffect transition="out" filter="randombar(horizontal)">
                                      <p:cBhvr>
                                        <p:cTn id="22" dur="500"/>
                                        <p:tgtEl>
                                          <p:spTgt spid="7180"/>
                                        </p:tgtEl>
                                      </p:cBhvr>
                                    </p:animEffect>
                                    <p:set>
                                      <p:cBhvr>
                                        <p:cTn id="23" dur="1" fill="hold">
                                          <p:stCondLst>
                                            <p:cond delay="499"/>
                                          </p:stCondLst>
                                        </p:cTn>
                                        <p:tgtEl>
                                          <p:spTgt spid="7180"/>
                                        </p:tgtEl>
                                        <p:attrNameLst>
                                          <p:attrName>style.visibility</p:attrName>
                                        </p:attrNameLst>
                                      </p:cBhvr>
                                      <p:to>
                                        <p:strVal val="hidden"/>
                                      </p:to>
                                    </p:set>
                                  </p:childTnLst>
                                </p:cTn>
                              </p:par>
                            </p:childTnLst>
                          </p:cTn>
                        </p:par>
                        <p:par>
                          <p:cTn id="24" fill="hold">
                            <p:stCondLst>
                              <p:cond delay="500"/>
                            </p:stCondLst>
                            <p:childTnLst>
                              <p:par>
                                <p:cTn id="25" presetID="53" presetClass="entr" presetSubtype="0" fill="hold" nodeType="after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500" fill="hold"/>
                                        <p:tgtEl>
                                          <p:spTgt spid="7179"/>
                                        </p:tgtEl>
                                        <p:attrNameLst>
                                          <p:attrName>ppt_w</p:attrName>
                                        </p:attrNameLst>
                                      </p:cBhvr>
                                      <p:tavLst>
                                        <p:tav tm="0">
                                          <p:val>
                                            <p:fltVal val="0"/>
                                          </p:val>
                                        </p:tav>
                                        <p:tav tm="100000">
                                          <p:val>
                                            <p:strVal val="#ppt_w"/>
                                          </p:val>
                                        </p:tav>
                                      </p:tavLst>
                                    </p:anim>
                                    <p:anim calcmode="lin" valueType="num">
                                      <p:cBhvr>
                                        <p:cTn id="28" dur="500" fill="hold"/>
                                        <p:tgtEl>
                                          <p:spTgt spid="7179"/>
                                        </p:tgtEl>
                                        <p:attrNameLst>
                                          <p:attrName>ppt_h</p:attrName>
                                        </p:attrNameLst>
                                      </p:cBhvr>
                                      <p:tavLst>
                                        <p:tav tm="0">
                                          <p:val>
                                            <p:fltVal val="0"/>
                                          </p:val>
                                        </p:tav>
                                        <p:tav tm="100000">
                                          <p:val>
                                            <p:strVal val="#ppt_h"/>
                                          </p:val>
                                        </p:tav>
                                      </p:tavLst>
                                    </p:anim>
                                    <p:animEffect transition="in" filter="fade">
                                      <p:cBhvr>
                                        <p:cTn id="29" dur="500"/>
                                        <p:tgtEl>
                                          <p:spTgt spid="7179"/>
                                        </p:tgtEl>
                                      </p:cBhvr>
                                    </p:animEffect>
                                  </p:childTnLst>
                                </p:cTn>
                              </p:par>
                            </p:childTnLst>
                          </p:cTn>
                        </p:par>
                        <p:par>
                          <p:cTn id="30" fill="hold">
                            <p:stCondLst>
                              <p:cond delay="10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7177"/>
                                        </p:tgtEl>
                                        <p:attrNameLst>
                                          <p:attrName>style.visibility</p:attrName>
                                        </p:attrNameLst>
                                      </p:cBhvr>
                                      <p:to>
                                        <p:strVal val="visible"/>
                                      </p:to>
                                    </p:set>
                                    <p:anim calcmode="discrete" valueType="clr">
                                      <p:cBhvr override="childStyle">
                                        <p:cTn id="33"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77"/>
                                        </p:tgtEl>
                                        <p:attrNameLst>
                                          <p:attrName>fillcolor</p:attrName>
                                        </p:attrNameLst>
                                      </p:cBhvr>
                                      <p:tavLst>
                                        <p:tav tm="0">
                                          <p:val>
                                            <p:clrVal>
                                              <a:schemeClr val="accent2"/>
                                            </p:clrVal>
                                          </p:val>
                                        </p:tav>
                                        <p:tav tm="50000">
                                          <p:val>
                                            <p:clrVal>
                                              <a:schemeClr val="hlink"/>
                                            </p:clrVal>
                                          </p:val>
                                        </p:tav>
                                      </p:tavLst>
                                    </p:anim>
                                    <p:set>
                                      <p:cBhvr>
                                        <p:cTn id="35" dur="80"/>
                                        <p:tgtEl>
                                          <p:spTgt spid="7177"/>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7184"/>
                                        </p:tgtEl>
                                        <p:attrNameLst>
                                          <p:attrName>style.visibility</p:attrName>
                                        </p:attrNameLst>
                                      </p:cBhvr>
                                      <p:to>
                                        <p:strVal val="visible"/>
                                      </p:to>
                                    </p:set>
                                    <p:anim calcmode="lin" valueType="num">
                                      <p:cBhvr>
                                        <p:cTn id="40" dur="500" fill="hold"/>
                                        <p:tgtEl>
                                          <p:spTgt spid="7184"/>
                                        </p:tgtEl>
                                        <p:attrNameLst>
                                          <p:attrName>ppt_w</p:attrName>
                                        </p:attrNameLst>
                                      </p:cBhvr>
                                      <p:tavLst>
                                        <p:tav tm="0">
                                          <p:val>
                                            <p:fltVal val="0"/>
                                          </p:val>
                                        </p:tav>
                                        <p:tav tm="100000">
                                          <p:val>
                                            <p:strVal val="#ppt_w"/>
                                          </p:val>
                                        </p:tav>
                                      </p:tavLst>
                                    </p:anim>
                                    <p:anim calcmode="lin" valueType="num">
                                      <p:cBhvr>
                                        <p:cTn id="41" dur="500" fill="hold"/>
                                        <p:tgtEl>
                                          <p:spTgt spid="7184"/>
                                        </p:tgtEl>
                                        <p:attrNameLst>
                                          <p:attrName>ppt_h</p:attrName>
                                        </p:attrNameLst>
                                      </p:cBhvr>
                                      <p:tavLst>
                                        <p:tav tm="0">
                                          <p:val>
                                            <p:fltVal val="0"/>
                                          </p:val>
                                        </p:tav>
                                        <p:tav tm="100000">
                                          <p:val>
                                            <p:strVal val="#ppt_h"/>
                                          </p:val>
                                        </p:tav>
                                      </p:tavLst>
                                    </p:anim>
                                    <p:animEffect transition="in" filter="fade">
                                      <p:cBhvr>
                                        <p:cTn id="42" dur="500"/>
                                        <p:tgtEl>
                                          <p:spTgt spid="7184"/>
                                        </p:tgtEl>
                                      </p:cBhvr>
                                    </p:animEffect>
                                  </p:childTnLst>
                                </p:cTn>
                              </p:par>
                            </p:childTnLst>
                          </p:cTn>
                        </p:par>
                        <p:par>
                          <p:cTn id="43" fill="hold">
                            <p:stCondLst>
                              <p:cond delay="50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7175"/>
                                        </p:tgtEl>
                                        <p:attrNameLst>
                                          <p:attrName>style.visibility</p:attrName>
                                        </p:attrNameLst>
                                      </p:cBhvr>
                                      <p:to>
                                        <p:strVal val="visible"/>
                                      </p:to>
                                    </p:set>
                                    <p:anim calcmode="discrete" valueType="clr">
                                      <p:cBhvr override="childStyle">
                                        <p:cTn id="46" dur="80"/>
                                        <p:tgtEl>
                                          <p:spTgt spid="717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175"/>
                                        </p:tgtEl>
                                        <p:attrNameLst>
                                          <p:attrName>fillcolor</p:attrName>
                                        </p:attrNameLst>
                                      </p:cBhvr>
                                      <p:tavLst>
                                        <p:tav tm="0">
                                          <p:val>
                                            <p:clrVal>
                                              <a:schemeClr val="accent2"/>
                                            </p:clrVal>
                                          </p:val>
                                        </p:tav>
                                        <p:tav tm="50000">
                                          <p:val>
                                            <p:clrVal>
                                              <a:schemeClr val="hlink"/>
                                            </p:clrVal>
                                          </p:val>
                                        </p:tav>
                                      </p:tavLst>
                                    </p:anim>
                                    <p:set>
                                      <p:cBhvr>
                                        <p:cTn id="48" dur="80"/>
                                        <p:tgtEl>
                                          <p:spTgt spid="7175"/>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par>
                          <p:cTn id="56" fill="hold">
                            <p:stCondLst>
                              <p:cond delay="50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7183"/>
                                        </p:tgtEl>
                                        <p:attrNameLst>
                                          <p:attrName>style.visibility</p:attrName>
                                        </p:attrNameLst>
                                      </p:cBhvr>
                                      <p:to>
                                        <p:strVal val="visible"/>
                                      </p:to>
                                    </p:set>
                                    <p:anim calcmode="discrete" valueType="clr">
                                      <p:cBhvr override="childStyle">
                                        <p:cTn id="59" dur="80"/>
                                        <p:tgtEl>
                                          <p:spTgt spid="718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7183"/>
                                        </p:tgtEl>
                                        <p:attrNameLst>
                                          <p:attrName>fillcolor</p:attrName>
                                        </p:attrNameLst>
                                      </p:cBhvr>
                                      <p:tavLst>
                                        <p:tav tm="0">
                                          <p:val>
                                            <p:clrVal>
                                              <a:schemeClr val="accent2"/>
                                            </p:clrVal>
                                          </p:val>
                                        </p:tav>
                                        <p:tav tm="50000">
                                          <p:val>
                                            <p:clrVal>
                                              <a:schemeClr val="hlink"/>
                                            </p:clrVal>
                                          </p:val>
                                        </p:tav>
                                      </p:tavLst>
                                    </p:anim>
                                    <p:set>
                                      <p:cBhvr>
                                        <p:cTn id="61" dur="80"/>
                                        <p:tgtEl>
                                          <p:spTgt spid="7183"/>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14" presetClass="exit" presetSubtype="10" fill="hold" nodeType="clickEffect">
                                  <p:stCondLst>
                                    <p:cond delay="0"/>
                                  </p:stCondLst>
                                  <p:childTnLst>
                                    <p:animEffect transition="out" filter="randombar(horizontal)">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par>
                                <p:cTn id="67" presetID="14" presetClass="exit" presetSubtype="10" fill="hold" grpId="1" nodeType="withEffect">
                                  <p:stCondLst>
                                    <p:cond delay="0"/>
                                  </p:stCondLst>
                                  <p:iterate type="lt">
                                    <p:tmPct val="0"/>
                                  </p:iterate>
                                  <p:childTnLst>
                                    <p:animEffect transition="out" filter="randombar(horizontal)">
                                      <p:cBhvr>
                                        <p:cTn id="68" dur="500"/>
                                        <p:tgtEl>
                                          <p:spTgt spid="7183"/>
                                        </p:tgtEl>
                                      </p:cBhvr>
                                    </p:animEffect>
                                    <p:set>
                                      <p:cBhvr>
                                        <p:cTn id="69" dur="1" fill="hold">
                                          <p:stCondLst>
                                            <p:cond delay="499"/>
                                          </p:stCondLst>
                                        </p:cTn>
                                        <p:tgtEl>
                                          <p:spTgt spid="7183"/>
                                        </p:tgtEl>
                                        <p:attrNameLst>
                                          <p:attrName>style.visibility</p:attrName>
                                        </p:attrNameLst>
                                      </p:cBhvr>
                                      <p:to>
                                        <p:strVal val="hidden"/>
                                      </p:to>
                                    </p:set>
                                  </p:childTnLst>
                                </p:cTn>
                              </p:par>
                            </p:childTnLst>
                          </p:cTn>
                        </p:par>
                        <p:par>
                          <p:cTn id="70" fill="hold">
                            <p:stCondLst>
                              <p:cond delay="500"/>
                            </p:stCondLst>
                            <p:childTnLst>
                              <p:par>
                                <p:cTn id="71" presetID="53" presetClass="entr" presetSubtype="0" fill="hold" nodeType="afterEffect">
                                  <p:stCondLst>
                                    <p:cond delay="0"/>
                                  </p:stCondLst>
                                  <p:childTnLst>
                                    <p:set>
                                      <p:cBhvr>
                                        <p:cTn id="72" dur="1" fill="hold">
                                          <p:stCondLst>
                                            <p:cond delay="0"/>
                                          </p:stCondLst>
                                        </p:cTn>
                                        <p:tgtEl>
                                          <p:spTgt spid="7185"/>
                                        </p:tgtEl>
                                        <p:attrNameLst>
                                          <p:attrName>style.visibility</p:attrName>
                                        </p:attrNameLst>
                                      </p:cBhvr>
                                      <p:to>
                                        <p:strVal val="visible"/>
                                      </p:to>
                                    </p:set>
                                    <p:anim calcmode="lin" valueType="num">
                                      <p:cBhvr>
                                        <p:cTn id="73" dur="500" fill="hold"/>
                                        <p:tgtEl>
                                          <p:spTgt spid="7185"/>
                                        </p:tgtEl>
                                        <p:attrNameLst>
                                          <p:attrName>ppt_w</p:attrName>
                                        </p:attrNameLst>
                                      </p:cBhvr>
                                      <p:tavLst>
                                        <p:tav tm="0">
                                          <p:val>
                                            <p:fltVal val="0"/>
                                          </p:val>
                                        </p:tav>
                                        <p:tav tm="100000">
                                          <p:val>
                                            <p:strVal val="#ppt_w"/>
                                          </p:val>
                                        </p:tav>
                                      </p:tavLst>
                                    </p:anim>
                                    <p:anim calcmode="lin" valueType="num">
                                      <p:cBhvr>
                                        <p:cTn id="74" dur="500" fill="hold"/>
                                        <p:tgtEl>
                                          <p:spTgt spid="7185"/>
                                        </p:tgtEl>
                                        <p:attrNameLst>
                                          <p:attrName>ppt_h</p:attrName>
                                        </p:attrNameLst>
                                      </p:cBhvr>
                                      <p:tavLst>
                                        <p:tav tm="0">
                                          <p:val>
                                            <p:fltVal val="0"/>
                                          </p:val>
                                        </p:tav>
                                        <p:tav tm="100000">
                                          <p:val>
                                            <p:strVal val="#ppt_h"/>
                                          </p:val>
                                        </p:tav>
                                      </p:tavLst>
                                    </p:anim>
                                    <p:animEffect transition="in" filter="fade">
                                      <p:cBhvr>
                                        <p:cTn id="75" dur="500"/>
                                        <p:tgtEl>
                                          <p:spTgt spid="7185"/>
                                        </p:tgtEl>
                                      </p:cBhvr>
                                    </p:animEffect>
                                  </p:childTnLst>
                                </p:cTn>
                              </p:par>
                            </p:childTnLst>
                          </p:cTn>
                        </p:par>
                        <p:par>
                          <p:cTn id="76" fill="hold">
                            <p:stCondLst>
                              <p:cond delay="100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7178"/>
                                        </p:tgtEl>
                                        <p:attrNameLst>
                                          <p:attrName>style.visibility</p:attrName>
                                        </p:attrNameLst>
                                      </p:cBhvr>
                                      <p:to>
                                        <p:strVal val="visible"/>
                                      </p:to>
                                    </p:set>
                                    <p:anim calcmode="discrete" valueType="clr">
                                      <p:cBhvr override="childStyle">
                                        <p:cTn id="79" dur="8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7178"/>
                                        </p:tgtEl>
                                        <p:attrNameLst>
                                          <p:attrName>fillcolor</p:attrName>
                                        </p:attrNameLst>
                                      </p:cBhvr>
                                      <p:tavLst>
                                        <p:tav tm="0">
                                          <p:val>
                                            <p:clrVal>
                                              <a:schemeClr val="accent2"/>
                                            </p:clrVal>
                                          </p:val>
                                        </p:tav>
                                        <p:tav tm="50000">
                                          <p:val>
                                            <p:clrVal>
                                              <a:schemeClr val="hlink"/>
                                            </p:clrVal>
                                          </p:val>
                                        </p:tav>
                                      </p:tavLst>
                                    </p:anim>
                                    <p:set>
                                      <p:cBhvr>
                                        <p:cTn id="81" dur="80"/>
                                        <p:tgtEl>
                                          <p:spTgt spid="71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7" grpId="0"/>
      <p:bldP spid="7178" grpId="0"/>
      <p:bldP spid="7180" grpId="0"/>
      <p:bldP spid="7180" grpId="1"/>
      <p:bldP spid="7183" grpId="0"/>
      <p:bldP spid="7183"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86&quot;/&gt;&lt;/object&gt;&lt;object type=&quot;3&quot; unique_id=&quot;10009&quot;&gt;&lt;property id=&quot;20148&quot; value=&quot;5&quot;/&gt;&lt;property id=&quot;20300&quot; value=&quot;Slide 6&quot;/&gt;&lt;property id=&quot;20307&quot; value=&quot;264&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65&quot;/&gt;&lt;/object&gt;&lt;object type=&quot;3&quot; unique_id=&quot;10012&quot;&gt;&lt;property id=&quot;20148&quot; value=&quot;5&quot;/&gt;&lt;property id=&quot;20300&quot; value=&quot;Slide 9&quot;/&gt;&lt;property id=&quot;20307&quot; value=&quot;266&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0&quot;/&gt;&lt;/object&gt;&lt;object type=&quot;3&quot; unique_id=&quot;10017&quot;&gt;&lt;property id=&quot;20148&quot; value=&quot;5&quot;/&gt;&lt;property id=&quot;20300&quot; value=&quot;Slide 14&quot;/&gt;&lt;property id=&quot;20307&quot; value=&quot;271&quot;/&gt;&lt;/object&gt;&lt;object type=&quot;3&quot; unique_id=&quot;10018&quot;&gt;&lt;property id=&quot;20148&quot; value=&quot;5&quot;/&gt;&lt;property id=&quot;20300&quot; value=&quot;Slide 15&quot;/&gt;&lt;property id=&quot;20307&quot; value=&quot;272&quot;/&gt;&lt;/object&gt;&lt;object type=&quot;3&quot; unique_id=&quot;10019&quot;&gt;&lt;property id=&quot;20148&quot; value=&quot;5&quot;/&gt;&lt;property id=&quot;20300&quot; value=&quot;Slide 16&quot;/&gt;&lt;property id=&quot;20307&quot; value=&quot;273&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76&quot;/&gt;&lt;/object&gt;&lt;object type=&quot;3&quot; unique_id=&quot;10022&quot;&gt;&lt;property id=&quot;20148&quot; value=&quot;5&quot;/&gt;&lt;property id=&quot;20300&quot; value=&quot;Slide 19&quot;/&gt;&lt;property id=&quot;20307&quot; value=&quot;278&quot;/&gt;&lt;/object&gt;&lt;object type=&quot;3&quot; unique_id=&quot;10023&quot;&gt;&lt;property id=&quot;20148&quot; value=&quot;5&quot;/&gt;&lt;property id=&quot;20300&quot; value=&quot;Slide 20&quot;/&gt;&lt;property id=&quot;20307&quot; value=&quot;280&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quot;/&gt;&lt;property id=&quot;20307&quot; value=&quot;282&quot;/&gt;&lt;/object&gt;&lt;/object&gt;&lt;object type=&quot;8&quot; unique_id=&quot;1005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1779</Words>
  <Application>Microsoft Office PowerPoint</Application>
  <PresentationFormat>On-screen Show (4:3)</PresentationFormat>
  <Paragraphs>159</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.VnArial</vt: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 SVF14</dc:creator>
  <cp:lastModifiedBy>Duc</cp:lastModifiedBy>
  <cp:revision>27</cp:revision>
  <dcterms:created xsi:type="dcterms:W3CDTF">2016-11-17T14:49:30Z</dcterms:created>
  <dcterms:modified xsi:type="dcterms:W3CDTF">2020-03-16T13:19:04Z</dcterms:modified>
</cp:coreProperties>
</file>