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94" r:id="rId4"/>
    <p:sldId id="297" r:id="rId5"/>
    <p:sldId id="295" r:id="rId6"/>
    <p:sldId id="292" r:id="rId7"/>
    <p:sldId id="298" r:id="rId8"/>
    <p:sldId id="290" r:id="rId9"/>
    <p:sldId id="299" r:id="rId10"/>
    <p:sldId id="300" r:id="rId11"/>
    <p:sldId id="303" r:id="rId12"/>
    <p:sldId id="301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02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E9E1-1476-4C8E-B034-03A25CACC95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B3DE-9E5E-46B3-8444-97545779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powerpoint-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04800" y="533400"/>
            <a:ext cx="8001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   THỰC HÀNH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Á</a:t>
            </a:r>
          </a:p>
          <a:p>
            <a:pPr marL="571500" indent="-57150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810000" cy="2743200"/>
          </a:xfrm>
          <a:prstGeom prst="rect">
            <a:avLst/>
          </a:prstGeom>
          <a:noFill/>
        </p:spPr>
      </p:pic>
      <p:pic>
        <p:nvPicPr>
          <p:cNvPr id="5" name="Picture 7" descr="Wallpa16_2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3810000" cy="2667000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066800"/>
            <a:ext cx="3733800" cy="27432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0386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33600" y="228600"/>
            <a:ext cx="472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531903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5410200"/>
            <a:ext cx="4762500" cy="167640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73484"/>
              </p:ext>
            </p:extLst>
          </p:nvPr>
        </p:nvGraphicFramePr>
        <p:xfrm>
          <a:off x="0" y="1"/>
          <a:ext cx="9144000" cy="61443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400"/>
                <a:gridCol w="2209800"/>
                <a:gridCol w="3810000"/>
                <a:gridCol w="2590800"/>
              </a:tblGrid>
              <a:tr h="491906">
                <a:tc>
                  <a:txBody>
                    <a:bodyPr/>
                    <a:lstStyle/>
                    <a:p>
                      <a:r>
                        <a:rPr lang="vi-VN" sz="1400" b="1" dirty="0" smtClean="0"/>
                        <a:t>STT</a:t>
                      </a:r>
                      <a:endParaRPr lang="vi-V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Mật độ dân số trung bình</a:t>
                      </a:r>
                      <a:endParaRPr lang="vi-V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Nơi phân bố</a:t>
                      </a:r>
                      <a:endParaRPr lang="vi-V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Ghi</a:t>
                      </a:r>
                      <a:r>
                        <a:rPr lang="vi-VN" sz="14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chú(giải thích lí do)</a:t>
                      </a:r>
                      <a:endParaRPr lang="vi-VN" sz="1400" b="1" dirty="0"/>
                    </a:p>
                  </a:txBody>
                  <a:tcPr/>
                </a:tc>
              </a:tr>
              <a:tr h="1244233">
                <a:tc>
                  <a:txBody>
                    <a:bodyPr/>
                    <a:lstStyle/>
                    <a:p>
                      <a:r>
                        <a:rPr lang="vi-VN" dirty="0" smtClean="0"/>
                        <a:t>1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Dưới 1 người/km</a:t>
                      </a:r>
                      <a:r>
                        <a:rPr lang="vi-VN" sz="1600" b="0" i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Phía Bắc LB Nga,</a:t>
                      </a:r>
                      <a:r>
                        <a:rPr lang="vi-VN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Phía Tây Trung Quốc,Ả-rập-xê-út</a:t>
                      </a:r>
                    </a:p>
                    <a:p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Pa-ki-xtan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Khí hậu khắc nghiệt, lạnh giá, khô hạn; địa hình núi cao, hiểm trở, hoang mạc, đầm lầy; sông ngòi kém phát triển.</a:t>
                      </a:r>
                      <a:endParaRPr lang="vi-VN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44233">
                <a:tc>
                  <a:txBody>
                    <a:bodyPr/>
                    <a:lstStyle/>
                    <a:p>
                      <a:r>
                        <a:rPr lang="vi-VN" dirty="0" smtClean="0"/>
                        <a:t>2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1 - 50 người/km</a:t>
                      </a:r>
                      <a:r>
                        <a:rPr lang="en-US" sz="1600" b="0" i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Phía Nam LB Nga, Mông Cổ,</a:t>
                      </a:r>
                    </a:p>
                    <a:p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I-Ran,</a:t>
                      </a:r>
                      <a:r>
                        <a:rPr lang="vi-VN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Phía Nam Thổ Nhĩ Kì,</a:t>
                      </a:r>
                      <a:r>
                        <a:rPr lang="vi-VN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dirty="0" smtClean="0"/>
                        <a:t>Phần lớn bán đảo Đông Dương</a:t>
                      </a:r>
                      <a:endParaRPr lang="vi-VN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Khí hậu ôn đới lục địa, cận nhiệt lục địa, nhiệt đới khô; nhiều đồi núi, cao nguyên; mạng lưới sông ngòi thưa thớt.</a:t>
                      </a:r>
                    </a:p>
                  </a:txBody>
                  <a:tcPr/>
                </a:tc>
              </a:tr>
              <a:tr h="781262">
                <a:tc>
                  <a:txBody>
                    <a:bodyPr/>
                    <a:lstStyle/>
                    <a:p>
                      <a:r>
                        <a:rPr lang="vi-VN" dirty="0" smtClean="0"/>
                        <a:t>3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51 - 100 người/km</a:t>
                      </a:r>
                      <a:r>
                        <a:rPr lang="vi-VN" sz="1600" b="0" i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 smtClean="0"/>
                        <a:t>Ven Địa Trung Hải, trung tâm Ấn Độ, một số đảo ở In-đô-nê-xi-a, Trung Quốc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Khí hậu ôn đới, có mưa; đồi núi thấp; lưu vực các sông lớn.</a:t>
                      </a:r>
                      <a:endParaRPr lang="vi-VN" sz="1600" dirty="0"/>
                    </a:p>
                  </a:txBody>
                  <a:tcPr/>
                </a:tc>
              </a:tr>
              <a:tr h="2181965">
                <a:tc>
                  <a:txBody>
                    <a:bodyPr/>
                    <a:lstStyle/>
                    <a:p>
                      <a:r>
                        <a:rPr lang="vi-VN" dirty="0" smtClean="0"/>
                        <a:t>4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Trên 100 người/km</a:t>
                      </a:r>
                      <a:r>
                        <a:rPr lang="vi-VN" sz="1600" b="0" i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 smtClean="0"/>
                        <a:t>Ven biển phía</a:t>
                      </a:r>
                      <a:r>
                        <a:rPr lang="vi-VN" sz="1600" baseline="0" dirty="0" smtClean="0"/>
                        <a:t> đông Nhật Bản, Trung Quốc, Việt Nam, nam Thái Lan, Ấn Độ, một số đảo ở In-đô-nê-xi-a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Khí hậu ôn đới hải dương, nhiệt đới gió mùa; đồng bằng hạ lưu các sông lớn và đồng bằng ven biển, đất đai màu mỡ; mạng lưới sông ngòi dày đặc; được khai thác từ lâu đời, tập trung nhiều đô thị.</a:t>
                      </a:r>
                      <a:endParaRPr lang="vi-VN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2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powerpoint-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an 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Flowchart: Connector 7"/>
          <p:cNvSpPr/>
          <p:nvPr/>
        </p:nvSpPr>
        <p:spPr>
          <a:xfrm>
            <a:off x="1066800" y="32004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524000" y="3124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743200" y="4419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810000" y="4114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3200400" y="4800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4800600" y="4648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5029200" y="4800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867400" y="5334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629400" y="5410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6858000" y="66294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7010400" y="3276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7848600" y="3276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8686800" y="3048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7620000" y="3810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8001000" y="5029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" y="2743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20:B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95400" y="2743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21:T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0" y="4038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22:C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429000" y="3733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23:N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0" y="4419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24:M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19600" y="4267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25:C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76800" y="4495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26: Đ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486400" y="4953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27:B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324600" y="502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28:H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553200" y="6248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29:G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0" y="4648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30:M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629400" y="2895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31:B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162800" y="3505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32:T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543800" y="2971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33:X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229600" y="2743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35:T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867400" y="3200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Bắc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kinh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400800" y="3886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Thượng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Hải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6200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Xơ</a:t>
            </a:r>
            <a:r>
              <a:rPr lang="en-US" sz="2400" b="1" dirty="0" smtClean="0"/>
              <a:t>-un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077200" y="3048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Tô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ki</a:t>
            </a:r>
            <a:r>
              <a:rPr lang="en-US" sz="2400" b="1" dirty="0" smtClean="0"/>
              <a:t>-ô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543800" y="5181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Ma-</a:t>
            </a:r>
            <a:r>
              <a:rPr lang="en-US" sz="2400" b="1" dirty="0" err="1" smtClean="0"/>
              <a:t>ni</a:t>
            </a:r>
            <a:r>
              <a:rPr lang="en-US" sz="2400" b="1" dirty="0" smtClean="0"/>
              <a:t>-la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248400" y="5486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Chí</a:t>
            </a:r>
            <a:r>
              <a:rPr lang="en-US" sz="2400" b="1" dirty="0" smtClean="0"/>
              <a:t>  Minh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162800" y="6396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Gia-các-ta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029200" y="5410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Cốc</a:t>
            </a:r>
            <a:endParaRPr lang="en-US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495800" y="4876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Đắc</a:t>
            </a:r>
            <a:r>
              <a:rPr lang="en-US" sz="2400" b="1" dirty="0" smtClean="0"/>
              <a:t>-ca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114800" y="4038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Côn</a:t>
            </a:r>
            <a:r>
              <a:rPr lang="en-US" sz="2400" b="1" dirty="0" smtClean="0"/>
              <a:t>-ca-</a:t>
            </a:r>
            <a:r>
              <a:rPr lang="en-US" sz="2400" b="1" dirty="0" err="1" smtClean="0"/>
              <a:t>ta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971800" y="4800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Mum-</a:t>
            </a:r>
            <a:r>
              <a:rPr lang="en-US" sz="2400" b="1" dirty="0" err="1" smtClean="0"/>
              <a:t>bai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52800" y="3505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Niu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Đê-li</a:t>
            </a:r>
            <a:endParaRPr lang="en-US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905000" y="4419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Ca-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si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371600" y="3200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Tê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hê</a:t>
            </a:r>
            <a:r>
              <a:rPr lang="en-US" sz="2400" b="1" dirty="0" smtClean="0"/>
              <a:t>-ran</a:t>
            </a:r>
            <a:endParaRPr lang="en-US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28600" y="3200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Bát-đa</a:t>
            </a:r>
            <a:endParaRPr lang="en-US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  <p:bldP spid="39" grpId="0" build="allAtOnce"/>
      <p:bldP spid="40" grpId="0" build="allAtOnce"/>
      <p:bldP spid="41" grpId="0" build="allAtOnce"/>
      <p:bldP spid="42" grpId="0" build="allAtOnce"/>
      <p:bldP spid="43" grpId="0" build="allAtOnce"/>
      <p:bldP spid="44" grpId="0" build="allAtOnce"/>
      <p:bldP spid="45" grpId="0" build="allAtOnce"/>
      <p:bldP spid="46" grpId="0" build="allAtOnce"/>
      <p:bldP spid="47" grpId="0" build="allAtOnce"/>
      <p:bldP spid="48" grpId="0" build="allAtOnce"/>
      <p:bldP spid="49" grpId="0" build="allAtOnce"/>
      <p:bldP spid="50" grpId="0" build="allAtOnce"/>
      <p:bldP spid="51" grpId="0" build="allAtOnce"/>
      <p:bldP spid="5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x6_0099_20_750x503.jpg.pagespeed.ic_.4QTkS1YKX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Flowchart: Decision 5"/>
          <p:cNvSpPr/>
          <p:nvPr/>
        </p:nvSpPr>
        <p:spPr>
          <a:xfrm>
            <a:off x="838200" y="381000"/>
            <a:ext cx="2362200" cy="1066800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i="1" dirty="0" smtClean="0">
                <a:solidFill>
                  <a:srgbClr val="FF0000"/>
                </a:solidFill>
              </a:rPr>
              <a:t>TOKYO</a:t>
            </a:r>
            <a:endParaRPr lang="vi-VN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Mumbai-e1526570706331-916x5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800" y="5334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i="1" dirty="0" smtClean="0">
                <a:solidFill>
                  <a:schemeClr val="accent5">
                    <a:lumMod val="75000"/>
                  </a:schemeClr>
                </a:solidFill>
              </a:rPr>
              <a:t>MUM-BAI</a:t>
            </a:r>
            <a:endParaRPr lang="vi-VN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0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at_thuong-hai--trung-quoc_b4d9e0b572c9c8bc7eba302c6e1bc8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391400"/>
          </a:xfrm>
        </p:spPr>
      </p:pic>
      <p:sp>
        <p:nvSpPr>
          <p:cNvPr id="5" name="Right Arrow 4"/>
          <p:cNvSpPr/>
          <p:nvPr/>
        </p:nvSpPr>
        <p:spPr>
          <a:xfrm>
            <a:off x="1219200" y="0"/>
            <a:ext cx="2286000" cy="1371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THƯỢNG HẢI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85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teheran-final-carrousel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" y="609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chemeClr val="accent6">
                    <a:lumMod val="75000"/>
                  </a:schemeClr>
                </a:solidFill>
              </a:rPr>
              <a:t>TÊ –HÊ-RAN</a:t>
            </a:r>
            <a:endParaRPr lang="vi-VN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5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20208jakarta-indonesia-thinkstockphotos-hanafic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Explosion 1 5"/>
          <p:cNvSpPr/>
          <p:nvPr/>
        </p:nvSpPr>
        <p:spPr>
          <a:xfrm>
            <a:off x="533400" y="457200"/>
            <a:ext cx="2438400" cy="106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accent6">
                    <a:lumMod val="75000"/>
                  </a:schemeClr>
                </a:solidFill>
              </a:rPr>
              <a:t>JAKARTA</a:t>
            </a:r>
            <a:endParaRPr lang="vi-VN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seoulherocr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solidFill>
                  <a:srgbClr val="FFFF00"/>
                </a:solidFill>
              </a:rPr>
              <a:t>SEOUL</a:t>
            </a:r>
            <a:endParaRPr lang="vi-VN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 descr="anh_1-15_24_34_1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9" name="5-Point Star 8"/>
          <p:cNvSpPr/>
          <p:nvPr/>
        </p:nvSpPr>
        <p:spPr>
          <a:xfrm>
            <a:off x="381000" y="304800"/>
            <a:ext cx="2895600" cy="19050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accent4">
                    <a:lumMod val="50000"/>
                  </a:schemeClr>
                </a:solidFill>
              </a:rPr>
              <a:t>TP.  HỒ CHÍ MINH</a:t>
            </a:r>
            <a:endParaRPr lang="vi-VN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powerpoint-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an 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Á?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a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b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a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b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1-50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50-100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295400" y="2133600"/>
            <a:ext cx="457200" cy="457200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295400" y="4648200"/>
            <a:ext cx="457200" cy="457200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dan 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71800" y="228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8804576">
            <a:off x="5124600" y="760131"/>
            <a:ext cx="119684" cy="113766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Down Arrow 14"/>
          <p:cNvSpPr/>
          <p:nvPr/>
        </p:nvSpPr>
        <p:spPr>
          <a:xfrm rot="21371803">
            <a:off x="4727470" y="999434"/>
            <a:ext cx="136902" cy="235614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2951847">
            <a:off x="2709203" y="159070"/>
            <a:ext cx="157269" cy="484175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928039">
            <a:off x="3751764" y="828031"/>
            <a:ext cx="145588" cy="32957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1676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3429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399010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Pa-</a:t>
            </a:r>
            <a:r>
              <a:rPr lang="en-US" sz="2400" b="1" dirty="0" err="1" smtClean="0"/>
              <a:t>ki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xtan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19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A-</a:t>
            </a:r>
            <a:r>
              <a:rPr lang="en-US" sz="2400" b="1" dirty="0" err="1" smtClean="0"/>
              <a:t>Rập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Xê-út</a:t>
            </a:r>
            <a:endParaRPr lang="en-US" sz="2400" b="1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Picture 4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38200"/>
            <a:ext cx="4038600" cy="25908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9624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t166443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898900"/>
            <a:ext cx="4038600" cy="2730500"/>
          </a:xfrm>
          <a:prstGeom prst="rect">
            <a:avLst/>
          </a:prstGeom>
          <a:noFill/>
        </p:spPr>
      </p:pic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4876800" y="914400"/>
          <a:ext cx="38100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7" imgW="5752381" imgH="4285714" progId="MS_ClipArt_Gallery.2">
                  <p:embed/>
                </p:oleObj>
              </mc:Choice>
              <mc:Fallback>
                <p:oleObj name="Clip" r:id="rId7" imgW="5752381" imgH="4285714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38100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7400" y="152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powerpoint-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an 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0" y="228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1-50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 flipH="1">
            <a:off x="4419600" y="762000"/>
            <a:ext cx="152400" cy="16002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9162909">
            <a:off x="5416131" y="578157"/>
            <a:ext cx="148823" cy="273954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3728099" flipH="1">
            <a:off x="2611811" y="-138303"/>
            <a:ext cx="170344" cy="387096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965886" flipH="1">
            <a:off x="2999959" y="392931"/>
            <a:ext cx="144929" cy="3630307"/>
          </a:xfrm>
          <a:prstGeom prst="downArrow">
            <a:avLst>
              <a:gd name="adj1" fmla="val 60757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20465519" flipH="1">
            <a:off x="5145709" y="958445"/>
            <a:ext cx="168871" cy="424624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86400" y="2819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105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ĐNA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2209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Nam 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352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Ran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667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build="allAtOnce"/>
      <p:bldP spid="14" grpId="0" build="allAtOnce"/>
      <p:bldP spid="15" grpId="0" build="allAtOnce"/>
      <p:bldP spid="16" grpId="0" build="allAtOnce"/>
      <p:bldP spid="1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Picture 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3886200" cy="2701925"/>
          </a:xfrm>
          <a:prstGeom prst="rect">
            <a:avLst/>
          </a:prstGeom>
          <a:noFill/>
        </p:spPr>
      </p:pic>
      <p:pic>
        <p:nvPicPr>
          <p:cNvPr id="6" name="Picture 6" descr="Picture 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14400"/>
            <a:ext cx="3886200" cy="2895600"/>
          </a:xfrm>
          <a:prstGeom prst="rect">
            <a:avLst/>
          </a:prstGeom>
          <a:noFill/>
        </p:spPr>
      </p:pic>
      <p:pic>
        <p:nvPicPr>
          <p:cNvPr id="7" name="Picture 7" descr="Picture 2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990600"/>
            <a:ext cx="3962400" cy="2895600"/>
          </a:xfrm>
          <a:prstGeom prst="rect">
            <a:avLst/>
          </a:prstGeom>
          <a:noFill/>
        </p:spPr>
      </p:pic>
      <p:pic>
        <p:nvPicPr>
          <p:cNvPr id="8" name="Picture 8" descr="Picture 2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962400"/>
            <a:ext cx="3962400" cy="2743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2286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1-50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powerpoint-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an 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457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51-100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 rot="3894010">
            <a:off x="2125799" y="305018"/>
            <a:ext cx="170332" cy="331557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581400" y="1371600"/>
            <a:ext cx="228600" cy="35814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0228249">
            <a:off x="4612862" y="1096521"/>
            <a:ext cx="195968" cy="535321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520466">
            <a:off x="4750259" y="979079"/>
            <a:ext cx="168689" cy="363477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10200" y="4267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6172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-Xi-A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50292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667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Picture 4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3810000" cy="2857500"/>
          </a:xfrm>
          <a:prstGeom prst="rect">
            <a:avLst/>
          </a:prstGeom>
          <a:noFill/>
        </p:spPr>
      </p:pic>
      <p:pic>
        <p:nvPicPr>
          <p:cNvPr id="6" name="Picture 7" descr="44fo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14400"/>
            <a:ext cx="3810000" cy="2857500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0386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62400"/>
            <a:ext cx="3810000" cy="26670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438400" y="228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51-100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powerpoint-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an 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533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 rot="20906885">
            <a:off x="5100089" y="1523581"/>
            <a:ext cx="159158" cy="460310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9797529">
            <a:off x="5491291" y="1412205"/>
            <a:ext cx="175327" cy="371964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7592111">
            <a:off x="6488082" y="283304"/>
            <a:ext cx="167910" cy="399125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758953">
            <a:off x="5896179" y="1028429"/>
            <a:ext cx="175892" cy="296025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193395">
            <a:off x="4200385" y="1516481"/>
            <a:ext cx="169232" cy="334563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9115186">
            <a:off x="6223186" y="1046494"/>
            <a:ext cx="167617" cy="459491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229600" y="31242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276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5181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Phi-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Phin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4800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6172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-Xi-A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480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allAtOnce"/>
      <p:bldP spid="15" grpId="0" build="allAtOnce"/>
      <p:bldP spid="16" grpId="0" build="allAtOnce"/>
      <p:bldP spid="17" grpId="0" build="allAtOnce"/>
      <p:bldP spid="20" grpId="0" build="allAtOnce"/>
      <p:bldP spid="21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06&quot;&gt;&lt;property id=&quot;20148&quot; value=&quot;5&quot;/&gt;&lt;property id=&quot;20300&quot; value=&quot;Slide 3&quot;/&gt;&lt;property id=&quot;20307&quot; value=&quot;294&quot;/&gt;&lt;/object&gt;&lt;object type=&quot;3&quot; unique_id=&quot;10007&quot;&gt;&lt;property id=&quot;20148&quot; value=&quot;5&quot;/&gt;&lt;property id=&quot;20300&quot; value=&quot;Slide 4&quot;/&gt;&lt;property id=&quot;20307&quot; value=&quot;297&quot;/&gt;&lt;/object&gt;&lt;object type=&quot;3&quot; unique_id=&quot;10008&quot;&gt;&lt;property id=&quot;20148&quot; value=&quot;5&quot;/&gt;&lt;property id=&quot;20300&quot; value=&quot;Slide 5&quot;/&gt;&lt;property id=&quot;20307&quot; value=&quot;295&quot;/&gt;&lt;/object&gt;&lt;object type=&quot;3&quot; unique_id=&quot;10009&quot;&gt;&lt;property id=&quot;20148&quot; value=&quot;5&quot;/&gt;&lt;property id=&quot;20300&quot; value=&quot;Slide 6&quot;/&gt;&lt;property id=&quot;20307&quot; value=&quot;292&quot;/&gt;&lt;/object&gt;&lt;object type=&quot;3&quot; unique_id=&quot;10010&quot;&gt;&lt;property id=&quot;20148&quot; value=&quot;5&quot;/&gt;&lt;property id=&quot;20300&quot; value=&quot;Slide 7&quot;/&gt;&lt;property id=&quot;20307&quot; value=&quot;298&quot;/&gt;&lt;/object&gt;&lt;object type=&quot;3&quot; unique_id=&quot;10011&quot;&gt;&lt;property id=&quot;20148&quot; value=&quot;5&quot;/&gt;&lt;property id=&quot;20300&quot; value=&quot;Slide 8&quot;/&gt;&lt;property id=&quot;20307&quot; value=&quot;290&quot;/&gt;&lt;/object&gt;&lt;object type=&quot;3&quot; unique_id=&quot;10012&quot;&gt;&lt;property id=&quot;20148&quot; value=&quot;5&quot;/&gt;&lt;property id=&quot;20300&quot; value=&quot;Slide 9&quot;/&gt;&lt;property id=&quot;20307&quot; value=&quot;299&quot;/&gt;&lt;/object&gt;&lt;object type=&quot;3&quot; unique_id=&quot;10013&quot;&gt;&lt;property id=&quot;20148&quot; value=&quot;5&quot;/&gt;&lt;property id=&quot;20300&quot; value=&quot;Slide 10&quot;/&gt;&lt;property id=&quot;20307&quot; value=&quot;300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01&quot;/&gt;&lt;/object&gt;&lt;object type=&quot;3&quot; unique_id=&quot;10016&quot;&gt;&lt;property id=&quot;20148&quot; value=&quot;5&quot;/&gt;&lt;property id=&quot;20300&quot; value=&quot;Slide 13&quot;/&gt;&lt;property id=&quot;20307&quot; value=&quot;304&quot;/&gt;&lt;/object&gt;&lt;object type=&quot;3&quot; unique_id=&quot;10017&quot;&gt;&lt;property id=&quot;20148&quot; value=&quot;5&quot;/&gt;&lt;property id=&quot;20300&quot; value=&quot;Slide 14&quot;/&gt;&lt;property id=&quot;20307&quot; value=&quot;305&quot;/&gt;&lt;/object&gt;&lt;object type=&quot;3&quot; unique_id=&quot;10018&quot;&gt;&lt;property id=&quot;20148&quot; value=&quot;5&quot;/&gt;&lt;property id=&quot;20300&quot; value=&quot;Slide 15&quot;/&gt;&lt;property id=&quot;20307&quot; value=&quot;306&quot;/&gt;&lt;/object&gt;&lt;object type=&quot;3&quot; unique_id=&quot;10019&quot;&gt;&lt;property id=&quot;20148&quot; value=&quot;5&quot;/&gt;&lt;property id=&quot;20300&quot; value=&quot;Slide 16&quot;/&gt;&lt;property id=&quot;20307&quot; value=&quot;307&quot;/&gt;&lt;/object&gt;&lt;object type=&quot;3&quot; unique_id=&quot;10020&quot;&gt;&lt;property id=&quot;20148&quot; value=&quot;5&quot;/&gt;&lt;property id=&quot;20300&quot; value=&quot;Slide 17&quot;/&gt;&lt;property id=&quot;20307&quot; value=&quot;308&quot;/&gt;&lt;/object&gt;&lt;object type=&quot;3&quot; unique_id=&quot;10021&quot;&gt;&lt;property id=&quot;20148&quot; value=&quot;5&quot;/&gt;&lt;property id=&quot;20300&quot; value=&quot;Slide 18&quot;/&gt;&lt;property id=&quot;20307&quot; value=&quot;309&quot;/&gt;&lt;/object&gt;&lt;object type=&quot;3&quot; unique_id=&quot;10022&quot;&gt;&lt;property id=&quot;20148&quot; value=&quot;5&quot;/&gt;&lt;property id=&quot;20300&quot; value=&quot;Slide 19&quot;/&gt;&lt;property id=&quot;20307&quot; value=&quot;310&quot;/&gt;&lt;/object&gt;&lt;object type=&quot;3&quot; unique_id=&quot;10023&quot;&gt;&lt;property id=&quot;20148&quot; value=&quot;5&quot;/&gt;&lt;property id=&quot;20300&quot; value=&quot;Slide 20&quot;/&gt;&lt;property id=&quot;20307&quot; value=&quot;302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438</Words>
  <Application>Microsoft Office PowerPoint</Application>
  <PresentationFormat>On-screen Show (4:3)</PresentationFormat>
  <Paragraphs>118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ttc_computer</dc:creator>
  <cp:lastModifiedBy>Duc</cp:lastModifiedBy>
  <cp:revision>100</cp:revision>
  <dcterms:created xsi:type="dcterms:W3CDTF">2016-01-23T15:31:10Z</dcterms:created>
  <dcterms:modified xsi:type="dcterms:W3CDTF">2020-03-09T12:02:20Z</dcterms:modified>
</cp:coreProperties>
</file>