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0"/>
  </p:notesMasterIdLst>
  <p:sldIdLst>
    <p:sldId id="274" r:id="rId2"/>
    <p:sldId id="278" r:id="rId3"/>
    <p:sldId id="279" r:id="rId4"/>
    <p:sldId id="280" r:id="rId5"/>
    <p:sldId id="287" r:id="rId6"/>
    <p:sldId id="288" r:id="rId7"/>
    <p:sldId id="281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6" r:id="rId18"/>
    <p:sldId id="298" r:id="rId19"/>
  </p:sldIdLst>
  <p:sldSz cx="9144000" cy="5143500" type="screen16x9"/>
  <p:notesSz cx="6858000" cy="9144000"/>
  <p:custDataLst>
    <p:tags r:id="rId2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BD03B4"/>
    <a:srgbClr val="0033CC"/>
    <a:srgbClr val="CC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188" y="-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9B104-3702-4A1A-9969-952A963D7F7A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70EEC-ADA4-4B43-86D8-8973CA02AF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941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1DAC70-EB68-4476-AEAB-7EC4C992C6DE}" type="slidenum">
              <a:rPr lang="vi-VN" sz="1200" smtClean="0"/>
              <a:pPr eaLnBrk="1" hangingPunct="1"/>
              <a:t>2</a:t>
            </a:fld>
            <a:endParaRPr lang="vi-VN" sz="1200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413FF47-6CE0-4263-B7D4-350B46C73ED7}" type="slidenum">
              <a:rPr lang="vi-VN" sz="1200" smtClean="0"/>
              <a:pPr eaLnBrk="1" hangingPunct="1"/>
              <a:t>3</a:t>
            </a:fld>
            <a:endParaRPr lang="vi-VN" sz="120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562C3E-8BD3-4DB5-9830-7B63F85147E3}" type="slidenum">
              <a:rPr lang="vi-VN" sz="1200" smtClean="0"/>
              <a:pPr eaLnBrk="1" hangingPunct="1"/>
              <a:t>4</a:t>
            </a:fld>
            <a:endParaRPr lang="vi-VN" sz="120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70EEC-ADA4-4B43-86D8-8973CA02AFE3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008160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4773D770-5452-495E-8395-BE1C80959521}" type="slidenum">
              <a:rPr lang="vi-VN" sz="1200"/>
              <a:pPr algn="r" eaLnBrk="1" hangingPunct="1"/>
              <a:t>7</a:t>
            </a:fld>
            <a:endParaRPr lang="vi-VN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70EEC-ADA4-4B43-86D8-8973CA02AFE3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4617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B35926-C90F-40A6-A624-BD7177D08CA7}" type="slidenum">
              <a:rPr lang="en-US"/>
              <a:pPr/>
              <a:t>17</a:t>
            </a:fld>
            <a:endParaRPr 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5605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6082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0419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0B2AA-42E8-4674-94A5-48D5687B5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95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57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604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941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84897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38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8508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33870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6505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7357-8C35-43D2-8E59-E172130091BC}" type="datetimeFigureOut">
              <a:rPr lang="vi-VN" smtClean="0"/>
              <a:t>23/09/2019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3481C8-1ACA-4E45-8C1A-B9EC4CFA407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3083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dantri.vcmedia.vn/Uploaded/2010/08/20/20ett%20An%20do%2020082010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" Target="slide11.xml"/><Relationship Id="rId7" Type="http://schemas.openxmlformats.org/officeDocument/2006/relationships/image" Target="../media/image7.jpeg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11" Type="http://schemas.openxmlformats.org/officeDocument/2006/relationships/image" Target="../media/image11.png"/><Relationship Id="rId5" Type="http://schemas.openxmlformats.org/officeDocument/2006/relationships/slide" Target="slide13.xml"/><Relationship Id="rId10" Type="http://schemas.openxmlformats.org/officeDocument/2006/relationships/image" Target="../media/image10.jpeg"/><Relationship Id="rId4" Type="http://schemas.openxmlformats.org/officeDocument/2006/relationships/slide" Target="slide12.xml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295400" y="1600200"/>
            <a:ext cx="5715000" cy="3027760"/>
            <a:chOff x="816" y="1352"/>
            <a:chExt cx="3600" cy="2543"/>
          </a:xfrm>
        </p:grpSpPr>
        <p:pic>
          <p:nvPicPr>
            <p:cNvPr id="3" name="Picture 35" descr="Bai_tap_56_Da_thuc_mot_bien_co_mot_nghiem_bang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3552" cy="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8"/>
            <p:cNvSpPr>
              <a:spLocks noChangeArrowheads="1"/>
            </p:cNvSpPr>
            <p:nvPr/>
          </p:nvSpPr>
          <p:spPr bwMode="auto">
            <a:xfrm>
              <a:off x="816" y="1352"/>
              <a:ext cx="201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39"/>
            <p:cNvSpPr>
              <a:spLocks noChangeArrowheads="1"/>
            </p:cNvSpPr>
            <p:nvPr/>
          </p:nvSpPr>
          <p:spPr bwMode="auto">
            <a:xfrm>
              <a:off x="2736" y="1440"/>
              <a:ext cx="168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reeform 47"/>
          <p:cNvSpPr>
            <a:spLocks/>
          </p:cNvSpPr>
          <p:nvPr/>
        </p:nvSpPr>
        <p:spPr bwMode="auto">
          <a:xfrm>
            <a:off x="4559300" y="2486029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49" descr="Bai_tap_56_Da_thuc_mot_bien_co_mot_nghiem_ban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1653"/>
            <a:ext cx="5638800" cy="28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52"/>
          <p:cNvSpPr>
            <a:spLocks/>
          </p:cNvSpPr>
          <p:nvPr/>
        </p:nvSpPr>
        <p:spPr bwMode="auto">
          <a:xfrm>
            <a:off x="4495800" y="2628904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60"/>
          <p:cNvSpPr>
            <a:spLocks noChangeArrowheads="1"/>
          </p:cNvSpPr>
          <p:nvPr/>
        </p:nvSpPr>
        <p:spPr bwMode="auto">
          <a:xfrm>
            <a:off x="1371600" y="1771650"/>
            <a:ext cx="1295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64"/>
          <p:cNvSpPr>
            <a:spLocks noChangeArrowheads="1"/>
          </p:cNvSpPr>
          <p:nvPr/>
        </p:nvSpPr>
        <p:spPr bwMode="auto">
          <a:xfrm>
            <a:off x="304800" y="1714500"/>
            <a:ext cx="2590800" cy="857250"/>
          </a:xfrm>
          <a:prstGeom prst="cloudCallout">
            <a:avLst>
              <a:gd name="adj1" fmla="val 31060"/>
              <a:gd name="adj2" fmla="val 69861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Sai?</a:t>
            </a:r>
            <a:endParaRPr lang="vi-VN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65"/>
          <p:cNvSpPr>
            <a:spLocks noChangeArrowheads="1"/>
          </p:cNvSpPr>
          <p:nvPr/>
        </p:nvSpPr>
        <p:spPr bwMode="auto">
          <a:xfrm flipH="1">
            <a:off x="32004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vi-VN"/>
          </a:p>
        </p:txBody>
      </p:sp>
      <p:grpSp>
        <p:nvGrpSpPr>
          <p:cNvPr id="12" name="Group 68"/>
          <p:cNvGrpSpPr>
            <a:grpSpLocks/>
          </p:cNvGrpSpPr>
          <p:nvPr/>
        </p:nvGrpSpPr>
        <p:grpSpPr bwMode="auto">
          <a:xfrm>
            <a:off x="609600" y="285750"/>
            <a:ext cx="7086600" cy="914400"/>
            <a:chOff x="288" y="240"/>
            <a:chExt cx="4464" cy="768"/>
          </a:xfrm>
        </p:grpSpPr>
        <p:sp>
          <p:nvSpPr>
            <p:cNvPr id="13" name="AutoShape 69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>
                <a:solidFill>
                  <a:srgbClr val="000099"/>
                </a:solidFill>
              </a:endParaRPr>
            </a:p>
          </p:txBody>
        </p:sp>
        <p:sp>
          <p:nvSpPr>
            <p:cNvPr id="14" name="Text Box 70"/>
            <p:cNvSpPr txBox="1">
              <a:spLocks noChangeArrowheads="1"/>
            </p:cNvSpPr>
            <p:nvPr/>
          </p:nvSpPr>
          <p:spPr bwMode="auto">
            <a:xfrm>
              <a:off x="864" y="416"/>
              <a:ext cx="3212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 đơn thức cùng bậc thì</a:t>
              </a:r>
              <a:r>
                <a:rPr lang="en-US" sz="24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đồng dạng</a:t>
              </a:r>
              <a:endPara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71"/>
          <p:cNvSpPr txBox="1">
            <a:spLocks noChangeArrowheads="1"/>
          </p:cNvSpPr>
          <p:nvPr/>
        </p:nvSpPr>
        <p:spPr bwMode="auto">
          <a:xfrm>
            <a:off x="5029200" y="1828800"/>
            <a:ext cx="10406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endParaRPr lang="vi-VN" sz="40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5922964" y="3486152"/>
            <a:ext cx="3124200" cy="1181100"/>
            <a:chOff x="3696" y="2928"/>
            <a:chExt cx="1968" cy="992"/>
          </a:xfrm>
        </p:grpSpPr>
        <p:sp>
          <p:nvSpPr>
            <p:cNvPr id="17" name="PubRRectCallout"/>
            <p:cNvSpPr>
              <a:spLocks noEditPoints="1" noChangeArrowheads="1"/>
            </p:cNvSpPr>
            <p:nvPr/>
          </p:nvSpPr>
          <p:spPr bwMode="auto">
            <a:xfrm flipH="1" flipV="1">
              <a:off x="3696" y="2928"/>
              <a:ext cx="1968" cy="960"/>
            </a:xfrm>
            <a:custGeom>
              <a:avLst/>
              <a:gdLst>
                <a:gd name="T0" fmla="*/ 90 w 21600"/>
                <a:gd name="T1" fmla="*/ 0 h 21600"/>
                <a:gd name="T2" fmla="*/ 0 w 21600"/>
                <a:gd name="T3" fmla="*/ 17 h 21600"/>
                <a:gd name="T4" fmla="*/ 71 w 21600"/>
                <a:gd name="T5" fmla="*/ 43 h 21600"/>
                <a:gd name="T6" fmla="*/ 90 w 21600"/>
                <a:gd name="T7" fmla="*/ 34 h 21600"/>
                <a:gd name="T8" fmla="*/ 179 w 21600"/>
                <a:gd name="T9" fmla="*/ 17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143 w 21600"/>
                <a:gd name="T16" fmla="*/ 135 h 21600"/>
                <a:gd name="T17" fmla="*/ 21413 w 21600"/>
                <a:gd name="T18" fmla="*/ 171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532" y="0"/>
                  </a:moveTo>
                  <a:cubicBezTo>
                    <a:pt x="238" y="0"/>
                    <a:pt x="0" y="238"/>
                    <a:pt x="0" y="532"/>
                  </a:cubicBezTo>
                  <a:lnTo>
                    <a:pt x="0" y="16745"/>
                  </a:lnTo>
                  <a:cubicBezTo>
                    <a:pt x="0" y="17039"/>
                    <a:pt x="238" y="17277"/>
                    <a:pt x="532" y="17277"/>
                  </a:cubicBezTo>
                  <a:lnTo>
                    <a:pt x="2623" y="17277"/>
                  </a:lnTo>
                  <a:lnTo>
                    <a:pt x="8607" y="21600"/>
                  </a:lnTo>
                  <a:lnTo>
                    <a:pt x="6515" y="17277"/>
                  </a:lnTo>
                  <a:lnTo>
                    <a:pt x="21016" y="17277"/>
                  </a:lnTo>
                  <a:cubicBezTo>
                    <a:pt x="21339" y="17277"/>
                    <a:pt x="21600" y="17039"/>
                    <a:pt x="21600" y="16745"/>
                  </a:cubicBezTo>
                  <a:lnTo>
                    <a:pt x="21600" y="532"/>
                  </a:lnTo>
                  <a:cubicBezTo>
                    <a:pt x="21600" y="238"/>
                    <a:pt x="21339" y="0"/>
                    <a:pt x="21016" y="0"/>
                  </a:cubicBezTo>
                  <a:lnTo>
                    <a:pt x="532" y="0"/>
                  </a:lnTo>
                  <a:close/>
                </a:path>
              </a:pathLst>
            </a:custGeom>
            <a:solidFill>
              <a:srgbClr val="FFBE7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74"/>
            <p:cNvSpPr txBox="1">
              <a:spLocks noChangeArrowheads="1"/>
            </p:cNvSpPr>
            <p:nvPr/>
          </p:nvSpPr>
          <p:spPr bwMode="auto">
            <a:xfrm>
              <a:off x="3808" y="3067"/>
              <a:ext cx="1805" cy="8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just" eaLnBrk="1" hangingPunct="1"/>
              <a:r>
                <a:rPr lang="en-US" b="1">
                  <a:latin typeface="Times New Roman" pitchFamily="18" charset="0"/>
                  <a:cs typeface="Times New Roman" pitchFamily="18" charset="0"/>
                </a:rPr>
                <a:t>Chẳng </a:t>
              </a: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hạn: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3x</a:t>
              </a:r>
              <a:r>
                <a:rPr lang="en-US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xy</a:t>
              </a:r>
              <a:r>
                <a:rPr lang="en-US" b="1" baseline="30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  <a:p>
              <a:pPr algn="just" eaLnBrk="1" hangingPunct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cùng có </a:t>
              </a:r>
              <a:r>
                <a:rPr lang="en-US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bậc 3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nhưng</a:t>
              </a:r>
            </a:p>
            <a:p>
              <a:pPr algn="just" eaLnBrk="1" hangingPunct="1"/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đồng dạng</a:t>
              </a:r>
              <a:endParaRPr lang="vi-VN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9" name="AutoShape 7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76456" y="4818460"/>
            <a:ext cx="504056" cy="32504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9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219200" y="285750"/>
            <a:ext cx="7086600" cy="914400"/>
            <a:chOff x="288" y="240"/>
            <a:chExt cx="4464" cy="768"/>
          </a:xfrm>
        </p:grpSpPr>
        <p:sp>
          <p:nvSpPr>
            <p:cNvPr id="3" name="AutoShape 14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4" name="Text Box 15"/>
            <p:cNvSpPr txBox="1">
              <a:spLocks noChangeArrowheads="1"/>
            </p:cNvSpPr>
            <p:nvPr/>
          </p:nvSpPr>
          <p:spPr bwMode="auto">
            <a:xfrm>
              <a:off x="864" y="416"/>
              <a:ext cx="3261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Các đơn thức đồng dạng thì cùng bậc 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1600200" y="2114550"/>
            <a:ext cx="5181600" cy="2857500"/>
            <a:chOff x="2784" y="3168"/>
            <a:chExt cx="1608" cy="1152"/>
          </a:xfrm>
        </p:grpSpPr>
        <p:pic>
          <p:nvPicPr>
            <p:cNvPr id="6" name="Picture 25" descr="Copy of Bai_tap_1_Viet_bieu_thuc_dai_s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221"/>
              <a:ext cx="1488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2832" y="3216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3440" y="3352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8"/>
            <p:cNvSpPr>
              <a:spLocks noChangeArrowheads="1"/>
            </p:cNvSpPr>
            <p:nvPr/>
          </p:nvSpPr>
          <p:spPr bwMode="auto">
            <a:xfrm>
              <a:off x="3744" y="3168"/>
              <a:ext cx="28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29"/>
            <p:cNvSpPr>
              <a:spLocks noChangeArrowheads="1"/>
            </p:cNvSpPr>
            <p:nvPr/>
          </p:nvSpPr>
          <p:spPr bwMode="auto">
            <a:xfrm>
              <a:off x="3864" y="3264"/>
              <a:ext cx="528" cy="336"/>
            </a:xfrm>
            <a:custGeom>
              <a:avLst/>
              <a:gdLst>
                <a:gd name="T0" fmla="*/ 11 w 21600"/>
                <a:gd name="T1" fmla="*/ 3 h 21600"/>
                <a:gd name="T2" fmla="*/ 6 w 21600"/>
                <a:gd name="T3" fmla="*/ 5 h 21600"/>
                <a:gd name="T4" fmla="*/ 2 w 21600"/>
                <a:gd name="T5" fmla="*/ 3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AutoShape 30"/>
          <p:cNvSpPr>
            <a:spLocks noChangeArrowheads="1"/>
          </p:cNvSpPr>
          <p:nvPr/>
        </p:nvSpPr>
        <p:spPr bwMode="auto">
          <a:xfrm>
            <a:off x="838200" y="1543050"/>
            <a:ext cx="2590800" cy="971550"/>
          </a:xfrm>
          <a:prstGeom prst="cloudCallout">
            <a:avLst>
              <a:gd name="adj1" fmla="val 29657"/>
              <a:gd name="adj2" fmla="val 68384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Sai?</a:t>
            </a:r>
            <a:endParaRPr lang="vi-VN" sz="2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31"/>
          <p:cNvSpPr>
            <a:spLocks noChangeArrowheads="1"/>
          </p:cNvSpPr>
          <p:nvPr/>
        </p:nvSpPr>
        <p:spPr bwMode="auto">
          <a:xfrm flipH="1">
            <a:off x="38100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13" name="Text Box 33"/>
          <p:cNvSpPr txBox="1">
            <a:spLocks noChangeArrowheads="1"/>
          </p:cNvSpPr>
          <p:nvPr/>
        </p:nvSpPr>
        <p:spPr bwMode="auto">
          <a:xfrm>
            <a:off x="5562600" y="1828803"/>
            <a:ext cx="1091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04448" y="4803998"/>
            <a:ext cx="533400" cy="325041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5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95400" y="1600200"/>
            <a:ext cx="5715000" cy="3027760"/>
            <a:chOff x="816" y="1352"/>
            <a:chExt cx="3600" cy="2543"/>
          </a:xfrm>
        </p:grpSpPr>
        <p:pic>
          <p:nvPicPr>
            <p:cNvPr id="3" name="Picture 4" descr="Bai_tap_56_Da_thuc_mot_bien_co_mot_nghiem_bang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1488"/>
              <a:ext cx="3552" cy="2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816" y="1352"/>
              <a:ext cx="2016" cy="8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2736" y="1440"/>
              <a:ext cx="1680" cy="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Freeform 7"/>
          <p:cNvSpPr>
            <a:spLocks/>
          </p:cNvSpPr>
          <p:nvPr/>
        </p:nvSpPr>
        <p:spPr bwMode="auto">
          <a:xfrm>
            <a:off x="4559300" y="2486029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" name="Picture 8" descr="Bai_tap_56_Da_thuc_mot_bien_co_mot_nghiem_bang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71653"/>
            <a:ext cx="5638800" cy="2865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9"/>
          <p:cNvSpPr>
            <a:spLocks/>
          </p:cNvSpPr>
          <p:nvPr/>
        </p:nvSpPr>
        <p:spPr bwMode="auto">
          <a:xfrm>
            <a:off x="4495800" y="2628904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00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71600" y="1771650"/>
            <a:ext cx="1295400" cy="514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flipH="1">
            <a:off x="32004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endParaRPr lang="vi-VN"/>
          </a:p>
        </p:txBody>
      </p:sp>
      <p:grpSp>
        <p:nvGrpSpPr>
          <p:cNvPr id="12" name="Group 13"/>
          <p:cNvGrpSpPr>
            <a:grpSpLocks/>
          </p:cNvGrpSpPr>
          <p:nvPr/>
        </p:nvGrpSpPr>
        <p:grpSpPr bwMode="auto">
          <a:xfrm>
            <a:off x="395536" y="742951"/>
            <a:ext cx="7086600" cy="914400"/>
            <a:chOff x="288" y="240"/>
            <a:chExt cx="4464" cy="768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>
                <a:solidFill>
                  <a:srgbClr val="000099"/>
                </a:solidFill>
              </a:endParaRPr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79" y="461"/>
              <a:ext cx="4037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Tổng của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2x</a:t>
              </a:r>
              <a:r>
                <a:rPr lang="en-US" sz="24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và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–3x</a:t>
              </a:r>
              <a:r>
                <a:rPr lang="en-US" sz="24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y là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5029207" y="1828803"/>
            <a:ext cx="8258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–x</a:t>
            </a:r>
            <a:r>
              <a:rPr lang="en-US" sz="2400" b="1" baseline="30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endParaRPr lang="vi-VN" sz="2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2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4860490"/>
            <a:ext cx="762000" cy="285750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0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>
            <a:spLocks/>
          </p:cNvSpPr>
          <p:nvPr/>
        </p:nvSpPr>
        <p:spPr bwMode="auto">
          <a:xfrm>
            <a:off x="4559300" y="2486029"/>
            <a:ext cx="338138" cy="146447"/>
          </a:xfrm>
          <a:custGeom>
            <a:avLst/>
            <a:gdLst>
              <a:gd name="T0" fmla="*/ 536794869 w 213"/>
              <a:gd name="T1" fmla="*/ 120967810 h 123"/>
              <a:gd name="T2" fmla="*/ 297378877 w 213"/>
              <a:gd name="T3" fmla="*/ 22682258 h 123"/>
              <a:gd name="T4" fmla="*/ 0 w 213"/>
              <a:gd name="T5" fmla="*/ 141129111 h 123"/>
              <a:gd name="T6" fmla="*/ 536794869 w 213"/>
              <a:gd name="T7" fmla="*/ 120967810 h 12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3" h="123">
                <a:moveTo>
                  <a:pt x="213" y="48"/>
                </a:moveTo>
                <a:cubicBezTo>
                  <a:pt x="179" y="36"/>
                  <a:pt x="151" y="20"/>
                  <a:pt x="118" y="9"/>
                </a:cubicBezTo>
                <a:cubicBezTo>
                  <a:pt x="59" y="14"/>
                  <a:pt x="19" y="0"/>
                  <a:pt x="0" y="56"/>
                </a:cubicBezTo>
                <a:cubicBezTo>
                  <a:pt x="45" y="123"/>
                  <a:pt x="155" y="78"/>
                  <a:pt x="213" y="48"/>
                </a:cubicBezTo>
                <a:close/>
              </a:path>
            </a:pathLst>
          </a:custGeom>
          <a:solidFill>
            <a:srgbClr val="996633"/>
          </a:solidFill>
          <a:ln w="9525">
            <a:solidFill>
              <a:srgbClr val="9966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285750"/>
            <a:ext cx="7086600" cy="945356"/>
            <a:chOff x="288" y="240"/>
            <a:chExt cx="4464" cy="794"/>
          </a:xfrm>
        </p:grpSpPr>
        <p:sp>
          <p:nvSpPr>
            <p:cNvPr id="4" name="AutoShape 12"/>
            <p:cNvSpPr>
              <a:spLocks noChangeArrowheads="1"/>
            </p:cNvSpPr>
            <p:nvPr/>
          </p:nvSpPr>
          <p:spPr bwMode="auto">
            <a:xfrm rot="10800000" flipV="1">
              <a:off x="288" y="240"/>
              <a:ext cx="4464" cy="768"/>
            </a:xfrm>
            <a:prstGeom prst="wedgeEllipseCallout">
              <a:avLst>
                <a:gd name="adj1" fmla="val 17426"/>
                <a:gd name="adj2" fmla="val 139060"/>
              </a:avLst>
            </a:prstGeom>
            <a:solidFill>
              <a:srgbClr val="CCECFF"/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endParaRPr lang="vi-VN">
                <a:solidFill>
                  <a:srgbClr val="000099"/>
                </a:solidFill>
              </a:endParaRPr>
            </a:p>
          </p:txBody>
        </p:sp>
        <p:sp>
          <p:nvSpPr>
            <p:cNvPr id="5" name="Text Box 13"/>
            <p:cNvSpPr txBox="1">
              <a:spLocks noChangeArrowheads="1"/>
            </p:cNvSpPr>
            <p:nvPr/>
          </p:nvSpPr>
          <p:spPr bwMode="auto">
            <a:xfrm>
              <a:off x="768" y="336"/>
              <a:ext cx="2932" cy="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Giá trị biểu thức 3x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y +5 x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y -7x</a:t>
              </a:r>
              <a:r>
                <a:rPr lang="en-US" sz="2400" b="1" baseline="3000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y</a:t>
              </a:r>
            </a:p>
            <a:p>
              <a:pPr eaLnBrk="1" hangingPunct="1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tại x=1 và </a:t>
              </a:r>
              <a:r>
                <a:rPr lang="en-US" sz="2400" b="1" smtClean="0">
                  <a:latin typeface="Times New Roman" pitchFamily="18" charset="0"/>
                  <a:cs typeface="Times New Roman" pitchFamily="18" charset="0"/>
                </a:rPr>
                <a:t>y=10 </a:t>
              </a:r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là ?</a:t>
              </a:r>
              <a:endParaRPr lang="vi-VN" sz="24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81000" y="2800350"/>
            <a:ext cx="3962400" cy="2114550"/>
            <a:chOff x="2784" y="3168"/>
            <a:chExt cx="1608" cy="1152"/>
          </a:xfrm>
        </p:grpSpPr>
        <p:pic>
          <p:nvPicPr>
            <p:cNvPr id="7" name="Picture 25" descr="Copy of Bai_tap_1_Viet_bieu_thuc_dai_s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3221"/>
              <a:ext cx="1488" cy="10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6"/>
            <p:cNvSpPr>
              <a:spLocks noChangeArrowheads="1"/>
            </p:cNvSpPr>
            <p:nvPr/>
          </p:nvSpPr>
          <p:spPr bwMode="auto">
            <a:xfrm>
              <a:off x="2832" y="3216"/>
              <a:ext cx="816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3440" y="3352"/>
              <a:ext cx="144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28"/>
            <p:cNvSpPr>
              <a:spLocks noChangeArrowheads="1"/>
            </p:cNvSpPr>
            <p:nvPr/>
          </p:nvSpPr>
          <p:spPr bwMode="auto">
            <a:xfrm>
              <a:off x="3744" y="3168"/>
              <a:ext cx="288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29"/>
            <p:cNvSpPr>
              <a:spLocks noChangeArrowheads="1"/>
            </p:cNvSpPr>
            <p:nvPr/>
          </p:nvSpPr>
          <p:spPr bwMode="auto">
            <a:xfrm>
              <a:off x="3864" y="3264"/>
              <a:ext cx="528" cy="336"/>
            </a:xfrm>
            <a:custGeom>
              <a:avLst/>
              <a:gdLst>
                <a:gd name="T0" fmla="*/ 11 w 21600"/>
                <a:gd name="T1" fmla="*/ 3 h 21600"/>
                <a:gd name="T2" fmla="*/ 6 w 21600"/>
                <a:gd name="T3" fmla="*/ 5 h 21600"/>
                <a:gd name="T4" fmla="*/ 2 w 21600"/>
                <a:gd name="T5" fmla="*/ 3 h 21600"/>
                <a:gd name="T6" fmla="*/ 6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AutoShape 31"/>
          <p:cNvSpPr>
            <a:spLocks noChangeArrowheads="1"/>
          </p:cNvSpPr>
          <p:nvPr/>
        </p:nvSpPr>
        <p:spPr bwMode="auto">
          <a:xfrm>
            <a:off x="304800" y="1657350"/>
            <a:ext cx="2514600" cy="857250"/>
          </a:xfrm>
          <a:prstGeom prst="cloudCallout">
            <a:avLst>
              <a:gd name="adj1" fmla="val 32069"/>
              <a:gd name="adj2" fmla="val 84167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 flipH="1">
            <a:off x="3200400" y="1600200"/>
            <a:ext cx="4724400" cy="971550"/>
          </a:xfrm>
          <a:prstGeom prst="cloudCallout">
            <a:avLst>
              <a:gd name="adj1" fmla="val 27486"/>
              <a:gd name="adj2" fmla="val 64579"/>
            </a:avLst>
          </a:prstGeom>
          <a:solidFill>
            <a:srgbClr val="CCECFF"/>
          </a:solidFill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vi-VN"/>
          </a:p>
        </p:txBody>
      </p:sp>
      <p:sp>
        <p:nvSpPr>
          <p:cNvPr id="14" name="Text Box 33"/>
          <p:cNvSpPr txBox="1">
            <a:spLocks noChangeArrowheads="1"/>
          </p:cNvSpPr>
          <p:nvPr/>
        </p:nvSpPr>
        <p:spPr bwMode="auto">
          <a:xfrm>
            <a:off x="5029207" y="1828803"/>
            <a:ext cx="492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vi-VN" sz="2400" b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34"/>
          <p:cNvSpPr>
            <a:spLocks noChangeArrowheads="1"/>
          </p:cNvSpPr>
          <p:nvPr/>
        </p:nvSpPr>
        <p:spPr bwMode="auto">
          <a:xfrm flipV="1">
            <a:off x="4800600" y="3028950"/>
            <a:ext cx="3657600" cy="1600200"/>
          </a:xfrm>
          <a:prstGeom prst="wedgeRoundRectCallout">
            <a:avLst>
              <a:gd name="adj1" fmla="val -58681"/>
              <a:gd name="adj2" fmla="val 74181"/>
              <a:gd name="adj3" fmla="val 16667"/>
            </a:avLst>
          </a:prstGeom>
          <a:solidFill>
            <a:srgbClr val="CCCC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16" name="AutoShape 4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2000" y="4818459"/>
            <a:ext cx="762000" cy="325041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" name="Group 47"/>
          <p:cNvGrpSpPr>
            <a:grpSpLocks/>
          </p:cNvGrpSpPr>
          <p:nvPr/>
        </p:nvGrpSpPr>
        <p:grpSpPr bwMode="auto">
          <a:xfrm>
            <a:off x="4800600" y="3200408"/>
            <a:ext cx="3581400" cy="1538289"/>
            <a:chOff x="3024" y="2688"/>
            <a:chExt cx="2256" cy="1292"/>
          </a:xfrm>
        </p:grpSpPr>
        <p:sp>
          <p:nvSpPr>
            <p:cNvPr id="18" name="Text Box 37"/>
            <p:cNvSpPr txBox="1">
              <a:spLocks noChangeArrowheads="1"/>
            </p:cNvSpPr>
            <p:nvPr/>
          </p:nvSpPr>
          <p:spPr bwMode="auto">
            <a:xfrm>
              <a:off x="3600" y="2688"/>
              <a:ext cx="528" cy="336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99"/>
                  </a:solidFill>
                </a:rPr>
                <a:t>Vì:</a:t>
              </a:r>
            </a:p>
          </p:txBody>
        </p:sp>
        <p:sp>
          <p:nvSpPr>
            <p:cNvPr id="19" name="Text Box 38"/>
            <p:cNvSpPr txBox="1">
              <a:spLocks noChangeArrowheads="1"/>
            </p:cNvSpPr>
            <p:nvPr/>
          </p:nvSpPr>
          <p:spPr bwMode="auto">
            <a:xfrm>
              <a:off x="3288" y="2736"/>
              <a:ext cx="1944" cy="362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3x</a:t>
              </a:r>
              <a:r>
                <a:rPr lang="en-US" sz="2200" b="1" baseline="30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+ 5 </a:t>
              </a: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200" b="1" baseline="3000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- 7x</a:t>
              </a:r>
              <a:r>
                <a:rPr lang="en-US" sz="2200" b="1" baseline="3000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y = </a:t>
              </a:r>
              <a:r>
                <a:rPr lang="en-US" sz="2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200" b="1" baseline="30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 Box 39"/>
            <p:cNvSpPr txBox="1">
              <a:spLocks noChangeArrowheads="1"/>
            </p:cNvSpPr>
            <p:nvPr/>
          </p:nvSpPr>
          <p:spPr bwMode="auto">
            <a:xfrm>
              <a:off x="3120" y="3024"/>
              <a:ext cx="2160" cy="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Thay </a:t>
              </a:r>
              <a:r>
                <a:rPr lang="en-US" sz="2400" b="1" i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 =1;y = 10 </a:t>
              </a:r>
              <a:r>
                <a:rPr lang="en-US" sz="2400" b="1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vào biểu thức trên ta có: </a:t>
              </a:r>
              <a:endPara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b="1" baseline="3000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en-US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10 =10</a:t>
              </a:r>
              <a:endPara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 Box 45"/>
            <p:cNvSpPr txBox="1">
              <a:spLocks noChangeArrowheads="1"/>
            </p:cNvSpPr>
            <p:nvPr/>
          </p:nvSpPr>
          <p:spPr bwMode="auto">
            <a:xfrm>
              <a:off x="3024" y="2736"/>
              <a:ext cx="384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53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02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Line 103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104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5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107" descr="huan chuong field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0050"/>
            <a:ext cx="2706688" cy="193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8" descr="medailleField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4"/>
            <a:ext cx="2592388" cy="191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09"/>
          <p:cNvSpPr>
            <a:spLocks noChangeArrowheads="1"/>
          </p:cNvSpPr>
          <p:nvPr/>
        </p:nvSpPr>
        <p:spPr bwMode="auto">
          <a:xfrm>
            <a:off x="251520" y="2413792"/>
            <a:ext cx="8892480" cy="256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300">
                <a:solidFill>
                  <a:srgbClr val="FF0000"/>
                </a:solidFill>
                <a:latin typeface="+mj-lt"/>
              </a:rPr>
              <a:t>Hu</a:t>
            </a:r>
            <a:r>
              <a:rPr lang="en-US" sz="2300">
                <a:solidFill>
                  <a:srgbClr val="FF0000"/>
                </a:solidFill>
                <a:latin typeface="+mj-lt"/>
              </a:rPr>
              <a:t>y</a:t>
            </a:r>
            <a:r>
              <a:rPr lang="vi-VN" sz="2300">
                <a:solidFill>
                  <a:srgbClr val="FF0000"/>
                </a:solidFill>
                <a:latin typeface="+mj-lt"/>
              </a:rPr>
              <a:t> chương Fields </a:t>
            </a:r>
            <a:r>
              <a:rPr lang="vi-VN" sz="2300">
                <a:solidFill>
                  <a:srgbClr val="002060"/>
                </a:solidFill>
                <a:latin typeface="+mj-lt"/>
              </a:rPr>
              <a:t>là một giải thưởng được trao cho tối đa bốn nhà toán học </a:t>
            </a:r>
            <a:r>
              <a:rPr lang="vi-VN" sz="2300">
                <a:solidFill>
                  <a:srgbClr val="FF0000"/>
                </a:solidFill>
                <a:latin typeface="+mj-lt"/>
              </a:rPr>
              <a:t>không quá 40 tuổi </a:t>
            </a:r>
            <a:r>
              <a:rPr lang="vi-VN" sz="2300">
                <a:solidFill>
                  <a:srgbClr val="002060"/>
                </a:solidFill>
                <a:latin typeface="+mj-lt"/>
              </a:rPr>
              <a:t>tại mỗi kì Đại hội quốc tế (ICM) của Hiệp hội toán học quốc tế (IMU), được tổ chức </a:t>
            </a:r>
            <a:r>
              <a:rPr lang="vi-VN" sz="2300">
                <a:solidFill>
                  <a:srgbClr val="FF0000"/>
                </a:solidFill>
                <a:latin typeface="+mj-lt"/>
              </a:rPr>
              <a:t>4 năm </a:t>
            </a:r>
            <a:r>
              <a:rPr lang="vi-VN" sz="2300">
                <a:solidFill>
                  <a:srgbClr val="002060"/>
                </a:solidFill>
                <a:latin typeface="+mj-lt"/>
              </a:rPr>
              <a:t>một lần. </a:t>
            </a:r>
            <a:endParaRPr lang="en-US" sz="2300">
              <a:solidFill>
                <a:srgbClr val="002060"/>
              </a:solidFill>
              <a:latin typeface="+mj-lt"/>
            </a:endParaRPr>
          </a:p>
          <a:p>
            <a:r>
              <a:rPr lang="vi-VN" sz="2300">
                <a:solidFill>
                  <a:srgbClr val="002060"/>
                </a:solidFill>
                <a:latin typeface="+mj-lt"/>
              </a:rPr>
              <a:t>Giải thưởng được sáng lập bởi nhà toán học Canada John Charles Fields lần đầu được trao vào năm 1936 và từ năm 1950 được trao đều đặn. </a:t>
            </a:r>
            <a:endParaRPr lang="en-US" sz="2300">
              <a:solidFill>
                <a:srgbClr val="002060"/>
              </a:solidFill>
              <a:latin typeface="+mj-lt"/>
            </a:endParaRPr>
          </a:p>
          <a:p>
            <a:r>
              <a:rPr lang="vi-VN" sz="2300">
                <a:solidFill>
                  <a:srgbClr val="002060"/>
                </a:solidFill>
                <a:latin typeface="+mj-lt"/>
              </a:rPr>
              <a:t>Mục đích của giải thưởng là sự công nhận và hỗ trợ cho các nhà toán học trẻ đã có những đóng góp quan trọng cho toán học.</a:t>
            </a:r>
            <a:endParaRPr lang="en-US" sz="230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312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" y="1088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" name="Picture 3" descr="http://dantri.vcmedia.vn/Uploaded/2010/08/20/20ett%20An%20do%2020082010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95263"/>
            <a:ext cx="54864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5293" y="3428319"/>
            <a:ext cx="83534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ahoma" pitchFamily="34" charset="0"/>
              </a:rPr>
              <a:t>Giáo sư Ngô Bảo Châu nhận giải thưởng Fields từ Tổng thống Ấn Độ Pratibha Patil tại lễ khai mạc Đại hội Toán học thế giới ở Hyderabad, Ấn Độ trưa ngày 19/8/2010. </a:t>
            </a:r>
          </a:p>
        </p:txBody>
      </p:sp>
    </p:spTree>
    <p:extLst>
      <p:ext uri="{BB962C8B-B14F-4D97-AF65-F5344CB8AC3E}">
        <p14:creationId xmlns:p14="http://schemas.microsoft.com/office/powerpoint/2010/main" val="392608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3606403"/>
            <a:ext cx="2668588" cy="413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1" y="3230166"/>
            <a:ext cx="31845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013" y="2833688"/>
            <a:ext cx="2913062" cy="878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75" y="2702719"/>
            <a:ext cx="1951038" cy="1092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39" y="1615678"/>
            <a:ext cx="211137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08473"/>
            <a:ext cx="2132012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600" y="1416844"/>
            <a:ext cx="3429000" cy="151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1924051"/>
            <a:ext cx="1958975" cy="6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9738"/>
            <a:ext cx="2084388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1144191"/>
            <a:ext cx="1839913" cy="883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8" y="1599010"/>
            <a:ext cx="24257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00301"/>
            <a:ext cx="1790700" cy="784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7" descr="Blue tissue paper"/>
          <p:cNvSpPr txBox="1">
            <a:spLocks noChangeArrowheads="1"/>
          </p:cNvSpPr>
          <p:nvPr/>
        </p:nvSpPr>
        <p:spPr bwMode="auto">
          <a:xfrm>
            <a:off x="28004" y="33468"/>
            <a:ext cx="9080500" cy="523220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  <a:ln w="38100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</a:rPr>
              <a:t>Sơ đồ tư duy:  Kiến thức bài học</a:t>
            </a:r>
          </a:p>
        </p:txBody>
      </p:sp>
    </p:spTree>
    <p:extLst>
      <p:ext uri="{BB962C8B-B14F-4D97-AF65-F5344CB8AC3E}">
        <p14:creationId xmlns:p14="http://schemas.microsoft.com/office/powerpoint/2010/main" val="1632572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1524000" y="1693281"/>
            <a:ext cx="672040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Bài tập 16, 19, 20, 21 </a:t>
            </a:r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SGK /35</a:t>
            </a:r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6512" y="-20538"/>
            <a:ext cx="9180512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24000" y="2247714"/>
            <a:ext cx="672040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lvl="1"/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Xem trước bài tập phần luyện tập</a:t>
            </a:r>
          </a:p>
        </p:txBody>
      </p:sp>
      <p:pic>
        <p:nvPicPr>
          <p:cNvPr id="5" name="Picture 6" descr="huy0002"/>
          <p:cNvPicPr>
            <a:picLocks noChangeAspect="1" noChangeArrowheads="1"/>
          </p:cNvPicPr>
          <p:nvPr/>
        </p:nvPicPr>
        <p:blipFill>
          <a:blip r:embed="rId4">
            <a:lum bright="6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7" t="70937" r="16280" b="9718"/>
          <a:stretch>
            <a:fillRect/>
          </a:stretch>
        </p:blipFill>
        <p:spPr bwMode="auto">
          <a:xfrm>
            <a:off x="35496" y="556688"/>
            <a:ext cx="152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93674"/>
      </p:ext>
    </p:extLst>
  </p:cSld>
  <p:clrMapOvr>
    <a:masterClrMapping/>
  </p:clrMapOvr>
  <p:transition spd="slow">
    <p:wedge/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1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0" y="1437627"/>
            <a:ext cx="9067800" cy="1132965"/>
            <a:chOff x="76200" y="1916832"/>
            <a:chExt cx="9067800" cy="1510620"/>
          </a:xfrm>
        </p:grpSpPr>
        <p:sp>
          <p:nvSpPr>
            <p:cNvPr id="11270" name="TextBox 13"/>
            <p:cNvSpPr txBox="1">
              <a:spLocks noChangeArrowheads="1"/>
            </p:cNvSpPr>
            <p:nvPr/>
          </p:nvSpPr>
          <p:spPr bwMode="auto">
            <a:xfrm>
              <a:off x="228600" y="1916832"/>
              <a:ext cx="51816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Cho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3x</a:t>
              </a:r>
              <a:r>
                <a:rPr lang="en-US" sz="2200" b="1" i="1" baseline="30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yz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2200" b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1" name="TextBox 14"/>
            <p:cNvSpPr txBox="1">
              <a:spLocks noChangeArrowheads="1"/>
            </p:cNvSpPr>
            <p:nvPr/>
          </p:nvSpPr>
          <p:spPr bwMode="auto">
            <a:xfrm>
              <a:off x="76200" y="2348880"/>
              <a:ext cx="90678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a.Hãy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giống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biến của đơn thức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cho. 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2" name="TextBox 16"/>
            <p:cNvSpPr txBox="1">
              <a:spLocks noChangeArrowheads="1"/>
            </p:cNvSpPr>
            <p:nvPr/>
          </p:nvSpPr>
          <p:spPr bwMode="auto">
            <a:xfrm>
              <a:off x="76200" y="2852936"/>
              <a:ext cx="90678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b.Hãy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viết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biến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 err="1"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biến của đơn thức </a:t>
              </a:r>
              <a:r>
                <a:rPr lang="en-US" sz="2200" b="1" err="1"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2200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cho. 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221" name="Text Box 12"/>
          <p:cNvSpPr txBox="1">
            <a:spLocks noChangeArrowheads="1"/>
          </p:cNvSpPr>
          <p:nvPr/>
        </p:nvSpPr>
        <p:spPr bwMode="auto">
          <a:xfrm>
            <a:off x="152400" y="983143"/>
            <a:ext cx="685800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6699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?1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0" y="2571750"/>
            <a:ext cx="9144000" cy="2514600"/>
            <a:chOff x="0" y="1925"/>
            <a:chExt cx="5760" cy="2395"/>
          </a:xfrm>
        </p:grpSpPr>
        <p:pic>
          <p:nvPicPr>
            <p:cNvPr id="7188" name="Picture 8" descr="Don thuc dong da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5"/>
              <a:ext cx="5760" cy="2395"/>
            </a:xfrm>
            <a:prstGeom prst="rect">
              <a:avLst/>
            </a:prstGeom>
            <a:solidFill>
              <a:srgbClr val="CC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89" name="AutoShape 16"/>
            <p:cNvSpPr>
              <a:spLocks noChangeArrowheads="1"/>
            </p:cNvSpPr>
            <p:nvPr/>
          </p:nvSpPr>
          <p:spPr bwMode="auto">
            <a:xfrm>
              <a:off x="51" y="2448"/>
              <a:ext cx="576" cy="381"/>
            </a:xfrm>
            <a:prstGeom prst="wedgeRectCallout">
              <a:avLst>
                <a:gd name="adj1" fmla="val -43750"/>
                <a:gd name="adj2" fmla="val 10721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7190" name="AutoShape 18"/>
            <p:cNvSpPr>
              <a:spLocks noChangeArrowheads="1"/>
            </p:cNvSpPr>
            <p:nvPr/>
          </p:nvSpPr>
          <p:spPr bwMode="auto">
            <a:xfrm flipH="1">
              <a:off x="528" y="2736"/>
              <a:ext cx="576" cy="336"/>
            </a:xfrm>
            <a:prstGeom prst="wedgeRectCallout">
              <a:avLst>
                <a:gd name="adj1" fmla="val 6250"/>
                <a:gd name="adj2" fmla="val 114880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 b="1"/>
            </a:p>
          </p:txBody>
        </p:sp>
        <p:sp>
          <p:nvSpPr>
            <p:cNvPr id="7191" name="AutoShape 19"/>
            <p:cNvSpPr>
              <a:spLocks noChangeArrowheads="1"/>
            </p:cNvSpPr>
            <p:nvPr/>
          </p:nvSpPr>
          <p:spPr bwMode="auto">
            <a:xfrm flipH="1">
              <a:off x="1440" y="2981"/>
              <a:ext cx="672" cy="384"/>
            </a:xfrm>
            <a:prstGeom prst="wedgeRectCallout">
              <a:avLst>
                <a:gd name="adj1" fmla="val 39731"/>
                <a:gd name="adj2" fmla="val 73958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7192" name="AutoShape 20"/>
            <p:cNvSpPr>
              <a:spLocks noChangeArrowheads="1"/>
            </p:cNvSpPr>
            <p:nvPr/>
          </p:nvSpPr>
          <p:spPr bwMode="auto">
            <a:xfrm flipH="1">
              <a:off x="2784" y="3160"/>
              <a:ext cx="615" cy="398"/>
            </a:xfrm>
            <a:prstGeom prst="wedgeRectCallout">
              <a:avLst>
                <a:gd name="adj1" fmla="val -60083"/>
                <a:gd name="adj2" fmla="val 93213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sp>
          <p:nvSpPr>
            <p:cNvPr id="7193" name="AutoShape 23"/>
            <p:cNvSpPr>
              <a:spLocks noChangeArrowheads="1"/>
            </p:cNvSpPr>
            <p:nvPr/>
          </p:nvSpPr>
          <p:spPr bwMode="auto">
            <a:xfrm flipH="1">
              <a:off x="4320" y="2688"/>
              <a:ext cx="672" cy="384"/>
            </a:xfrm>
            <a:prstGeom prst="wedgeRectCallout">
              <a:avLst>
                <a:gd name="adj1" fmla="val 32588"/>
                <a:gd name="adj2" fmla="val 73958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</p:grp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0" y="3075807"/>
            <a:ext cx="10604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</a:rPr>
              <a:t>-2x</a:t>
            </a:r>
            <a:r>
              <a:rPr lang="en-US" sz="2400" b="1" baseline="30000" dirty="0">
                <a:solidFill>
                  <a:srgbClr val="FF0000"/>
                </a:solidFill>
              </a:rPr>
              <a:t>2</a:t>
            </a:r>
            <a:r>
              <a:rPr lang="en-US" sz="2400" b="1" dirty="0">
                <a:solidFill>
                  <a:srgbClr val="FF0000"/>
                </a:solidFill>
              </a:rPr>
              <a:t>yz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838200" y="3363839"/>
            <a:ext cx="958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7x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yz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2209800" y="3651871"/>
            <a:ext cx="1212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2,3x</a:t>
            </a:r>
            <a:r>
              <a:rPr lang="en-US" sz="2400" b="1" baseline="30000" dirty="0">
                <a:solidFill>
                  <a:srgbClr val="C00000"/>
                </a:solidFill>
              </a:rPr>
              <a:t>2</a:t>
            </a:r>
            <a:r>
              <a:rPr lang="en-US" sz="2400" b="1" dirty="0">
                <a:solidFill>
                  <a:srgbClr val="C00000"/>
                </a:solidFill>
              </a:rPr>
              <a:t>yz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4495800" y="3867895"/>
            <a:ext cx="8064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2x</a:t>
            </a:r>
            <a:r>
              <a:rPr lang="en-US" sz="2400" b="1" baseline="30000"/>
              <a:t>2</a:t>
            </a:r>
            <a:r>
              <a:rPr lang="en-US" sz="2400" b="1"/>
              <a:t>y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6781800" y="3363839"/>
            <a:ext cx="1212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0,2x</a:t>
            </a:r>
            <a:r>
              <a:rPr lang="en-US" sz="2400" b="1" baseline="30000"/>
              <a:t>3</a:t>
            </a:r>
            <a:r>
              <a:rPr lang="en-US" sz="2400" b="1"/>
              <a:t>yz</a:t>
            </a:r>
          </a:p>
        </p:txBody>
      </p:sp>
      <p:sp>
        <p:nvSpPr>
          <p:cNvPr id="8204" name="AutoShape 77"/>
          <p:cNvSpPr>
            <a:spLocks noChangeArrowheads="1"/>
          </p:cNvSpPr>
          <p:nvPr/>
        </p:nvSpPr>
        <p:spPr bwMode="auto">
          <a:xfrm>
            <a:off x="8077200" y="3257550"/>
            <a:ext cx="1066800" cy="457200"/>
          </a:xfrm>
          <a:prstGeom prst="wedgeRectCallout">
            <a:avLst>
              <a:gd name="adj1" fmla="val 3722"/>
              <a:gd name="adj2" fmla="val 111981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vi-VN" b="1"/>
          </a:p>
        </p:txBody>
      </p:sp>
      <p:sp>
        <p:nvSpPr>
          <p:cNvPr id="14417" name="Text Box 81"/>
          <p:cNvSpPr txBox="1">
            <a:spLocks noChangeArrowheads="1"/>
          </p:cNvSpPr>
          <p:nvPr/>
        </p:nvSpPr>
        <p:spPr bwMode="auto">
          <a:xfrm>
            <a:off x="8169282" y="3291831"/>
            <a:ext cx="974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/>
              <a:t>- 4x</a:t>
            </a:r>
            <a:r>
              <a:rPr lang="en-US" sz="2400" b="1" baseline="30000"/>
              <a:t>3</a:t>
            </a:r>
            <a:r>
              <a:rPr lang="en-US" sz="2400" b="1"/>
              <a:t>z</a:t>
            </a:r>
          </a:p>
        </p:txBody>
      </p:sp>
      <p:sp>
        <p:nvSpPr>
          <p:cNvPr id="7182" name="Line 85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3" name="Line 86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4" name="Line 87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85" name="Line 88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56 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51520" y="51952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6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8204" grpId="0" animBg="1"/>
      <p:bldP spid="4" grpId="0" animBg="1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924944" y="564356"/>
            <a:ext cx="5183560" cy="462915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 dirty="0"/>
          </a:p>
        </p:txBody>
      </p:sp>
      <p:graphicFrame>
        <p:nvGraphicFramePr>
          <p:cNvPr id="2050" name="Object 8"/>
          <p:cNvGraphicFramePr>
            <a:graphicFrameLocks noChangeAspect="1"/>
          </p:cNvGraphicFramePr>
          <p:nvPr/>
        </p:nvGraphicFramePr>
        <p:xfrm>
          <a:off x="4095750" y="2495550"/>
          <a:ext cx="114300" cy="13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name="Equation" r:id="rId4" imgW="114120" imgH="177480" progId="Equation.DSMT4">
                  <p:embed/>
                </p:oleObj>
              </mc:Choice>
              <mc:Fallback>
                <p:oleObj name="Equation" r:id="rId4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750" y="2495550"/>
                        <a:ext cx="114300" cy="13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-108520" y="1306847"/>
            <a:ext cx="40386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vi-VN" sz="2200" b="1">
                <a:solidFill>
                  <a:srgbClr val="FF0000"/>
                </a:solidFill>
                <a:latin typeface="+mj-lt"/>
              </a:rPr>
              <a:t> </a:t>
            </a:r>
            <a:r>
              <a:rPr lang="en-US" sz="2200" b="1">
                <a:solidFill>
                  <a:srgbClr val="CC0066"/>
                </a:solidFill>
                <a:latin typeface="+mj-lt"/>
              </a:rPr>
              <a:t> </a:t>
            </a:r>
            <a:r>
              <a:rPr lang="en-US" sz="2200" b="1" smtClean="0">
                <a:solidFill>
                  <a:srgbClr val="CC0066"/>
                </a:solidFill>
                <a:latin typeface="+mj-lt"/>
              </a:rPr>
              <a:t>  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Hai đơn thức đồng dạng là</a:t>
            </a:r>
            <a:r>
              <a:rPr lang="vi-VN" sz="22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hai đơn thức có </a:t>
            </a:r>
            <a:r>
              <a:rPr lang="en-US" sz="22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hệ số khác 0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và có </a:t>
            </a:r>
            <a:r>
              <a:rPr lang="en-US" sz="2200" b="1" i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cùng phần biến.</a:t>
            </a:r>
            <a:endParaRPr lang="en-US" sz="2200" b="1" i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4000500" y="2571750"/>
            <a:ext cx="483870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Lấy ví dụ về ba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smtClean="0">
                <a:latin typeface="Times New Roman" pitchFamily="18" charset="0"/>
                <a:cs typeface="Times New Roman" pitchFamily="18" charset="0"/>
              </a:rPr>
              <a:t>dạng?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496" y="2139702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b="1" dirty="0" err="1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b="1" dirty="0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vi-VN" b="1" dirty="0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BD03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113928" y="2679762"/>
            <a:ext cx="3810000" cy="72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sz="2400" b="1" i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-3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2,3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2400" b="1" baseline="30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2400" b="1" baseline="300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vi-VN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đơn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đồng dạng.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35496" y="3435846"/>
            <a:ext cx="1828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dirty="0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b="1" dirty="0" err="1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b="1" dirty="0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vi-VN" b="1" dirty="0">
                <a:solidFill>
                  <a:srgbClr val="BD03B4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BD03B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0" y="3867894"/>
            <a:ext cx="385192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coi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Line 26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4" name="Line 27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5" name="Line 28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66" name="Line 29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4191007" y="2878935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-2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7" name="Text Box 23"/>
          <p:cNvSpPr txBox="1">
            <a:spLocks noChangeArrowheads="1"/>
          </p:cNvSpPr>
          <p:nvPr/>
        </p:nvSpPr>
        <p:spPr bwMode="auto">
          <a:xfrm>
            <a:off x="4267200" y="3262214"/>
            <a:ext cx="76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4495801" y="3262214"/>
            <a:ext cx="11801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9" name="AutoShape 25"/>
          <p:cNvSpPr>
            <a:spLocks noChangeArrowheads="1"/>
          </p:cNvSpPr>
          <p:nvPr/>
        </p:nvSpPr>
        <p:spPr bwMode="auto">
          <a:xfrm>
            <a:off x="4810125" y="3363838"/>
            <a:ext cx="4343400" cy="1764185"/>
          </a:xfrm>
          <a:prstGeom prst="cloudCallout">
            <a:avLst>
              <a:gd name="adj1" fmla="val -20355"/>
              <a:gd name="adj2" fmla="val -50401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-2 </a:t>
            </a:r>
            <a:r>
              <a:rPr lang="en-US" sz="2200" b="1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4495800" y="2914652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= -2x</a:t>
            </a:r>
            <a:r>
              <a:rPr lang="en-US" sz="24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8924" y="5172"/>
            <a:ext cx="9115076" cy="51435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54 -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925" y="514350"/>
            <a:ext cx="3727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915566"/>
            <a:ext cx="1967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BD03B4"/>
                </a:solidFill>
                <a:latin typeface="+mj-lt"/>
              </a:rPr>
              <a:t>a. </a:t>
            </a:r>
            <a:r>
              <a:rPr lang="vi-VN" sz="2000" b="1" smtClean="0">
                <a:solidFill>
                  <a:srgbClr val="BD03B4"/>
                </a:solidFill>
                <a:latin typeface="+mj-lt"/>
              </a:rPr>
              <a:t>Định nghĩa</a:t>
            </a:r>
            <a:r>
              <a:rPr lang="en-US" sz="2000" b="1" smtClean="0">
                <a:solidFill>
                  <a:srgbClr val="BD03B4"/>
                </a:solidFill>
                <a:latin typeface="+mj-lt"/>
              </a:rPr>
              <a:t>:</a:t>
            </a:r>
            <a:endParaRPr lang="vi-VN" sz="2000" b="1" dirty="0">
              <a:solidFill>
                <a:srgbClr val="BD03B4"/>
              </a:solidFill>
              <a:latin typeface="+mj-lt"/>
            </a:endParaRPr>
          </a:p>
        </p:txBody>
      </p:sp>
      <p:sp>
        <p:nvSpPr>
          <p:cNvPr id="27" name="AutoShape 25"/>
          <p:cNvSpPr>
            <a:spLocks noChangeArrowheads="1"/>
          </p:cNvSpPr>
          <p:nvPr/>
        </p:nvSpPr>
        <p:spPr bwMode="auto">
          <a:xfrm>
            <a:off x="4191000" y="816659"/>
            <a:ext cx="4343400" cy="1485900"/>
          </a:xfrm>
          <a:prstGeom prst="cloudCallout">
            <a:avLst>
              <a:gd name="adj1" fmla="val -30881"/>
              <a:gd name="adj2" fmla="val -60890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190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Vậy theo em thế nào là hai đơn thức đồng dạng?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2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6" grpId="0"/>
      <p:bldP spid="19469" grpId="0" animBg="1"/>
      <p:bldP spid="19469" grpId="1" animBg="1"/>
      <p:bldP spid="19470" grpId="0"/>
      <p:bldP spid="19473" grpId="0"/>
      <p:bldP spid="19476" grpId="0"/>
      <p:bldP spid="19477" grpId="0"/>
      <p:bldP spid="1046" grpId="0"/>
      <p:bldP spid="1047" grpId="0"/>
      <p:bldP spid="1049" grpId="0" animBg="1"/>
      <p:bldP spid="1049" grpId="1" animBg="1"/>
      <p:bldP spid="2" grpId="0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893914" y="514350"/>
            <a:ext cx="5250086" cy="4686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962406" y="514353"/>
            <a:ext cx="543739" cy="461665"/>
          </a:xfrm>
          <a:prstGeom prst="rect">
            <a:avLst/>
          </a:prstGeom>
          <a:solidFill>
            <a:srgbClr val="0000FF"/>
          </a:solidFill>
          <a:ln w="57150">
            <a:solidFill>
              <a:srgbClr val="6699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chemeClr val="bg1"/>
                </a:solidFill>
              </a:rPr>
              <a:t>?2</a:t>
            </a:r>
          </a:p>
        </p:txBody>
      </p:sp>
      <p:sp>
        <p:nvSpPr>
          <p:cNvPr id="8202" name="WordArt 12"/>
          <p:cNvSpPr>
            <a:spLocks noChangeArrowheads="1" noChangeShapeType="1" noTextEdit="1"/>
          </p:cNvSpPr>
          <p:nvPr/>
        </p:nvSpPr>
        <p:spPr bwMode="auto">
          <a:xfrm>
            <a:off x="4724400" y="609436"/>
            <a:ext cx="1600200" cy="28813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008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Tahoma"/>
                <a:cs typeface="Tahoma"/>
              </a:rPr>
              <a:t>Ai đúng? </a:t>
            </a:r>
          </a:p>
        </p:txBody>
      </p:sp>
      <p:sp>
        <p:nvSpPr>
          <p:cNvPr id="92174" name="WordArt 14"/>
          <p:cNvSpPr>
            <a:spLocks noChangeArrowheads="1" noChangeShapeType="1" noTextEdit="1"/>
          </p:cNvSpPr>
          <p:nvPr/>
        </p:nvSpPr>
        <p:spPr bwMode="auto">
          <a:xfrm>
            <a:off x="6805172" y="3820282"/>
            <a:ext cx="2100263" cy="31551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800" b="1" kern="10" dirty="0">
                <a:solidFill>
                  <a:srgbClr val="0000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+mj-lt"/>
                <a:ea typeface="Tahoma"/>
                <a:cs typeface="Tahoma"/>
              </a:rPr>
              <a:t>Bạn Phúc nói đúng!</a:t>
            </a:r>
          </a:p>
        </p:txBody>
      </p:sp>
      <p:pic>
        <p:nvPicPr>
          <p:cNvPr id="8204" name="Picture 15" descr="Don thuc dong da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943100"/>
            <a:ext cx="26685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6" name="Text Box 16" descr="Parchment"/>
          <p:cNvSpPr txBox="1">
            <a:spLocks noChangeArrowheads="1"/>
          </p:cNvSpPr>
          <p:nvPr/>
        </p:nvSpPr>
        <p:spPr bwMode="auto">
          <a:xfrm>
            <a:off x="3977704" y="971550"/>
            <a:ext cx="5130800" cy="14465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5400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“0,9xy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0,9x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: ‘‘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”. Ý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?   </a:t>
            </a:r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7" name="Line 20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8" name="Line 21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209" name="Line 22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183" name="Text Box 23" descr="Parchment"/>
          <p:cNvSpPr txBox="1">
            <a:spLocks noChangeArrowheads="1"/>
          </p:cNvSpPr>
          <p:nvPr/>
        </p:nvSpPr>
        <p:spPr bwMode="auto">
          <a:xfrm>
            <a:off x="3971916" y="4241010"/>
            <a:ext cx="5105400" cy="76944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28575">
            <a:solidFill>
              <a:srgbClr val="6600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 b="1" i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54 -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852" y="511024"/>
            <a:ext cx="372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175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4" grpId="0" animBg="1"/>
      <p:bldP spid="92176" grpId="0" animBg="1"/>
      <p:bldP spid="921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51470"/>
            <a:ext cx="4847456" cy="4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sz="2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tập: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Hãy chọn 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án đúng.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228600" y="555526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có phần biến </a:t>
            </a:r>
            <a:r>
              <a:rPr lang="en-US" sz="2400" b="1" i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phần biến của 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2xy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-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3xy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D. 7x</a:t>
            </a:r>
            <a:r>
              <a:rPr lang="en-US" sz="2400" b="1" baseline="30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28600" y="1371823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-3x</a:t>
            </a:r>
            <a:r>
              <a:rPr lang="en-US" sz="2400" b="1" baseline="300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 dạng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-53xy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             D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="1" baseline="30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24"/>
          <p:cNvSpPr txBox="1">
            <a:spLocks noChangeArrowheads="1"/>
          </p:cNvSpPr>
          <p:nvPr/>
        </p:nvSpPr>
        <p:spPr bwMode="auto">
          <a:xfrm>
            <a:off x="228600" y="3004415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5y</a:t>
            </a:r>
            <a:r>
              <a:rPr lang="en-US" sz="2400" b="1" baseline="3000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 dạng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5y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              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          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;        D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30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228600" y="2188119"/>
            <a:ext cx="8229600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yx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đồng dạng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  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đơn thức:</a:t>
            </a:r>
          </a:p>
          <a:p>
            <a:pPr eaLnBrk="1" hangingPunct="1"/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  B.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7x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              C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5xy              D</a:t>
            </a:r>
            <a:r>
              <a:rPr lang="en-U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b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3000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b="1" baseline="300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932040" y="1065169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25552" y="2661758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53811" y="1857257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19531" y="3513441"/>
            <a:ext cx="288032" cy="228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7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Đồng hồ đếm ngược 60s, 30s, 10s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2234" y="3112138"/>
            <a:ext cx="3172544" cy="1784556"/>
          </a:xfrm>
          <a:prstGeom prst="rect">
            <a:avLst/>
          </a:prstGeom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123479"/>
            <a:ext cx="8991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 trưởng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một đơn thức. Mỗi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 viên trong tổ viết </a:t>
            </a: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 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 thức đồng dạng</a:t>
            </a:r>
            <a:r>
              <a:rPr lang="en-US" sz="360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 đơn thức mà tổ trưởng của mình vừa 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 (đơn thức sau không được trùng với đơn thức trước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 </a:t>
            </a: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viết đúng và nhanh nhất sẽ chiến thắng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đội có 60s để viết câu trả lời.</a:t>
            </a: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228600" y="-20538"/>
            <a:ext cx="8534400" cy="6858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514600" y="195756"/>
            <a:ext cx="42176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</a:p>
        </p:txBody>
      </p:sp>
    </p:spTree>
    <p:extLst>
      <p:ext uri="{BB962C8B-B14F-4D97-AF65-F5344CB8AC3E}">
        <p14:creationId xmlns:p14="http://schemas.microsoft.com/office/powerpoint/2010/main" val="1347402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4897620" y="457200"/>
            <a:ext cx="4243917" cy="4686300"/>
          </a:xfrm>
          <a:prstGeom prst="rect">
            <a:avLst/>
          </a:prstGeom>
          <a:solidFill>
            <a:srgbClr val="99C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109538" y="1005577"/>
            <a:ext cx="13933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a. </a:t>
            </a:r>
            <a:r>
              <a:rPr lang="en-US" b="1" dirty="0" err="1">
                <a:solidFill>
                  <a:srgbClr val="0000FF"/>
                </a:solidFill>
              </a:rPr>
              <a:t>Ví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dụ</a:t>
            </a:r>
            <a:r>
              <a:rPr lang="en-US" b="1" dirty="0">
                <a:solidFill>
                  <a:srgbClr val="0000FF"/>
                </a:solidFill>
              </a:rPr>
              <a:t> 1:</a:t>
            </a:r>
          </a:p>
        </p:txBody>
      </p:sp>
      <p:sp>
        <p:nvSpPr>
          <p:cNvPr id="18464" name="Text Box 32"/>
          <p:cNvSpPr txBox="1">
            <a:spLocks noChangeArrowheads="1"/>
          </p:cNvSpPr>
          <p:nvPr/>
        </p:nvSpPr>
        <p:spPr bwMode="auto">
          <a:xfrm>
            <a:off x="6660232" y="2572912"/>
            <a:ext cx="1219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  <a:endParaRPr lang="en-US" sz="2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65" name="Text Box 33"/>
          <p:cNvSpPr txBox="1">
            <a:spLocks noChangeArrowheads="1"/>
          </p:cNvSpPr>
          <p:nvPr/>
        </p:nvSpPr>
        <p:spPr bwMode="auto">
          <a:xfrm>
            <a:off x="6660232" y="2212872"/>
            <a:ext cx="1828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3+2).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</a:p>
        </p:txBody>
      </p:sp>
      <p:sp>
        <p:nvSpPr>
          <p:cNvPr id="18466" name="Text Box 34" descr="Parchment"/>
          <p:cNvSpPr txBox="1">
            <a:spLocks noChangeArrowheads="1"/>
          </p:cNvSpPr>
          <p:nvPr/>
        </p:nvSpPr>
        <p:spPr bwMode="auto">
          <a:xfrm>
            <a:off x="4951366" y="519522"/>
            <a:ext cx="4248471" cy="14465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A = 3.7</a:t>
            </a:r>
            <a:r>
              <a:rPr lang="en-US" sz="2200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.55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2.7</a:t>
            </a:r>
            <a:r>
              <a:rPr lang="en-US" sz="2200" baseline="300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.55 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A+B.</a:t>
            </a:r>
          </a:p>
        </p:txBody>
      </p:sp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5988496" y="1924840"/>
            <a:ext cx="3048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A+B = 3.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200" b="1" baseline="3000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.55</a:t>
            </a:r>
            <a:endParaRPr lang="en-US" sz="2200" b="1" dirty="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2915816" y="1383622"/>
            <a:ext cx="9906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en-US" sz="2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76200" y="1383622"/>
            <a:ext cx="1600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1490662" y="1383622"/>
            <a:ext cx="16002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3+2)x</a:t>
            </a:r>
            <a:r>
              <a:rPr lang="en-US" sz="2200" b="1" baseline="3000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1" name="Text Box 49"/>
          <p:cNvSpPr txBox="1">
            <a:spLocks noChangeArrowheads="1"/>
          </p:cNvSpPr>
          <p:nvPr/>
        </p:nvSpPr>
        <p:spPr bwMode="auto">
          <a:xfrm>
            <a:off x="177159" y="2427735"/>
            <a:ext cx="1447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18482" name="Text Box 50"/>
          <p:cNvSpPr txBox="1">
            <a:spLocks noChangeArrowheads="1"/>
          </p:cNvSpPr>
          <p:nvPr/>
        </p:nvSpPr>
        <p:spPr bwMode="auto">
          <a:xfrm>
            <a:off x="109537" y="2822180"/>
            <a:ext cx="1676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7x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3" name="Text Box 51"/>
          <p:cNvSpPr txBox="1">
            <a:spLocks noChangeArrowheads="1"/>
          </p:cNvSpPr>
          <p:nvPr/>
        </p:nvSpPr>
        <p:spPr bwMode="auto">
          <a:xfrm>
            <a:off x="1763688" y="2811776"/>
            <a:ext cx="1676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(7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4)x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5004048" y="1563537"/>
            <a:ext cx="492443" cy="461665"/>
          </a:xfrm>
          <a:prstGeom prst="rect">
            <a:avLst/>
          </a:prstGeom>
          <a:solidFill>
            <a:srgbClr val="000099"/>
          </a:solidFill>
          <a:ln w="57150">
            <a:solidFill>
              <a:srgbClr val="6699FF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?3</a:t>
            </a:r>
          </a:p>
        </p:txBody>
      </p:sp>
      <p:grpSp>
        <p:nvGrpSpPr>
          <p:cNvPr id="2" name="Group 72"/>
          <p:cNvGrpSpPr>
            <a:grpSpLocks/>
          </p:cNvGrpSpPr>
          <p:nvPr/>
        </p:nvGrpSpPr>
        <p:grpSpPr bwMode="auto">
          <a:xfrm>
            <a:off x="4827157" y="3101145"/>
            <a:ext cx="4490597" cy="1292871"/>
            <a:chOff x="2928" y="2256"/>
            <a:chExt cx="2784" cy="768"/>
          </a:xfrm>
        </p:grpSpPr>
        <p:sp>
          <p:nvSpPr>
            <p:cNvPr id="18492" name="PubOvalCallout"/>
            <p:cNvSpPr>
              <a:spLocks noEditPoints="1" noChangeArrowheads="1"/>
            </p:cNvSpPr>
            <p:nvPr/>
          </p:nvSpPr>
          <p:spPr bwMode="auto">
            <a:xfrm flipH="1">
              <a:off x="2928" y="2256"/>
              <a:ext cx="2736" cy="768"/>
            </a:xfrm>
            <a:custGeom>
              <a:avLst/>
              <a:gdLst>
                <a:gd name="G0" fmla="+- 0 0 0"/>
                <a:gd name="G1" fmla="+- 10766 0 0"/>
                <a:gd name="T0" fmla="*/ 10800 w 21600"/>
                <a:gd name="T1" fmla="*/ 0 h 21600"/>
                <a:gd name="T2" fmla="*/ 0 w 21600"/>
                <a:gd name="T3" fmla="*/ 8105 h 21600"/>
                <a:gd name="T4" fmla="*/ 10766 w 21600"/>
                <a:gd name="T5" fmla="*/ 21600 h 21600"/>
                <a:gd name="T6" fmla="*/ 10800 w 21600"/>
                <a:gd name="T7" fmla="*/ 16210 h 21600"/>
                <a:gd name="T8" fmla="*/ 21600 w 21600"/>
                <a:gd name="T9" fmla="*/ 8105 h 21600"/>
                <a:gd name="T10" fmla="*/ 17694720 60000 65536"/>
                <a:gd name="T11" fmla="*/ 11796480 60000 65536"/>
                <a:gd name="T12" fmla="*/ 5898240 60000 65536"/>
                <a:gd name="T13" fmla="*/ 5898240 60000 65536"/>
                <a:gd name="T14" fmla="*/ 0 60000 65536"/>
                <a:gd name="T15" fmla="*/ 3163 w 21600"/>
                <a:gd name="T16" fmla="*/ 2374 h 21600"/>
                <a:gd name="T17" fmla="*/ 18437 w 21600"/>
                <a:gd name="T18" fmla="*/ 13836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10766" y="21600"/>
                  </a:moveTo>
                  <a:lnTo>
                    <a:pt x="9590" y="16158"/>
                  </a:lnTo>
                  <a:cubicBezTo>
                    <a:pt x="9991" y="16192"/>
                    <a:pt x="10395" y="16210"/>
                    <a:pt x="10800" y="16210"/>
                  </a:cubicBezTo>
                  <a:cubicBezTo>
                    <a:pt x="16764" y="16210"/>
                    <a:pt x="21600" y="12581"/>
                    <a:pt x="21600" y="8105"/>
                  </a:cubicBezTo>
                  <a:cubicBezTo>
                    <a:pt x="21600" y="3628"/>
                    <a:pt x="16764" y="0"/>
                    <a:pt x="10800" y="0"/>
                  </a:cubicBezTo>
                  <a:cubicBezTo>
                    <a:pt x="4835" y="0"/>
                    <a:pt x="0" y="3628"/>
                    <a:pt x="0" y="8105"/>
                  </a:cubicBezTo>
                  <a:cubicBezTo>
                    <a:pt x="-1" y="10568"/>
                    <a:pt x="1493" y="12898"/>
                    <a:pt x="4057" y="14436"/>
                  </a:cubicBezTo>
                  <a:close/>
                </a:path>
              </a:pathLst>
            </a:cu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66" name="TextBox 21"/>
            <p:cNvSpPr txBox="1">
              <a:spLocks noChangeArrowheads="1"/>
            </p:cNvSpPr>
            <p:nvPr/>
          </p:nvSpPr>
          <p:spPr bwMode="auto">
            <a:xfrm>
              <a:off x="3072" y="2352"/>
              <a:ext cx="2640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>
                  <a:latin typeface="Times New Roman" pitchFamily="18" charset="0"/>
                  <a:cs typeface="Times New Roman" pitchFamily="18" charset="0"/>
                </a:rPr>
                <a:t>ba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err="1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thức: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xy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; 5xy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b="1" dirty="0">
                  <a:latin typeface="Times New Roman" pitchFamily="18" charset="0"/>
                  <a:cs typeface="Times New Roman" pitchFamily="18" charset="0"/>
                </a:rPr>
                <a:t> ; -7xy</a:t>
              </a:r>
              <a:r>
                <a:rPr lang="en-US" b="1" baseline="30000" dirty="0"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877676" y="3840018"/>
            <a:ext cx="3014811" cy="1107996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 dirty="0"/>
              <a:t>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+5xy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+(-7xy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) 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(1+5-7)xy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- xy</a:t>
            </a:r>
            <a:r>
              <a:rPr lang="en-US" sz="2200" b="1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513" name="Text Box 81"/>
          <p:cNvSpPr txBox="1">
            <a:spLocks noChangeArrowheads="1"/>
          </p:cNvSpPr>
          <p:nvPr/>
        </p:nvSpPr>
        <p:spPr bwMode="auto">
          <a:xfrm>
            <a:off x="109536" y="4085601"/>
            <a:ext cx="4678487" cy="1006429"/>
          </a:xfrm>
          <a:prstGeom prst="rect">
            <a:avLst/>
          </a:prstGeom>
          <a:noFill/>
          <a:ln w="28575">
            <a:solidFill>
              <a:srgbClr val="6600FF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90000"/>
              </a:lnSpc>
            </a:pPr>
            <a:r>
              <a:rPr lang="de-DE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Để cộng (hay trừ) các đơn thức đồng dạng,  ta cộng (hay trừ) các hệ số với nhau và giữ nguyên phần biến.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243" name="Line 86"/>
          <p:cNvSpPr>
            <a:spLocks noChangeShapeType="1"/>
          </p:cNvSpPr>
          <p:nvPr/>
        </p:nvSpPr>
        <p:spPr bwMode="auto">
          <a:xfrm>
            <a:off x="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4" name="Line 87"/>
          <p:cNvSpPr>
            <a:spLocks noChangeShapeType="1"/>
          </p:cNvSpPr>
          <p:nvPr/>
        </p:nvSpPr>
        <p:spPr bwMode="auto">
          <a:xfrm>
            <a:off x="9134475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5" name="Line 88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6" name="Line 89"/>
          <p:cNvSpPr>
            <a:spLocks noChangeShapeType="1"/>
          </p:cNvSpPr>
          <p:nvPr/>
        </p:nvSpPr>
        <p:spPr bwMode="auto">
          <a:xfrm>
            <a:off x="0" y="15479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7" name="Line 90"/>
          <p:cNvSpPr>
            <a:spLocks noChangeShapeType="1"/>
          </p:cNvSpPr>
          <p:nvPr/>
        </p:nvSpPr>
        <p:spPr bwMode="auto">
          <a:xfrm>
            <a:off x="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8" name="Line 91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49" name="Line 92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0" name="Line 93"/>
          <p:cNvSpPr>
            <a:spLocks noChangeShapeType="1"/>
          </p:cNvSpPr>
          <p:nvPr/>
        </p:nvSpPr>
        <p:spPr bwMode="auto">
          <a:xfrm>
            <a:off x="0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1" name="Line 94"/>
          <p:cNvSpPr>
            <a:spLocks noChangeShapeType="1"/>
          </p:cNvSpPr>
          <p:nvPr/>
        </p:nvSpPr>
        <p:spPr bwMode="auto">
          <a:xfrm>
            <a:off x="0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2" name="Line 95"/>
          <p:cNvSpPr>
            <a:spLocks noChangeShapeType="1"/>
          </p:cNvSpPr>
          <p:nvPr/>
        </p:nvSpPr>
        <p:spPr bwMode="auto">
          <a:xfrm>
            <a:off x="0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3" name="Line 96"/>
          <p:cNvSpPr>
            <a:spLocks noChangeShapeType="1"/>
          </p:cNvSpPr>
          <p:nvPr/>
        </p:nvSpPr>
        <p:spPr bwMode="auto">
          <a:xfrm>
            <a:off x="0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4" name="Line 97"/>
          <p:cNvSpPr>
            <a:spLocks noChangeShapeType="1"/>
          </p:cNvSpPr>
          <p:nvPr/>
        </p:nvSpPr>
        <p:spPr bwMode="auto">
          <a:xfrm>
            <a:off x="9144000" y="0"/>
            <a:ext cx="0" cy="51435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5" name="Line 98"/>
          <p:cNvSpPr>
            <a:spLocks noChangeShapeType="1"/>
          </p:cNvSpPr>
          <p:nvPr/>
        </p:nvSpPr>
        <p:spPr bwMode="auto">
          <a:xfrm>
            <a:off x="9525" y="514350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6" name="Line 99"/>
          <p:cNvSpPr>
            <a:spLocks noChangeShapeType="1"/>
          </p:cNvSpPr>
          <p:nvPr/>
        </p:nvSpPr>
        <p:spPr bwMode="auto">
          <a:xfrm>
            <a:off x="9525" y="0"/>
            <a:ext cx="9144000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57" name="Line 100"/>
          <p:cNvSpPr>
            <a:spLocks noChangeShapeType="1"/>
          </p:cNvSpPr>
          <p:nvPr/>
        </p:nvSpPr>
        <p:spPr bwMode="auto">
          <a:xfrm>
            <a:off x="9525" y="-15478"/>
            <a:ext cx="0" cy="5143501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533" name="Text Box 101" descr="Parchment"/>
          <p:cNvSpPr txBox="1">
            <a:spLocks noChangeArrowheads="1"/>
          </p:cNvSpPr>
          <p:nvPr/>
        </p:nvSpPr>
        <p:spPr bwMode="auto">
          <a:xfrm>
            <a:off x="5025628" y="4322590"/>
            <a:ext cx="4082883" cy="769441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(hay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dạng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0066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54 -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ĐƠN THỨC ĐỒNG DẠNG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4536" y="519524"/>
            <a:ext cx="506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Cộng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6512" y="1761667"/>
            <a:ext cx="4824536" cy="790003"/>
            <a:chOff x="-36512" y="2529431"/>
            <a:chExt cx="4824536" cy="1053337"/>
          </a:xfrm>
        </p:grpSpPr>
        <p:sp>
          <p:nvSpPr>
            <p:cNvPr id="54" name="TextBox 53"/>
            <p:cNvSpPr txBox="1"/>
            <p:nvPr/>
          </p:nvSpPr>
          <p:spPr>
            <a:xfrm>
              <a:off x="-36512" y="2564904"/>
              <a:ext cx="1001216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Ta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nói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 Box 46"/>
            <p:cNvSpPr txBox="1">
              <a:spLocks noChangeArrowheads="1"/>
            </p:cNvSpPr>
            <p:nvPr/>
          </p:nvSpPr>
          <p:spPr bwMode="auto">
            <a:xfrm>
              <a:off x="827584" y="2600078"/>
              <a:ext cx="990600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5x</a:t>
              </a:r>
              <a:r>
                <a:rPr lang="en-US" sz="22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547664" y="2529431"/>
              <a:ext cx="324036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à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hai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đơn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thức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7" name="Text Box 47"/>
            <p:cNvSpPr txBox="1">
              <a:spLocks noChangeArrowheads="1"/>
            </p:cNvSpPr>
            <p:nvPr/>
          </p:nvSpPr>
          <p:spPr bwMode="auto">
            <a:xfrm>
              <a:off x="367324" y="3008252"/>
              <a:ext cx="1835696" cy="574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3x</a:t>
              </a:r>
              <a:r>
                <a:rPr lang="en-US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 2x</a:t>
              </a:r>
              <a:r>
                <a:rPr lang="en-US" sz="2200" b="1" baseline="3000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smtClean="0">
                  <a:latin typeface="Times New Roman" pitchFamily="18" charset="0"/>
                  <a:cs typeface="Times New Roman" pitchFamily="18" charset="0"/>
                </a:rPr>
                <a:t>y</a:t>
              </a:r>
              <a:endParaRPr lang="en-US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3419872" y="2787778"/>
            <a:ext cx="107937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en-US" sz="2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6512" y="3176103"/>
            <a:ext cx="4458940" cy="850502"/>
            <a:chOff x="-36512" y="4234803"/>
            <a:chExt cx="4458940" cy="1133999"/>
          </a:xfrm>
        </p:grpSpPr>
        <p:grpSp>
          <p:nvGrpSpPr>
            <p:cNvPr id="5" name="Group 4"/>
            <p:cNvGrpSpPr/>
            <p:nvPr/>
          </p:nvGrpSpPr>
          <p:grpSpPr>
            <a:xfrm>
              <a:off x="-36512" y="4234803"/>
              <a:ext cx="4458940" cy="1133999"/>
              <a:chOff x="-36512" y="4234803"/>
              <a:chExt cx="4458940" cy="1133999"/>
            </a:xfrm>
          </p:grpSpPr>
          <p:sp>
            <p:nvSpPr>
              <p:cNvPr id="18484" name="Text Box 52"/>
              <p:cNvSpPr txBox="1">
                <a:spLocks noChangeArrowheads="1"/>
              </p:cNvSpPr>
              <p:nvPr/>
            </p:nvSpPr>
            <p:spPr bwMode="auto">
              <a:xfrm>
                <a:off x="898104" y="4293096"/>
                <a:ext cx="937592" cy="574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200" b="1" smtClean="0"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sz="2200" b="1" baseline="3000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200" b="1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lang="en-US" sz="2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-36512" y="4234803"/>
                <a:ext cx="1001216" cy="615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Ta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nói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619672" y="4260810"/>
                <a:ext cx="2802756" cy="1107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itchFamily="18" charset="0"/>
                    <a:cs typeface="Times New Roman" pitchFamily="18" charset="0"/>
                  </a:rPr>
                  <a:t>l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à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hiệu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24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 smtClean="0">
                    <a:latin typeface="Times New Roman" pitchFamily="18" charset="0"/>
                    <a:cs typeface="Times New Roman" pitchFamily="18" charset="0"/>
                  </a:rPr>
                  <a:t>thức</a:t>
                </a:r>
                <a:endParaRPr lang="vi-VN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61" name="Text Box 50"/>
            <p:cNvSpPr txBox="1">
              <a:spLocks noChangeArrowheads="1"/>
            </p:cNvSpPr>
            <p:nvPr/>
          </p:nvSpPr>
          <p:spPr bwMode="auto">
            <a:xfrm>
              <a:off x="2267744" y="4774692"/>
              <a:ext cx="1676400" cy="574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 3x</a:t>
              </a:r>
              <a:r>
                <a:rPr lang="en-US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y </a:t>
              </a:r>
              <a:r>
                <a:rPr lang="en-US" sz="2200" b="1" dirty="0" err="1" smtClean="0"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2200" b="1" baseline="30000" dirty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200" b="1" dirty="0">
                  <a:latin typeface="Times New Roman" pitchFamily="18" charset="0"/>
                  <a:cs typeface="Times New Roman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1505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8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8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8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8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8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8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64" grpId="0" build="allAtOnce"/>
      <p:bldP spid="18465" grpId="0" build="allAtOnce"/>
      <p:bldP spid="18466" grpId="0" animBg="1"/>
      <p:bldP spid="18466" grpId="1" animBg="1"/>
      <p:bldP spid="18467" grpId="0" build="allAtOnce"/>
      <p:bldP spid="18478" grpId="0"/>
      <p:bldP spid="18479" grpId="0"/>
      <p:bldP spid="18480" grpId="0"/>
      <p:bldP spid="18482" grpId="0"/>
      <p:bldP spid="18483" grpId="0"/>
      <p:bldP spid="18485" grpId="0" animBg="1"/>
      <p:bldP spid="25" grpId="0" animBg="1"/>
      <p:bldP spid="18513" grpId="0" animBg="1"/>
      <p:bldP spid="18533" grpId="0" animBg="1"/>
      <p:bldP spid="18533" grpId="1" animBg="1"/>
      <p:bldP spid="53" grpId="0"/>
      <p:bldP spid="5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1763837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</a:t>
            </a:r>
            <a:r>
              <a:rPr lang="en-US" sz="32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ính </a:t>
            </a:r>
            <a:r>
              <a:rPr lang="en-US" sz="32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tổng tất cả các đơn thức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tổ </a:t>
            </a: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mình.</a:t>
            </a:r>
          </a:p>
          <a:p>
            <a:pPr>
              <a:spcBef>
                <a:spcPct val="0"/>
              </a:spcBef>
            </a:pPr>
            <a:endParaRPr lang="en-US" sz="32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Tổ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 viết đúng và nhanh nhất sẽ chiến thắng.</a:t>
            </a:r>
          </a:p>
        </p:txBody>
      </p:sp>
      <p:sp>
        <p:nvSpPr>
          <p:cNvPr id="4" name="Down Ribbon 3"/>
          <p:cNvSpPr/>
          <p:nvPr/>
        </p:nvSpPr>
        <p:spPr>
          <a:xfrm>
            <a:off x="228600" y="540060"/>
            <a:ext cx="8534400" cy="519522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0"/>
              </a:spcBef>
              <a:defRPr/>
            </a:pPr>
            <a:endParaRPr lang="en-US" sz="1800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514600" y="627534"/>
            <a:ext cx="3886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 TIẾP SỨC</a:t>
            </a:r>
          </a:p>
        </p:txBody>
      </p:sp>
      <p:sp>
        <p:nvSpPr>
          <p:cNvPr id="2" name="Right Arrow 1">
            <a:hlinkClick r:id="rId3" action="ppaction://hlinksldjump"/>
          </p:cNvPr>
          <p:cNvSpPr/>
          <p:nvPr/>
        </p:nvSpPr>
        <p:spPr>
          <a:xfrm>
            <a:off x="8518104" y="4876006"/>
            <a:ext cx="59060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Ribbon 4"/>
          <p:cNvSpPr/>
          <p:nvPr/>
        </p:nvSpPr>
        <p:spPr>
          <a:xfrm>
            <a:off x="228600" y="0"/>
            <a:ext cx="8534400" cy="685800"/>
          </a:xfrm>
          <a:prstGeom prst="ribb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 CHƠI: TRUY TÌM ẨN SỐ</a:t>
            </a:r>
          </a:p>
        </p:txBody>
      </p:sp>
      <p:sp>
        <p:nvSpPr>
          <p:cNvPr id="6" name="AutoShap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" y="137160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2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" y="222885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28600" y="314325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2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8600" y="4057650"/>
            <a:ext cx="12954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25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70912" y="4878288"/>
            <a:ext cx="609600" cy="28575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26" descr="huan chuong fields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314450"/>
            <a:ext cx="67056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27"/>
          <p:cNvGrpSpPr>
            <a:grpSpLocks/>
          </p:cNvGrpSpPr>
          <p:nvPr/>
        </p:nvGrpSpPr>
        <p:grpSpPr bwMode="auto">
          <a:xfrm>
            <a:off x="1752600" y="1371600"/>
            <a:ext cx="3429000" cy="2171934"/>
            <a:chOff x="624" y="576"/>
            <a:chExt cx="2304" cy="1967"/>
          </a:xfrm>
        </p:grpSpPr>
        <p:pic>
          <p:nvPicPr>
            <p:cNvPr id="13" name="Picture 28" descr="ho_guom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576"/>
              <a:ext cx="2304" cy="170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9"/>
            <p:cNvSpPr txBox="1">
              <a:spLocks noChangeArrowheads="1"/>
            </p:cNvSpPr>
            <p:nvPr/>
          </p:nvSpPr>
          <p:spPr bwMode="auto">
            <a:xfrm>
              <a:off x="1968" y="1344"/>
              <a:ext cx="503" cy="1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5" name="Group 30"/>
          <p:cNvGrpSpPr>
            <a:grpSpLocks/>
          </p:cNvGrpSpPr>
          <p:nvPr/>
        </p:nvGrpSpPr>
        <p:grpSpPr bwMode="auto">
          <a:xfrm>
            <a:off x="5257800" y="1371600"/>
            <a:ext cx="3098800" cy="2187112"/>
            <a:chOff x="2928" y="576"/>
            <a:chExt cx="2304" cy="1945"/>
          </a:xfrm>
        </p:grpSpPr>
        <p:pic>
          <p:nvPicPr>
            <p:cNvPr id="16" name="Picture 31" descr="Làng Sen – quê nội Bác Hồ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576"/>
              <a:ext cx="2304" cy="1728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 Box 32"/>
            <p:cNvSpPr txBox="1">
              <a:spLocks noChangeArrowheads="1"/>
            </p:cNvSpPr>
            <p:nvPr/>
          </p:nvSpPr>
          <p:spPr bwMode="auto">
            <a:xfrm>
              <a:off x="2983" y="1344"/>
              <a:ext cx="766" cy="11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2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8" name="Group 33"/>
          <p:cNvGrpSpPr>
            <a:grpSpLocks/>
          </p:cNvGrpSpPr>
          <p:nvPr/>
        </p:nvGrpSpPr>
        <p:grpSpPr bwMode="auto">
          <a:xfrm>
            <a:off x="1752600" y="3314700"/>
            <a:ext cx="3416300" cy="1600200"/>
            <a:chOff x="624" y="2304"/>
            <a:chExt cx="2296" cy="1776"/>
          </a:xfrm>
        </p:grpSpPr>
        <p:pic>
          <p:nvPicPr>
            <p:cNvPr id="19" name="Picture 34" descr="HUE (1)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4"/>
              <a:ext cx="2296" cy="1776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 Box 35"/>
            <p:cNvSpPr txBox="1">
              <a:spLocks noChangeArrowheads="1"/>
            </p:cNvSpPr>
            <p:nvPr/>
          </p:nvSpPr>
          <p:spPr bwMode="auto">
            <a:xfrm>
              <a:off x="1968" y="2400"/>
              <a:ext cx="473" cy="1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21" name="Group 36"/>
          <p:cNvGrpSpPr>
            <a:grpSpLocks/>
          </p:cNvGrpSpPr>
          <p:nvPr/>
        </p:nvGrpSpPr>
        <p:grpSpPr bwMode="auto">
          <a:xfrm>
            <a:off x="5257800" y="3314700"/>
            <a:ext cx="3124200" cy="1600200"/>
            <a:chOff x="3312" y="2448"/>
            <a:chExt cx="2312" cy="1776"/>
          </a:xfrm>
        </p:grpSpPr>
        <p:pic>
          <p:nvPicPr>
            <p:cNvPr id="22" name="Picture 37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448"/>
              <a:ext cx="2312" cy="1776"/>
            </a:xfrm>
            <a:prstGeom prst="rect">
              <a:avLst/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 Box 38"/>
            <p:cNvSpPr txBox="1">
              <a:spLocks noChangeArrowheads="1"/>
            </p:cNvSpPr>
            <p:nvPr/>
          </p:nvSpPr>
          <p:spPr bwMode="auto">
            <a:xfrm>
              <a:off x="3368" y="2533"/>
              <a:ext cx="693" cy="1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8000" b="1">
                  <a:solidFill>
                    <a:srgbClr val="FF33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4</a:t>
              </a:r>
              <a:endParaRPr lang="vi-VN" sz="8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24" name="Text Box 39"/>
          <p:cNvSpPr txBox="1">
            <a:spLocks noChangeArrowheads="1"/>
          </p:cNvSpPr>
          <p:nvPr/>
        </p:nvSpPr>
        <p:spPr bwMode="auto">
          <a:xfrm>
            <a:off x="395536" y="578173"/>
            <a:ext cx="857066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 là một phần thưởng cao quý mà bất cứ nhà toán học nào cũng mong muốn có được!</a:t>
            </a:r>
          </a:p>
        </p:txBody>
      </p:sp>
    </p:spTree>
    <p:extLst>
      <p:ext uri="{BB962C8B-B14F-4D97-AF65-F5344CB8AC3E}">
        <p14:creationId xmlns:p14="http://schemas.microsoft.com/office/powerpoint/2010/main" val="28329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50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1439</TotalTime>
  <Words>943</Words>
  <Application>Microsoft Office PowerPoint</Application>
  <PresentationFormat>On-screen Show (16:9)</PresentationFormat>
  <Paragraphs>129</Paragraphs>
  <Slides>18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HungAnhComputer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Chuong IV 4 Don thuc dong dang</dc:title>
  <dc:creator>Admin</dc:creator>
  <cp:lastModifiedBy>Admin</cp:lastModifiedBy>
  <cp:revision>128</cp:revision>
  <dcterms:created xsi:type="dcterms:W3CDTF">2016-02-23T06:24:21Z</dcterms:created>
  <dcterms:modified xsi:type="dcterms:W3CDTF">2019-09-23T09:03:49Z</dcterms:modified>
</cp:coreProperties>
</file>