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70" r:id="rId12"/>
    <p:sldId id="271" r:id="rId13"/>
    <p:sldId id="267" r:id="rId14"/>
    <p:sldId id="272" r:id="rId15"/>
    <p:sldId id="273" r:id="rId16"/>
    <p:sldId id="274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DC39D-5634-4CD8-A7C8-D7EAC26EBEF7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F3190-25FC-4DE3-B68C-9E57EB1FF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5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0340B84-8698-460D-B264-0EC75F617166}" type="slidenum">
              <a:rPr lang="en-US"/>
              <a:pPr/>
              <a:t>8</a:t>
            </a:fld>
            <a:endParaRPr lang="en-US"/>
          </a:p>
        </p:txBody>
      </p:sp>
      <p:sp>
        <p:nvSpPr>
          <p:cNvPr id="1945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9460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E7D5DA-4377-4080-A033-EEDBC74B1569}" type="slidenum">
              <a:rPr lang="en-US" sz="1200">
                <a:latin typeface="Calibri" pitchFamily="34" charset="0"/>
                <a:cs typeface="Arial" pitchFamily="34" charset="0"/>
              </a:rPr>
              <a:pPr algn="r" eaLnBrk="1" hangingPunct="1"/>
              <a:t>8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89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0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4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1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92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1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4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510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09C2C-5D50-411A-93AF-427D9574F7F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DEDAE-0C4D-4AC4-A79D-E151764BF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3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55" y="-34636"/>
            <a:ext cx="9185622" cy="6968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Copy (2) of Picture 0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983581"/>
            <a:ext cx="3200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676400" y="88900"/>
            <a:ext cx="6629400" cy="584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THỂ EM CHƯA BIẾT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04800" y="838200"/>
            <a:ext cx="48768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800" i="1">
                <a:latin typeface="Times New Roman" pitchFamily="18" charset="0"/>
                <a:cs typeface="Times New Roman" pitchFamily="18" charset="0"/>
              </a:rPr>
              <a:t>Al - Khowârizmi (đọc là An - khô - va - ri - zmi). Ông được biết đến như là cha đẻ của môn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800" i="1">
                <a:latin typeface="Times New Roman" pitchFamily="18" charset="0"/>
                <a:cs typeface="Times New Roman" pitchFamily="18" charset="0"/>
              </a:rPr>
              <a:t>ại số. Ông dành cả đời m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vi-VN" sz="2800" i="1">
                <a:latin typeface="Times New Roman" pitchFamily="18" charset="0"/>
                <a:cs typeface="Times New Roman" pitchFamily="18" charset="0"/>
              </a:rPr>
              <a:t>nh nghiên cứu về đại số và đã có nhiều phát minh quan trọng trong lĩnh vực toán học.</a:t>
            </a:r>
          </a:p>
          <a:p>
            <a:r>
              <a:rPr lang="vi-VN" sz="2800" i="1">
                <a:latin typeface="Times New Roman" pitchFamily="18" charset="0"/>
                <a:cs typeface="Times New Roman" pitchFamily="18" charset="0"/>
              </a:rPr>
              <a:t>	Ông cũng là nhà thiên v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vi-VN" sz="2800" i="1">
                <a:latin typeface="Times New Roman" pitchFamily="18" charset="0"/>
                <a:cs typeface="Times New Roman" pitchFamily="18" charset="0"/>
              </a:rPr>
              <a:t>n học, nhà địa lý học n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ổ</a:t>
            </a:r>
            <a:r>
              <a:rPr lang="vi-VN" sz="2800" i="1">
                <a:latin typeface="Times New Roman" pitchFamily="18" charset="0"/>
                <a:cs typeface="Times New Roman" pitchFamily="18" charset="0"/>
              </a:rPr>
              <a:t>i tiếng. Ông đã góp phần rất quan trọng trong việc vẽ bản đồ thế giới thời bấy giờ.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152400" y="194101"/>
            <a:ext cx="8610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eaLnBrk="1" hangingPunct="1"/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</a:rPr>
              <a:t>1. Bài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tập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</a:rPr>
              <a:t>1:</a:t>
            </a: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Mỗi khẳng định sau, khẳng định nào đúng, khẳng định nào </a:t>
            </a:r>
            <a:r>
              <a:rPr lang="en-US" sz="2400" b="1" smtClean="0">
                <a:solidFill>
                  <a:srgbClr val="0000CC"/>
                </a:solidFill>
                <a:latin typeface="Times New Roman" pitchFamily="18" charset="0"/>
              </a:rPr>
              <a:t>sai?</a:t>
            </a:r>
            <a:endParaRPr lang="vi-VN" sz="2400" b="1">
              <a:solidFill>
                <a:srgbClr val="0000CC"/>
              </a:solidFill>
              <a:latin typeface="Times New Roman" pitchFamily="18" charset="0"/>
            </a:endParaRPr>
          </a:p>
        </p:txBody>
      </p:sp>
      <p:graphicFrame>
        <p:nvGraphicFramePr>
          <p:cNvPr id="20529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868166"/>
              </p:ext>
            </p:extLst>
          </p:nvPr>
        </p:nvGraphicFramePr>
        <p:xfrm>
          <a:off x="304800" y="1219200"/>
          <a:ext cx="8458200" cy="4346576"/>
        </p:xfrm>
        <a:graphic>
          <a:graphicData uri="http://schemas.openxmlformats.org/drawingml/2006/table">
            <a:tbl>
              <a:tblPr/>
              <a:tblGrid>
                <a:gridCol w="6629400"/>
                <a:gridCol w="939800"/>
                <a:gridCol w="889000"/>
              </a:tblGrid>
              <a:tr h="425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Khẳng định</a:t>
                      </a: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Đúng</a:t>
                      </a: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Sai</a:t>
                      </a: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49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1)</a:t>
                      </a: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Biểu thức  đại số biểu thị hiệu của x và y là x - y</a:t>
                      </a: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749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2)  </a:t>
                      </a: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 – (y – z) = x – y – z</a:t>
                      </a: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760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3) </a:t>
                      </a: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Biểu thức  y.5.x.x + (-1). y được viết gọn là :  5x</a:t>
                      </a:r>
                      <a:r>
                        <a:rPr kumimoji="0" lang="en-US" sz="21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</a:t>
                      </a: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 - y </a:t>
                      </a: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73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4) </a:t>
                      </a: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x(5 + y) = 5x + xy</a:t>
                      </a: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989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5) </a:t>
                      </a:r>
                      <a:r>
                        <a:rPr kumimoji="0" lang="en-US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Biểu thức  đại số biểu thị tổng cuả 10 và x là 10x</a:t>
                      </a: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124700" y="1828800"/>
            <a:ext cx="5715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C00000"/>
                </a:solidFill>
              </a:rPr>
              <a:t>X</a:t>
            </a:r>
            <a:endParaRPr lang="vi-VN" sz="2200" b="1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142163" y="3292475"/>
            <a:ext cx="5715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C00000"/>
                </a:solidFill>
              </a:rPr>
              <a:t>X</a:t>
            </a:r>
            <a:endParaRPr lang="vi-VN" sz="2200" b="1">
              <a:solidFill>
                <a:srgbClr val="C00000"/>
              </a:solidFill>
            </a:endParaRPr>
          </a:p>
        </p:txBody>
      </p:sp>
      <p:sp>
        <p:nvSpPr>
          <p:cNvPr id="12" name="TextBox 1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124700" y="4038600"/>
            <a:ext cx="5715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C00000"/>
                </a:solidFill>
              </a:rPr>
              <a:t>X</a:t>
            </a:r>
            <a:endParaRPr lang="vi-VN" sz="2200" b="1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978775" y="2514600"/>
            <a:ext cx="5715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002060"/>
                </a:solidFill>
              </a:rPr>
              <a:t>X</a:t>
            </a:r>
            <a:endParaRPr lang="vi-VN" sz="2200" b="1">
              <a:solidFill>
                <a:srgbClr val="002060"/>
              </a:solidFill>
            </a:endParaRPr>
          </a:p>
        </p:txBody>
      </p:sp>
      <p:sp>
        <p:nvSpPr>
          <p:cNvPr id="2" name="TextBox 12"/>
          <p:cNvSpPr txBox="1">
            <a:spLocks noChangeArrowheads="1"/>
          </p:cNvSpPr>
          <p:nvPr/>
        </p:nvSpPr>
        <p:spPr bwMode="auto">
          <a:xfrm>
            <a:off x="8001000" y="4800600"/>
            <a:ext cx="5715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002060"/>
                </a:solidFill>
              </a:rPr>
              <a:t>X</a:t>
            </a:r>
            <a:endParaRPr lang="vi-VN" sz="22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9788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3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76200" y="152400"/>
            <a:ext cx="906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2) Bài tập 2: Hãy viết các biểu thức đại số biểu thị:</a:t>
            </a:r>
          </a:p>
        </p:txBody>
      </p:sp>
      <p:graphicFrame>
        <p:nvGraphicFramePr>
          <p:cNvPr id="21546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899937"/>
              </p:ext>
            </p:extLst>
          </p:nvPr>
        </p:nvGraphicFramePr>
        <p:xfrm>
          <a:off x="533400" y="863600"/>
          <a:ext cx="8229600" cy="4171951"/>
        </p:xfrm>
        <a:graphic>
          <a:graphicData uri="http://schemas.openxmlformats.org/drawingml/2006/table">
            <a:tbl>
              <a:tblPr/>
              <a:tblGrid>
                <a:gridCol w="5715000"/>
                <a:gridCol w="2514600"/>
              </a:tblGrid>
              <a:tr h="42675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Câu</a:t>
                      </a: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Trả lời</a:t>
                      </a: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2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1) Tích của x và y.  </a:t>
                      </a: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760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2) Tích của x bình phương với hiệu của x và y.</a:t>
                      </a: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762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3) Tổng của 25 và x.</a:t>
                      </a: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7001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4) Hiệu các bình phương của hai số a và b.</a:t>
                      </a: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760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5) Tích của tổng x và y với hiệu của x và y.</a:t>
                      </a: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162800" y="1474787"/>
            <a:ext cx="5715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C00000"/>
                </a:solidFill>
              </a:rPr>
              <a:t>xy</a:t>
            </a:r>
            <a:endParaRPr lang="vi-VN" sz="2200" b="1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477000" y="2973387"/>
            <a:ext cx="186213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C00000"/>
                </a:solidFill>
              </a:rPr>
              <a:t>25 + x</a:t>
            </a:r>
            <a:endParaRPr lang="vi-VN" sz="2200" b="1">
              <a:solidFill>
                <a:srgbClr val="C00000"/>
              </a:solidFill>
            </a:endParaRPr>
          </a:p>
        </p:txBody>
      </p:sp>
      <p:sp>
        <p:nvSpPr>
          <p:cNvPr id="12" name="TextBox 11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6519863" y="3695700"/>
            <a:ext cx="14811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C00000"/>
                </a:solidFill>
              </a:rPr>
              <a:t>a</a:t>
            </a:r>
            <a:r>
              <a:rPr lang="en-US" sz="2200" b="1" baseline="30000">
                <a:solidFill>
                  <a:srgbClr val="C00000"/>
                </a:solidFill>
              </a:rPr>
              <a:t>2</a:t>
            </a:r>
            <a:r>
              <a:rPr lang="en-US" sz="2200" b="1">
                <a:solidFill>
                  <a:srgbClr val="C00000"/>
                </a:solidFill>
              </a:rPr>
              <a:t> – b</a:t>
            </a:r>
            <a:r>
              <a:rPr lang="en-US" sz="2200" b="1" baseline="30000">
                <a:solidFill>
                  <a:srgbClr val="C00000"/>
                </a:solidFill>
              </a:rPr>
              <a:t>2</a:t>
            </a:r>
            <a:endParaRPr lang="vi-VN" sz="2200" b="1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519863" y="2243137"/>
            <a:ext cx="18621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C00000"/>
                </a:solidFill>
              </a:rPr>
              <a:t>x</a:t>
            </a:r>
            <a:r>
              <a:rPr lang="en-US" sz="2200" b="1" baseline="30000">
                <a:solidFill>
                  <a:srgbClr val="C00000"/>
                </a:solidFill>
              </a:rPr>
              <a:t>2</a:t>
            </a:r>
            <a:r>
              <a:rPr lang="en-US" sz="2200" b="1">
                <a:solidFill>
                  <a:srgbClr val="C00000"/>
                </a:solidFill>
              </a:rPr>
              <a:t>(x – y)</a:t>
            </a:r>
            <a:endParaRPr lang="vi-VN" sz="2200" b="1">
              <a:solidFill>
                <a:srgbClr val="C00000"/>
              </a:solidFill>
            </a:endParaRPr>
          </a:p>
        </p:txBody>
      </p:sp>
      <p:sp>
        <p:nvSpPr>
          <p:cNvPr id="2" name="TextBox 12"/>
          <p:cNvSpPr txBox="1">
            <a:spLocks noChangeArrowheads="1"/>
          </p:cNvSpPr>
          <p:nvPr/>
        </p:nvSpPr>
        <p:spPr bwMode="auto">
          <a:xfrm>
            <a:off x="6329363" y="4384675"/>
            <a:ext cx="21669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200" b="1">
                <a:solidFill>
                  <a:srgbClr val="C00000"/>
                </a:solidFill>
              </a:rPr>
              <a:t>(x + y)(x – y)</a:t>
            </a:r>
            <a:endParaRPr lang="vi-VN" sz="2200" b="1">
              <a:solidFill>
                <a:srgbClr val="C00000"/>
              </a:solidFill>
            </a:endParaRPr>
          </a:p>
        </p:txBody>
      </p:sp>
      <p:sp>
        <p:nvSpPr>
          <p:cNvPr id="3" name="Down Ribbon 2"/>
          <p:cNvSpPr/>
          <p:nvPr/>
        </p:nvSpPr>
        <p:spPr>
          <a:xfrm>
            <a:off x="2795588" y="5087937"/>
            <a:ext cx="3751262" cy="1236663"/>
          </a:xfrm>
          <a:prstGeom prst="ribbon">
            <a:avLst/>
          </a:prstGeom>
          <a:solidFill>
            <a:srgbClr val="65EB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2000" b="1" smtClean="0">
                <a:solidFill>
                  <a:srgbClr val="FF0000"/>
                </a:solidFill>
              </a:rPr>
              <a:t>HOẠT ĐỘNG NHÓM</a:t>
            </a:r>
          </a:p>
          <a:p>
            <a:pPr algn="ctr" eaLnBrk="1" hangingPunct="1">
              <a:defRPr/>
            </a:pPr>
            <a:r>
              <a:rPr lang="en-US" sz="2000" b="1" smtClean="0">
                <a:solidFill>
                  <a:srgbClr val="FF0000"/>
                </a:solidFill>
              </a:rPr>
              <a:t>(3 phút)</a:t>
            </a:r>
          </a:p>
        </p:txBody>
      </p:sp>
    </p:spTree>
    <p:extLst>
      <p:ext uri="{BB962C8B-B14F-4D97-AF65-F5344CB8AC3E}">
        <p14:creationId xmlns:p14="http://schemas.microsoft.com/office/powerpoint/2010/main" val="31572845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3" grpId="0"/>
      <p:bldP spid="2" grpId="0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52400" y="447020"/>
            <a:ext cx="891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Nối các ý 1), 2), … , 5) với a), b), …, e) sao cho chúng có cùng ý nghĩa:</a:t>
            </a:r>
          </a:p>
        </p:txBody>
      </p:sp>
      <p:graphicFrame>
        <p:nvGraphicFramePr>
          <p:cNvPr id="4" name="Group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1976628"/>
              </p:ext>
            </p:extLst>
          </p:nvPr>
        </p:nvGraphicFramePr>
        <p:xfrm>
          <a:off x="838200" y="1590020"/>
          <a:ext cx="2286000" cy="3616326"/>
        </p:xfrm>
        <a:graphic>
          <a:graphicData uri="http://schemas.openxmlformats.org/drawingml/2006/table">
            <a:tbl>
              <a:tblPr/>
              <a:tblGrid>
                <a:gridCol w="2286000"/>
              </a:tblGrid>
              <a:tr h="722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9080686"/>
              </p:ext>
            </p:extLst>
          </p:nvPr>
        </p:nvGraphicFramePr>
        <p:xfrm>
          <a:off x="4724400" y="1555095"/>
          <a:ext cx="4038600" cy="4141788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798436">
                <a:tc>
                  <a:txBody>
                    <a:bodyPr/>
                    <a:lstStyle/>
                    <a:p>
                      <a:pPr algn="ctr" rtl="0"/>
                      <a:r>
                        <a:rPr lang="es-ES" sz="2800" b="1" i="0" u="none" strike="noStrike" kern="1200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Tích</a:t>
                      </a:r>
                      <a:r>
                        <a:rPr lang="es-ES" sz="2800" b="1" i="0" u="none" strike="noStrike" kern="12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s-ES" sz="2800" b="1" i="0" u="none" strike="noStrike" kern="1200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của</a:t>
                      </a:r>
                      <a:r>
                        <a:rPr lang="es-ES" sz="2800" b="1" i="0" u="none" strike="noStrike" kern="12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x </a:t>
                      </a:r>
                      <a:r>
                        <a:rPr lang="es-ES" sz="2800" b="1" i="0" u="none" strike="noStrike" kern="1200" baseline="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và</a:t>
                      </a:r>
                      <a:r>
                        <a:rPr lang="es-ES" sz="2800" b="1" i="0" u="none" strike="noStrike" kern="12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y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023">
                <a:tc>
                  <a:txBody>
                    <a:bodyPr/>
                    <a:lstStyle/>
                    <a:p>
                      <a:pPr algn="ctr" rtl="0"/>
                      <a:r>
                        <a:rPr lang="es-ES" sz="2800" b="1" i="0" u="none" strike="noStrike" kern="1200" baseline="0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Tích của 5 và y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023">
                <a:tc>
                  <a:txBody>
                    <a:bodyPr/>
                    <a:lstStyle/>
                    <a:p>
                      <a:pPr algn="ctr" rtl="0"/>
                      <a:r>
                        <a:rPr lang="en-US" sz="2800" b="1" i="0" u="none" strike="noStrike" kern="1200" baseline="0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Tổng của 10 và x 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869">
                <a:tc>
                  <a:txBody>
                    <a:bodyPr/>
                    <a:lstStyle/>
                    <a:p>
                      <a:pPr algn="ctr" rtl="0"/>
                      <a:r>
                        <a:rPr lang="en-US" sz="2800" b="1" i="0" u="none" strike="noStrike" kern="1200" baseline="0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Tích của tổng x và y với hiệu của x và y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8436">
                <a:tc>
                  <a:txBody>
                    <a:bodyPr/>
                    <a:lstStyle/>
                    <a:p>
                      <a:pPr algn="ctr" rtl="0"/>
                      <a:r>
                        <a:rPr lang="es-ES" sz="2800" b="1" i="0" u="none" strike="noStrike" kern="1200" baseline="0" smtClean="0">
                          <a:solidFill>
                            <a:srgbClr val="0000C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Hiệu của x và y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42"/>
          <p:cNvSpPr txBox="1">
            <a:spLocks noChangeArrowheads="1"/>
          </p:cNvSpPr>
          <p:nvPr/>
        </p:nvSpPr>
        <p:spPr bwMode="auto">
          <a:xfrm>
            <a:off x="381000" y="174242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1)</a:t>
            </a:r>
          </a:p>
        </p:txBody>
      </p:sp>
      <p:sp>
        <p:nvSpPr>
          <p:cNvPr id="7" name="Text Box 43"/>
          <p:cNvSpPr txBox="1">
            <a:spLocks noChangeArrowheads="1"/>
          </p:cNvSpPr>
          <p:nvPr/>
        </p:nvSpPr>
        <p:spPr bwMode="auto">
          <a:xfrm>
            <a:off x="381000" y="242822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2)</a:t>
            </a:r>
          </a:p>
        </p:txBody>
      </p:sp>
      <p:sp>
        <p:nvSpPr>
          <p:cNvPr id="8" name="Text Box 44"/>
          <p:cNvSpPr txBox="1">
            <a:spLocks noChangeArrowheads="1"/>
          </p:cNvSpPr>
          <p:nvPr/>
        </p:nvSpPr>
        <p:spPr bwMode="auto">
          <a:xfrm>
            <a:off x="381000" y="311402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3)</a:t>
            </a:r>
          </a:p>
        </p:txBody>
      </p:sp>
      <p:sp>
        <p:nvSpPr>
          <p:cNvPr id="9" name="Text Box 45"/>
          <p:cNvSpPr txBox="1">
            <a:spLocks noChangeArrowheads="1"/>
          </p:cNvSpPr>
          <p:nvPr/>
        </p:nvSpPr>
        <p:spPr bwMode="auto">
          <a:xfrm>
            <a:off x="381000" y="387602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4)</a:t>
            </a:r>
          </a:p>
        </p:txBody>
      </p:sp>
      <p:sp>
        <p:nvSpPr>
          <p:cNvPr id="10" name="Text Box 46"/>
          <p:cNvSpPr txBox="1">
            <a:spLocks noChangeArrowheads="1"/>
          </p:cNvSpPr>
          <p:nvPr/>
        </p:nvSpPr>
        <p:spPr bwMode="auto">
          <a:xfrm>
            <a:off x="381000" y="456182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5)</a:t>
            </a:r>
          </a:p>
        </p:txBody>
      </p:sp>
      <p:sp>
        <p:nvSpPr>
          <p:cNvPr id="11" name="Text Box 47"/>
          <p:cNvSpPr txBox="1">
            <a:spLocks noChangeArrowheads="1"/>
          </p:cNvSpPr>
          <p:nvPr/>
        </p:nvSpPr>
        <p:spPr bwMode="auto">
          <a:xfrm>
            <a:off x="4267200" y="1742420"/>
            <a:ext cx="53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12" name="Text Box 48"/>
          <p:cNvSpPr txBox="1">
            <a:spLocks noChangeArrowheads="1"/>
          </p:cNvSpPr>
          <p:nvPr/>
        </p:nvSpPr>
        <p:spPr bwMode="auto">
          <a:xfrm>
            <a:off x="4267200" y="2504420"/>
            <a:ext cx="53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3" name="Text Box 49"/>
          <p:cNvSpPr txBox="1">
            <a:spLocks noChangeArrowheads="1"/>
          </p:cNvSpPr>
          <p:nvPr/>
        </p:nvSpPr>
        <p:spPr bwMode="auto">
          <a:xfrm>
            <a:off x="4267200" y="3266420"/>
            <a:ext cx="53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4" name="Text Box 50"/>
          <p:cNvSpPr txBox="1">
            <a:spLocks noChangeArrowheads="1"/>
          </p:cNvSpPr>
          <p:nvPr/>
        </p:nvSpPr>
        <p:spPr bwMode="auto">
          <a:xfrm>
            <a:off x="4267200" y="4104620"/>
            <a:ext cx="53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d)</a:t>
            </a:r>
          </a:p>
        </p:txBody>
      </p:sp>
      <p:sp>
        <p:nvSpPr>
          <p:cNvPr id="15" name="Text Box 51"/>
          <p:cNvSpPr txBox="1">
            <a:spLocks noChangeArrowheads="1"/>
          </p:cNvSpPr>
          <p:nvPr/>
        </p:nvSpPr>
        <p:spPr bwMode="auto">
          <a:xfrm>
            <a:off x="4267200" y="5019020"/>
            <a:ext cx="53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e)</a:t>
            </a:r>
          </a:p>
        </p:txBody>
      </p:sp>
      <p:sp>
        <p:nvSpPr>
          <p:cNvPr id="16" name="Oval 52"/>
          <p:cNvSpPr>
            <a:spLocks noChangeArrowheads="1"/>
          </p:cNvSpPr>
          <p:nvPr/>
        </p:nvSpPr>
        <p:spPr bwMode="auto">
          <a:xfrm>
            <a:off x="1219200" y="1666220"/>
            <a:ext cx="1371600" cy="533400"/>
          </a:xfrm>
          <a:prstGeom prst="ellipse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latin typeface="+mn-lt"/>
                <a:cs typeface="+mn-cs"/>
              </a:rPr>
              <a:t>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x - y</a:t>
            </a:r>
            <a:endParaRPr lang="en-US" sz="2400" b="1"/>
          </a:p>
        </p:txBody>
      </p:sp>
      <p:sp>
        <p:nvSpPr>
          <p:cNvPr id="17" name="Oval 53"/>
          <p:cNvSpPr>
            <a:spLocks noChangeArrowheads="1"/>
          </p:cNvSpPr>
          <p:nvPr/>
        </p:nvSpPr>
        <p:spPr bwMode="auto">
          <a:xfrm>
            <a:off x="1219200" y="2428220"/>
            <a:ext cx="1371600" cy="533400"/>
          </a:xfrm>
          <a:prstGeom prst="ellipse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5y</a:t>
            </a:r>
          </a:p>
        </p:txBody>
      </p:sp>
      <p:sp>
        <p:nvSpPr>
          <p:cNvPr id="18" name="Oval 54"/>
          <p:cNvSpPr>
            <a:spLocks noChangeArrowheads="1"/>
          </p:cNvSpPr>
          <p:nvPr/>
        </p:nvSpPr>
        <p:spPr bwMode="auto">
          <a:xfrm>
            <a:off x="1308100" y="3114020"/>
            <a:ext cx="1282700" cy="533400"/>
          </a:xfrm>
          <a:prstGeom prst="ellipse">
            <a:avLst/>
          </a:prstGeom>
          <a:noFill/>
          <a:ln>
            <a:noFill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xy</a:t>
            </a:r>
          </a:p>
        </p:txBody>
      </p:sp>
      <p:sp>
        <p:nvSpPr>
          <p:cNvPr id="19" name="Rectangle 55"/>
          <p:cNvSpPr>
            <a:spLocks noChangeArrowheads="1"/>
          </p:cNvSpPr>
          <p:nvPr/>
        </p:nvSpPr>
        <p:spPr bwMode="auto">
          <a:xfrm>
            <a:off x="1196975" y="3860145"/>
            <a:ext cx="974725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10 + x</a:t>
            </a:r>
          </a:p>
        </p:txBody>
      </p:sp>
      <p:sp>
        <p:nvSpPr>
          <p:cNvPr id="20" name="Rectangle 56"/>
          <p:cNvSpPr>
            <a:spLocks noChangeArrowheads="1"/>
          </p:cNvSpPr>
          <p:nvPr/>
        </p:nvSpPr>
        <p:spPr bwMode="auto">
          <a:xfrm>
            <a:off x="1106488" y="4561820"/>
            <a:ext cx="1795462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(x + y)(x - y)</a:t>
            </a:r>
          </a:p>
        </p:txBody>
      </p:sp>
      <p:sp>
        <p:nvSpPr>
          <p:cNvPr id="21" name="Line 57"/>
          <p:cNvSpPr>
            <a:spLocks noChangeShapeType="1"/>
          </p:cNvSpPr>
          <p:nvPr/>
        </p:nvSpPr>
        <p:spPr bwMode="auto">
          <a:xfrm>
            <a:off x="3200400" y="1977370"/>
            <a:ext cx="1219200" cy="3200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58"/>
          <p:cNvSpPr>
            <a:spLocks noChangeShapeType="1"/>
          </p:cNvSpPr>
          <p:nvPr/>
        </p:nvSpPr>
        <p:spPr bwMode="auto">
          <a:xfrm>
            <a:off x="3124200" y="2656820"/>
            <a:ext cx="1219200" cy="76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59"/>
          <p:cNvSpPr>
            <a:spLocks noChangeShapeType="1"/>
          </p:cNvSpPr>
          <p:nvPr/>
        </p:nvSpPr>
        <p:spPr bwMode="auto">
          <a:xfrm flipV="1">
            <a:off x="3124200" y="2123420"/>
            <a:ext cx="1295400" cy="1295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60"/>
          <p:cNvSpPr>
            <a:spLocks noChangeShapeType="1"/>
          </p:cNvSpPr>
          <p:nvPr/>
        </p:nvSpPr>
        <p:spPr bwMode="auto">
          <a:xfrm flipV="1">
            <a:off x="3124200" y="3571220"/>
            <a:ext cx="12192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61"/>
          <p:cNvSpPr>
            <a:spLocks noChangeShapeType="1"/>
          </p:cNvSpPr>
          <p:nvPr/>
        </p:nvSpPr>
        <p:spPr bwMode="auto">
          <a:xfrm flipV="1">
            <a:off x="3124200" y="4409420"/>
            <a:ext cx="12192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81545" y="-76200"/>
            <a:ext cx="2391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 tr 26 sgk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152400" y="76200"/>
            <a:ext cx="8001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en-US" sz="2400" b="1">
                <a:solidFill>
                  <a:srgbClr val="FF0000"/>
                </a:solidFill>
                <a:latin typeface="Arial "/>
              </a:rPr>
              <a:t>3) </a:t>
            </a:r>
            <a:r>
              <a:rPr lang="vi-VN" sz="2400" b="1">
                <a:solidFill>
                  <a:srgbClr val="FF0000"/>
                </a:solidFill>
                <a:latin typeface="Arial "/>
              </a:rPr>
              <a:t>Bài 4 trang 27 SGK </a:t>
            </a:r>
            <a:endParaRPr lang="en-US" sz="2400" b="1">
              <a:solidFill>
                <a:srgbClr val="FF0000"/>
              </a:solidFill>
              <a:latin typeface="Arial 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vi-VN" sz="2400" b="1">
                <a:solidFill>
                  <a:srgbClr val="0000CC"/>
                </a:solidFill>
                <a:latin typeface="Arial "/>
              </a:rPr>
              <a:t>Một ngày mùa hè, buổi sáng nhiệt độ là t độ, buổi trưa nhiệt độ tăng thêm x độ so với buổi sáng, buổi chiều lúc mặt trời lặn nhiệt độ lại giảm đi y độ so với buổi trưa. Hãy viết biểu thức đại số biểu thị nhiệt độ lúc mặt trời lặn của ngày đó theo t, x, y.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28600" y="3492520"/>
            <a:ext cx="8686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sz="2400" b="1">
                <a:solidFill>
                  <a:srgbClr val="FF0000"/>
                </a:solidFill>
                <a:latin typeface="Arial "/>
              </a:rPr>
              <a:t>Giải</a:t>
            </a:r>
            <a:r>
              <a:rPr lang="vi-VN" sz="2400" b="1">
                <a:solidFill>
                  <a:srgbClr val="FF0000"/>
                </a:solidFill>
                <a:latin typeface="Arial "/>
              </a:rPr>
              <a:t>:</a:t>
            </a:r>
          </a:p>
          <a:p>
            <a:pPr algn="just" eaLnBrk="1" hangingPunct="1">
              <a:lnSpc>
                <a:spcPct val="150000"/>
              </a:lnSpc>
            </a:pPr>
            <a:r>
              <a:rPr lang="vi-VN" sz="2400" b="1">
                <a:solidFill>
                  <a:srgbClr val="006600"/>
                </a:solidFill>
                <a:latin typeface="Arial "/>
              </a:rPr>
              <a:t>Biểu thức đại số biểu thị nhiệt độ lúc mặt trời lặn là: </a:t>
            </a:r>
            <a:endParaRPr lang="en-US" sz="2400" b="1" smtClean="0">
              <a:solidFill>
                <a:srgbClr val="006600"/>
              </a:solidFill>
              <a:latin typeface="Arial 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vi-VN" sz="2400" b="1" smtClean="0">
                <a:solidFill>
                  <a:srgbClr val="006600"/>
                </a:solidFill>
                <a:latin typeface="Arial "/>
              </a:rPr>
              <a:t>t </a:t>
            </a:r>
            <a:r>
              <a:rPr lang="vi-VN" sz="2400" b="1">
                <a:solidFill>
                  <a:srgbClr val="006600"/>
                </a:solidFill>
                <a:latin typeface="Arial "/>
              </a:rPr>
              <a:t>+ x – y.</a:t>
            </a:r>
          </a:p>
        </p:txBody>
      </p:sp>
    </p:spTree>
    <p:extLst>
      <p:ext uri="{BB962C8B-B14F-4D97-AF65-F5344CB8AC3E}">
        <p14:creationId xmlns:p14="http://schemas.microsoft.com/office/powerpoint/2010/main" val="293265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685800" y="1143000"/>
            <a:ext cx="8458200" cy="314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00000"/>
                </a:solidFill>
                <a:latin typeface="Times New Roman" pitchFamily="18" charset="0"/>
              </a:rPr>
              <a:t>HƯỚNG DẪN VỀ NHÀ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 Nắm vững khái niệm thế nào là biểu thức đại số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- Làm bài tập 2; 3; 5 SGK/26; 27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- Bài tập: 1; 2; 3 SBT/19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- Đọc trước bài: Giá trị của một biểu thức đại số.</a:t>
            </a:r>
          </a:p>
        </p:txBody>
      </p:sp>
      <p:grpSp>
        <p:nvGrpSpPr>
          <p:cNvPr id="23555" name="Group 21"/>
          <p:cNvGrpSpPr>
            <a:grpSpLocks/>
          </p:cNvGrpSpPr>
          <p:nvPr/>
        </p:nvGrpSpPr>
        <p:grpSpPr bwMode="auto">
          <a:xfrm>
            <a:off x="-609600" y="3175"/>
            <a:ext cx="9753600" cy="6854825"/>
            <a:chOff x="-384" y="-96"/>
            <a:chExt cx="6168" cy="4462"/>
          </a:xfrm>
        </p:grpSpPr>
        <p:sp>
          <p:nvSpPr>
            <p:cNvPr id="23557" name="AutoShape 22"/>
            <p:cNvSpPr>
              <a:spLocks noChangeArrowheads="1"/>
            </p:cNvSpPr>
            <p:nvPr/>
          </p:nvSpPr>
          <p:spPr bwMode="auto">
            <a:xfrm>
              <a:off x="36" y="0"/>
              <a:ext cx="5686" cy="4320"/>
            </a:xfrm>
            <a:prstGeom prst="roundRect">
              <a:avLst>
                <a:gd name="adj" fmla="val 16667"/>
              </a:avLst>
            </a:prstGeom>
            <a:noFill/>
            <a:ln w="76200" cmpd="tri">
              <a:pattFill prst="sphere">
                <a:fgClr>
                  <a:srgbClr val="FF0000"/>
                </a:fgClr>
                <a:bgClr>
                  <a:srgbClr val="FFFF00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vi-VN"/>
            </a:p>
          </p:txBody>
        </p:sp>
        <p:pic>
          <p:nvPicPr>
            <p:cNvPr id="23558" name="Picture 23" descr="blumen-pflanzen129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0" y="3840"/>
              <a:ext cx="626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2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0" y="3888"/>
              <a:ext cx="504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0" name="Picture 25" descr="blumen-pflanzen129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" y="-36"/>
              <a:ext cx="564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1" name="Picture 26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40" y="-24"/>
              <a:ext cx="41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2" name="Picture 27" descr="4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357" t="-39131"/>
            <a:stretch>
              <a:fillRect/>
            </a:stretch>
          </p:blipFill>
          <p:spPr bwMode="auto">
            <a:xfrm>
              <a:off x="472" y="-96"/>
              <a:ext cx="260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3" name="Picture 28" descr="4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43478" t="53571"/>
            <a:stretch>
              <a:fillRect/>
            </a:stretch>
          </p:blipFill>
          <p:spPr bwMode="auto">
            <a:xfrm>
              <a:off x="-384" y="480"/>
              <a:ext cx="768" cy="2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4" name="Picture 29" descr="4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5357" b="-39131"/>
            <a:stretch>
              <a:fillRect/>
            </a:stretch>
          </p:blipFill>
          <p:spPr bwMode="auto">
            <a:xfrm>
              <a:off x="3072" y="48"/>
              <a:ext cx="259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5" name="Picture 30" descr="4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43478" t="53571"/>
            <a:stretch>
              <a:fillRect/>
            </a:stretch>
          </p:blipFill>
          <p:spPr bwMode="auto">
            <a:xfrm>
              <a:off x="5040" y="384"/>
              <a:ext cx="624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6" name="Picture 31" descr="4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4047"/>
              <a:ext cx="4272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5-Point Star 1">
            <a:hlinkClick r:id="" action="ppaction://noaction"/>
          </p:cNvPr>
          <p:cNvSpPr/>
          <p:nvPr/>
        </p:nvSpPr>
        <p:spPr>
          <a:xfrm>
            <a:off x="6945313" y="5553075"/>
            <a:ext cx="347662" cy="4286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27275"/>
      </p:ext>
    </p:extLst>
  </p:cSld>
  <p:clrMapOvr>
    <a:masterClrMapping/>
  </p:clrMapOvr>
  <p:transition spd="med">
    <p:wheel spokes="3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1"/>
          <p:cNvGrpSpPr>
            <a:grpSpLocks/>
          </p:cNvGrpSpPr>
          <p:nvPr/>
        </p:nvGrpSpPr>
        <p:grpSpPr bwMode="auto">
          <a:xfrm>
            <a:off x="-381000" y="0"/>
            <a:ext cx="9525000" cy="6858000"/>
            <a:chOff x="-384" y="-96"/>
            <a:chExt cx="6168" cy="4462"/>
          </a:xfrm>
        </p:grpSpPr>
        <p:sp>
          <p:nvSpPr>
            <p:cNvPr id="25605" name="AutoShape 22"/>
            <p:cNvSpPr>
              <a:spLocks noChangeArrowheads="1"/>
            </p:cNvSpPr>
            <p:nvPr/>
          </p:nvSpPr>
          <p:spPr bwMode="auto">
            <a:xfrm>
              <a:off x="36" y="0"/>
              <a:ext cx="5686" cy="4320"/>
            </a:xfrm>
            <a:prstGeom prst="roundRect">
              <a:avLst>
                <a:gd name="adj" fmla="val 16667"/>
              </a:avLst>
            </a:prstGeom>
            <a:noFill/>
            <a:ln w="76200" cmpd="tri">
              <a:pattFill prst="sphere">
                <a:fgClr>
                  <a:srgbClr val="FF0000"/>
                </a:fgClr>
                <a:bgClr>
                  <a:srgbClr val="FFFF00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vi-VN"/>
            </a:p>
          </p:txBody>
        </p:sp>
        <p:pic>
          <p:nvPicPr>
            <p:cNvPr id="25606" name="Picture 23" descr="blumen-pflanzen129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0" y="3840"/>
              <a:ext cx="626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7" name="Picture 24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0" y="3888"/>
              <a:ext cx="504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8" name="Picture 25" descr="blumen-pflanzen129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" y="-36"/>
              <a:ext cx="564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9" name="Picture 26" descr="blumen-pflanzen129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40" y="-24"/>
              <a:ext cx="41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0" name="Picture 27" descr="4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357" t="-39131"/>
            <a:stretch>
              <a:fillRect/>
            </a:stretch>
          </p:blipFill>
          <p:spPr bwMode="auto">
            <a:xfrm>
              <a:off x="472" y="-96"/>
              <a:ext cx="260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1" name="Picture 28" descr="4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43478" t="53571"/>
            <a:stretch>
              <a:fillRect/>
            </a:stretch>
          </p:blipFill>
          <p:spPr bwMode="auto">
            <a:xfrm>
              <a:off x="-384" y="480"/>
              <a:ext cx="768" cy="2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2" name="Picture 29" descr="4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5357" b="-39131"/>
            <a:stretch>
              <a:fillRect/>
            </a:stretch>
          </p:blipFill>
          <p:spPr bwMode="auto">
            <a:xfrm>
              <a:off x="3072" y="48"/>
              <a:ext cx="259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3" name="Picture 30" descr="4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43478" t="53571"/>
            <a:stretch>
              <a:fillRect/>
            </a:stretch>
          </p:blipFill>
          <p:spPr bwMode="auto">
            <a:xfrm>
              <a:off x="5040" y="384"/>
              <a:ext cx="624" cy="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4" name="Picture 31" descr="4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4047"/>
              <a:ext cx="4272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603" name="WordArt 6"/>
          <p:cNvSpPr>
            <a:spLocks noChangeArrowheads="1" noChangeShapeType="1" noTextEdit="1"/>
          </p:cNvSpPr>
          <p:nvPr/>
        </p:nvSpPr>
        <p:spPr bwMode="auto">
          <a:xfrm>
            <a:off x="762000" y="2676813"/>
            <a:ext cx="8017802" cy="2097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/>
                <a:cs typeface="Times New Roman"/>
              </a:rPr>
              <a:t>TIẾT HỌC KẾT THÚC</a:t>
            </a:r>
          </a:p>
          <a:p>
            <a:pPr algn="ctr"/>
            <a:r>
              <a:rPr lang="vi-VN" sz="20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/>
                <a:cs typeface="Times New Roman"/>
              </a:rPr>
              <a:t>CHÂN THÀNH CẢM ƠN CÁC THẦY, CÔ GIÁO </a:t>
            </a:r>
          </a:p>
          <a:p>
            <a:pPr algn="ctr"/>
            <a:r>
              <a:rPr lang="vi-VN" sz="20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/>
                <a:cs typeface="Times New Roman"/>
              </a:rPr>
              <a:t>VÀ CÁC EM HỌC SINH !</a:t>
            </a:r>
            <a:endParaRPr lang="en-US" sz="20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5918700"/>
      </p:ext>
    </p:extLst>
  </p:cSld>
  <p:clrMapOvr>
    <a:masterClrMapping/>
  </p:clrMapOvr>
  <p:transition spd="med">
    <p:wheel spokes="3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-1" y="0"/>
            <a:ext cx="9134475" cy="646331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5114" y="1246909"/>
            <a:ext cx="8991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5(cm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8(cm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590800"/>
            <a:ext cx="4456113" cy="25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75896" y="633413"/>
            <a:ext cx="6401104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Nhắc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5410200"/>
            <a:ext cx="91454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2.(5 + 8)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4267200" y="2133600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3 cm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725472" y="2586111"/>
            <a:ext cx="2514600" cy="1600200"/>
            <a:chOff x="3648" y="2592"/>
            <a:chExt cx="1680" cy="1104"/>
          </a:xfrm>
          <a:solidFill>
            <a:srgbClr val="FFFF00"/>
          </a:solidFill>
        </p:grpSpPr>
        <p:sp>
          <p:nvSpPr>
            <p:cNvPr id="4" name="Rectangle 14"/>
            <p:cNvSpPr>
              <a:spLocks noChangeArrowheads="1"/>
            </p:cNvSpPr>
            <p:nvPr/>
          </p:nvSpPr>
          <p:spPr bwMode="auto">
            <a:xfrm>
              <a:off x="3648" y="2592"/>
              <a:ext cx="1680" cy="1104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Line 15"/>
            <p:cNvSpPr>
              <a:spLocks noChangeShapeType="1"/>
            </p:cNvSpPr>
            <p:nvPr/>
          </p:nvSpPr>
          <p:spPr bwMode="auto">
            <a:xfrm>
              <a:off x="4704" y="2592"/>
              <a:ext cx="0" cy="110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5486400" y="2133600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2 cm</a:t>
            </a:r>
          </a:p>
        </p:txBody>
      </p:sp>
      <p:sp>
        <p:nvSpPr>
          <p:cNvPr id="7" name="Line 17"/>
          <p:cNvSpPr>
            <a:spLocks noChangeShapeType="1"/>
          </p:cNvSpPr>
          <p:nvPr/>
        </p:nvSpPr>
        <p:spPr bwMode="auto">
          <a:xfrm>
            <a:off x="3708400" y="2514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" name="Line 18"/>
          <p:cNvSpPr>
            <a:spLocks noChangeShapeType="1"/>
          </p:cNvSpPr>
          <p:nvPr/>
        </p:nvSpPr>
        <p:spPr bwMode="auto">
          <a:xfrm>
            <a:off x="5284788" y="2514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563938" y="2590800"/>
            <a:ext cx="0" cy="16002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5562" y="563940"/>
            <a:ext cx="9109075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     </a:t>
            </a:r>
            <a:r>
              <a:rPr lang="en-US" sz="3200" b="1" smtClean="0">
                <a:solidFill>
                  <a:srgbClr val="0000CC"/>
                </a:solidFill>
                <a:latin typeface="Times New Roman" pitchFamily="18" charset="0"/>
              </a:rPr>
              <a:t>1. Viết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biểu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thức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biểu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thị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diện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tích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chữ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nhật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chiều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rộng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3 (cm)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chiều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dài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chiều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rộng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2 (cm).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855913" y="3206750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3 cm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4432756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3.(3 + 2)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4963180"/>
            <a:ext cx="12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(cm</a:t>
            </a:r>
            <a:r>
              <a:rPr kumimoji="0" lang="en-US" sz="2800" b="1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54011" y="41564"/>
            <a:ext cx="7315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1.Nhắc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 animBg="1"/>
      <p:bldP spid="8" grpId="0" animBg="1"/>
      <p:bldP spid="10" grpId="0"/>
      <p:bldP spid="11" grpId="0"/>
      <p:bldP spid="13" grpId="0"/>
      <p:bldP spid="10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113145" y="76200"/>
            <a:ext cx="644005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27000" y="609600"/>
            <a:ext cx="9017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vi-VN" sz="2800" b="1" i="1" u="sng" dirty="0">
                <a:solidFill>
                  <a:srgbClr val="F0240E"/>
                </a:solidFill>
                <a:latin typeface="Times New Roman" pitchFamily="18" charset="0"/>
                <a:cs typeface="Times New Roman" pitchFamily="18" charset="0"/>
              </a:rPr>
              <a:t>Bài toán</a:t>
            </a:r>
            <a:r>
              <a:rPr lang="en-US" sz="2800" b="1" i="1" u="sng" dirty="0">
                <a:solidFill>
                  <a:srgbClr val="F0240E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 (cm)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 (cm).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499100" y="1600200"/>
            <a:ext cx="2667000" cy="1524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6794500" y="1219200"/>
            <a:ext cx="652463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</a:rPr>
              <a:t>5 cm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8305800" y="2209800"/>
            <a:ext cx="6477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a </a:t>
            </a:r>
            <a:r>
              <a:rPr lang="en-US" b="1" dirty="0">
                <a:latin typeface="Times New Roman" pitchFamily="18" charset="0"/>
              </a:rPr>
              <a:t>cm</a:t>
            </a: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8153400" y="2209800"/>
            <a:ext cx="6477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</a:rPr>
              <a:t>2 cm</a:t>
            </a: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8153400" y="2133600"/>
            <a:ext cx="8255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</a:rPr>
              <a:t>3,5 cm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0" y="3200400"/>
            <a:ext cx="7556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2.(5 +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3733800"/>
            <a:ext cx="8546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= 2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C.Vi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2.(5 + 2)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0" y="4267200"/>
            <a:ext cx="8623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a=3,5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C.Vi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2.(5+3,5)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0" y="4760893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 animBg="1"/>
      <p:bldP spid="13" grpId="0"/>
      <p:bldP spid="14" grpId="0"/>
      <p:bldP spid="14" grpId="1"/>
      <p:bldP spid="26" grpId="0"/>
      <p:bldP spid="26" grpId="1"/>
      <p:bldP spid="27" grpId="0"/>
      <p:bldP spid="31" grpId="0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20782"/>
            <a:ext cx="9067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2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(cm).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810000" y="1143000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a cm</a:t>
            </a:r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3429000" y="1676400"/>
            <a:ext cx="2514600" cy="1600200"/>
            <a:chOff x="3648" y="2592"/>
            <a:chExt cx="1680" cy="1104"/>
          </a:xfrm>
          <a:solidFill>
            <a:srgbClr val="FFFF00"/>
          </a:solidFill>
        </p:grpSpPr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3648" y="2592"/>
              <a:ext cx="1680" cy="1104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Line 13"/>
            <p:cNvSpPr>
              <a:spLocks noChangeShapeType="1"/>
            </p:cNvSpPr>
            <p:nvPr/>
          </p:nvSpPr>
          <p:spPr bwMode="auto">
            <a:xfrm>
              <a:off x="4704" y="2592"/>
              <a:ext cx="0" cy="1104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5029200" y="1143000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2 cm</a:t>
            </a:r>
          </a:p>
        </p:txBody>
      </p:sp>
      <p:sp>
        <p:nvSpPr>
          <p:cNvPr id="9" name="Line 15"/>
          <p:cNvSpPr>
            <a:spLocks noChangeShapeType="1"/>
          </p:cNvSpPr>
          <p:nvPr/>
        </p:nvSpPr>
        <p:spPr bwMode="auto">
          <a:xfrm>
            <a:off x="3429488" y="1542341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" name="Line 16"/>
          <p:cNvSpPr>
            <a:spLocks noChangeShapeType="1"/>
          </p:cNvSpPr>
          <p:nvPr/>
        </p:nvSpPr>
        <p:spPr bwMode="auto">
          <a:xfrm>
            <a:off x="5007463" y="1542341"/>
            <a:ext cx="865188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276600" y="1676400"/>
            <a:ext cx="0" cy="16002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590800" y="2286000"/>
            <a:ext cx="6858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</a:rPr>
              <a:t>a cm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6092" y="3505200"/>
            <a:ext cx="7893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.(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+ 2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4114800"/>
            <a:ext cx="1159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71600" y="41148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 4x;  2.(5 + a);   3.(x + y) ;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440809"/>
              </p:ext>
            </p:extLst>
          </p:nvPr>
        </p:nvGraphicFramePr>
        <p:xfrm>
          <a:off x="4648200" y="4648200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3" imgW="965200" imgH="431800" progId="Equation.3">
                  <p:embed/>
                </p:oleObj>
              </mc:Choice>
              <mc:Fallback>
                <p:oleObj name="Equation" r:id="rId3" imgW="965200" imgH="4318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648200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4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9" grpId="0" animBg="1"/>
      <p:bldP spid="10" grpId="0" animBg="1"/>
      <p:bldP spid="12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>
            <a:spLocks noChangeArrowheads="1"/>
          </p:cNvSpPr>
          <p:nvPr/>
        </p:nvSpPr>
        <p:spPr bwMode="auto">
          <a:xfrm>
            <a:off x="85725" y="76200"/>
            <a:ext cx="57054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4325" y="3124200"/>
            <a:ext cx="868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838200"/>
            <a:ext cx="80570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y)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x.y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1295400"/>
            <a:ext cx="68087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4x 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x)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4. x, …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525" y="1752600"/>
            <a:ext cx="8610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(–1)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“–” ;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1x,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(–1)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2400" y="762000"/>
            <a:ext cx="8820150" cy="3505200"/>
          </a:xfrm>
          <a:prstGeom prst="roundRect">
            <a:avLst/>
          </a:prstGeom>
          <a:noFill/>
          <a:ln w="63500" cmpd="dbl">
            <a:solidFill>
              <a:srgbClr val="BF03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" y="76200"/>
            <a:ext cx="655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609600"/>
            <a:ext cx="885348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(h)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30 km/h ;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209800"/>
            <a:ext cx="8839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(h)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 km/h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(h)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35 km/h.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9050" y="4267200"/>
            <a:ext cx="91630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4191000"/>
            <a:ext cx="9144000" cy="1184275"/>
          </a:xfrm>
          <a:prstGeom prst="roundRect">
            <a:avLst/>
          </a:prstGeom>
          <a:noFill/>
          <a:ln w="76200" cmpd="dbl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600200"/>
            <a:ext cx="6752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30.x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3581400"/>
            <a:ext cx="8040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5x + 35y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762000" y="2692400"/>
            <a:ext cx="754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sz="2800" b="1" i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 Trong biểu thức đại số, những chữ đại diện cho một số tùy ý được gọi là biến.</a:t>
            </a:r>
            <a:endParaRPr lang="en-US" sz="2800" b="1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838200" y="1604963"/>
            <a:ext cx="754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sz="28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* Biểu thức đại số là biểu thức gồm các số, các chữ và các phép toán trên các số, các chữ đó.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123950" y="381000"/>
            <a:ext cx="6858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 thức cơ bản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331913"/>
            <a:ext cx="8153400" cy="4154487"/>
          </a:xfrm>
          <a:prstGeom prst="roundRect">
            <a:avLst/>
          </a:prstGeom>
          <a:noFill/>
          <a:ln w="63500" cmpd="dbl">
            <a:solidFill>
              <a:srgbClr val="BF03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14400" y="3708400"/>
            <a:ext cx="7467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sz="2800" b="1" i="1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* Trong biểu thức đại số, ta có thể  áp dụng những tính chất, quy tắc phép toán trên các chữ như trên các số.</a:t>
            </a:r>
            <a:endParaRPr lang="en-US" sz="2800" b="1">
              <a:solidFill>
                <a:srgbClr val="99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2956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8" grpId="0"/>
      <p:bldP spid="9" grpId="0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0"/>
            <a:ext cx="1595437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endParaRPr lang="en-US" sz="36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304800" y="762000"/>
            <a:ext cx="8610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 + y = y + x ; 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yx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algn="just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xxx = x</a:t>
            </a:r>
            <a:r>
              <a:rPr lang="en-US" sz="2800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; </a:t>
            </a:r>
          </a:p>
          <a:p>
            <a:pPr algn="just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(x + y) + z = x + (y + z) ;  (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)z = x(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yz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; </a:t>
            </a:r>
          </a:p>
          <a:p>
            <a:pPr algn="just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x(y + z) =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xz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algn="just"/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–(x + y – z) = – x – y + z ; …</a:t>
            </a: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28600" y="3596148"/>
            <a:ext cx="8458200" cy="1204452"/>
            <a:chOff x="150813" y="5257800"/>
            <a:chExt cx="8458200" cy="1204452"/>
          </a:xfrm>
        </p:grpSpPr>
        <p:sp>
          <p:nvSpPr>
            <p:cNvPr id="5" name="Rectangle 14"/>
            <p:cNvSpPr>
              <a:spLocks noChangeArrowheads="1"/>
            </p:cNvSpPr>
            <p:nvPr/>
          </p:nvSpPr>
          <p:spPr bwMode="auto">
            <a:xfrm>
              <a:off x="150813" y="5257800"/>
              <a:ext cx="8458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*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đại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chứa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biến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chẳng</a:t>
              </a:r>
              <a:r>
                <a: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hạn</a:t>
              </a:r>
              <a:r>
                <a:rPr lang="en-US" sz="2800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endPara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" name="Object 15"/>
            <p:cNvGraphicFramePr>
              <a:graphicFrameLocks noChangeAspect="1"/>
            </p:cNvGraphicFramePr>
            <p:nvPr/>
          </p:nvGraphicFramePr>
          <p:xfrm>
            <a:off x="684213" y="5776452"/>
            <a:ext cx="838200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48" name="Equation" r:id="rId3" imgW="330057" imgH="393529" progId="Equation.DSMT4">
                    <p:embed/>
                  </p:oleObj>
                </mc:Choice>
                <mc:Fallback>
                  <p:oleObj name="Equation" r:id="rId3" imgW="330057" imgH="393529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4213" y="5776452"/>
                          <a:ext cx="838200" cy="685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16"/>
            <p:cNvGraphicFramePr>
              <a:graphicFrameLocks noChangeAspect="1"/>
            </p:cNvGraphicFramePr>
            <p:nvPr/>
          </p:nvGraphicFramePr>
          <p:xfrm>
            <a:off x="1827213" y="5700252"/>
            <a:ext cx="995363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49" name="Equation" r:id="rId5" imgW="482391" imgH="418918" progId="Equation.DSMT4">
                    <p:embed/>
                  </p:oleObj>
                </mc:Choice>
                <mc:Fallback>
                  <p:oleObj name="Equation" r:id="rId5" imgW="482391" imgH="418918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7213" y="5700252"/>
                          <a:ext cx="995363" cy="762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304800" y="5029200"/>
            <a:ext cx="883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t, x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52400" y="914400"/>
            <a:ext cx="8763000" cy="5076825"/>
          </a:xfrm>
          <a:prstGeom prst="roundRect">
            <a:avLst/>
          </a:prstGeom>
          <a:noFill/>
          <a:ln w="63500" cmpd="dbl">
            <a:solidFill>
              <a:srgbClr val="BF03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47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1298</Words>
  <Application>Microsoft Office PowerPoint</Application>
  <PresentationFormat>On-screen Show (4:3)</PresentationFormat>
  <Paragraphs>126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Chuong IV 1 Khai niem ve bieu thuc dai so</dc:title>
  <dc:creator>NGUYEN NGOC KHANG</dc:creator>
  <cp:lastModifiedBy>Admin</cp:lastModifiedBy>
  <cp:revision>30</cp:revision>
  <dcterms:created xsi:type="dcterms:W3CDTF">2016-01-24T10:42:15Z</dcterms:created>
  <dcterms:modified xsi:type="dcterms:W3CDTF">2019-09-23T08:57:06Z</dcterms:modified>
</cp:coreProperties>
</file>