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notesMasterIdLst>
    <p:notesMasterId r:id="rId14"/>
  </p:notesMasterIdLst>
  <p:sldIdLst>
    <p:sldId id="279" r:id="rId2"/>
    <p:sldId id="265" r:id="rId3"/>
    <p:sldId id="266" r:id="rId4"/>
    <p:sldId id="280" r:id="rId5"/>
    <p:sldId id="261" r:id="rId6"/>
    <p:sldId id="262" r:id="rId7"/>
    <p:sldId id="267" r:id="rId8"/>
    <p:sldId id="269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CC"/>
    <a:srgbClr val="00FF00"/>
    <a:srgbClr val="660066"/>
    <a:srgbClr val="990000"/>
    <a:srgbClr val="090700"/>
    <a:srgbClr val="99FF66"/>
    <a:srgbClr val="FFFF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53" autoAdjust="0"/>
  </p:normalViewPr>
  <p:slideViewPr>
    <p:cSldViewPr>
      <p:cViewPr>
        <p:scale>
          <a:sx n="66" d="100"/>
          <a:sy n="66" d="100"/>
        </p:scale>
        <p:origin x="-148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44B69-7ABB-4773-8618-079403341DA2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6E277-046C-46F6-9536-18C0EA6DC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9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F8B1C-5654-4E57-AD37-77A839FDE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010EE-3920-40ED-BD4C-97E6DCD55C15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gif"/><Relationship Id="rId5" Type="http://schemas.openxmlformats.org/officeDocument/2006/relationships/image" Target="../media/image17.gif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696"/>
            <a:ext cx="9159347" cy="6861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83568" y="1196752"/>
            <a:ext cx="685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b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50.</a:t>
            </a:r>
          </a:p>
          <a:p>
            <a:pPr marL="342900" indent="-342900"/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926" name="Rectangle 62"/>
          <p:cNvSpPr>
            <a:spLocks noChangeArrowheads="1"/>
          </p:cNvSpPr>
          <p:nvPr/>
        </p:nvSpPr>
        <p:spPr bwMode="auto">
          <a:xfrm>
            <a:off x="899592" y="4653136"/>
            <a:ext cx="2514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c) M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</a:rPr>
              <a:t>0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1180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179512" y="2780928"/>
            <a:ext cx="1676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b)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403648" y="2636912"/>
          <a:ext cx="7056784" cy="16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3047760" imgH="812520" progId="Equation.DSMT4">
                  <p:embed/>
                </p:oleObj>
              </mc:Choice>
              <mc:Fallback>
                <p:oleObj name="Equation" r:id="rId3" imgW="3047760" imgH="812520" progId="Equation.DSMT4">
                  <p:embed/>
                  <p:pic>
                    <p:nvPicPr>
                      <p:cNvPr id="440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636912"/>
                        <a:ext cx="7056784" cy="16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2"/>
          <p:cNvSpPr>
            <a:spLocks noChangeArrowheads="1"/>
          </p:cNvSpPr>
          <p:nvPr/>
        </p:nvSpPr>
        <p:spPr bwMode="auto">
          <a:xfrm>
            <a:off x="611560" y="260648"/>
            <a:ext cx="2514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Trả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lời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926" grpId="0" animBg="1"/>
      <p:bldP spid="36929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66CC"/>
          </a:solidFill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609600" indent="-609600" algn="ctr" eaLnBrk="1" hangingPunct="1">
              <a:buFontTx/>
              <a:buNone/>
            </a:pP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HƯỚNG DẪN VỀ NHÀ</a:t>
            </a:r>
          </a:p>
          <a:p>
            <a:pPr marL="609600" indent="-609600" eaLnBrk="1" hangingPunct="1"/>
            <a:endParaRPr lang="en-US" sz="2800" b="1" i="1" dirty="0">
              <a:latin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28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3528" y="764704"/>
            <a:ext cx="8568952" cy="4801314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thuyết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xem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endParaRPr lang="en-US" sz="2400" b="1" dirty="0">
              <a:latin typeface="Times New Roman" pitchFamily="18" charset="0"/>
            </a:endParaRP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14 - 17 (tr.20 SGK).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11, 12,  (</a:t>
            </a:r>
            <a:r>
              <a:rPr lang="en-US" sz="2400" b="1" dirty="0" err="1">
                <a:latin typeface="Times New Roman" pitchFamily="18" charset="0"/>
              </a:rPr>
              <a:t>trang</a:t>
            </a:r>
            <a:r>
              <a:rPr lang="en-US" sz="2400" b="1" dirty="0">
                <a:latin typeface="Times New Roman" pitchFamily="18" charset="0"/>
              </a:rPr>
              <a:t> 6) SBT.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Chuẩn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tiết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 “ </a:t>
            </a:r>
            <a:r>
              <a:rPr lang="en-US" sz="2400" b="1" dirty="0" err="1">
                <a:latin typeface="Times New Roman" pitchFamily="18" charset="0"/>
              </a:rPr>
              <a:t>Luyện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”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Thống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kê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môn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kì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I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cùng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bàn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với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50000"/>
              </a:spcBef>
              <a:buFontTx/>
              <a:buAutoNum type="alphaLcParenR"/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Tính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trung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bình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môn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50000"/>
              </a:spcBef>
              <a:buFontTx/>
              <a:buAutoNum type="alphaLcParenR"/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nhận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xét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gì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kết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quả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khả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năng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92263"/>
            <a:ext cx="9144000" cy="4525962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</a:rPr>
              <a:t>   </a:t>
            </a:r>
            <a:endParaRPr lang="en-US" sz="36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6021" name="WordArt 5"/>
          <p:cNvSpPr>
            <a:spLocks noChangeArrowheads="1" noChangeShapeType="1" noTextEdit="1"/>
          </p:cNvSpPr>
          <p:nvPr/>
        </p:nvSpPr>
        <p:spPr bwMode="auto">
          <a:xfrm>
            <a:off x="3581400" y="2514600"/>
            <a:ext cx="4876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009"/>
              </a:avLst>
            </a:prstTxWarp>
          </a:bodyPr>
          <a:lstStyle/>
          <a:p>
            <a:r>
              <a:rPr lang="pt-BR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và các em học sinh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86022" name="WordArt 6"/>
          <p:cNvSpPr>
            <a:spLocks noChangeArrowheads="1" noChangeShapeType="1" noTextEdit="1"/>
          </p:cNvSpPr>
          <p:nvPr/>
        </p:nvSpPr>
        <p:spPr bwMode="auto">
          <a:xfrm>
            <a:off x="838200" y="1143000"/>
            <a:ext cx="64008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995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Xin chân thành cảm ơn các thầy cô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8439" name="Picture 8" descr="111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11975" y="3608388"/>
            <a:ext cx="2413000" cy="324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9" descr="bieu tuong 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429000"/>
            <a:ext cx="168275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10" descr="bieu tuong 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914400"/>
            <a:ext cx="13954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11" descr="bieu tuong 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191000"/>
            <a:ext cx="1512888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12" descr="dancing_mushrooms_hb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800600"/>
            <a:ext cx="2209800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41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42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43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44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8" name="Picture 45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9" name="Picture 46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6725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0" name="Picture 47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003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1" name="Picture 48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955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2" name="Picture 49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3" name="Picture 50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38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4" name="Picture 51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5" name="Picture 52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2188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6" name="Picture 53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64213" y="6203950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7" name="Picture 54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8225" y="618966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8" name="Picture 55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3975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9" name="Picture 56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6838" y="618966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0" name="Picture 57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3463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1" name="Picture 58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0263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2" name="Picture 59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75288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3" name="Picture 60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29088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4" name="Picture 61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10163" y="6188075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5" name="Picture 62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61163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6" name="Picture 63" descr="duong phan cach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313" y="6680200"/>
            <a:ext cx="87630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7" name="Picture 64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61960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8" name="Picture 65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6186488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9" name="Picture 66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25" y="617696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0" name="Picture 67" descr="GOLDSTAR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95425" y="617696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1" grpId="0" animBg="1"/>
      <p:bldP spid="860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47 - §4: </a:t>
            </a: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</a:rPr>
              <a:t>SỐ TRUNG BÌNH CỘNG</a:t>
            </a: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0" y="33265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0" y="764704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1196752"/>
            <a:ext cx="876300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Điểm kiểm tra Toán (1 tiết) của học sinh lớp 7C được bạn lớp trưởng ghi lại ở bảng bảng 19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589469"/>
              </p:ext>
            </p:extLst>
          </p:nvPr>
        </p:nvGraphicFramePr>
        <p:xfrm>
          <a:off x="899592" y="2114536"/>
          <a:ext cx="7344816" cy="2322576"/>
        </p:xfrm>
        <a:graphic>
          <a:graphicData uri="http://schemas.openxmlformats.org/drawingml/2006/table">
            <a:tbl>
              <a:tblPr/>
              <a:tblGrid>
                <a:gridCol w="73448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160240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3         6             6           7           7          2         9           6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4         7             5           8           10        9         8           7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7         7             6           6           5          8         2           8         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8         8             2           4           7          7         6           8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5         6             6           3            8          8         4           7</a:t>
                      </a: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0" y="4437112"/>
            <a:ext cx="611560" cy="43204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?1</a:t>
            </a: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899592" y="4437112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tất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bao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nhiêu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323528" y="4797153"/>
            <a:ext cx="66247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Trả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lời</a:t>
            </a:r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Có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40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kiểm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tra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0" y="5301208"/>
            <a:ext cx="576064" cy="43204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?2</a:t>
            </a:r>
          </a:p>
        </p:txBody>
      </p:sp>
      <p:sp>
        <p:nvSpPr>
          <p:cNvPr id="11" name="Text Box 45"/>
          <p:cNvSpPr txBox="1">
            <a:spLocks noChangeArrowheads="1"/>
          </p:cNvSpPr>
          <p:nvPr/>
        </p:nvSpPr>
        <p:spPr bwMode="auto">
          <a:xfrm>
            <a:off x="899592" y="5157192"/>
            <a:ext cx="82444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điểm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400" i="1" dirty="0">
                <a:latin typeface="Times New Roman" pitchFamily="18" charset="0"/>
              </a:rPr>
              <a:t>.</a:t>
            </a:r>
          </a:p>
        </p:txBody>
      </p:sp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251520" y="5877272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Trả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lời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</a:rPr>
              <a:t>Tổng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b="1" smtClean="0">
                <a:solidFill>
                  <a:srgbClr val="0000FF"/>
                </a:solidFill>
                <a:latin typeface="Tahoma" pitchFamily="34" charset="0"/>
              </a:rPr>
              <a:t>: 250</a:t>
            </a:r>
            <a:endParaRPr lang="en-US" b="1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ahoma" pitchFamily="34" charset="0"/>
              </a:rPr>
              <a:t>       </a:t>
            </a:r>
          </a:p>
        </p:txBody>
      </p:sp>
      <p:sp>
        <p:nvSpPr>
          <p:cNvPr id="13" name="Text Box 56"/>
          <p:cNvSpPr txBox="1">
            <a:spLocks noChangeArrowheads="1"/>
          </p:cNvSpPr>
          <p:nvPr/>
        </p:nvSpPr>
        <p:spPr bwMode="auto">
          <a:xfrm>
            <a:off x="539552" y="6350168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bình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cả </a:t>
            </a: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</a:rPr>
              <a:t>lớp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là: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250:40 = 6,25</a:t>
            </a:r>
            <a:endParaRPr lang="en-US" sz="2400" b="1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ahoma" pitchFamily="34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7" grpId="0" animBg="1"/>
      <p:bldP spid="8" grpId="0"/>
      <p:bldP spid="9" grpId="0"/>
      <p:bldP spid="10" grpId="0" animBg="1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0" y="-27384"/>
            <a:ext cx="52200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548680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Text Box 256"/>
          <p:cNvSpPr txBox="1">
            <a:spLocks noChangeArrowheads="1"/>
          </p:cNvSpPr>
          <p:nvPr/>
        </p:nvSpPr>
        <p:spPr bwMode="auto">
          <a:xfrm>
            <a:off x="395536" y="100588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8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523192"/>
              </p:ext>
            </p:extLst>
          </p:nvPr>
        </p:nvGraphicFramePr>
        <p:xfrm>
          <a:off x="298450" y="1539228"/>
          <a:ext cx="3985518" cy="4681376"/>
        </p:xfrm>
        <a:graphic>
          <a:graphicData uri="http://schemas.openxmlformats.org/drawingml/2006/table">
            <a:tbl>
              <a:tblPr/>
              <a:tblGrid>
                <a:gridCol w="8891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484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987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42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9" name="Text Box 84"/>
          <p:cNvSpPr txBox="1">
            <a:spLocks noChangeArrowheads="1"/>
          </p:cNvSpPr>
          <p:nvPr/>
        </p:nvSpPr>
        <p:spPr bwMode="auto">
          <a:xfrm>
            <a:off x="428596" y="2446040"/>
            <a:ext cx="571504" cy="333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4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5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6     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7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8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10</a:t>
            </a:r>
          </a:p>
        </p:txBody>
      </p:sp>
      <p:sp>
        <p:nvSpPr>
          <p:cNvPr id="10" name="Text Box 84"/>
          <p:cNvSpPr txBox="1">
            <a:spLocks noChangeArrowheads="1"/>
          </p:cNvSpPr>
          <p:nvPr/>
        </p:nvSpPr>
        <p:spPr bwMode="auto">
          <a:xfrm>
            <a:off x="1357290" y="2452310"/>
            <a:ext cx="533400" cy="333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8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latin typeface="Tahoma" pitchFamily="34" charset="0"/>
              </a:rPr>
              <a:t>1</a:t>
            </a: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1187624" y="5758408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200" dirty="0">
                <a:latin typeface="Tahoma" pitchFamily="34" charset="0"/>
              </a:rPr>
              <a:t>N=</a:t>
            </a:r>
            <a:r>
              <a:rPr lang="en-US" sz="2200" dirty="0">
                <a:solidFill>
                  <a:srgbClr val="0070C0"/>
                </a:solidFill>
                <a:latin typeface="Tahoma" pitchFamily="34" charset="0"/>
              </a:rPr>
              <a:t>40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1979712" y="5795972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dirty="0" err="1">
                <a:latin typeface="Tahoma" pitchFamily="34" charset="0"/>
              </a:rPr>
              <a:t>Tổng</a:t>
            </a:r>
            <a:r>
              <a:rPr lang="en-US" dirty="0">
                <a:latin typeface="Tahoma" pitchFamily="34" charset="0"/>
              </a:rPr>
              <a:t>:</a:t>
            </a:r>
          </a:p>
        </p:txBody>
      </p:sp>
      <p:sp>
        <p:nvSpPr>
          <p:cNvPr id="14" name="Text Box 210"/>
          <p:cNvSpPr txBox="1">
            <a:spLocks noChangeArrowheads="1"/>
          </p:cNvSpPr>
          <p:nvPr/>
        </p:nvSpPr>
        <p:spPr bwMode="auto">
          <a:xfrm>
            <a:off x="2627784" y="5775647"/>
            <a:ext cx="76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</a:rPr>
              <a:t>250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75856" y="3166120"/>
            <a:ext cx="936104" cy="156966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823214"/>
              </p:ext>
            </p:extLst>
          </p:nvPr>
        </p:nvGraphicFramePr>
        <p:xfrm>
          <a:off x="3347864" y="3310136"/>
          <a:ext cx="504056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3" imgW="330120" imgH="228600" progId="Equation.DSMT4">
                  <p:embed/>
                </p:oleObj>
              </mc:Choice>
              <mc:Fallback>
                <p:oleObj name="Equation" r:id="rId3" imgW="330120" imgH="228600" progId="Equation.DSMT4">
                  <p:embed/>
                  <p:pic>
                    <p:nvPicPr>
                      <p:cNvPr id="204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310136"/>
                        <a:ext cx="504056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572000" y="645840"/>
            <a:ext cx="39239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b)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Công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thức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644008" y="1005880"/>
            <a:ext cx="44999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tính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số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trung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bình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cộng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một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dấu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hiệu</a:t>
            </a:r>
            <a:endParaRPr lang="en-US" sz="2400" b="1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sp>
        <p:nvSpPr>
          <p:cNvPr id="19" name="Text Box 195"/>
          <p:cNvSpPr txBox="1">
            <a:spLocks noChangeArrowheads="1"/>
          </p:cNvSpPr>
          <p:nvPr/>
        </p:nvSpPr>
        <p:spPr bwMode="auto">
          <a:xfrm>
            <a:off x="4357686" y="1737930"/>
            <a:ext cx="60876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B1: Nhân từng giá trị với tần số 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tương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ứng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" name="Text Box 196"/>
          <p:cNvSpPr txBox="1">
            <a:spLocks noChangeArrowheads="1"/>
          </p:cNvSpPr>
          <p:nvPr/>
        </p:nvSpPr>
        <p:spPr bwMode="auto">
          <a:xfrm>
            <a:off x="4286248" y="2809500"/>
            <a:ext cx="51485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000066"/>
                </a:solidFill>
                <a:latin typeface="Times New Roman" pitchFamily="18" charset="0"/>
              </a:rPr>
              <a:t>B2</a:t>
            </a:r>
            <a:r>
              <a:rPr lang="en-US" sz="2400" smtClean="0">
                <a:solidFill>
                  <a:srgbClr val="000066"/>
                </a:solidFill>
                <a:latin typeface="Times New Roman" pitchFamily="18" charset="0"/>
              </a:rPr>
              <a:t>: Cộng 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tất cả các tích vừa tìm  được</a:t>
            </a:r>
          </a:p>
          <a:p>
            <a:pPr>
              <a:spcBef>
                <a:spcPct val="50000"/>
              </a:spcBef>
            </a:pPr>
            <a:endParaRPr lang="en-US" sz="2400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1" name="Text Box 196"/>
          <p:cNvSpPr txBox="1">
            <a:spLocks noChangeArrowheads="1"/>
          </p:cNvSpPr>
          <p:nvPr/>
        </p:nvSpPr>
        <p:spPr bwMode="auto">
          <a:xfrm>
            <a:off x="4357686" y="3309566"/>
            <a:ext cx="51845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B3: Chia tổng đó cho số các giá trị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                   (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tức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tổng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các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tần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).</a:t>
            </a:r>
          </a:p>
          <a:p>
            <a:pPr>
              <a:spcBef>
                <a:spcPct val="50000"/>
              </a:spcBef>
            </a:pPr>
            <a:endParaRPr lang="en-US" sz="2400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4267200" y="4166822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</a:rPr>
              <a:t>Công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</a:rPr>
              <a:t>thức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4499422" y="4606280"/>
            <a:ext cx="4644578" cy="7200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graphicFrame>
        <p:nvGraphicFramePr>
          <p:cNvPr id="3995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93459"/>
              </p:ext>
            </p:extLst>
          </p:nvPr>
        </p:nvGraphicFramePr>
        <p:xfrm>
          <a:off x="4572000" y="4595450"/>
          <a:ext cx="457200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2006280" imgH="419040" progId="Equation.DSMT4">
                  <p:embed/>
                </p:oleObj>
              </mc:Choice>
              <mc:Fallback>
                <p:oleObj name="Equation" r:id="rId5" imgW="2006280" imgH="419040" progId="Equation.DSMT4">
                  <p:embed/>
                  <p:pic>
                    <p:nvPicPr>
                      <p:cNvPr id="3995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95450"/>
                        <a:ext cx="457200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4427984" y="5381268"/>
            <a:ext cx="4716016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đó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x</a:t>
            </a:r>
            <a:r>
              <a:rPr lang="en-US" sz="1600" baseline="-25000" dirty="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, x</a:t>
            </a:r>
            <a:r>
              <a:rPr lang="en-US" sz="1600" baseline="-25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,..,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1600" baseline="-25000" dirty="0" err="1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en-US" sz="1600" baseline="-25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k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khác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X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 n</a:t>
            </a:r>
            <a:r>
              <a:rPr lang="en-US" sz="1600" baseline="-25000" dirty="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, n</a:t>
            </a:r>
            <a:r>
              <a:rPr lang="en-US" sz="1600" baseline="-25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,......,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k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tần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tương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ứng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.   N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1600" dirty="0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642910" y="245231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642910" y="2738062"/>
            <a:ext cx="985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642910" y="3095252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785786" y="3666756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785786" y="3952508"/>
            <a:ext cx="8572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827584" y="338214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785786" y="4809764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" name="Rectangle 16"/>
          <p:cNvSpPr>
            <a:spLocks noChangeArrowheads="1"/>
          </p:cNvSpPr>
          <p:nvPr/>
        </p:nvSpPr>
        <p:spPr bwMode="auto">
          <a:xfrm>
            <a:off x="785786" y="4452574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785786" y="409538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642910" y="5238392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1571604" y="2452310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1571604" y="2809500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1571604" y="3166690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500166" y="5238393"/>
            <a:ext cx="695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1643042" y="338100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1643042" y="373819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1643042" y="409538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1643042" y="445257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1571604" y="480976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2357422" y="2452310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2" name="Rectangle 16"/>
          <p:cNvSpPr>
            <a:spLocks noChangeArrowheads="1"/>
          </p:cNvSpPr>
          <p:nvPr/>
        </p:nvSpPr>
        <p:spPr bwMode="auto">
          <a:xfrm>
            <a:off x="2357422" y="2809500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2357422" y="3166690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2571736" y="3381004"/>
            <a:ext cx="71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" name="Rectangle 16"/>
          <p:cNvSpPr>
            <a:spLocks noChangeArrowheads="1"/>
          </p:cNvSpPr>
          <p:nvPr/>
        </p:nvSpPr>
        <p:spPr bwMode="auto">
          <a:xfrm>
            <a:off x="2571736" y="373819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2571736" y="4166822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2500298" y="445257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" name="Rectangle 16"/>
          <p:cNvSpPr>
            <a:spLocks noChangeArrowheads="1"/>
          </p:cNvSpPr>
          <p:nvPr/>
        </p:nvSpPr>
        <p:spPr bwMode="auto">
          <a:xfrm>
            <a:off x="2428860" y="480976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2428860" y="5238392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2071670" y="2452310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6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2071670" y="280950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1928794" y="3166690"/>
            <a:ext cx="71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" name="Rectangle 16"/>
          <p:cNvSpPr>
            <a:spLocks noChangeArrowheads="1"/>
          </p:cNvSpPr>
          <p:nvPr/>
        </p:nvSpPr>
        <p:spPr bwMode="auto">
          <a:xfrm>
            <a:off x="2000232" y="352388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5" name="Rectangle 16"/>
          <p:cNvSpPr>
            <a:spLocks noChangeArrowheads="1"/>
          </p:cNvSpPr>
          <p:nvPr/>
        </p:nvSpPr>
        <p:spPr bwMode="auto">
          <a:xfrm>
            <a:off x="2071670" y="388107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6" name="Rectangle 16"/>
          <p:cNvSpPr>
            <a:spLocks noChangeArrowheads="1"/>
          </p:cNvSpPr>
          <p:nvPr/>
        </p:nvSpPr>
        <p:spPr bwMode="auto">
          <a:xfrm>
            <a:off x="2000232" y="423826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63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8" name="Rectangle 16"/>
          <p:cNvSpPr>
            <a:spLocks noChangeArrowheads="1"/>
          </p:cNvSpPr>
          <p:nvPr/>
        </p:nvSpPr>
        <p:spPr bwMode="auto">
          <a:xfrm>
            <a:off x="2000232" y="459545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72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9" name="Rectangle 16"/>
          <p:cNvSpPr>
            <a:spLocks noChangeArrowheads="1"/>
          </p:cNvSpPr>
          <p:nvPr/>
        </p:nvSpPr>
        <p:spPr bwMode="auto">
          <a:xfrm>
            <a:off x="2000232" y="495264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0" name="Rectangle 16"/>
          <p:cNvSpPr>
            <a:spLocks noChangeArrowheads="1"/>
          </p:cNvSpPr>
          <p:nvPr/>
        </p:nvSpPr>
        <p:spPr bwMode="auto">
          <a:xfrm>
            <a:off x="2000232" y="5309830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000760" y="500042"/>
            <a:ext cx="39239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143108" y="1595054"/>
            <a:ext cx="11528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dirty="0">
                <a:latin typeface="Times New Roman" pitchFamily="18" charset="0"/>
              </a:rPr>
              <a:t>Các tích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dirty="0">
                <a:latin typeface="Times New Roman" pitchFamily="18" charset="0"/>
              </a:rPr>
              <a:t>(x.n)</a:t>
            </a:r>
          </a:p>
        </p:txBody>
      </p:sp>
      <p:graphicFrame>
        <p:nvGraphicFramePr>
          <p:cNvPr id="450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652200"/>
              </p:ext>
            </p:extLst>
          </p:nvPr>
        </p:nvGraphicFramePr>
        <p:xfrm>
          <a:off x="3275856" y="3742184"/>
          <a:ext cx="93610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7" imgW="838080" imgH="457200" progId="Equation.DSMT4">
                  <p:embed/>
                </p:oleObj>
              </mc:Choice>
              <mc:Fallback>
                <p:oleObj name="Equation" r:id="rId7" imgW="838080" imgH="457200" progId="Equation.DSMT4">
                  <p:embed/>
                  <p:pic>
                    <p:nvPicPr>
                      <p:cNvPr id="4509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742184"/>
                        <a:ext cx="93610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/>
      <p:bldP spid="21" grpId="0"/>
      <p:bldP spid="22" grpId="0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0" y="503462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Bài toán: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0" y="-27384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>
            <a:off x="214282" y="1024618"/>
            <a:ext cx="4067944" cy="7200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graphicFrame>
        <p:nvGraphicFramePr>
          <p:cNvPr id="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910374"/>
              </p:ext>
            </p:extLst>
          </p:nvPr>
        </p:nvGraphicFramePr>
        <p:xfrm>
          <a:off x="214282" y="953180"/>
          <a:ext cx="410368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2006280" imgH="419040" progId="Equation.DSMT4">
                  <p:embed/>
                </p:oleObj>
              </mc:Choice>
              <mc:Fallback>
                <p:oleObj name="Equation" r:id="rId3" imgW="2006280" imgH="419040" progId="Equation.DSMT4">
                  <p:embed/>
                  <p:pic>
                    <p:nvPicPr>
                      <p:cNvPr id="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953180"/>
                        <a:ext cx="410368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4429124" y="667428"/>
            <a:ext cx="4572032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Times New Roman" pitchFamily="18" charset="0"/>
              </a:rPr>
              <a:t>Trong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đó</a:t>
            </a:r>
            <a:r>
              <a:rPr lang="en-US" sz="1600" dirty="0"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x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x</a:t>
            </a:r>
            <a:r>
              <a:rPr lang="en-US" sz="1600" baseline="-25000" dirty="0">
                <a:latin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</a:rPr>
              <a:t>,.., </a:t>
            </a:r>
            <a:r>
              <a:rPr lang="en-US" sz="1600" dirty="0" err="1">
                <a:latin typeface="Times New Roman" pitchFamily="18" charset="0"/>
              </a:rPr>
              <a:t>x</a:t>
            </a:r>
            <a:r>
              <a:rPr lang="en-US" sz="1600" baseline="-25000" dirty="0" err="1">
                <a:latin typeface="Times New Roman" pitchFamily="18" charset="0"/>
              </a:rPr>
              <a:t>k</a:t>
            </a:r>
            <a:r>
              <a:rPr lang="en-US" sz="1600" baseline="-250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k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khác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nhau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của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dấu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hiệu</a:t>
            </a:r>
            <a:r>
              <a:rPr lang="en-US" sz="1600" dirty="0">
                <a:latin typeface="Times New Roman" pitchFamily="18" charset="0"/>
              </a:rPr>
              <a:t> X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 n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n</a:t>
            </a:r>
            <a:r>
              <a:rPr lang="en-US" sz="1600" baseline="-25000" dirty="0">
                <a:latin typeface="Times New Roman" pitchFamily="18" charset="0"/>
              </a:rPr>
              <a:t>2 </a:t>
            </a:r>
            <a:r>
              <a:rPr lang="en-US" sz="1600" dirty="0">
                <a:latin typeface="Times New Roman" pitchFamily="18" charset="0"/>
              </a:rPr>
              <a:t>,......, là k tần số tương ứng.  N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số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.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2159646"/>
            <a:ext cx="620713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?3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683568" y="2015630"/>
            <a:ext cx="80311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7A (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7C)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qua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“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tần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”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đây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. Hãy dùng công thức trên để tính số điểm trung bình của lớp 7A .</a:t>
            </a:r>
          </a:p>
        </p:txBody>
      </p:sp>
      <p:graphicFrame>
        <p:nvGraphicFramePr>
          <p:cNvPr id="13" name="Group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566623"/>
              </p:ext>
            </p:extLst>
          </p:nvPr>
        </p:nvGraphicFramePr>
        <p:xfrm>
          <a:off x="285720" y="3096320"/>
          <a:ext cx="2928958" cy="3429024"/>
        </p:xfrm>
        <a:graphic>
          <a:graphicData uri="http://schemas.openxmlformats.org/drawingml/2006/table">
            <a:tbl>
              <a:tblPr/>
              <a:tblGrid>
                <a:gridCol w="146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44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76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0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</a:rPr>
                        <a:t>N=40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4" name="Text Box 84"/>
          <p:cNvSpPr txBox="1">
            <a:spLocks noChangeArrowheads="1"/>
          </p:cNvSpPr>
          <p:nvPr/>
        </p:nvSpPr>
        <p:spPr bwMode="auto">
          <a:xfrm>
            <a:off x="571472" y="3524948"/>
            <a:ext cx="543574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3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4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5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6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7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8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9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10</a:t>
            </a:r>
          </a:p>
        </p:txBody>
      </p:sp>
      <p:sp>
        <p:nvSpPr>
          <p:cNvPr id="15" name="Text Box 85"/>
          <p:cNvSpPr txBox="1">
            <a:spLocks noChangeArrowheads="1"/>
          </p:cNvSpPr>
          <p:nvPr/>
        </p:nvSpPr>
        <p:spPr bwMode="auto">
          <a:xfrm>
            <a:off x="2000232" y="3524948"/>
            <a:ext cx="838200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2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2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4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  10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8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 10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3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99384" y="3239766"/>
            <a:ext cx="5544616" cy="21602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791225"/>
              </p:ext>
            </p:extLst>
          </p:nvPr>
        </p:nvGraphicFramePr>
        <p:xfrm>
          <a:off x="3743401" y="3239766"/>
          <a:ext cx="5400599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3568680" imgH="1409400" progId="Equation.DSMT4">
                  <p:embed/>
                </p:oleObj>
              </mc:Choice>
              <mc:Fallback>
                <p:oleObj name="Equation" r:id="rId5" imgW="3568680" imgH="1409400" progId="Equation.DSMT4">
                  <p:embed/>
                  <p:pic>
                    <p:nvPicPr>
                      <p:cNvPr id="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401" y="3239766"/>
                        <a:ext cx="5400599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492242"/>
              </p:ext>
            </p:extLst>
          </p:nvPr>
        </p:nvGraphicFramePr>
        <p:xfrm>
          <a:off x="3635896" y="3311774"/>
          <a:ext cx="28803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203040" imgH="228600" progId="Equation.DSMT4">
                  <p:embed/>
                </p:oleObj>
              </mc:Choice>
              <mc:Fallback>
                <p:oleObj name="Equation" r:id="rId7" imgW="203040" imgH="228600" progId="Equation.DSMT4">
                  <p:embed/>
                  <p:pic>
                    <p:nvPicPr>
                      <p:cNvPr id="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311774"/>
                        <a:ext cx="28803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79512" y="188640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?4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55576" y="188640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so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sánh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7C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7A ?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0" y="1052736"/>
            <a:ext cx="1440160" cy="533400"/>
          </a:xfrm>
          <a:prstGeom prst="flowChartAlternateProcess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9101" y="1589586"/>
            <a:ext cx="874846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7C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6,25</a:t>
            </a:r>
          </a:p>
          <a:p>
            <a:pPr eaLnBrk="0" hangingPunct="0"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0" y="2060848"/>
            <a:ext cx="9323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7A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6,68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564904"/>
            <a:ext cx="8748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Vậy kết quả làm bài kiểm tra Toán của lớp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7A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tốt hơn </a:t>
            </a:r>
            <a:r>
              <a:rPr lang="en-US" sz="2400" b="1" dirty="0">
                <a:latin typeface="Times New Roman" pitchFamily="18" charset="0"/>
              </a:rPr>
              <a:t>lớp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7C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 animBg="1"/>
      <p:bldP spid="12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0" y="0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Ý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nghĩa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79512" y="548680"/>
            <a:ext cx="8784976" cy="12001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3528" y="692696"/>
            <a:ext cx="85689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cộng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được</a:t>
            </a:r>
            <a:r>
              <a:rPr lang="en-US" sz="2400" b="1">
                <a:latin typeface="Times New Roman" pitchFamily="18" charset="0"/>
              </a:rPr>
              <a:t> dùng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</a:rPr>
              <a:t>đại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</a:rPr>
              <a:t>”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đặc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muốn</a:t>
            </a:r>
            <a:r>
              <a:rPr lang="en-US" sz="2400" b="1" dirty="0">
                <a:latin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dấu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hiệu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cùng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loại</a:t>
            </a:r>
            <a:r>
              <a:rPr lang="en-US" sz="2400" b="1" u="sng" dirty="0">
                <a:latin typeface="Times New Roman" pitchFamily="18" charset="0"/>
              </a:rPr>
              <a:t>.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51520" y="1700808"/>
            <a:ext cx="2103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►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ý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44016" y="2299519"/>
            <a:ext cx="89644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Khi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khoảng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chênh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lệch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đối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nên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bình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cộng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đại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diện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”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</a:rPr>
              <a:t>đó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75048" y="3081263"/>
            <a:ext cx="6805264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Ví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dụ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Xét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dấu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hiệu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X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dãy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giá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trị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là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5000         1000         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00         100.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Tính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số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trung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bình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cộng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của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dãy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số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.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23528" y="4221088"/>
            <a:ext cx="2175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Trả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lời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19672" y="4365104"/>
            <a:ext cx="604867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1620838" y="4368800"/>
          <a:ext cx="597549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2603160" imgH="444240" progId="Equation.DSMT4">
                  <p:embed/>
                </p:oleObj>
              </mc:Choice>
              <mc:Fallback>
                <p:oleObj name="Equation" r:id="rId3" imgW="2603160" imgH="444240" progId="Equation.DSMT4">
                  <p:embed/>
                  <p:pic>
                    <p:nvPicPr>
                      <p:cNvPr id="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4368800"/>
                        <a:ext cx="597549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0" y="599167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dãy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79512" y="5229200"/>
            <a:ext cx="896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     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đại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X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vì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chênh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lêch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quá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lớn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giữa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(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, 5000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100 )  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051720" y="5301208"/>
          <a:ext cx="93610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5" imgW="711000" imgH="241200" progId="Equation.DSMT4">
                  <p:embed/>
                </p:oleObj>
              </mc:Choice>
              <mc:Fallback>
                <p:oleObj name="Equation" r:id="rId5" imgW="711000" imgH="241200" progId="Equation.DSMT4">
                  <p:embed/>
                  <p:pic>
                    <p:nvPicPr>
                      <p:cNvPr id="389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301208"/>
                        <a:ext cx="93610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-108520" y="6177607"/>
            <a:ext cx="9612560" cy="779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Ví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dụ</a:t>
            </a:r>
            <a:r>
              <a:rPr kumimoji="0" lang="en-US" sz="2400" b="1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24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1600</a:t>
            </a:r>
            <a:r>
              <a:rPr kumimoji="0" lang="en-US" sz="24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không phải là một giá trị của dấu hiệu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nêu trong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VD trên.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2" grpId="0" animBg="1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116632"/>
            <a:ext cx="4264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Mốt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8176" y="620688"/>
            <a:ext cx="8866312" cy="83099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</a:rPr>
              <a:t> :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cửa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dép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dép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nam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quý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theo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cỡ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79512" y="1789911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aphicFrame>
        <p:nvGraphicFramePr>
          <p:cNvPr id="21" name="Group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61682"/>
              </p:ext>
            </p:extLst>
          </p:nvPr>
        </p:nvGraphicFramePr>
        <p:xfrm>
          <a:off x="683568" y="1629534"/>
          <a:ext cx="7992888" cy="1528529"/>
        </p:xfrm>
        <a:graphic>
          <a:graphicData uri="http://schemas.openxmlformats.org/drawingml/2006/table">
            <a:tbl>
              <a:tblPr/>
              <a:tblGrid>
                <a:gridCol w="21613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92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00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918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906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423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7796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4203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5713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6324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Cỡ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dép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79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dép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bán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(n)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N=523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2" name="Oval 21"/>
          <p:cNvSpPr/>
          <p:nvPr/>
        </p:nvSpPr>
        <p:spPr>
          <a:xfrm>
            <a:off x="4788024" y="1717903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788024" y="2293967"/>
            <a:ext cx="720080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3374087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vi-VN" sz="2400" dirty="0">
                <a:latin typeface="Times New Roman" pitchFamily="18" charset="0"/>
              </a:rPr>
              <a:t>Trong ví dụ trên số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39</a:t>
            </a:r>
            <a:r>
              <a:rPr lang="vi-VN" sz="2400" dirty="0">
                <a:latin typeface="Times New Roman" pitchFamily="18" charset="0"/>
              </a:rPr>
              <a:t> được gọi là </a:t>
            </a:r>
            <a:r>
              <a:rPr lang="vi-VN" sz="2400" b="1" dirty="0">
                <a:latin typeface="Times New Roman" pitchFamily="18" charset="0"/>
              </a:rPr>
              <a:t>Mốt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79512" y="3878143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" pitchFamily="34" charset="0"/>
                <a:cs typeface="Times" pitchFamily="34" charset="0"/>
              </a:rPr>
              <a:t>Định</a:t>
            </a:r>
            <a:r>
              <a:rPr lang="en-US" sz="2400" b="1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b="1" dirty="0" err="1">
                <a:latin typeface="Times" pitchFamily="34" charset="0"/>
                <a:cs typeface="Times" pitchFamily="34" charset="0"/>
              </a:rPr>
              <a:t>nghĩa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Mốt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của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dấu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hiệu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là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giá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trị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tần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lớn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nhất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trong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bảng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tần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số</a:t>
            </a:r>
            <a:endParaRPr lang="en-US" sz="2400" dirty="0">
              <a:latin typeface="Times" pitchFamily="34" charset="0"/>
              <a:cs typeface="Times" pitchFamily="34" charset="0"/>
            </a:endParaRPr>
          </a:p>
          <a:p>
            <a:r>
              <a:rPr lang="en-US" sz="2400" dirty="0" err="1">
                <a:latin typeface="Times" pitchFamily="34" charset="0"/>
                <a:cs typeface="Times" pitchFamily="34" charset="0"/>
              </a:rPr>
              <a:t>Kí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hiệu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: </a:t>
            </a:r>
          </a:p>
        </p:txBody>
      </p:sp>
      <p:graphicFrame>
        <p:nvGraphicFramePr>
          <p:cNvPr id="1539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892003"/>
              </p:ext>
            </p:extLst>
          </p:nvPr>
        </p:nvGraphicFramePr>
        <p:xfrm>
          <a:off x="1339583" y="4670232"/>
          <a:ext cx="568121" cy="4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241200" imgH="228600" progId="Equation.DSMT4">
                  <p:embed/>
                </p:oleObj>
              </mc:Choice>
              <mc:Fallback>
                <p:oleObj name="Equation" r:id="rId3" imgW="241200" imgH="228600" progId="Equation.DSMT4">
                  <p:embed/>
                  <p:pic>
                    <p:nvPicPr>
                      <p:cNvPr id="1539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583" y="4670232"/>
                        <a:ext cx="568121" cy="486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8" name="Picture 4" descr="Picture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3302496" y="116632"/>
            <a:ext cx="21336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152400" y="8382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9062" name="Object 38"/>
          <p:cNvGraphicFramePr>
            <a:graphicFrameLocks noChangeAspect="1"/>
          </p:cNvGraphicFramePr>
          <p:nvPr/>
        </p:nvGraphicFramePr>
        <p:xfrm>
          <a:off x="1676400" y="1371600"/>
          <a:ext cx="6705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4" imgW="2133360" imgH="393480" progId="Equation.DSMT4">
                  <p:embed/>
                </p:oleObj>
              </mc:Choice>
              <mc:Fallback>
                <p:oleObj name="Equation" r:id="rId4" imgW="2133360" imgH="393480" progId="Equation.DSMT4">
                  <p:embed/>
                  <p:pic>
                    <p:nvPicPr>
                      <p:cNvPr id="12906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1600"/>
                        <a:ext cx="6705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64" name="Text Box 40"/>
          <p:cNvSpPr txBox="1">
            <a:spLocks noChangeArrowheads="1"/>
          </p:cNvSpPr>
          <p:nvPr/>
        </p:nvSpPr>
        <p:spPr bwMode="auto">
          <a:xfrm>
            <a:off x="251520" y="2803525"/>
            <a:ext cx="8663880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diện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”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đặc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so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loại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9065" name="Text Box 41"/>
          <p:cNvSpPr txBox="1">
            <a:spLocks noChangeArrowheads="1"/>
          </p:cNvSpPr>
          <p:nvPr/>
        </p:nvSpPr>
        <p:spPr bwMode="auto">
          <a:xfrm>
            <a:off x="228600" y="47244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6200" y="5105402"/>
            <a:ext cx="8915400" cy="1274763"/>
            <a:chOff x="48" y="3216"/>
            <a:chExt cx="5616" cy="803"/>
          </a:xfrm>
        </p:grpSpPr>
        <p:sp>
          <p:nvSpPr>
            <p:cNvPr id="129067" name="Text Box 43"/>
            <p:cNvSpPr txBox="1">
              <a:spLocks noChangeArrowheads="1"/>
            </p:cNvSpPr>
            <p:nvPr/>
          </p:nvSpPr>
          <p:spPr bwMode="auto">
            <a:xfrm>
              <a:off x="48" y="3216"/>
              <a:ext cx="5616" cy="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Mốt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dấu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tần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3200" b="1" i="1" dirty="0">
                  <a:solidFill>
                    <a:srgbClr val="0000FF"/>
                  </a:solidFill>
                  <a:latin typeface=".VnTime" pitchFamily="34" charset="0"/>
                </a:rPr>
                <a:t>  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tần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” .   KH:</a:t>
              </a:r>
              <a:r>
                <a:rPr lang="en-US" sz="3200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129068" name="Object 44"/>
            <p:cNvGraphicFramePr>
              <a:graphicFrameLocks noChangeAspect="1"/>
            </p:cNvGraphicFramePr>
            <p:nvPr/>
          </p:nvGraphicFramePr>
          <p:xfrm>
            <a:off x="3288" y="3657"/>
            <a:ext cx="33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Equation" r:id="rId6" imgW="241200" imgH="228600" progId="Equation.DSMT4">
                    <p:embed/>
                  </p:oleObj>
                </mc:Choice>
                <mc:Fallback>
                  <p:oleObj name="Equation" r:id="rId6" imgW="241200" imgH="228600" progId="Equation.DSMT4">
                    <p:embed/>
                    <p:pic>
                      <p:nvPicPr>
                        <p:cNvPr id="129068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3657"/>
                          <a:ext cx="336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179512" y="2276872"/>
            <a:ext cx="6853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2. Ý </a:t>
            </a:r>
            <a:r>
              <a:rPr lang="en-US" sz="2800" b="1" dirty="0" err="1">
                <a:latin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cộng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58" grpId="0"/>
      <p:bldP spid="129059" grpId="0"/>
      <p:bldP spid="129064" grpId="0"/>
      <p:bldP spid="129065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620688"/>
            <a:ext cx="9144000" cy="6237312"/>
          </a:xfrm>
          <a:prstGeom prst="rect">
            <a:avLst/>
          </a:prstGeom>
          <a:solidFill>
            <a:srgbClr val="FFFF66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3200" b="1" u="sng" dirty="0">
                <a:solidFill>
                  <a:srgbClr val="0000FF"/>
                </a:solidFill>
                <a:latin typeface="Times New Roman" pitchFamily="18" charset="0"/>
              </a:rPr>
              <a:t>tâp</a:t>
            </a: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nghiên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cứu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loại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chọn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ý 50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bật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lúc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tự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 “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ghi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bảng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23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tròn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):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cộng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mốt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33875" name="Group 83"/>
          <p:cNvGraphicFramePr>
            <a:graphicFrameLocks noGrp="1"/>
          </p:cNvGraphicFramePr>
          <p:nvPr/>
        </p:nvGraphicFramePr>
        <p:xfrm>
          <a:off x="381000" y="3200400"/>
          <a:ext cx="8229600" cy="1600835"/>
        </p:xfrm>
        <a:graphic>
          <a:graphicData uri="http://schemas.openxmlformats.org/drawingml/2006/table">
            <a:tbl>
              <a:tblPr/>
              <a:tblGrid>
                <a:gridCol w="22653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826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842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Tuổi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thọ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2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bóng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đèn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tương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ứng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=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5389" name="Text Box 61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99"/>
                </a:solidFill>
                <a:latin typeface="Times New Roman" pitchFamily="18" charset="0"/>
              </a:rPr>
              <a:t> 			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BÀI TẬP 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46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</TotalTime>
  <Words>1138</Words>
  <Application>Microsoft Office PowerPoint</Application>
  <PresentationFormat>On-screen Show (4:3)</PresentationFormat>
  <Paragraphs>213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Chuong III 4 So trung binh cong</dc:title>
  <dc:creator>LAPTOP</dc:creator>
  <cp:lastModifiedBy>Admin</cp:lastModifiedBy>
  <cp:revision>253</cp:revision>
  <dcterms:created xsi:type="dcterms:W3CDTF">2017-02-08T03:52:05Z</dcterms:created>
  <dcterms:modified xsi:type="dcterms:W3CDTF">2019-09-23T08:56:06Z</dcterms:modified>
</cp:coreProperties>
</file>