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7" r:id="rId2"/>
    <p:sldId id="289" r:id="rId3"/>
    <p:sldId id="328" r:id="rId4"/>
    <p:sldId id="334" r:id="rId5"/>
    <p:sldId id="330" r:id="rId6"/>
    <p:sldId id="335" r:id="rId7"/>
    <p:sldId id="336" r:id="rId8"/>
    <p:sldId id="337" r:id="rId9"/>
    <p:sldId id="338"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630"/>
    <a:srgbClr val="3F8158"/>
    <a:srgbClr val="003300"/>
    <a:srgbClr val="006600"/>
    <a:srgbClr val="1B3527"/>
    <a:srgbClr val="006666"/>
    <a:srgbClr val="2E923A"/>
    <a:srgbClr val="17391D"/>
    <a:srgbClr val="427E5F"/>
    <a:srgbClr val="1C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5" autoAdjust="0"/>
    <p:restoredTop sz="94364" autoAdjust="0"/>
  </p:normalViewPr>
  <p:slideViewPr>
    <p:cSldViewPr>
      <p:cViewPr varScale="1">
        <p:scale>
          <a:sx n="109" d="100"/>
          <a:sy n="109" d="100"/>
        </p:scale>
        <p:origin x="80" y="14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911D-1E3E-4725-91F9-FF94F884CDBF}" type="datetimeFigureOut">
              <a:rPr lang="en-US" smtClean="0"/>
              <a:pPr/>
              <a:t>11/2/2022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2C7393-C4C9-40A3-A388-FB24E9905DE8}" type="slidenum">
              <a:rPr lang="en-US" smtClean="0"/>
              <a:pPr/>
              <a:t>‹#›</a:t>
            </a:fld>
            <a:endParaRPr lang="en-US"/>
          </a:p>
        </p:txBody>
      </p:sp>
    </p:spTree>
    <p:extLst>
      <p:ext uri="{BB962C8B-B14F-4D97-AF65-F5344CB8AC3E}">
        <p14:creationId xmlns:p14="http://schemas.microsoft.com/office/powerpoint/2010/main" val="3852970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7391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5" name="Subtitle 2"/>
          <p:cNvSpPr txBox="1">
            <a:spLocks/>
          </p:cNvSpPr>
          <p:nvPr/>
        </p:nvSpPr>
        <p:spPr>
          <a:xfrm>
            <a:off x="228600" y="285750"/>
            <a:ext cx="8610600" cy="485775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rPr>
              <a:t>KIỂM</a:t>
            </a:r>
            <a:r>
              <a:rPr kumimoji="0" lang="en-US" sz="2800" b="1" i="0" u="none" strike="noStrike" kern="1200" cap="none" spc="0" normalizeH="0" noProof="0" dirty="0">
                <a:ln>
                  <a:noFill/>
                </a:ln>
                <a:solidFill>
                  <a:schemeClr val="bg1"/>
                </a:solidFill>
                <a:effectLst/>
                <a:uLnTx/>
                <a:uFillTx/>
                <a:latin typeface="Times New Roman" pitchFamily="18" charset="0"/>
                <a:ea typeface="+mn-ea"/>
                <a:cs typeface="Times New Roman" pitchFamily="18" charset="0"/>
              </a:rPr>
              <a:t> TRA BÀI CŨ</a:t>
            </a:r>
          </a:p>
          <a:p>
            <a:pPr marL="342900" marR="0" lvl="0" indent="-342900" defTabSz="914400" rtl="0" eaLnBrk="1" fontAlgn="auto" latinLnBrk="0" hangingPunct="1">
              <a:lnSpc>
                <a:spcPct val="100000"/>
              </a:lnSpc>
              <a:spcBef>
                <a:spcPct val="20000"/>
              </a:spcBef>
              <a:spcAft>
                <a:spcPts val="0"/>
              </a:spcAft>
              <a:buClrTx/>
              <a:buSzTx/>
              <a:tabLst/>
              <a:defRPr/>
            </a:pPr>
            <a:r>
              <a:rPr lang="en-US" sz="2000" b="1" dirty="0">
                <a:solidFill>
                  <a:schemeClr val="bg1"/>
                </a:solidFill>
                <a:latin typeface="Times New Roman" pitchFamily="18" charset="0"/>
                <a:cs typeface="Times New Roman" pitchFamily="18" charset="0"/>
              </a:rPr>
              <a:t>1- </a:t>
            </a:r>
            <a:r>
              <a:rPr lang="en-US" sz="2000" b="1" dirty="0" err="1">
                <a:solidFill>
                  <a:schemeClr val="bg1"/>
                </a:solidFill>
                <a:latin typeface="Times New Roman" pitchFamily="18" charset="0"/>
                <a:cs typeface="Times New Roman" pitchFamily="18" charset="0"/>
              </a:rPr>
              <a:t>Thế</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nào</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là</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trường</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từ</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vựng</a:t>
            </a:r>
            <a:r>
              <a:rPr lang="en-US" sz="2000" b="1" dirty="0">
                <a:solidFill>
                  <a:schemeClr val="bg1"/>
                </a:solidFill>
                <a:latin typeface="Times New Roman" pitchFamily="18" charset="0"/>
                <a:cs typeface="Times New Roman" pitchFamily="18" charset="0"/>
              </a:rPr>
              <a:t>? Cho </a:t>
            </a:r>
            <a:r>
              <a:rPr lang="en-US" sz="2000" b="1" dirty="0" err="1">
                <a:solidFill>
                  <a:schemeClr val="bg1"/>
                </a:solidFill>
                <a:latin typeface="Times New Roman" pitchFamily="18" charset="0"/>
                <a:cs typeface="Times New Roman" pitchFamily="18" charset="0"/>
              </a:rPr>
              <a:t>ví</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dụ</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và</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làm</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bài</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tập</a:t>
            </a:r>
            <a:r>
              <a:rPr lang="en-US" sz="2000" b="1" dirty="0">
                <a:solidFill>
                  <a:schemeClr val="bg1"/>
                </a:solidFill>
                <a:latin typeface="Times New Roman" pitchFamily="18" charset="0"/>
                <a:cs typeface="Times New Roman" pitchFamily="18" charset="0"/>
              </a:rPr>
              <a:t> </a:t>
            </a:r>
            <a:r>
              <a:rPr lang="en-US" sz="2000" b="1" dirty="0" err="1">
                <a:solidFill>
                  <a:schemeClr val="bg1"/>
                </a:solidFill>
                <a:latin typeface="Times New Roman" pitchFamily="18" charset="0"/>
                <a:cs typeface="Times New Roman" pitchFamily="18" charset="0"/>
              </a:rPr>
              <a:t>số</a:t>
            </a:r>
            <a:r>
              <a:rPr lang="en-US" sz="2000" b="1" dirty="0">
                <a:solidFill>
                  <a:schemeClr val="bg1"/>
                </a:solidFill>
                <a:latin typeface="Times New Roman" pitchFamily="18" charset="0"/>
                <a:cs typeface="Times New Roman" pitchFamily="18" charset="0"/>
              </a:rPr>
              <a:t> 2 ( </a:t>
            </a:r>
            <a:r>
              <a:rPr lang="en-US" sz="2000" b="1" dirty="0" err="1">
                <a:solidFill>
                  <a:schemeClr val="bg1"/>
                </a:solidFill>
                <a:latin typeface="Times New Roman" pitchFamily="18" charset="0"/>
                <a:cs typeface="Times New Roman" pitchFamily="18" charset="0"/>
              </a:rPr>
              <a:t>sgk</a:t>
            </a:r>
            <a:r>
              <a:rPr lang="en-US" sz="2000" b="1" dirty="0">
                <a:solidFill>
                  <a:schemeClr val="bg1"/>
                </a:solidFill>
                <a:latin typeface="Times New Roman" pitchFamily="18" charset="0"/>
                <a:cs typeface="Times New Roman" pitchFamily="18" charset="0"/>
              </a:rPr>
              <a:t>)</a:t>
            </a:r>
          </a:p>
          <a:p>
            <a:pPr marL="342900" marR="0" lvl="0" indent="-342900" defTabSz="914400" rtl="0" eaLnBrk="1" fontAlgn="auto" latinLnBrk="0" hangingPunct="1">
              <a:lnSpc>
                <a:spcPct val="100000"/>
              </a:lnSpc>
              <a:spcBef>
                <a:spcPct val="20000"/>
              </a:spcBef>
              <a:spcAft>
                <a:spcPts val="0"/>
              </a:spcAft>
              <a:buClrTx/>
              <a:buSzTx/>
              <a:tabLst/>
              <a:defRPr/>
            </a:pP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2-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Trường</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từ</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vựng</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có</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những</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lưu</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 ý </a:t>
            </a:r>
            <a:r>
              <a:rPr kumimoji="0" lang="en-US" sz="2000" b="1" i="0" u="none" strike="noStrike" kern="1200" cap="none" spc="0" normalizeH="0" noProof="0" dirty="0" err="1">
                <a:ln>
                  <a:noFill/>
                </a:ln>
                <a:solidFill>
                  <a:schemeClr val="bg1"/>
                </a:solidFill>
                <a:effectLst/>
                <a:uLnTx/>
                <a:uFillTx/>
                <a:latin typeface="Times New Roman" pitchFamily="18" charset="0"/>
                <a:cs typeface="Times New Roman" pitchFamily="18" charset="0"/>
              </a:rPr>
              <a:t>gì</a:t>
            </a:r>
            <a:r>
              <a:rPr kumimoji="0" lang="en-US" sz="2000" b="1" i="0" u="none" strike="noStrike" kern="1200" cap="none" spc="0" normalizeH="0" noProof="0" dirty="0">
                <a:ln>
                  <a:noFill/>
                </a:ln>
                <a:solidFill>
                  <a:schemeClr val="bg1"/>
                </a:solidFill>
                <a:effectLst/>
                <a:uLnTx/>
                <a:uFillTx/>
                <a:latin typeface="Times New Roman" pitchFamily="18" charset="0"/>
                <a:cs typeface="Times New Roman" pitchFamily="18" charset="0"/>
              </a:rPr>
              <a:t>?</a:t>
            </a: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2800" b="1" i="0" u="none" strike="noStrike" kern="1200" cap="none" spc="0" normalizeH="0" noProof="0" dirty="0">
              <a:ln>
                <a:noFill/>
              </a:ln>
              <a:solidFill>
                <a:schemeClr val="bg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28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17557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240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3" name="TextBox 2"/>
          <p:cNvSpPr txBox="1"/>
          <p:nvPr/>
        </p:nvSpPr>
        <p:spPr>
          <a:xfrm>
            <a:off x="533400" y="1276350"/>
            <a:ext cx="8458200" cy="1415772"/>
          </a:xfrm>
          <a:prstGeom prst="rect">
            <a:avLst/>
          </a:prstGeom>
          <a:noFill/>
        </p:spPr>
        <p:txBody>
          <a:bodyPr wrap="square" rtlCol="0">
            <a:spAutoFit/>
          </a:bodyPr>
          <a:lstStyle/>
          <a:p>
            <a:pPr algn="ctr">
              <a:spcAft>
                <a:spcPts val="0"/>
              </a:spcAft>
            </a:pPr>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 TƯỢNG HÌNH, TỪ TƯỢNG THANH</a:t>
            </a:r>
            <a:endParaRPr lang="en-US" sz="32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Aft>
                <a:spcPts val="0"/>
              </a:spcAft>
            </a:pPr>
            <a:r>
              <a:rPr lang="pt-BR"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p>
          <a:p>
            <a:pPr algn="ctr">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152400" y="742950"/>
            <a:ext cx="3352800" cy="6096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0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rPr>
              <a:t>TIẾT</a:t>
            </a:r>
            <a:r>
              <a:rPr kumimoji="0" lang="en-US" sz="2000" b="1" i="0" u="none" strike="noStrike" kern="1200" cap="none" spc="0" normalizeH="0" noProof="0" dirty="0">
                <a:ln>
                  <a:noFill/>
                </a:ln>
                <a:solidFill>
                  <a:schemeClr val="bg1"/>
                </a:solidFill>
                <a:effectLst/>
                <a:uLnTx/>
                <a:uFillTx/>
                <a:latin typeface="Times New Roman" pitchFamily="18" charset="0"/>
                <a:ea typeface="+mn-ea"/>
                <a:cs typeface="Times New Roman" pitchFamily="18" charset="0"/>
              </a:rPr>
              <a:t> 18- </a:t>
            </a:r>
            <a:r>
              <a:rPr kumimoji="0" lang="en-US" sz="2000" b="1" i="0" u="none" strike="noStrike" kern="1200" cap="none" spc="0" normalizeH="0" noProof="0" dirty="0" err="1">
                <a:ln>
                  <a:noFill/>
                </a:ln>
                <a:solidFill>
                  <a:schemeClr val="bg1"/>
                </a:solidFill>
                <a:effectLst/>
                <a:uLnTx/>
                <a:uFillTx/>
                <a:latin typeface="Times New Roman" pitchFamily="18" charset="0"/>
                <a:ea typeface="+mn-ea"/>
                <a:cs typeface="Times New Roman" pitchFamily="18" charset="0"/>
              </a:rPr>
              <a:t>Tiếng</a:t>
            </a:r>
            <a:r>
              <a:rPr kumimoji="0" lang="en-US" sz="2000" b="1" i="0" u="none" strike="noStrike" kern="1200" cap="none" spc="0" normalizeH="0" noProof="0" dirty="0">
                <a:ln>
                  <a:noFill/>
                </a:ln>
                <a:solidFill>
                  <a:schemeClr val="bg1"/>
                </a:solidFill>
                <a:effectLst/>
                <a:uLnTx/>
                <a:uFillTx/>
                <a:latin typeface="Times New Roman" pitchFamily="18" charset="0"/>
                <a:ea typeface="+mn-ea"/>
                <a:cs typeface="Times New Roman" pitchFamily="18" charset="0"/>
              </a:rPr>
              <a:t> </a:t>
            </a:r>
            <a:r>
              <a:rPr kumimoji="0" lang="en-US" sz="2000" b="1" i="0" u="none" strike="noStrike" kern="1200" cap="none" spc="0" normalizeH="0" noProof="0" dirty="0" err="1">
                <a:ln>
                  <a:noFill/>
                </a:ln>
                <a:solidFill>
                  <a:schemeClr val="bg1"/>
                </a:solidFill>
                <a:effectLst/>
                <a:uLnTx/>
                <a:uFillTx/>
                <a:latin typeface="Times New Roman" pitchFamily="18" charset="0"/>
                <a:ea typeface="+mn-ea"/>
                <a:cs typeface="Times New Roman" pitchFamily="18" charset="0"/>
              </a:rPr>
              <a:t>Việt</a:t>
            </a:r>
            <a:endParaRPr kumimoji="0" lang="en-US" sz="20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87143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76200" y="208836"/>
            <a:ext cx="8686800" cy="1138773"/>
          </a:xfrm>
          <a:prstGeom prst="rect">
            <a:avLst/>
          </a:prstGeom>
        </p:spPr>
        <p:txBody>
          <a:bodyPr wrap="square">
            <a:spAutoFit/>
          </a:bodyPr>
          <a:lstStyle/>
          <a:p>
            <a:pPr lvl="1" algn="just"/>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tabLst>
                <a:tab pos="4057650" algn="l"/>
              </a:tabLst>
            </a:pP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indent="457200" algn="just">
              <a:spcAft>
                <a:spcPts val="0"/>
              </a:spcAft>
            </a:pP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đình</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ông</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bà</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dì</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chú</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bác</a:t>
            </a:r>
            <a:r>
              <a:rPr lang="en-US" sz="24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43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57150"/>
            <a:ext cx="8458200" cy="5755422"/>
          </a:xfrm>
          <a:prstGeom prst="rect">
            <a:avLst/>
          </a:prstGeom>
        </p:spPr>
        <p:txBody>
          <a:bodyPr wrap="square">
            <a:spAutoFit/>
          </a:bodyPr>
          <a:lstStyle/>
          <a:p>
            <a:pPr algn="just">
              <a:spcAft>
                <a:spcPts val="0"/>
              </a:spcAft>
            </a:pPr>
            <a:r>
              <a:rPr lang="it-IT"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  Đặc điểm, công dụng.</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 Tìm hiểu ví dụ.</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Các từ gợi tả hình ảnh, dáng vẻ, trạng thái của sự vật: </a:t>
            </a:r>
            <a:r>
              <a:rPr lang="it-IT"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móm mém</a:t>
            </a:r>
            <a:r>
              <a:rPr lang="it-IT"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vật vã, rũ rượi, xồng xộc, xộc xệch, sòng sọc.</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Tác dụng tái hiện một cách sinh động hình ảnh lão Hạc, một lão nông già nua đang trong tâm trạng ân hận đau khổ vì trót lừa con chó. Đồng thời làm nổi bật cái chết thương tâm của lão.</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Những từ mô tả âm thanh của tự nhiên, của con người: </a:t>
            </a:r>
            <a:r>
              <a:rPr lang="it-IT"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hu hu, ư ử.</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tabLst>
                <a:tab pos="2562225" algn="l"/>
              </a:tabLs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Tác dụng:	</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hu hu</a:t>
            </a:r>
            <a:r>
              <a:rPr lang="it-IT"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gợi âm thanh tiếng khóc của lão Hạc khi nghĩ mình đã lừa một con chó.</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ư ử</a:t>
            </a: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gợi tiếng rên của con chó khi nó bị trói.</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Do khả năng tái hiện sinh động, cụ thể mọi sự vật, hiện tượng nên những từ ngữ này thường được dùng trong văn Tự sự, Miêu tả</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2- Kết luận</a:t>
            </a:r>
            <a:r>
              <a:rPr lang="it-IT"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Ghi nhớ (SGK T49).</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it-IT"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endParaRPr lang="en-US" sz="24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71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1000"/>
                                        <p:tgtEl>
                                          <p:spTgt spid="4">
                                            <p:txEl>
                                              <p:pRg st="5" end="5"/>
                                            </p:txEl>
                                          </p:spTgt>
                                        </p:tgtEl>
                                      </p:cBhvr>
                                    </p:animEffect>
                                    <p:anim calcmode="lin" valueType="num">
                                      <p:cBhvr>
                                        <p:cTn id="4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Effect transition="in" filter="fade">
                                      <p:cBhvr>
                                        <p:cTn id="49" dur="1000"/>
                                        <p:tgtEl>
                                          <p:spTgt spid="4">
                                            <p:txEl>
                                              <p:pRg st="6" end="6"/>
                                            </p:txEl>
                                          </p:spTgt>
                                        </p:tgtEl>
                                      </p:cBhvr>
                                    </p:animEffect>
                                    <p:anim calcmode="lin" valueType="num">
                                      <p:cBhvr>
                                        <p:cTn id="5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Effect transition="in" filter="fade">
                                      <p:cBhvr>
                                        <p:cTn id="56" dur="1000"/>
                                        <p:tgtEl>
                                          <p:spTgt spid="4">
                                            <p:txEl>
                                              <p:pRg st="7" end="7"/>
                                            </p:txEl>
                                          </p:spTgt>
                                        </p:tgtEl>
                                      </p:cBhvr>
                                    </p:animEffect>
                                    <p:anim calcmode="lin" valueType="num">
                                      <p:cBhvr>
                                        <p:cTn id="57"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4">
                                            <p:txEl>
                                              <p:pRg st="8" end="8"/>
                                            </p:txEl>
                                          </p:spTgt>
                                        </p:tgtEl>
                                        <p:attrNameLst>
                                          <p:attrName>style.visibility</p:attrName>
                                        </p:attrNameLst>
                                      </p:cBhvr>
                                      <p:to>
                                        <p:strVal val="visible"/>
                                      </p:to>
                                    </p:set>
                                    <p:animEffect transition="in" filter="fade">
                                      <p:cBhvr>
                                        <p:cTn id="63" dur="1000"/>
                                        <p:tgtEl>
                                          <p:spTgt spid="4">
                                            <p:txEl>
                                              <p:pRg st="8" end="8"/>
                                            </p:txEl>
                                          </p:spTgt>
                                        </p:tgtEl>
                                      </p:cBhvr>
                                    </p:animEffect>
                                    <p:anim calcmode="lin" valueType="num">
                                      <p:cBhvr>
                                        <p:cTn id="64"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4">
                                            <p:txEl>
                                              <p:pRg st="9" end="9"/>
                                            </p:txEl>
                                          </p:spTgt>
                                        </p:tgtEl>
                                        <p:attrNameLst>
                                          <p:attrName>style.visibility</p:attrName>
                                        </p:attrNameLst>
                                      </p:cBhvr>
                                      <p:to>
                                        <p:strVal val="visible"/>
                                      </p:to>
                                    </p:set>
                                    <p:animEffect transition="in" filter="fade">
                                      <p:cBhvr>
                                        <p:cTn id="70" dur="1000"/>
                                        <p:tgtEl>
                                          <p:spTgt spid="4">
                                            <p:txEl>
                                              <p:pRg st="9" end="9"/>
                                            </p:txEl>
                                          </p:spTgt>
                                        </p:tgtEl>
                                      </p:cBhvr>
                                    </p:animEffect>
                                    <p:anim calcmode="lin" valueType="num">
                                      <p:cBhvr>
                                        <p:cTn id="71"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304800" y="370165"/>
            <a:ext cx="8610600" cy="4401205"/>
          </a:xfrm>
          <a:prstGeom prst="rect">
            <a:avLst/>
          </a:prstGeom>
        </p:spPr>
        <p:txBody>
          <a:bodyPr wrap="square">
            <a:spAutoFit/>
          </a:bodyPr>
          <a:lstStyle/>
          <a:p>
            <a:pPr algn="just">
              <a:spcAft>
                <a:spcPts val="0"/>
              </a:spcAft>
            </a:pPr>
            <a:r>
              <a:rPr lang="pt-BR"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II- Luyện tập.</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Bài 1.</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 1</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Xoàn soạt</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Tượng thanh.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Rón rén</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Tượng hình.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 2</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Bịch</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Tượng thanh.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 3</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Bốp</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Tượn</a:t>
            </a:r>
            <a:r>
              <a:rPr lang="nl-NL"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 thanh.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nl-NL" sz="20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 4</a:t>
            </a:r>
            <a:r>
              <a:rPr lang="nl-NL"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nl-NL"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Lẻo khẻo, chỏng quèo</a:t>
            </a:r>
            <a:r>
              <a:rPr lang="nl-NL"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Tượng hình.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nham nhảm</a:t>
            </a:r>
            <a:r>
              <a:rPr lang="pt-BR"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tượng thanh.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Bài 3:</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Hả hả</a:t>
            </a:r>
            <a:r>
              <a:rPr lang="pt-BR"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tả tiếng cười to, tỏ ra rất khoái chí.</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Hì hì</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cười phát ra đằng mũi, biểu lộ thái độ không đồng tình cũng khoong phản đối.</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Hô hố</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cười to và thô lỗ.</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r>
              <a:rPr lang="pt-BR"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Hơ hớ</a:t>
            </a: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cười thoải mái, vui vẻ, không cần che đậy, gìn giữ.</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43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0" end="10"/>
                                            </p:txEl>
                                          </p:spTgt>
                                        </p:tgtEl>
                                        <p:attrNameLst>
                                          <p:attrName>style.visibility</p:attrName>
                                        </p:attrNameLst>
                                      </p:cBhvr>
                                      <p:to>
                                        <p:strVal val="visible"/>
                                      </p:to>
                                    </p:set>
                                    <p:animEffect transition="in" filter="fade">
                                      <p:cBhvr>
                                        <p:cTn id="77" dur="1000"/>
                                        <p:tgtEl>
                                          <p:spTgt spid="2">
                                            <p:txEl>
                                              <p:pRg st="10" end="10"/>
                                            </p:txEl>
                                          </p:spTgt>
                                        </p:tgtEl>
                                      </p:cBhvr>
                                    </p:animEffect>
                                    <p:anim calcmode="lin" valueType="num">
                                      <p:cBhvr>
                                        <p:cTn id="7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1" end="11"/>
                                            </p:txEl>
                                          </p:spTgt>
                                        </p:tgtEl>
                                        <p:attrNameLst>
                                          <p:attrName>style.visibility</p:attrName>
                                        </p:attrNameLst>
                                      </p:cBhvr>
                                      <p:to>
                                        <p:strVal val="visible"/>
                                      </p:to>
                                    </p:set>
                                    <p:animEffect transition="in" filter="fade">
                                      <p:cBhvr>
                                        <p:cTn id="84" dur="1000"/>
                                        <p:tgtEl>
                                          <p:spTgt spid="2">
                                            <p:txEl>
                                              <p:pRg st="11" end="11"/>
                                            </p:txEl>
                                          </p:spTgt>
                                        </p:tgtEl>
                                      </p:cBhvr>
                                    </p:animEffect>
                                    <p:anim calcmode="lin" valueType="num">
                                      <p:cBhvr>
                                        <p:cTn id="85"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
                                            <p:txEl>
                                              <p:pRg st="12" end="12"/>
                                            </p:txEl>
                                          </p:spTgt>
                                        </p:tgtEl>
                                        <p:attrNameLst>
                                          <p:attrName>style.visibility</p:attrName>
                                        </p:attrNameLst>
                                      </p:cBhvr>
                                      <p:to>
                                        <p:strVal val="visible"/>
                                      </p:to>
                                    </p:set>
                                    <p:animEffect transition="in" filter="fade">
                                      <p:cBhvr>
                                        <p:cTn id="91" dur="1000"/>
                                        <p:tgtEl>
                                          <p:spTgt spid="2">
                                            <p:txEl>
                                              <p:pRg st="12" end="12"/>
                                            </p:txEl>
                                          </p:spTgt>
                                        </p:tgtEl>
                                      </p:cBhvr>
                                    </p:animEffect>
                                    <p:anim calcmode="lin" valueType="num">
                                      <p:cBhvr>
                                        <p:cTn id="92"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304800" y="370165"/>
            <a:ext cx="8610600" cy="2246769"/>
          </a:xfrm>
          <a:prstGeom prst="rect">
            <a:avLst/>
          </a:prstGeom>
        </p:spPr>
        <p:txBody>
          <a:bodyPr wrap="square">
            <a:spAutoFit/>
          </a:bodyPr>
          <a:lstStyle/>
          <a:p>
            <a:pPr algn="just">
              <a:spcAft>
                <a:spcPts val="0"/>
              </a:spcAft>
              <a:tabLst>
                <a:tab pos="981075" algn="l"/>
              </a:tabLs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Củng cố:</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tabLst>
                <a:tab pos="981075" algn="l"/>
              </a:tabLs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Từ nào dưới đây không phải là từ tượng hình?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 – Xôn xao                     B – Rũ rượi                       </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 – Xộc xệch.                   D – Xồng xộc.</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pt-BR"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2- Thế nào là từ tượng hình, từ tượng thanh? Tác dụng của từ tượng thanh, từ tượng hình?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3286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304800" y="209550"/>
            <a:ext cx="8610600" cy="510909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Vận dụng:</a:t>
            </a:r>
            <a:r>
              <a:rPr kumimoji="0" lang="pt-BR" sz="2000" b="1" i="0" u="none" strike="noStrike" kern="1200" cap="none" spc="0" normalizeH="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pt-BR" sz="14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Tìm hiểu giá trị miêu tả của các từ tượng  hình, tượng thanh</a:t>
            </a: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pt-BR" sz="14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 bài thơ sau:  </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457200" algn="l" defTabSz="914400" rtl="0" eaLnBrk="1" fontAlgn="auto" latinLnBrk="0" hangingPunct="1">
              <a:lnSpc>
                <a:spcPct val="100000"/>
              </a:lnSpc>
              <a:spcBef>
                <a:spcPts val="0"/>
              </a:spcBef>
              <a:spcAft>
                <a:spcPts val="0"/>
              </a:spcAft>
              <a:buClrTx/>
              <a:buSzTx/>
              <a:buFontTx/>
              <a:buNone/>
              <a:tabLst/>
              <a:defRPr/>
            </a:pPr>
            <a:r>
              <a:rPr kumimoji="0" lang="pt-BR" sz="20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pt-BR" sz="14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 XUÂN CHÍN</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Hàn Mặc Tử)</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Trong làn nắng ửng khói mơ tan</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Đôi mái nhà tranh lấm tấm vàng</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Sột soạt gió trêu tà áo biếc</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Trên  giàn thiên lí bóng  xuân sang</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Sóng cỏ xanh tươi gợn tới trời,</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Bao cô thôn nữ hát trên đồi;</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pt-B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mai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đám</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xanh</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ấy</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kẻ</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bỏ</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chơi</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vắt</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vẻo</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lưng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chừng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núi</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Hổn</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hển</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lòi</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mây</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Thầm</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thĩ</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ai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dưới</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trúc</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Nghe</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ra ý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vị</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thơ</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ngây</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tab pos="828675" algn="l"/>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Khách</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xa</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gặp</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lúc</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mùa</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xuân</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bâng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khuâng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sực</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nhớ</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ấy</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nay</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gánh</a:t>
            </a: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thóc</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fr-FR"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Dọc</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bờ</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sông</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trắng</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nắng</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chang</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0" i="1" u="none" strike="noStrike" kern="1200" cap="none" spc="0" normalizeH="0" baseline="0" noProof="0" dirty="0" err="1">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chang</a:t>
            </a:r>
            <a:r>
              <a:rPr kumimoji="0" lang="en-US" sz="1400" b="0" i="1"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14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chemeClr val="bg1"/>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2580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0" end="10"/>
                                            </p:txEl>
                                          </p:spTgt>
                                        </p:tgtEl>
                                        <p:attrNameLst>
                                          <p:attrName>style.visibility</p:attrName>
                                        </p:attrNameLst>
                                      </p:cBhvr>
                                      <p:to>
                                        <p:strVal val="visible"/>
                                      </p:to>
                                    </p:set>
                                    <p:animEffect transition="in" filter="fade">
                                      <p:cBhvr>
                                        <p:cTn id="77" dur="1000"/>
                                        <p:tgtEl>
                                          <p:spTgt spid="2">
                                            <p:txEl>
                                              <p:pRg st="10" end="10"/>
                                            </p:txEl>
                                          </p:spTgt>
                                        </p:tgtEl>
                                      </p:cBhvr>
                                    </p:animEffect>
                                    <p:anim calcmode="lin" valueType="num">
                                      <p:cBhvr>
                                        <p:cTn id="7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1" end="11"/>
                                            </p:txEl>
                                          </p:spTgt>
                                        </p:tgtEl>
                                        <p:attrNameLst>
                                          <p:attrName>style.visibility</p:attrName>
                                        </p:attrNameLst>
                                      </p:cBhvr>
                                      <p:to>
                                        <p:strVal val="visible"/>
                                      </p:to>
                                    </p:set>
                                    <p:animEffect transition="in" filter="fade">
                                      <p:cBhvr>
                                        <p:cTn id="84" dur="1000"/>
                                        <p:tgtEl>
                                          <p:spTgt spid="2">
                                            <p:txEl>
                                              <p:pRg st="11" end="11"/>
                                            </p:txEl>
                                          </p:spTgt>
                                        </p:tgtEl>
                                      </p:cBhvr>
                                    </p:animEffect>
                                    <p:anim calcmode="lin" valueType="num">
                                      <p:cBhvr>
                                        <p:cTn id="85"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
                                            <p:txEl>
                                              <p:pRg st="12" end="12"/>
                                            </p:txEl>
                                          </p:spTgt>
                                        </p:tgtEl>
                                        <p:attrNameLst>
                                          <p:attrName>style.visibility</p:attrName>
                                        </p:attrNameLst>
                                      </p:cBhvr>
                                      <p:to>
                                        <p:strVal val="visible"/>
                                      </p:to>
                                    </p:set>
                                    <p:animEffect transition="in" filter="fade">
                                      <p:cBhvr>
                                        <p:cTn id="91" dur="1000"/>
                                        <p:tgtEl>
                                          <p:spTgt spid="2">
                                            <p:txEl>
                                              <p:pRg st="12" end="12"/>
                                            </p:txEl>
                                          </p:spTgt>
                                        </p:tgtEl>
                                      </p:cBhvr>
                                    </p:animEffect>
                                    <p:anim calcmode="lin" valueType="num">
                                      <p:cBhvr>
                                        <p:cTn id="92"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2">
                                            <p:txEl>
                                              <p:pRg st="13" end="13"/>
                                            </p:txEl>
                                          </p:spTgt>
                                        </p:tgtEl>
                                        <p:attrNameLst>
                                          <p:attrName>style.visibility</p:attrName>
                                        </p:attrNameLst>
                                      </p:cBhvr>
                                      <p:to>
                                        <p:strVal val="visible"/>
                                      </p:to>
                                    </p:set>
                                    <p:animEffect transition="in" filter="fade">
                                      <p:cBhvr>
                                        <p:cTn id="98" dur="1000"/>
                                        <p:tgtEl>
                                          <p:spTgt spid="2">
                                            <p:txEl>
                                              <p:pRg st="13" end="13"/>
                                            </p:txEl>
                                          </p:spTgt>
                                        </p:tgtEl>
                                      </p:cBhvr>
                                    </p:animEffect>
                                    <p:anim calcmode="lin" valueType="num">
                                      <p:cBhvr>
                                        <p:cTn id="99"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2">
                                            <p:txEl>
                                              <p:pRg st="14" end="14"/>
                                            </p:txEl>
                                          </p:spTgt>
                                        </p:tgtEl>
                                        <p:attrNameLst>
                                          <p:attrName>style.visibility</p:attrName>
                                        </p:attrNameLst>
                                      </p:cBhvr>
                                      <p:to>
                                        <p:strVal val="visible"/>
                                      </p:to>
                                    </p:set>
                                    <p:animEffect transition="in" filter="fade">
                                      <p:cBhvr>
                                        <p:cTn id="105" dur="1000"/>
                                        <p:tgtEl>
                                          <p:spTgt spid="2">
                                            <p:txEl>
                                              <p:pRg st="14" end="14"/>
                                            </p:txEl>
                                          </p:spTgt>
                                        </p:tgtEl>
                                      </p:cBhvr>
                                    </p:animEffect>
                                    <p:anim calcmode="lin" valueType="num">
                                      <p:cBhvr>
                                        <p:cTn id="106"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107" dur="10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2">
                                            <p:txEl>
                                              <p:pRg st="15" end="15"/>
                                            </p:txEl>
                                          </p:spTgt>
                                        </p:tgtEl>
                                        <p:attrNameLst>
                                          <p:attrName>style.visibility</p:attrName>
                                        </p:attrNameLst>
                                      </p:cBhvr>
                                      <p:to>
                                        <p:strVal val="visible"/>
                                      </p:to>
                                    </p:set>
                                    <p:animEffect transition="in" filter="fade">
                                      <p:cBhvr>
                                        <p:cTn id="112" dur="1000"/>
                                        <p:tgtEl>
                                          <p:spTgt spid="2">
                                            <p:txEl>
                                              <p:pRg st="15" end="15"/>
                                            </p:txEl>
                                          </p:spTgt>
                                        </p:tgtEl>
                                      </p:cBhvr>
                                    </p:animEffect>
                                    <p:anim calcmode="lin" valueType="num">
                                      <p:cBhvr>
                                        <p:cTn id="113"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114" dur="1000" fill="hold"/>
                                        <p:tgtEl>
                                          <p:spTgt spid="2">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nodeType="clickEffect">
                                  <p:stCondLst>
                                    <p:cond delay="0"/>
                                  </p:stCondLst>
                                  <p:childTnLst>
                                    <p:set>
                                      <p:cBhvr>
                                        <p:cTn id="118" dur="1" fill="hold">
                                          <p:stCondLst>
                                            <p:cond delay="0"/>
                                          </p:stCondLst>
                                        </p:cTn>
                                        <p:tgtEl>
                                          <p:spTgt spid="2">
                                            <p:txEl>
                                              <p:pRg st="16" end="16"/>
                                            </p:txEl>
                                          </p:spTgt>
                                        </p:tgtEl>
                                        <p:attrNameLst>
                                          <p:attrName>style.visibility</p:attrName>
                                        </p:attrNameLst>
                                      </p:cBhvr>
                                      <p:to>
                                        <p:strVal val="visible"/>
                                      </p:to>
                                    </p:set>
                                    <p:animEffect transition="in" filter="fade">
                                      <p:cBhvr>
                                        <p:cTn id="119" dur="1000"/>
                                        <p:tgtEl>
                                          <p:spTgt spid="2">
                                            <p:txEl>
                                              <p:pRg st="16" end="16"/>
                                            </p:txEl>
                                          </p:spTgt>
                                        </p:tgtEl>
                                      </p:cBhvr>
                                    </p:animEffect>
                                    <p:anim calcmode="lin" valueType="num">
                                      <p:cBhvr>
                                        <p:cTn id="120"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121"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nodeType="clickEffect">
                                  <p:stCondLst>
                                    <p:cond delay="0"/>
                                  </p:stCondLst>
                                  <p:childTnLst>
                                    <p:set>
                                      <p:cBhvr>
                                        <p:cTn id="125" dur="1" fill="hold">
                                          <p:stCondLst>
                                            <p:cond delay="0"/>
                                          </p:stCondLst>
                                        </p:cTn>
                                        <p:tgtEl>
                                          <p:spTgt spid="2">
                                            <p:txEl>
                                              <p:pRg st="17" end="17"/>
                                            </p:txEl>
                                          </p:spTgt>
                                        </p:tgtEl>
                                        <p:attrNameLst>
                                          <p:attrName>style.visibility</p:attrName>
                                        </p:attrNameLst>
                                      </p:cBhvr>
                                      <p:to>
                                        <p:strVal val="visible"/>
                                      </p:to>
                                    </p:set>
                                    <p:animEffect transition="in" filter="fade">
                                      <p:cBhvr>
                                        <p:cTn id="126" dur="1000"/>
                                        <p:tgtEl>
                                          <p:spTgt spid="2">
                                            <p:txEl>
                                              <p:pRg st="17" end="17"/>
                                            </p:txEl>
                                          </p:spTgt>
                                        </p:tgtEl>
                                      </p:cBhvr>
                                    </p:animEffect>
                                    <p:anim calcmode="lin" valueType="num">
                                      <p:cBhvr>
                                        <p:cTn id="127" dur="1000" fill="hold"/>
                                        <p:tgtEl>
                                          <p:spTgt spid="2">
                                            <p:txEl>
                                              <p:pRg st="17" end="17"/>
                                            </p:txEl>
                                          </p:spTgt>
                                        </p:tgtEl>
                                        <p:attrNameLst>
                                          <p:attrName>ppt_x</p:attrName>
                                        </p:attrNameLst>
                                      </p:cBhvr>
                                      <p:tavLst>
                                        <p:tav tm="0">
                                          <p:val>
                                            <p:strVal val="#ppt_x"/>
                                          </p:val>
                                        </p:tav>
                                        <p:tav tm="100000">
                                          <p:val>
                                            <p:strVal val="#ppt_x"/>
                                          </p:val>
                                        </p:tav>
                                      </p:tavLst>
                                    </p:anim>
                                    <p:anim calcmode="lin" valueType="num">
                                      <p:cBhvr>
                                        <p:cTn id="128" dur="1000" fill="hold"/>
                                        <p:tgtEl>
                                          <p:spTgt spid="2">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nodeType="clickEffect">
                                  <p:stCondLst>
                                    <p:cond delay="0"/>
                                  </p:stCondLst>
                                  <p:childTnLst>
                                    <p:set>
                                      <p:cBhvr>
                                        <p:cTn id="132" dur="1" fill="hold">
                                          <p:stCondLst>
                                            <p:cond delay="0"/>
                                          </p:stCondLst>
                                        </p:cTn>
                                        <p:tgtEl>
                                          <p:spTgt spid="2">
                                            <p:txEl>
                                              <p:pRg st="18" end="18"/>
                                            </p:txEl>
                                          </p:spTgt>
                                        </p:tgtEl>
                                        <p:attrNameLst>
                                          <p:attrName>style.visibility</p:attrName>
                                        </p:attrNameLst>
                                      </p:cBhvr>
                                      <p:to>
                                        <p:strVal val="visible"/>
                                      </p:to>
                                    </p:set>
                                    <p:animEffect transition="in" filter="fade">
                                      <p:cBhvr>
                                        <p:cTn id="133" dur="1000"/>
                                        <p:tgtEl>
                                          <p:spTgt spid="2">
                                            <p:txEl>
                                              <p:pRg st="18" end="18"/>
                                            </p:txEl>
                                          </p:spTgt>
                                        </p:tgtEl>
                                      </p:cBhvr>
                                    </p:animEffect>
                                    <p:anim calcmode="lin" valueType="num">
                                      <p:cBhvr>
                                        <p:cTn id="134" dur="1000" fill="hold"/>
                                        <p:tgtEl>
                                          <p:spTgt spid="2">
                                            <p:txEl>
                                              <p:pRg st="18" end="18"/>
                                            </p:txEl>
                                          </p:spTgt>
                                        </p:tgtEl>
                                        <p:attrNameLst>
                                          <p:attrName>ppt_x</p:attrName>
                                        </p:attrNameLst>
                                      </p:cBhvr>
                                      <p:tavLst>
                                        <p:tav tm="0">
                                          <p:val>
                                            <p:strVal val="#ppt_x"/>
                                          </p:val>
                                        </p:tav>
                                        <p:tav tm="100000">
                                          <p:val>
                                            <p:strVal val="#ppt_x"/>
                                          </p:val>
                                        </p:tav>
                                      </p:tavLst>
                                    </p:anim>
                                    <p:anim calcmode="lin" valueType="num">
                                      <p:cBhvr>
                                        <p:cTn id="135" dur="1000" fill="hold"/>
                                        <p:tgtEl>
                                          <p:spTgt spid="2">
                                            <p:txEl>
                                              <p:pRg st="18" end="18"/>
                                            </p:txEl>
                                          </p:spTgt>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nodeType="clickEffect">
                                  <p:stCondLst>
                                    <p:cond delay="0"/>
                                  </p:stCondLst>
                                  <p:childTnLst>
                                    <p:set>
                                      <p:cBhvr>
                                        <p:cTn id="139" dur="1" fill="hold">
                                          <p:stCondLst>
                                            <p:cond delay="0"/>
                                          </p:stCondLst>
                                        </p:cTn>
                                        <p:tgtEl>
                                          <p:spTgt spid="2">
                                            <p:txEl>
                                              <p:pRg st="19" end="19"/>
                                            </p:txEl>
                                          </p:spTgt>
                                        </p:tgtEl>
                                        <p:attrNameLst>
                                          <p:attrName>style.visibility</p:attrName>
                                        </p:attrNameLst>
                                      </p:cBhvr>
                                      <p:to>
                                        <p:strVal val="visible"/>
                                      </p:to>
                                    </p:set>
                                    <p:animEffect transition="in" filter="fade">
                                      <p:cBhvr>
                                        <p:cTn id="140" dur="1000"/>
                                        <p:tgtEl>
                                          <p:spTgt spid="2">
                                            <p:txEl>
                                              <p:pRg st="19" end="19"/>
                                            </p:txEl>
                                          </p:spTgt>
                                        </p:tgtEl>
                                      </p:cBhvr>
                                    </p:animEffect>
                                    <p:anim calcmode="lin" valueType="num">
                                      <p:cBhvr>
                                        <p:cTn id="141" dur="1000" fill="hold"/>
                                        <p:tgtEl>
                                          <p:spTgt spid="2">
                                            <p:txEl>
                                              <p:pRg st="19" end="19"/>
                                            </p:txEl>
                                          </p:spTgt>
                                        </p:tgtEl>
                                        <p:attrNameLst>
                                          <p:attrName>ppt_x</p:attrName>
                                        </p:attrNameLst>
                                      </p:cBhvr>
                                      <p:tavLst>
                                        <p:tav tm="0">
                                          <p:val>
                                            <p:strVal val="#ppt_x"/>
                                          </p:val>
                                        </p:tav>
                                        <p:tav tm="100000">
                                          <p:val>
                                            <p:strVal val="#ppt_x"/>
                                          </p:val>
                                        </p:tav>
                                      </p:tavLst>
                                    </p:anim>
                                    <p:anim calcmode="lin" valueType="num">
                                      <p:cBhvr>
                                        <p:cTn id="142" dur="1000" fill="hold"/>
                                        <p:tgtEl>
                                          <p:spTgt spid="2">
                                            <p:txEl>
                                              <p:pRg st="19" end="19"/>
                                            </p:txEl>
                                          </p:spTgt>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nodeType="clickEffect">
                                  <p:stCondLst>
                                    <p:cond delay="0"/>
                                  </p:stCondLst>
                                  <p:childTnLst>
                                    <p:set>
                                      <p:cBhvr>
                                        <p:cTn id="146" dur="1" fill="hold">
                                          <p:stCondLst>
                                            <p:cond delay="0"/>
                                          </p:stCondLst>
                                        </p:cTn>
                                        <p:tgtEl>
                                          <p:spTgt spid="2">
                                            <p:txEl>
                                              <p:pRg st="20" end="20"/>
                                            </p:txEl>
                                          </p:spTgt>
                                        </p:tgtEl>
                                        <p:attrNameLst>
                                          <p:attrName>style.visibility</p:attrName>
                                        </p:attrNameLst>
                                      </p:cBhvr>
                                      <p:to>
                                        <p:strVal val="visible"/>
                                      </p:to>
                                    </p:set>
                                    <p:animEffect transition="in" filter="fade">
                                      <p:cBhvr>
                                        <p:cTn id="147" dur="1000"/>
                                        <p:tgtEl>
                                          <p:spTgt spid="2">
                                            <p:txEl>
                                              <p:pRg st="20" end="20"/>
                                            </p:txEl>
                                          </p:spTgt>
                                        </p:tgtEl>
                                      </p:cBhvr>
                                    </p:animEffect>
                                    <p:anim calcmode="lin" valueType="num">
                                      <p:cBhvr>
                                        <p:cTn id="148" dur="1000" fill="hold"/>
                                        <p:tgtEl>
                                          <p:spTgt spid="2">
                                            <p:txEl>
                                              <p:pRg st="20" end="20"/>
                                            </p:txEl>
                                          </p:spTgt>
                                        </p:tgtEl>
                                        <p:attrNameLst>
                                          <p:attrName>ppt_x</p:attrName>
                                        </p:attrNameLst>
                                      </p:cBhvr>
                                      <p:tavLst>
                                        <p:tav tm="0">
                                          <p:val>
                                            <p:strVal val="#ppt_x"/>
                                          </p:val>
                                        </p:tav>
                                        <p:tav tm="100000">
                                          <p:val>
                                            <p:strVal val="#ppt_x"/>
                                          </p:val>
                                        </p:tav>
                                      </p:tavLst>
                                    </p:anim>
                                    <p:anim calcmode="lin" valueType="num">
                                      <p:cBhvr>
                                        <p:cTn id="149" dur="1000" fill="hold"/>
                                        <p:tgtEl>
                                          <p:spTgt spid="2">
                                            <p:txEl>
                                              <p:pRg st="20" end="2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Tree>
    <p:extLst>
      <p:ext uri="{BB962C8B-B14F-4D97-AF65-F5344CB8AC3E}">
        <p14:creationId xmlns:p14="http://schemas.microsoft.com/office/powerpoint/2010/main" val="1814983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304800" y="209550"/>
            <a:ext cx="8610600" cy="2246769"/>
          </a:xfrm>
          <a:prstGeom prst="rect">
            <a:avLst/>
          </a:prstGeom>
        </p:spPr>
        <p:txBody>
          <a:bodyPr wrap="square">
            <a:spAutoFit/>
          </a:bodyPr>
          <a:lstStyle/>
          <a:p>
            <a:pPr algn="just">
              <a:spcAft>
                <a:spcPts val="0"/>
              </a:spcAft>
            </a:pPr>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tòi</a:t>
            </a:r>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mở</a:t>
            </a:r>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2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solidFill>
                <a:srgbClr val="FFFF00"/>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ngoài</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tích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việc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thanh</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thục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SGK.</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Chuẩn</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địa</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XH. </a:t>
            </a:r>
            <a:endParaRPr lang="en-US" sz="20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880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1842</TotalTime>
  <Words>720</Words>
  <Application>Microsoft Office PowerPoint</Application>
  <PresentationFormat>On-screen Show (16:9)</PresentationFormat>
  <Paragraphs>65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184</cp:revision>
  <dcterms:created xsi:type="dcterms:W3CDTF">2006-08-16T00:00:00Z</dcterms:created>
  <dcterms:modified xsi:type="dcterms:W3CDTF">2022-11-02T22:48:05Z</dcterms:modified>
</cp:coreProperties>
</file>