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handoutMasterIdLst>
    <p:handoutMasterId r:id="rId29"/>
  </p:handoutMasterIdLst>
  <p:sldIdLst>
    <p:sldId id="284" r:id="rId2"/>
    <p:sldId id="257" r:id="rId3"/>
    <p:sldId id="256" r:id="rId4"/>
    <p:sldId id="259" r:id="rId5"/>
    <p:sldId id="260" r:id="rId6"/>
    <p:sldId id="261" r:id="rId7"/>
    <p:sldId id="262" r:id="rId8"/>
    <p:sldId id="264" r:id="rId9"/>
    <p:sldId id="263" r:id="rId10"/>
    <p:sldId id="266" r:id="rId11"/>
    <p:sldId id="270" r:id="rId12"/>
    <p:sldId id="272" r:id="rId13"/>
    <p:sldId id="269" r:id="rId14"/>
    <p:sldId id="271" r:id="rId15"/>
    <p:sldId id="268" r:id="rId16"/>
    <p:sldId id="283" r:id="rId17"/>
    <p:sldId id="274" r:id="rId18"/>
    <p:sldId id="273" r:id="rId19"/>
    <p:sldId id="265" r:id="rId20"/>
    <p:sldId id="276" r:id="rId21"/>
    <p:sldId id="277" r:id="rId22"/>
    <p:sldId id="278" r:id="rId23"/>
    <p:sldId id="275" r:id="rId24"/>
    <p:sldId id="280" r:id="rId25"/>
    <p:sldId id="281" r:id="rId26"/>
    <p:sldId id="2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42"/>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5D93A5-3FC3-4F64-A33C-CCE033538A15}" type="datetimeFigureOut">
              <a:rPr lang="en-US" smtClean="0"/>
              <a:t>2/20/2021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F2B9F5-E954-4743-96C9-3BDFD124F767}" type="slidenum">
              <a:rPr lang="en-US" smtClean="0"/>
              <a:t>‹#›</a:t>
            </a:fld>
            <a:endParaRPr lang="en-US"/>
          </a:p>
        </p:txBody>
      </p:sp>
    </p:spTree>
    <p:extLst>
      <p:ext uri="{BB962C8B-B14F-4D97-AF65-F5344CB8AC3E}">
        <p14:creationId xmlns:p14="http://schemas.microsoft.com/office/powerpoint/2010/main" val="3783727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86F292-2C43-45DB-AFA2-1A9221DC48F5}" type="datetimeFigureOut">
              <a:rPr lang="en-US" smtClean="0"/>
              <a:t>2/20/2021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7C3879-6C6D-4688-BB8A-F18EBE5217F3}" type="slidenum">
              <a:rPr lang="en-US" smtClean="0"/>
              <a:t>‹#›</a:t>
            </a:fld>
            <a:endParaRPr lang="en-US"/>
          </a:p>
        </p:txBody>
      </p:sp>
    </p:spTree>
    <p:extLst>
      <p:ext uri="{BB962C8B-B14F-4D97-AF65-F5344CB8AC3E}">
        <p14:creationId xmlns:p14="http://schemas.microsoft.com/office/powerpoint/2010/main" val="8626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fld id="{B859D4E8-F758-49C0-ABA8-CA9D52AEC0DA}" type="slidenum">
              <a:rPr lang="en-US" altLang="en-US" sz="1200" smtClean="0"/>
              <a:pPr/>
              <a:t>2</a:t>
            </a:fld>
            <a:endParaRPr lang="en-US" altLang="en-US" sz="1200" smtClean="0"/>
          </a:p>
        </p:txBody>
      </p:sp>
      <p:sp>
        <p:nvSpPr>
          <p:cNvPr id="245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r" eaLnBrk="1" hangingPunct="1"/>
            <a:fld id="{B28758EA-7CA7-478E-A90B-0165E222DFFC}" type="slidenum">
              <a:rPr lang="en-US" altLang="en-US" sz="1200">
                <a:cs typeface="Arial" charset="0"/>
              </a:rPr>
              <a:pPr algn="r" eaLnBrk="1" hangingPunct="1"/>
              <a:t>2</a:t>
            </a:fld>
            <a:endParaRPr lang="en-US" altLang="en-US" sz="1200">
              <a:cs typeface="Arial" charset="0"/>
            </a:endParaRPr>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xfrm>
            <a:off x="685800" y="4341813"/>
            <a:ext cx="5486400" cy="4116387"/>
          </a:xfrm>
          <a:noFill/>
        </p:spPr>
        <p:txBody>
          <a:bodyPr lIns="91433" tIns="45716" rIns="91433" bIns="45716"/>
          <a:lstStyle/>
          <a:p>
            <a:pPr eaLnBrk="1" hangingPunct="1">
              <a:lnSpc>
                <a:spcPct val="90000"/>
              </a:lnSpc>
            </a:pPr>
            <a:endParaRPr lang="en-US" altLang="en-US" sz="1000" smtClean="0">
              <a:latin typeface="Arial" charset="0"/>
            </a:endParaRPr>
          </a:p>
          <a:p>
            <a:pPr eaLnBrk="1" hangingPunct="1">
              <a:lnSpc>
                <a:spcPct val="90000"/>
              </a:lnSpc>
            </a:pPr>
            <a:endParaRPr lang="en-US" altLang="en-US" sz="1000" smtClean="0">
              <a:latin typeface="Arial" charset="0"/>
            </a:endParaRPr>
          </a:p>
          <a:p>
            <a:pPr eaLnBrk="1" hangingPunct="1">
              <a:lnSpc>
                <a:spcPct val="90000"/>
              </a:lnSpc>
            </a:pPr>
            <a:endParaRPr lang="en-US" altLang="en-US" sz="1000" smtClean="0">
              <a:latin typeface="Arial" charset="0"/>
            </a:endParaRPr>
          </a:p>
          <a:p>
            <a:pPr eaLnBrk="1" hangingPunct="1">
              <a:lnSpc>
                <a:spcPct val="90000"/>
              </a:lnSpc>
            </a:pPr>
            <a:endParaRPr lang="en-US" altLang="en-US" sz="1000" smtClean="0">
              <a:latin typeface="Arial" charset="0"/>
            </a:endParaRPr>
          </a:p>
          <a:p>
            <a:pPr eaLnBrk="1" hangingPunct="1">
              <a:lnSpc>
                <a:spcPct val="90000"/>
              </a:lnSpc>
            </a:pPr>
            <a:endParaRPr lang="en-US" altLang="en-US" sz="1000" smtClean="0">
              <a:latin typeface="Arial" charset="0"/>
            </a:endParaRPr>
          </a:p>
          <a:p>
            <a:pPr eaLnBrk="1" hangingPunct="1">
              <a:lnSpc>
                <a:spcPct val="90000"/>
              </a:lnSpc>
            </a:pPr>
            <a:endParaRPr lang="en-US" altLang="en-US" sz="100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638118-AFD5-4B44-B5A7-8E32ED3A1D3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FFF6A-414D-4410-85CD-A8BF3D564EF5}"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38118-AFD5-4B44-B5A7-8E32ED3A1D3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FFF6A-414D-4410-85CD-A8BF3D564EF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638118-AFD5-4B44-B5A7-8E32ED3A1D3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FFF6A-414D-4410-85CD-A8BF3D564EF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638118-AFD5-4B44-B5A7-8E32ED3A1D3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FFF6A-414D-4410-85CD-A8BF3D564EF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638118-AFD5-4B44-B5A7-8E32ED3A1D3E}" type="datetimeFigureOut">
              <a:rPr lang="en-US" smtClean="0"/>
              <a:t>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FFF6A-414D-4410-85CD-A8BF3D564EF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2638118-AFD5-4B44-B5A7-8E32ED3A1D3E}"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FFF6A-414D-4410-85CD-A8BF3D564EF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638118-AFD5-4B44-B5A7-8E32ED3A1D3E}" type="datetimeFigureOut">
              <a:rPr lang="en-US" smtClean="0"/>
              <a:t>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6FFF6A-414D-4410-85CD-A8BF3D564EF5}"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638118-AFD5-4B44-B5A7-8E32ED3A1D3E}" type="datetimeFigureOut">
              <a:rPr lang="en-US" smtClean="0"/>
              <a:t>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6FFF6A-414D-4410-85CD-A8BF3D564EF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38118-AFD5-4B44-B5A7-8E32ED3A1D3E}" type="datetimeFigureOut">
              <a:rPr lang="en-US" smtClean="0"/>
              <a:t>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6FFF6A-414D-4410-85CD-A8BF3D564EF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38118-AFD5-4B44-B5A7-8E32ED3A1D3E}"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FFF6A-414D-4410-85CD-A8BF3D564EF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38118-AFD5-4B44-B5A7-8E32ED3A1D3E}" type="datetimeFigureOut">
              <a:rPr lang="en-US" smtClean="0"/>
              <a:t>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FFF6A-414D-4410-85CD-A8BF3D564EF5}"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2638118-AFD5-4B44-B5A7-8E32ED3A1D3E}" type="datetimeFigureOut">
              <a:rPr lang="en-US" smtClean="0"/>
              <a:t>2/20/2021</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B6FFF6A-414D-4410-85CD-A8BF3D564EF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file:///H:\SnagIt%20Catalog\BTNT.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7.xml"/><Relationship Id="rId7" Type="http://schemas.openxmlformats.org/officeDocument/2006/relationships/image" Target="../media/image2.gif"/><Relationship Id="rId2" Type="http://schemas.openxmlformats.org/officeDocument/2006/relationships/audio" Target="file:///E:\CHUYEN%20MON%20DU\HINH%20ANH%20SINH%20HOAT%2020-11-2009\nhac%2020-11\Nho-On-Thay-Co.mp3" TargetMode="External"/><Relationship Id="rId1" Type="http://schemas.openxmlformats.org/officeDocument/2006/relationships/tags" Target="../tags/tag1.xml"/><Relationship Id="rId6" Type="http://schemas.openxmlformats.org/officeDocument/2006/relationships/image" Target="../media/image1.gif"/><Relationship Id="rId5" Type="http://schemas.openxmlformats.org/officeDocument/2006/relationships/audio" Target="../media/audio1.bin"/><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audio" Target="../media/audio1.bin"/></Relationships>
</file>

<file path=ppt/slides/_rels/slide4.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2.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09600" y="2438400"/>
            <a:ext cx="7772400" cy="1829761"/>
          </a:xfrm>
        </p:spPr>
        <p:txBody>
          <a:bodyPr>
            <a:normAutofit/>
          </a:bodyPr>
          <a:lstStyle/>
          <a:p>
            <a:pPr algn="ctr"/>
            <a:r>
              <a:rPr lang="en-US" dirty="0" smtClean="0"/>
              <a:t>SINH HỌC 8</a:t>
            </a:r>
          </a:p>
        </p:txBody>
      </p:sp>
      <p:sp>
        <p:nvSpPr>
          <p:cNvPr id="2051" name="Subtitle 2"/>
          <p:cNvSpPr>
            <a:spLocks noGrp="1"/>
          </p:cNvSpPr>
          <p:nvPr>
            <p:ph type="subTitle" idx="1"/>
          </p:nvPr>
        </p:nvSpPr>
        <p:spPr>
          <a:xfrm>
            <a:off x="1524000" y="4267200"/>
            <a:ext cx="5637010" cy="882119"/>
          </a:xfrm>
        </p:spPr>
        <p:txBody>
          <a:bodyPr/>
          <a:lstStyle/>
          <a:p>
            <a:pPr algn="l"/>
            <a:r>
              <a:rPr lang="en-US" dirty="0" err="1" smtClean="0"/>
              <a:t>Thcs</a:t>
            </a:r>
            <a:r>
              <a:rPr lang="en-US" dirty="0" smtClean="0"/>
              <a:t> Long </a:t>
            </a:r>
            <a:r>
              <a:rPr lang="en-US" dirty="0" err="1" smtClean="0"/>
              <a:t>Biên</a:t>
            </a:r>
            <a:endParaRPr lang="en-US" dirty="0"/>
          </a:p>
          <a:p>
            <a:pPr algn="l"/>
            <a:r>
              <a:rPr lang="en-US" dirty="0" smtClean="0"/>
              <a:t>GV: </a:t>
            </a:r>
            <a:r>
              <a:rPr lang="en-US" dirty="0" err="1" smtClean="0"/>
              <a:t>Vũ</a:t>
            </a:r>
            <a:r>
              <a:rPr lang="en-US" dirty="0" smtClean="0"/>
              <a:t> </a:t>
            </a:r>
            <a:r>
              <a:rPr lang="en-US" dirty="0" err="1" smtClean="0"/>
              <a:t>Nguyễn</a:t>
            </a:r>
            <a:r>
              <a:rPr lang="en-US" dirty="0" smtClean="0"/>
              <a:t> </a:t>
            </a:r>
            <a:r>
              <a:rPr lang="en-US" dirty="0" err="1" smtClean="0"/>
              <a:t>Huyền</a:t>
            </a:r>
            <a:r>
              <a:rPr lang="en-US" dirty="0" smtClean="0"/>
              <a:t> </a:t>
            </a:r>
            <a:r>
              <a:rPr lang="en-US" dirty="0" err="1" smtClean="0"/>
              <a:t>Trang</a:t>
            </a:r>
            <a:endParaRPr lang="en-US" dirty="0" smtClean="0"/>
          </a:p>
        </p:txBody>
      </p:sp>
    </p:spTree>
    <p:extLst>
      <p:ext uri="{BB962C8B-B14F-4D97-AF65-F5344CB8AC3E}">
        <p14:creationId xmlns:p14="http://schemas.microsoft.com/office/powerpoint/2010/main" val="983963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4" name="Picture 2" descr="Cầu thận"/>
          <p:cNvPicPr>
            <a:picLocks noChangeAspect="1" noChangeArrowheads="1"/>
          </p:cNvPicPr>
          <p:nvPr/>
        </p:nvPicPr>
        <p:blipFill>
          <a:blip r:embed="rId2">
            <a:lum bright="30000"/>
            <a:extLst>
              <a:ext uri="{28A0092B-C50C-407E-A947-70E740481C1C}">
                <a14:useLocalDpi xmlns:a14="http://schemas.microsoft.com/office/drawing/2010/main" val="0"/>
              </a:ext>
            </a:extLst>
          </a:blip>
          <a:srcRect l="7193" r="15178"/>
          <a:stretch>
            <a:fillRect/>
          </a:stretch>
        </p:blipFill>
        <p:spPr bwMode="auto">
          <a:xfrm>
            <a:off x="5181600" y="838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1012825" y="388938"/>
            <a:ext cx="4262438" cy="965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BẠN CÓ BIẾT</a:t>
            </a:r>
            <a:endParaRPr lang="en-US" altLang="en-US"/>
          </a:p>
        </p:txBody>
      </p:sp>
      <p:sp>
        <p:nvSpPr>
          <p:cNvPr id="6" name="Rectangle 4"/>
          <p:cNvSpPr txBox="1">
            <a:spLocks noChangeArrowheads="1"/>
          </p:cNvSpPr>
          <p:nvPr/>
        </p:nvSpPr>
        <p:spPr>
          <a:xfrm>
            <a:off x="381000" y="1828800"/>
            <a:ext cx="4876800" cy="12557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50000"/>
              </a:spcBef>
              <a:buFontTx/>
              <a:buNone/>
            </a:pPr>
            <a:r>
              <a:rPr lang="en-US" altLang="en-US" sz="2800" b="1" dirty="0" smtClean="0"/>
              <a:t> </a:t>
            </a:r>
            <a:r>
              <a:rPr lang="en-US" altLang="en-US" sz="2800" b="1" dirty="0" err="1" smtClean="0"/>
              <a:t>Hiện</a:t>
            </a:r>
            <a:r>
              <a:rPr lang="en-US" altLang="en-US" sz="2800" b="1" dirty="0" smtClean="0"/>
              <a:t> </a:t>
            </a:r>
            <a:r>
              <a:rPr lang="en-US" altLang="en-US" sz="2800" b="1" dirty="0" err="1" smtClean="0"/>
              <a:t>tượng</a:t>
            </a:r>
            <a:r>
              <a:rPr lang="en-US" altLang="en-US" sz="2800" b="1" dirty="0" smtClean="0"/>
              <a:t> </a:t>
            </a:r>
            <a:r>
              <a:rPr lang="en-US" altLang="en-US" sz="2800" b="1" dirty="0" err="1" smtClean="0"/>
              <a:t>gì</a:t>
            </a:r>
            <a:r>
              <a:rPr lang="en-US" altLang="en-US" sz="2800" b="1" dirty="0" smtClean="0"/>
              <a:t> </a:t>
            </a:r>
            <a:r>
              <a:rPr lang="en-US" altLang="en-US" sz="2800" b="1" dirty="0" err="1" smtClean="0"/>
              <a:t>sẽ</a:t>
            </a:r>
            <a:r>
              <a:rPr lang="en-US" altLang="en-US" sz="2800" b="1" dirty="0" smtClean="0"/>
              <a:t> </a:t>
            </a:r>
            <a:r>
              <a:rPr lang="en-US" altLang="en-US" sz="2800" b="1" dirty="0" err="1" smtClean="0"/>
              <a:t>xảy</a:t>
            </a:r>
            <a:r>
              <a:rPr lang="en-US" altLang="en-US" sz="2800" b="1" dirty="0" smtClean="0"/>
              <a:t> </a:t>
            </a:r>
            <a:r>
              <a:rPr lang="en-US" altLang="en-US" sz="2800" b="1" dirty="0" err="1" smtClean="0"/>
              <a:t>ra</a:t>
            </a:r>
            <a:r>
              <a:rPr lang="en-US" altLang="en-US" sz="2800" b="1" dirty="0" smtClean="0"/>
              <a:t> </a:t>
            </a:r>
            <a:r>
              <a:rPr lang="en-US" altLang="en-US" sz="2800" b="1" dirty="0" err="1" smtClean="0"/>
              <a:t>nếu</a:t>
            </a:r>
            <a:r>
              <a:rPr lang="en-US" altLang="en-US" sz="2800" b="1" dirty="0" smtClean="0"/>
              <a:t> </a:t>
            </a:r>
            <a:r>
              <a:rPr lang="en-US" altLang="en-US" sz="2800" b="1" dirty="0" err="1" smtClean="0"/>
              <a:t>màng</a:t>
            </a:r>
            <a:r>
              <a:rPr lang="en-US" altLang="en-US" sz="2800" b="1" dirty="0" smtClean="0"/>
              <a:t> </a:t>
            </a:r>
            <a:r>
              <a:rPr lang="en-US" altLang="en-US" sz="2800" b="1" dirty="0" err="1" smtClean="0"/>
              <a:t>lọc</a:t>
            </a:r>
            <a:r>
              <a:rPr lang="en-US" altLang="en-US" sz="2800" b="1" dirty="0" smtClean="0"/>
              <a:t> </a:t>
            </a:r>
            <a:r>
              <a:rPr lang="en-US" altLang="en-US" sz="2800" b="1" dirty="0" err="1" smtClean="0"/>
              <a:t>bị</a:t>
            </a:r>
            <a:r>
              <a:rPr lang="en-US" altLang="en-US" sz="2800" b="1" dirty="0" smtClean="0"/>
              <a:t> </a:t>
            </a:r>
            <a:r>
              <a:rPr lang="en-US" altLang="en-US" sz="2800" b="1" dirty="0" err="1" smtClean="0"/>
              <a:t>tổn</a:t>
            </a:r>
            <a:r>
              <a:rPr lang="en-US" altLang="en-US" sz="2800" b="1" dirty="0" smtClean="0"/>
              <a:t> </a:t>
            </a:r>
            <a:r>
              <a:rPr lang="en-US" altLang="en-US" sz="2800" b="1" dirty="0" err="1" smtClean="0"/>
              <a:t>thương</a:t>
            </a:r>
            <a:r>
              <a:rPr lang="en-US" altLang="en-US" sz="2800" b="1" dirty="0" smtClean="0"/>
              <a:t>?</a:t>
            </a:r>
          </a:p>
          <a:p>
            <a:pPr>
              <a:spcBef>
                <a:spcPct val="50000"/>
              </a:spcBef>
              <a:buFontTx/>
              <a:buNone/>
            </a:pPr>
            <a:r>
              <a:rPr lang="en-US" altLang="en-US" sz="2800" b="1" dirty="0" smtClean="0"/>
              <a:t>   </a:t>
            </a:r>
          </a:p>
          <a:p>
            <a:pPr>
              <a:lnSpc>
                <a:spcPct val="80000"/>
              </a:lnSpc>
              <a:spcBef>
                <a:spcPct val="50000"/>
              </a:spcBef>
              <a:buFontTx/>
              <a:buNone/>
            </a:pPr>
            <a:endParaRPr lang="en-US" altLang="en-US" sz="2800" b="1" dirty="0" smtClean="0"/>
          </a:p>
          <a:p>
            <a:pPr>
              <a:lnSpc>
                <a:spcPct val="80000"/>
              </a:lnSpc>
              <a:spcBef>
                <a:spcPct val="50000"/>
              </a:spcBef>
              <a:buFontTx/>
              <a:buNone/>
            </a:pPr>
            <a:r>
              <a:rPr lang="en-US" altLang="en-US" sz="2800" b="1" dirty="0" smtClean="0"/>
              <a:t> </a:t>
            </a:r>
            <a:endParaRPr lang="en-US" altLang="en-US" sz="2800" b="1" dirty="0"/>
          </a:p>
        </p:txBody>
      </p:sp>
      <p:sp>
        <p:nvSpPr>
          <p:cNvPr id="7" name="Rectangle 5"/>
          <p:cNvSpPr>
            <a:spLocks noChangeArrowheads="1"/>
          </p:cNvSpPr>
          <p:nvPr/>
        </p:nvSpPr>
        <p:spPr bwMode="auto">
          <a:xfrm>
            <a:off x="0" y="3581400"/>
            <a:ext cx="8726488"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50000"/>
              </a:spcBef>
            </a:pPr>
            <a:r>
              <a:rPr lang="en-US" altLang="en-US" sz="3600" b="1">
                <a:solidFill>
                  <a:srgbClr val="FF0000"/>
                </a:solidFill>
              </a:rPr>
              <a:t>  </a:t>
            </a:r>
            <a:r>
              <a:rPr lang="en-US" altLang="en-US" sz="2800" b="1">
                <a:solidFill>
                  <a:srgbClr val="0033CC"/>
                </a:solidFill>
              </a:rPr>
              <a:t>Vi khuẩn thường làm các quản cầu bị thương tổn và trở nên dễ thấm hơn làm cho prôtêin và các tế bào máu nguyên vẹn cũng vào nước tiểu, gây ra hiện tượng đái đường, đái ra máu…</a:t>
            </a:r>
            <a:endParaRPr lang="en-US" altLang="en-US" sz="3600"/>
          </a:p>
        </p:txBody>
      </p:sp>
      <p:pic>
        <p:nvPicPr>
          <p:cNvPr id="8" name="Picture 6" descr="QUES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6863" y="471488"/>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7"/>
          <p:cNvSpPr txBox="1">
            <a:spLocks noChangeArrowheads="1"/>
          </p:cNvSpPr>
          <p:nvPr/>
        </p:nvSpPr>
        <p:spPr bwMode="auto">
          <a:xfrm>
            <a:off x="0" y="-20638"/>
            <a:ext cx="9144000" cy="409576"/>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a:solidFill>
                  <a:srgbClr val="0066FF"/>
                </a:solidFill>
              </a:rPr>
              <a:t>Bài 39</a:t>
            </a:r>
            <a:r>
              <a:rPr lang="en-US" altLang="en-US"/>
              <a:t>   </a:t>
            </a:r>
            <a:r>
              <a:rPr lang="en-US" altLang="en-US" b="1">
                <a:solidFill>
                  <a:srgbClr val="0066FF"/>
                </a:solidFill>
              </a:rPr>
              <a:t>BÀI TIẾT NƯỚC TIỂU</a:t>
            </a:r>
          </a:p>
        </p:txBody>
      </p:sp>
      <p:sp>
        <p:nvSpPr>
          <p:cNvPr id="10" name="Text Box 8"/>
          <p:cNvSpPr txBox="1">
            <a:spLocks noChangeArrowheads="1"/>
          </p:cNvSpPr>
          <p:nvPr/>
        </p:nvSpPr>
        <p:spPr bwMode="auto">
          <a:xfrm>
            <a:off x="0" y="-20638"/>
            <a:ext cx="9144000" cy="469901"/>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400" b="1">
                <a:solidFill>
                  <a:srgbClr val="6600FF"/>
                </a:solidFill>
              </a:rPr>
              <a:t>Bài 39</a:t>
            </a:r>
            <a:r>
              <a:rPr lang="en-US" altLang="en-US" sz="2400" b="1">
                <a:solidFill>
                  <a:srgbClr val="00FF00"/>
                </a:solidFill>
              </a:rPr>
              <a:t>:</a:t>
            </a:r>
            <a:r>
              <a:rPr lang="en-US" altLang="en-US" sz="2400"/>
              <a:t>   </a:t>
            </a:r>
            <a:r>
              <a:rPr lang="en-US" altLang="en-US" sz="2400" b="1">
                <a:solidFill>
                  <a:srgbClr val="0066FF"/>
                </a:solidFill>
              </a:rPr>
              <a:t>BÀI TIẾT NƯỚC TIỂU</a:t>
            </a:r>
          </a:p>
        </p:txBody>
      </p:sp>
    </p:spTree>
    <p:extLst>
      <p:ext uri="{BB962C8B-B14F-4D97-AF65-F5344CB8AC3E}">
        <p14:creationId xmlns:p14="http://schemas.microsoft.com/office/powerpoint/2010/main" val="241784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5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70" decel="100000"/>
                                        <p:tgtEl>
                                          <p:spTgt spid="5"/>
                                        </p:tgtEl>
                                      </p:cBhvr>
                                    </p:animEffect>
                                    <p:animScale>
                                      <p:cBhvr>
                                        <p:cTn id="11" dur="770" decel="100000"/>
                                        <p:tgtEl>
                                          <p:spTgt spid="5"/>
                                        </p:tgtEl>
                                      </p:cBhvr>
                                      <p:from x="10000" y="10000"/>
                                      <p:to x="200000" y="450000"/>
                                    </p:animScale>
                                    <p:animScale>
                                      <p:cBhvr>
                                        <p:cTn id="12" dur="1230" accel="100000" fill="hold">
                                          <p:stCondLst>
                                            <p:cond delay="770"/>
                                          </p:stCondLst>
                                        </p:cTn>
                                        <p:tgtEl>
                                          <p:spTgt spid="5"/>
                                        </p:tgtEl>
                                      </p:cBhvr>
                                      <p:from x="200000" y="450000"/>
                                      <p:to x="100000" y="100000"/>
                                    </p:animScale>
                                    <p:set>
                                      <p:cBhvr>
                                        <p:cTn id="13" dur="770" fill="hold"/>
                                        <p:tgtEl>
                                          <p:spTgt spid="5"/>
                                        </p:tgtEl>
                                        <p:attrNameLst>
                                          <p:attrName>ppt_x</p:attrName>
                                        </p:attrNameLst>
                                      </p:cBhvr>
                                      <p:to>
                                        <p:strVal val="(0.5)"/>
                                      </p:to>
                                    </p:set>
                                    <p:anim from="(0.5)" to="(#ppt_x)" calcmode="lin" valueType="num">
                                      <p:cBhvr>
                                        <p:cTn id="14" dur="1230" accel="100000" fill="hold">
                                          <p:stCondLst>
                                            <p:cond delay="770"/>
                                          </p:stCondLst>
                                        </p:cTn>
                                        <p:tgtEl>
                                          <p:spTgt spid="5"/>
                                        </p:tgtEl>
                                        <p:attrNameLst>
                                          <p:attrName>ppt_x</p:attrName>
                                        </p:attrNameLst>
                                      </p:cBhvr>
                                    </p:anim>
                                    <p:set>
                                      <p:cBhvr>
                                        <p:cTn id="15" dur="770" fill="hold"/>
                                        <p:tgtEl>
                                          <p:spTgt spid="5"/>
                                        </p:tgtEl>
                                        <p:attrNameLst>
                                          <p:attrName>ppt_y</p:attrName>
                                        </p:attrNameLst>
                                      </p:cBhvr>
                                      <p:to>
                                        <p:strVal val="(#ppt_y+0.4)"/>
                                      </p:to>
                                    </p:set>
                                    <p:anim from="(#ppt_y+0.4)" to="(#ppt_y)" calcmode="lin" valueType="num">
                                      <p:cBhvr>
                                        <p:cTn id="16" dur="1230" accel="100000" fill="hold">
                                          <p:stCondLst>
                                            <p:cond delay="770"/>
                                          </p:stCondLst>
                                        </p:cTn>
                                        <p:tgtEl>
                                          <p:spTgt spid="5"/>
                                        </p:tgtEl>
                                        <p:attrNameLst>
                                          <p:attrName>ppt_y</p:attrName>
                                        </p:attrNameLst>
                                      </p:cBhvr>
                                    </p:anim>
                                  </p:childTnLst>
                                </p:cTn>
                              </p:par>
                              <p:par>
                                <p:cTn id="17" presetID="50" presetClass="entr" presetSubtype="0" decel="10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par>
                          <p:cTn id="22" fill="hold">
                            <p:stCondLst>
                              <p:cond delay="2000"/>
                            </p:stCondLst>
                            <p:childTnLst>
                              <p:par>
                                <p:cTn id="23" presetID="13" presetClass="entr" presetSubtype="32" fill="hold"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plus(out)">
                                      <p:cBhvr>
                                        <p:cTn id="25" dur="2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ntr" presetSubtype="16"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plus(in)">
                                      <p:cBhvr>
                                        <p:cTn id="30" dur="2000"/>
                                        <p:tgtEl>
                                          <p:spTgt spid="7">
                                            <p:txEl>
                                              <p:pRg st="0" end="0"/>
                                            </p:txEl>
                                          </p:spTgt>
                                        </p:tgtEl>
                                      </p:cBhvr>
                                    </p:animEffect>
                                  </p:childTnLst>
                                </p:cTn>
                              </p:par>
                              <p:par>
                                <p:cTn id="31" presetID="2" presetClass="entr" presetSubtype="2" fill="hold" grpId="0" nodeType="withEffect">
                                  <p:stCondLst>
                                    <p:cond delay="0"/>
                                  </p:stCondLst>
                                  <p:iterate type="lt">
                                    <p:tmPct val="10000"/>
                                  </p:iterate>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2000" fill="hold"/>
                                        <p:tgtEl>
                                          <p:spTgt spid="10"/>
                                        </p:tgtEl>
                                        <p:attrNameLst>
                                          <p:attrName>ppt_x</p:attrName>
                                        </p:attrNameLst>
                                      </p:cBhvr>
                                      <p:tavLst>
                                        <p:tav tm="0">
                                          <p:val>
                                            <p:strVal val="1+#ppt_w/2"/>
                                          </p:val>
                                        </p:tav>
                                        <p:tav tm="100000">
                                          <p:val>
                                            <p:strVal val="#ppt_x"/>
                                          </p:val>
                                        </p:tav>
                                      </p:tavLst>
                                    </p:anim>
                                    <p:anim calcmode="lin" valueType="num">
                                      <p:cBhvr additive="base">
                                        <p:cTn id="3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4" name="Picture 2"/>
          <p:cNvPicPr>
            <a:picLocks noChangeAspect="1" noChangeArrowheads="1"/>
          </p:cNvPicPr>
          <p:nvPr/>
        </p:nvPicPr>
        <p:blipFill>
          <a:blip r:embed="rId2">
            <a:lum bright="6000"/>
            <a:extLst>
              <a:ext uri="{28A0092B-C50C-407E-A947-70E740481C1C}">
                <a14:useLocalDpi xmlns:a14="http://schemas.microsoft.com/office/drawing/2010/main" val="0"/>
              </a:ext>
            </a:extLst>
          </a:blip>
          <a:srcRect l="38844" t="10513" r="14072" b="30188"/>
          <a:stretch>
            <a:fillRect/>
          </a:stretch>
        </p:blipFill>
        <p:spPr bwMode="auto">
          <a:xfrm>
            <a:off x="642938" y="290513"/>
            <a:ext cx="7675562"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QUES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2384425" y="265113"/>
            <a:ext cx="1065213" cy="787400"/>
          </a:xfrm>
          <a:prstGeom prst="rect">
            <a:avLst/>
          </a:prstGeom>
          <a:noFill/>
        </p:spPr>
      </p:pic>
      <p:sp>
        <p:nvSpPr>
          <p:cNvPr id="6" name="Rectangle 4"/>
          <p:cNvSpPr txBox="1">
            <a:spLocks noChangeArrowheads="1"/>
          </p:cNvSpPr>
          <p:nvPr/>
        </p:nvSpPr>
        <p:spPr>
          <a:xfrm>
            <a:off x="182563" y="3176588"/>
            <a:ext cx="2454275" cy="26098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mtClean="0"/>
              <a:t>Sự tạo thành nước tiểu diễn ra liên tục</a:t>
            </a:r>
            <a:endParaRPr lang="en-US" altLang="en-US"/>
          </a:p>
        </p:txBody>
      </p:sp>
      <p:sp>
        <p:nvSpPr>
          <p:cNvPr id="7" name="Rectangle 5"/>
          <p:cNvSpPr>
            <a:spLocks noChangeArrowheads="1"/>
          </p:cNvSpPr>
          <p:nvPr/>
        </p:nvSpPr>
        <p:spPr bwMode="auto">
          <a:xfrm>
            <a:off x="6661150" y="2797175"/>
            <a:ext cx="22510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ct val="90000"/>
              </a:lnSpc>
              <a:spcBef>
                <a:spcPct val="20000"/>
              </a:spcBef>
            </a:pPr>
            <a:r>
              <a:rPr lang="en-US" altLang="en-US" sz="3200"/>
              <a:t>Nhưng sự thải nước tiểu ra khỏi cơ thể chỉ xảy ra vào những lúc nhất định</a:t>
            </a:r>
          </a:p>
        </p:txBody>
      </p:sp>
      <p:sp>
        <p:nvSpPr>
          <p:cNvPr id="8" name="Rectangle 6"/>
          <p:cNvSpPr>
            <a:spLocks noChangeArrowheads="1"/>
          </p:cNvSpPr>
          <p:nvPr/>
        </p:nvSpPr>
        <p:spPr bwMode="auto">
          <a:xfrm>
            <a:off x="3216275" y="374650"/>
            <a:ext cx="3267075"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ct val="90000"/>
              </a:lnSpc>
              <a:spcBef>
                <a:spcPct val="20000"/>
              </a:spcBef>
            </a:pPr>
            <a:r>
              <a:rPr lang="en-US" altLang="en-US" sz="4000" b="1" i="1">
                <a:solidFill>
                  <a:srgbClr val="FF0000"/>
                </a:solidFill>
              </a:rPr>
              <a:t>Có sự khác nhau đó là do đâu ?</a:t>
            </a:r>
          </a:p>
        </p:txBody>
      </p:sp>
    </p:spTree>
    <p:extLst>
      <p:ext uri="{BB962C8B-B14F-4D97-AF65-F5344CB8AC3E}">
        <p14:creationId xmlns:p14="http://schemas.microsoft.com/office/powerpoint/2010/main" val="17113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3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8" dur="3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6">
                                            <p:txEl>
                                              <p:pRg st="0" end="0"/>
                                            </p:txEl>
                                          </p:spTgt>
                                        </p:tgtEl>
                                      </p:cBhvr>
                                    </p:animEffect>
                                  </p:childTnLst>
                                </p:cTn>
                              </p:par>
                            </p:childTnLst>
                          </p:cTn>
                        </p:par>
                        <p:par>
                          <p:cTn id="10" fill="hold">
                            <p:stCondLst>
                              <p:cond delay="3000"/>
                            </p:stCondLst>
                            <p:childTnLst>
                              <p:par>
                                <p:cTn id="11" presetID="5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0" fill="hold"/>
                                        <p:tgtEl>
                                          <p:spTgt spid="7"/>
                                        </p:tgtEl>
                                        <p:attrNameLst>
                                          <p:attrName>ppt_w</p:attrName>
                                        </p:attrNameLst>
                                      </p:cBhvr>
                                      <p:tavLst>
                                        <p:tav tm="0">
                                          <p:val>
                                            <p:strVal val="#ppt_w*0.70"/>
                                          </p:val>
                                        </p:tav>
                                        <p:tav tm="100000">
                                          <p:val>
                                            <p:strVal val="#ppt_w"/>
                                          </p:val>
                                        </p:tav>
                                      </p:tavLst>
                                    </p:anim>
                                    <p:anim calcmode="lin" valueType="num">
                                      <p:cBhvr>
                                        <p:cTn id="14" dur="3000" fill="hold"/>
                                        <p:tgtEl>
                                          <p:spTgt spid="7"/>
                                        </p:tgtEl>
                                        <p:attrNameLst>
                                          <p:attrName>ppt_h</p:attrName>
                                        </p:attrNameLst>
                                      </p:cBhvr>
                                      <p:tavLst>
                                        <p:tav tm="0">
                                          <p:val>
                                            <p:strVal val="#ppt_h"/>
                                          </p:val>
                                        </p:tav>
                                        <p:tav tm="100000">
                                          <p:val>
                                            <p:strVal val="#ppt_h"/>
                                          </p:val>
                                        </p:tav>
                                      </p:tavLst>
                                    </p:anim>
                                    <p:animEffect transition="in" filter="fade">
                                      <p:cBhvr>
                                        <p:cTn id="15" dur="3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3"/>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par>
                          <p:cTn id="23" fill="hold">
                            <p:stCondLst>
                              <p:cond delay="1000"/>
                            </p:stCondLst>
                            <p:childTnLst>
                              <p:par>
                                <p:cTn id="24" presetID="12" presetClass="entr" presetSubtype="4" fill="hold"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slide(fromBottom)">
                                      <p:cBhvr>
                                        <p:cTn id="26" dur="3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p:txBody>
          <a:bodyPr/>
          <a:lstStyle/>
          <a:p>
            <a:endParaRPr lang="en-US" dirty="0"/>
          </a:p>
        </p:txBody>
      </p:sp>
      <p:sp>
        <p:nvSpPr>
          <p:cNvPr id="4" name="Rectangle 2"/>
          <p:cNvSpPr txBox="1">
            <a:spLocks noChangeArrowheads="1"/>
          </p:cNvSpPr>
          <p:nvPr/>
        </p:nvSpPr>
        <p:spPr>
          <a:xfrm>
            <a:off x="679162" y="-177354"/>
            <a:ext cx="7744691"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t>CÓ SỰ KHÁC NHAU ĐÓ LÀ DO </a:t>
            </a:r>
            <a:endParaRPr lang="en-US" altLang="en-US" sz="3600" dirty="0"/>
          </a:p>
        </p:txBody>
      </p:sp>
      <p:sp>
        <p:nvSpPr>
          <p:cNvPr id="5" name="Rectangle 3"/>
          <p:cNvSpPr>
            <a:spLocks noChangeArrowheads="1"/>
          </p:cNvSpPr>
          <p:nvPr/>
        </p:nvSpPr>
        <p:spPr bwMode="auto">
          <a:xfrm>
            <a:off x="229322" y="533400"/>
            <a:ext cx="8485187" cy="976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20000"/>
              </a:spcBef>
            </a:pPr>
            <a:r>
              <a:rPr lang="en-US" altLang="en-US" sz="2800" dirty="0"/>
              <a:t>+ </a:t>
            </a:r>
            <a:r>
              <a:rPr lang="en-US" altLang="en-US" sz="2800" dirty="0" err="1"/>
              <a:t>Máu</a:t>
            </a:r>
            <a:r>
              <a:rPr lang="en-US" altLang="en-US" sz="2800" dirty="0"/>
              <a:t> </a:t>
            </a:r>
            <a:r>
              <a:rPr lang="en-US" altLang="en-US" sz="2800" dirty="0" err="1"/>
              <a:t>tuần</a:t>
            </a:r>
            <a:r>
              <a:rPr lang="en-US" altLang="en-US" sz="2800" dirty="0"/>
              <a:t> </a:t>
            </a:r>
            <a:r>
              <a:rPr lang="en-US" altLang="en-US" sz="2800" dirty="0" err="1"/>
              <a:t>hoàn</a:t>
            </a:r>
            <a:r>
              <a:rPr lang="en-US" altLang="en-US" sz="2800" dirty="0"/>
              <a:t> </a:t>
            </a:r>
            <a:r>
              <a:rPr lang="en-US" altLang="en-US" sz="2800" dirty="0" err="1"/>
              <a:t>liên</a:t>
            </a:r>
            <a:r>
              <a:rPr lang="en-US" altLang="en-US" sz="2800" dirty="0"/>
              <a:t> </a:t>
            </a:r>
            <a:r>
              <a:rPr lang="en-US" altLang="en-US" sz="2800" dirty="0" err="1"/>
              <a:t>tục</a:t>
            </a:r>
            <a:r>
              <a:rPr lang="en-US" altLang="en-US" sz="2800" dirty="0"/>
              <a:t> qua </a:t>
            </a:r>
            <a:r>
              <a:rPr lang="en-US" altLang="en-US" sz="2800" dirty="0" err="1"/>
              <a:t>thận</a:t>
            </a:r>
            <a:r>
              <a:rPr lang="en-US" altLang="en-US" sz="2800" dirty="0"/>
              <a:t> </a:t>
            </a:r>
            <a:r>
              <a:rPr lang="en-US" altLang="en-US" sz="2800" dirty="0" err="1"/>
              <a:t>để</a:t>
            </a:r>
            <a:r>
              <a:rPr lang="en-US" altLang="en-US" sz="2800" dirty="0"/>
              <a:t> </a:t>
            </a:r>
            <a:r>
              <a:rPr lang="en-US" altLang="en-US" sz="2800" dirty="0" err="1"/>
              <a:t>lọc</a:t>
            </a:r>
            <a:r>
              <a:rPr lang="en-US" altLang="en-US" sz="2800" dirty="0"/>
              <a:t> </a:t>
            </a:r>
            <a:r>
              <a:rPr lang="en-US" altLang="en-US" sz="2800" dirty="0" err="1"/>
              <a:t>tạo</a:t>
            </a:r>
            <a:r>
              <a:rPr lang="en-US" altLang="en-US" sz="2800" dirty="0"/>
              <a:t> </a:t>
            </a:r>
            <a:r>
              <a:rPr lang="en-US" altLang="en-US" sz="2800" dirty="0" err="1"/>
              <a:t>thành</a:t>
            </a:r>
            <a:r>
              <a:rPr lang="en-US" altLang="en-US" sz="2800" dirty="0"/>
              <a:t> </a:t>
            </a:r>
            <a:r>
              <a:rPr lang="en-US" altLang="en-US" sz="2800" dirty="0" err="1"/>
              <a:t>nước</a:t>
            </a:r>
            <a:r>
              <a:rPr lang="en-US" altLang="en-US" sz="2800" dirty="0"/>
              <a:t> </a:t>
            </a:r>
            <a:r>
              <a:rPr lang="en-US" altLang="en-US" sz="2800" dirty="0" err="1"/>
              <a:t>tiểu</a:t>
            </a:r>
            <a:r>
              <a:rPr lang="en-US" altLang="en-US" sz="2800" dirty="0"/>
              <a:t> (</a:t>
            </a:r>
            <a:r>
              <a:rPr lang="en-US" altLang="en-US" sz="2800" dirty="0" err="1"/>
              <a:t>không</a:t>
            </a:r>
            <a:r>
              <a:rPr lang="en-US" altLang="en-US" sz="2800" dirty="0"/>
              <a:t> </a:t>
            </a:r>
            <a:r>
              <a:rPr lang="en-US" altLang="en-US" sz="2800" dirty="0" err="1"/>
              <a:t>theo</a:t>
            </a:r>
            <a:r>
              <a:rPr lang="en-US" altLang="en-US" sz="2800" dirty="0"/>
              <a:t> ý </a:t>
            </a:r>
            <a:r>
              <a:rPr lang="en-US" altLang="en-US" sz="2800" dirty="0" err="1"/>
              <a:t>muốn</a:t>
            </a:r>
            <a:r>
              <a:rPr lang="en-US" altLang="en-US" sz="2800" dirty="0"/>
              <a:t>)</a:t>
            </a:r>
          </a:p>
        </p:txBody>
      </p:sp>
      <p:sp>
        <p:nvSpPr>
          <p:cNvPr id="6" name="Rectangle 4"/>
          <p:cNvSpPr>
            <a:spLocks noChangeArrowheads="1"/>
          </p:cNvSpPr>
          <p:nvPr/>
        </p:nvSpPr>
        <p:spPr bwMode="auto">
          <a:xfrm>
            <a:off x="672234" y="4501350"/>
            <a:ext cx="8042275" cy="309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spcBef>
                <a:spcPct val="20000"/>
              </a:spcBef>
            </a:pPr>
            <a:r>
              <a:rPr lang="en-US" altLang="en-US" sz="2800" dirty="0"/>
              <a:t>+ </a:t>
            </a:r>
            <a:r>
              <a:rPr lang="en-US" altLang="en-US" sz="2800" dirty="0" err="1"/>
              <a:t>Nước</a:t>
            </a:r>
            <a:r>
              <a:rPr lang="en-US" altLang="en-US" sz="2800" dirty="0"/>
              <a:t> </a:t>
            </a:r>
            <a:r>
              <a:rPr lang="en-US" altLang="en-US" sz="2800" dirty="0" err="1"/>
              <a:t>tiểu</a:t>
            </a:r>
            <a:r>
              <a:rPr lang="en-US" altLang="en-US" sz="2800" dirty="0"/>
              <a:t> </a:t>
            </a:r>
            <a:r>
              <a:rPr lang="en-US" altLang="en-US" sz="2800" dirty="0" err="1"/>
              <a:t>chính</a:t>
            </a:r>
            <a:r>
              <a:rPr lang="en-US" altLang="en-US" sz="2800" dirty="0"/>
              <a:t> </a:t>
            </a:r>
            <a:r>
              <a:rPr lang="en-US" altLang="en-US" sz="2800" dirty="0" err="1"/>
              <a:t>thức</a:t>
            </a:r>
            <a:r>
              <a:rPr lang="en-US" altLang="en-US" sz="3200" dirty="0"/>
              <a:t> </a:t>
            </a:r>
            <a:r>
              <a:rPr lang="en-US" altLang="en-US" sz="2800" dirty="0" err="1"/>
              <a:t>được</a:t>
            </a:r>
            <a:r>
              <a:rPr lang="en-US" altLang="en-US" sz="2800" dirty="0"/>
              <a:t> </a:t>
            </a:r>
            <a:r>
              <a:rPr lang="en-US" altLang="en-US" sz="2800" dirty="0" err="1"/>
              <a:t>tích</a:t>
            </a:r>
            <a:r>
              <a:rPr lang="en-US" altLang="en-US" sz="2800" dirty="0"/>
              <a:t> </a:t>
            </a:r>
            <a:r>
              <a:rPr lang="en-US" altLang="en-US" sz="2800" dirty="0" err="1"/>
              <a:t>trữ</a:t>
            </a:r>
            <a:r>
              <a:rPr lang="en-US" altLang="en-US" sz="2800" dirty="0"/>
              <a:t> </a:t>
            </a:r>
            <a:r>
              <a:rPr lang="en-US" altLang="en-US" sz="2800" dirty="0" err="1"/>
              <a:t>trong</a:t>
            </a:r>
            <a:r>
              <a:rPr lang="en-US" altLang="en-US" sz="2800" dirty="0"/>
              <a:t> </a:t>
            </a:r>
            <a:r>
              <a:rPr lang="en-US" altLang="en-US" sz="2800" dirty="0" err="1"/>
              <a:t>bóng</a:t>
            </a:r>
            <a:r>
              <a:rPr lang="en-US" altLang="en-US" sz="2800" dirty="0"/>
              <a:t> </a:t>
            </a:r>
            <a:r>
              <a:rPr lang="en-US" altLang="en-US" sz="2800" dirty="0" err="1"/>
              <a:t>đái</a:t>
            </a:r>
            <a:r>
              <a:rPr lang="en-US" altLang="en-US" sz="2800" dirty="0"/>
              <a:t> </a:t>
            </a:r>
            <a:r>
              <a:rPr lang="en-US" altLang="en-US" sz="2800" dirty="0" err="1"/>
              <a:t>khi</a:t>
            </a:r>
            <a:r>
              <a:rPr lang="en-US" altLang="en-US" sz="2800" dirty="0"/>
              <a:t> </a:t>
            </a:r>
            <a:r>
              <a:rPr lang="en-US" altLang="en-US" sz="2800" dirty="0" err="1"/>
              <a:t>lên</a:t>
            </a:r>
            <a:r>
              <a:rPr lang="en-US" altLang="en-US" sz="2800" dirty="0"/>
              <a:t> </a:t>
            </a:r>
            <a:r>
              <a:rPr lang="en-US" altLang="en-US" sz="2800" dirty="0" err="1"/>
              <a:t>tới</a:t>
            </a:r>
            <a:r>
              <a:rPr lang="en-US" altLang="en-US" sz="2800" dirty="0"/>
              <a:t> 200ml, </a:t>
            </a:r>
            <a:r>
              <a:rPr lang="en-US" altLang="en-US" sz="2800" dirty="0" err="1"/>
              <a:t>đủ</a:t>
            </a:r>
            <a:r>
              <a:rPr lang="en-US" altLang="en-US" sz="2800" dirty="0"/>
              <a:t> </a:t>
            </a:r>
            <a:r>
              <a:rPr lang="en-US" altLang="en-US" sz="2800" dirty="0" err="1"/>
              <a:t>áp</a:t>
            </a:r>
            <a:r>
              <a:rPr lang="en-US" altLang="en-US" sz="2800" dirty="0"/>
              <a:t> </a:t>
            </a:r>
            <a:r>
              <a:rPr lang="en-US" altLang="en-US" sz="2800" dirty="0" err="1"/>
              <a:t>lực</a:t>
            </a:r>
            <a:r>
              <a:rPr lang="en-US" altLang="en-US" sz="2800" dirty="0"/>
              <a:t> </a:t>
            </a:r>
            <a:r>
              <a:rPr lang="en-US" altLang="en-US" sz="2800" dirty="0" err="1"/>
              <a:t>để</a:t>
            </a:r>
            <a:r>
              <a:rPr lang="en-US" altLang="en-US" sz="2800" dirty="0"/>
              <a:t> </a:t>
            </a:r>
            <a:r>
              <a:rPr lang="en-US" altLang="en-US" sz="2800" dirty="0" err="1"/>
              <a:t>gây</a:t>
            </a:r>
            <a:r>
              <a:rPr lang="en-US" altLang="en-US" sz="2800" dirty="0"/>
              <a:t> </a:t>
            </a:r>
            <a:r>
              <a:rPr lang="en-US" altLang="en-US" sz="2800" dirty="0" err="1"/>
              <a:t>cảm</a:t>
            </a:r>
            <a:r>
              <a:rPr lang="en-US" altLang="en-US" sz="2800" dirty="0"/>
              <a:t> </a:t>
            </a:r>
            <a:r>
              <a:rPr lang="en-US" altLang="en-US" sz="2800" dirty="0" err="1"/>
              <a:t>giác</a:t>
            </a:r>
            <a:r>
              <a:rPr lang="en-US" altLang="en-US" sz="2800" dirty="0"/>
              <a:t> </a:t>
            </a:r>
            <a:r>
              <a:rPr lang="en-US" altLang="en-US" sz="2800" dirty="0" err="1"/>
              <a:t>muốn</a:t>
            </a:r>
            <a:r>
              <a:rPr lang="en-US" altLang="en-US" sz="2800" dirty="0"/>
              <a:t> </a:t>
            </a:r>
            <a:r>
              <a:rPr lang="en-US" altLang="en-US" sz="2800" dirty="0" err="1"/>
              <a:t>đi</a:t>
            </a:r>
            <a:r>
              <a:rPr lang="en-US" altLang="en-US" sz="2800" dirty="0"/>
              <a:t> </a:t>
            </a:r>
            <a:r>
              <a:rPr lang="en-US" altLang="en-US" sz="2800" dirty="0" err="1"/>
              <a:t>tiểu</a:t>
            </a:r>
            <a:r>
              <a:rPr lang="en-US" altLang="en-US" sz="2800" dirty="0"/>
              <a:t>. </a:t>
            </a:r>
            <a:r>
              <a:rPr lang="en-US" altLang="en-US" sz="2800" dirty="0" err="1"/>
              <a:t>Nếu</a:t>
            </a:r>
            <a:r>
              <a:rPr lang="en-US" altLang="en-US" sz="2800" dirty="0"/>
              <a:t> </a:t>
            </a:r>
            <a:r>
              <a:rPr lang="en-US" altLang="en-US" sz="2800" dirty="0" err="1"/>
              <a:t>cơ</a:t>
            </a:r>
            <a:r>
              <a:rPr lang="en-US" altLang="en-US" sz="2800" dirty="0"/>
              <a:t> </a:t>
            </a:r>
            <a:r>
              <a:rPr lang="en-US" altLang="en-US" sz="2800" dirty="0" err="1"/>
              <a:t>vòng</a:t>
            </a:r>
            <a:r>
              <a:rPr lang="en-US" altLang="en-US" sz="2800" dirty="0"/>
              <a:t> </a:t>
            </a:r>
            <a:r>
              <a:rPr lang="en-US" altLang="en-US" sz="2800" dirty="0" err="1"/>
              <a:t>mở</a:t>
            </a:r>
            <a:r>
              <a:rPr lang="en-US" altLang="en-US" sz="2800" dirty="0"/>
              <a:t> </a:t>
            </a:r>
            <a:r>
              <a:rPr lang="en-US" altLang="en-US" sz="2800" dirty="0" err="1"/>
              <a:t>ra</a:t>
            </a:r>
            <a:r>
              <a:rPr lang="en-US" altLang="en-US" sz="2800" dirty="0"/>
              <a:t> (</a:t>
            </a:r>
            <a:r>
              <a:rPr lang="en-US" altLang="en-US" sz="2800" dirty="0" err="1"/>
              <a:t>có</a:t>
            </a:r>
            <a:r>
              <a:rPr lang="en-US" altLang="en-US" sz="2800" dirty="0"/>
              <a:t> </a:t>
            </a:r>
            <a:r>
              <a:rPr lang="en-US" altLang="en-US" sz="2800" dirty="0" err="1"/>
              <a:t>sự</a:t>
            </a:r>
            <a:r>
              <a:rPr lang="en-US" altLang="en-US" sz="2800" dirty="0"/>
              <a:t> </a:t>
            </a:r>
            <a:r>
              <a:rPr lang="en-US" altLang="en-US" sz="2800" dirty="0" err="1"/>
              <a:t>phối</a:t>
            </a:r>
            <a:r>
              <a:rPr lang="en-US" altLang="en-US" sz="2800" dirty="0"/>
              <a:t> </a:t>
            </a:r>
            <a:r>
              <a:rPr lang="en-US" altLang="en-US" sz="2800" dirty="0" err="1"/>
              <a:t>hợp</a:t>
            </a:r>
            <a:r>
              <a:rPr lang="en-US" altLang="en-US" sz="2800" dirty="0"/>
              <a:t> co </a:t>
            </a:r>
            <a:r>
              <a:rPr lang="en-US" altLang="en-US" sz="2800" dirty="0" err="1"/>
              <a:t>của</a:t>
            </a:r>
            <a:r>
              <a:rPr lang="en-US" altLang="en-US" sz="2800" dirty="0"/>
              <a:t> </a:t>
            </a:r>
            <a:r>
              <a:rPr lang="en-US" altLang="en-US" sz="2800" dirty="0" err="1"/>
              <a:t>cơ</a:t>
            </a:r>
            <a:r>
              <a:rPr lang="en-US" altLang="en-US" sz="2800" dirty="0"/>
              <a:t> </a:t>
            </a:r>
            <a:r>
              <a:rPr lang="en-US" altLang="en-US" sz="2800" dirty="0" err="1"/>
              <a:t>bóng</a:t>
            </a:r>
            <a:r>
              <a:rPr lang="en-US" altLang="en-US" sz="2800" dirty="0"/>
              <a:t> </a:t>
            </a:r>
            <a:r>
              <a:rPr lang="en-US" altLang="en-US" sz="2800" dirty="0" err="1"/>
              <a:t>đái</a:t>
            </a:r>
            <a:r>
              <a:rPr lang="en-US" altLang="en-US" sz="2800" dirty="0"/>
              <a:t> </a:t>
            </a:r>
            <a:r>
              <a:rPr lang="en-US" altLang="en-US" sz="2800" dirty="0" err="1"/>
              <a:t>và</a:t>
            </a:r>
            <a:r>
              <a:rPr lang="en-US" altLang="en-US" sz="2800" dirty="0"/>
              <a:t> </a:t>
            </a:r>
            <a:r>
              <a:rPr lang="en-US" altLang="en-US" sz="2800" dirty="0" err="1"/>
              <a:t>cơ</a:t>
            </a:r>
            <a:r>
              <a:rPr lang="en-US" altLang="en-US" sz="2800" dirty="0"/>
              <a:t> </a:t>
            </a:r>
            <a:r>
              <a:rPr lang="en-US" altLang="en-US" sz="2800" dirty="0" err="1"/>
              <a:t>bụng</a:t>
            </a:r>
            <a:r>
              <a:rPr lang="en-US" altLang="en-US" sz="2800" dirty="0"/>
              <a:t>) </a:t>
            </a:r>
            <a:r>
              <a:rPr lang="en-US" altLang="en-US" sz="3200" dirty="0">
                <a:sym typeface="Wingdings 3" pitchFamily="18" charset="2"/>
              </a:rPr>
              <a:t> </a:t>
            </a:r>
            <a:r>
              <a:rPr lang="en-US" altLang="en-US" sz="2800" dirty="0" err="1">
                <a:sym typeface="Wingdings 3" pitchFamily="18" charset="2"/>
              </a:rPr>
              <a:t>nước</a:t>
            </a:r>
            <a:r>
              <a:rPr lang="en-US" altLang="en-US" sz="2800" dirty="0">
                <a:sym typeface="Wingdings 3" pitchFamily="18" charset="2"/>
              </a:rPr>
              <a:t> </a:t>
            </a:r>
            <a:r>
              <a:rPr lang="en-US" altLang="en-US" sz="2800" dirty="0" err="1">
                <a:sym typeface="Wingdings 3" pitchFamily="18" charset="2"/>
              </a:rPr>
              <a:t>tiểu</a:t>
            </a:r>
            <a:r>
              <a:rPr lang="en-US" altLang="en-US" sz="2800" dirty="0">
                <a:sym typeface="Wingdings 3" pitchFamily="18" charset="2"/>
              </a:rPr>
              <a:t> </a:t>
            </a:r>
            <a:r>
              <a:rPr lang="en-US" altLang="en-US" sz="2800" dirty="0" err="1">
                <a:sym typeface="Wingdings 3" pitchFamily="18" charset="2"/>
              </a:rPr>
              <a:t>mới</a:t>
            </a:r>
            <a:r>
              <a:rPr lang="en-US" altLang="en-US" sz="2800" dirty="0">
                <a:sym typeface="Wingdings 3" pitchFamily="18" charset="2"/>
              </a:rPr>
              <a:t> </a:t>
            </a:r>
            <a:r>
              <a:rPr lang="en-US" altLang="en-US" sz="2800" dirty="0" err="1">
                <a:sym typeface="Wingdings 3" pitchFamily="18" charset="2"/>
              </a:rPr>
              <a:t>thoát</a:t>
            </a:r>
            <a:r>
              <a:rPr lang="en-US" altLang="en-US" sz="2800" dirty="0">
                <a:sym typeface="Wingdings 3" pitchFamily="18" charset="2"/>
              </a:rPr>
              <a:t> </a:t>
            </a:r>
            <a:r>
              <a:rPr lang="en-US" altLang="en-US" sz="2800" dirty="0" err="1">
                <a:sym typeface="Wingdings 3" pitchFamily="18" charset="2"/>
              </a:rPr>
              <a:t>ra</a:t>
            </a:r>
            <a:r>
              <a:rPr lang="en-US" altLang="en-US" sz="2800" dirty="0">
                <a:sym typeface="Wingdings 3" pitchFamily="18" charset="2"/>
              </a:rPr>
              <a:t> </a:t>
            </a:r>
            <a:r>
              <a:rPr lang="en-US" altLang="en-US" sz="2800" dirty="0" err="1">
                <a:sym typeface="Wingdings 3" pitchFamily="18" charset="2"/>
              </a:rPr>
              <a:t>ngoài</a:t>
            </a:r>
            <a:endParaRPr lang="en-US" altLang="en-US" sz="2800" dirty="0">
              <a:sym typeface="Wingdings 3" pitchFamily="18" charset="2"/>
            </a:endParaRPr>
          </a:p>
        </p:txBody>
      </p:sp>
      <p:pic>
        <p:nvPicPr>
          <p:cNvPr id="7" name="BTNT.WMV">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a:xfrm>
            <a:off x="1346271" y="1523522"/>
            <a:ext cx="6548438" cy="2977828"/>
          </a:xfrm>
          <a:prstGeom prst="rect">
            <a:avLst/>
          </a:prstGeom>
        </p:spPr>
      </p:pic>
    </p:spTree>
    <p:extLst>
      <p:ext uri="{BB962C8B-B14F-4D97-AF65-F5344CB8AC3E}">
        <p14:creationId xmlns:p14="http://schemas.microsoft.com/office/powerpoint/2010/main" val="176434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
                                          </p:val>
                                        </p:tav>
                                        <p:tav tm="100000">
                                          <p:val>
                                            <p:strVal val="#ppt_w"/>
                                          </p:val>
                                        </p:tav>
                                      </p:tavLst>
                                    </p:anim>
                                    <p:anim calcmode="lin" valueType="num">
                                      <p:cBhvr>
                                        <p:cTn id="8" dur="2000" fill="hold"/>
                                        <p:tgtEl>
                                          <p:spTgt spid="4"/>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4"/>
                                        </p:tgtEl>
                                        <p:attrNameLst>
                                          <p:attrName>ppt_x</p:attrName>
                                        </p:attrNameLst>
                                      </p:cBhvr>
                                      <p:tavLst>
                                        <p:tav tm="0">
                                          <p:val>
                                            <p:strVal val="#ppt_x-.4"/>
                                          </p:val>
                                        </p:tav>
                                        <p:tav tm="100000">
                                          <p:val>
                                            <p:strVal val="#ppt_x"/>
                                          </p:val>
                                        </p:tav>
                                      </p:tavLst>
                                    </p:anim>
                                    <p:anim calcmode="lin" valueType="num">
                                      <p:cBhvr>
                                        <p:cTn id="10" dur="2000" fill="hold"/>
                                        <p:tgtEl>
                                          <p:spTgt spid="4"/>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par>
                          <p:cTn id="11" fill="hold">
                            <p:stCondLst>
                              <p:cond delay="2000"/>
                            </p:stCondLst>
                            <p:childTnLst>
                              <p:par>
                                <p:cTn id="12" presetID="50" presetClass="entr" presetSubtype="0" decel="10000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3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3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3000"/>
                                        <p:tgtEl>
                                          <p:spTgt spid="5">
                                            <p:txEl>
                                              <p:pRg st="0" end="0"/>
                                            </p:txEl>
                                          </p:spTgt>
                                        </p:tgtEl>
                                      </p:cBhvr>
                                    </p:animEffect>
                                  </p:childTnLst>
                                </p:cTn>
                              </p:par>
                            </p:childTnLst>
                          </p:cTn>
                        </p:par>
                        <p:par>
                          <p:cTn id="17" fill="hold">
                            <p:stCondLst>
                              <p:cond delay="5000"/>
                            </p:stCondLst>
                            <p:childTnLst>
                              <p:par>
                                <p:cTn id="18" presetID="50" presetClass="entr" presetSubtype="0" decel="10000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3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21" dur="3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22" dur="3000"/>
                                        <p:tgtEl>
                                          <p:spTgt spid="6">
                                            <p:txEl>
                                              <p:pRg st="0" end="0"/>
                                            </p:txEl>
                                          </p:spTgt>
                                        </p:tgtEl>
                                      </p:cBhvr>
                                    </p:animEffect>
                                  </p:childTnLst>
                                </p:cTn>
                              </p:par>
                              <p:par>
                                <p:cTn id="23" presetID="23"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2000" fill="hold"/>
                                        <p:tgtEl>
                                          <p:spTgt spid="7"/>
                                        </p:tgtEl>
                                        <p:attrNameLst>
                                          <p:attrName>ppt_w</p:attrName>
                                        </p:attrNameLst>
                                      </p:cBhvr>
                                      <p:tavLst>
                                        <p:tav tm="0">
                                          <p:val>
                                            <p:fltVal val="0"/>
                                          </p:val>
                                        </p:tav>
                                        <p:tav tm="100000">
                                          <p:val>
                                            <p:strVal val="#ppt_w"/>
                                          </p:val>
                                        </p:tav>
                                      </p:tavLst>
                                    </p:anim>
                                    <p:anim calcmode="lin" valueType="num">
                                      <p:cBhvr>
                                        <p:cTn id="26"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endCondLst>
                    <p:cond evt="onNext" delay="0">
                      <p:tgtEl>
                        <p:sldTgt/>
                      </p:tgtEl>
                    </p:cond>
                    <p:cond evt="onPrev" delay="0">
                      <p:tgtEl>
                        <p:sldTgt/>
                      </p:tgtEl>
                    </p:cond>
                  </p:endCondLst>
                </p:cTn>
                <p:tgtEl>
                  <p:spTgt spid="7"/>
                </p:tgtEl>
              </p:cMediaNode>
            </p:video>
          </p:childTnLst>
        </p:cTn>
      </p:par>
    </p:tnLst>
    <p:bldLst>
      <p:bldP spid="5" grpId="0" build="p"/>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47993" t="24184" r="26013" b="25935"/>
          <a:stretch>
            <a:fillRect/>
          </a:stretch>
        </p:blipFill>
        <p:spPr bwMode="auto">
          <a:xfrm>
            <a:off x="2463800" y="1125538"/>
            <a:ext cx="4319588"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174625" y="339725"/>
            <a:ext cx="1938338" cy="62388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Tx/>
              <a:buNone/>
            </a:pPr>
            <a:r>
              <a:rPr lang="en-US" altLang="en-US" sz="3600" smtClean="0"/>
              <a:t>   </a:t>
            </a:r>
          </a:p>
          <a:p>
            <a:pPr>
              <a:lnSpc>
                <a:spcPct val="90000"/>
              </a:lnSpc>
              <a:buFontTx/>
              <a:buNone/>
            </a:pPr>
            <a:r>
              <a:rPr lang="en-US" altLang="en-US" sz="3600" smtClean="0"/>
              <a:t>   GIẢI THÍCH TẠI SAO TRẺ EM THÌ HAY ĐÁI DẦM </a:t>
            </a:r>
            <a:endParaRPr lang="en-US" altLang="en-US" sz="3600"/>
          </a:p>
        </p:txBody>
      </p:sp>
      <p:pic>
        <p:nvPicPr>
          <p:cNvPr id="6" name="Picture 4" descr="QUES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a:xfrm>
            <a:off x="4243388" y="2709863"/>
            <a:ext cx="989012" cy="1092200"/>
          </a:xfrm>
          <a:prstGeom prst="rect">
            <a:avLst/>
          </a:prstGeom>
          <a:noFill/>
        </p:spPr>
      </p:pic>
      <p:sp>
        <p:nvSpPr>
          <p:cNvPr id="7" name="Rectangle 5"/>
          <p:cNvSpPr>
            <a:spLocks noChangeArrowheads="1"/>
          </p:cNvSpPr>
          <p:nvPr/>
        </p:nvSpPr>
        <p:spPr bwMode="auto">
          <a:xfrm>
            <a:off x="6823075" y="328613"/>
            <a:ext cx="2320925"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lnSpc>
                <a:spcPct val="90000"/>
              </a:lnSpc>
              <a:spcBef>
                <a:spcPct val="20000"/>
              </a:spcBef>
            </a:pPr>
            <a:r>
              <a:rPr lang="en-US" altLang="en-US" sz="3600"/>
              <a:t>   </a:t>
            </a:r>
          </a:p>
          <a:p>
            <a:pPr marL="342900" indent="-342900" eaLnBrk="1" hangingPunct="1">
              <a:lnSpc>
                <a:spcPct val="90000"/>
              </a:lnSpc>
              <a:spcBef>
                <a:spcPct val="20000"/>
              </a:spcBef>
            </a:pPr>
            <a:r>
              <a:rPr lang="en-US" altLang="en-US" sz="3600"/>
              <a:t>   CÒN NGƯỜI GIÀ KHÓ ĐIỀU KHIỂN PHẢN XẠ ĐI TIỂU</a:t>
            </a:r>
          </a:p>
        </p:txBody>
      </p:sp>
      <p:sp>
        <p:nvSpPr>
          <p:cNvPr id="8" name="Rectangle 6"/>
          <p:cNvSpPr>
            <a:spLocks noChangeArrowheads="1"/>
          </p:cNvSpPr>
          <p:nvPr/>
        </p:nvSpPr>
        <p:spPr bwMode="auto">
          <a:xfrm>
            <a:off x="3990975" y="217488"/>
            <a:ext cx="126365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400" b="1"/>
              <a:t>GIẢI THÍCH</a:t>
            </a:r>
          </a:p>
        </p:txBody>
      </p:sp>
      <p:sp>
        <p:nvSpPr>
          <p:cNvPr id="9" name="Rectangle 7"/>
          <p:cNvSpPr>
            <a:spLocks noChangeArrowheads="1"/>
          </p:cNvSpPr>
          <p:nvPr/>
        </p:nvSpPr>
        <p:spPr bwMode="auto">
          <a:xfrm>
            <a:off x="276225" y="311150"/>
            <a:ext cx="1938338"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lnSpc>
                <a:spcPct val="90000"/>
              </a:lnSpc>
              <a:spcBef>
                <a:spcPct val="20000"/>
              </a:spcBef>
            </a:pPr>
            <a:r>
              <a:rPr lang="en-US" altLang="en-US" sz="3600" dirty="0"/>
              <a:t>   </a:t>
            </a:r>
          </a:p>
          <a:p>
            <a:pPr marL="342900" indent="-342900" eaLnBrk="1" hangingPunct="1">
              <a:lnSpc>
                <a:spcPct val="90000"/>
              </a:lnSpc>
              <a:spcBef>
                <a:spcPct val="20000"/>
              </a:spcBef>
            </a:pPr>
            <a:r>
              <a:rPr lang="en-US" altLang="en-US" sz="3600" dirty="0"/>
              <a:t>  </a:t>
            </a:r>
          </a:p>
          <a:p>
            <a:pPr marL="342900" indent="-342900" eaLnBrk="1" hangingPunct="1">
              <a:lnSpc>
                <a:spcPct val="90000"/>
              </a:lnSpc>
              <a:spcBef>
                <a:spcPct val="20000"/>
              </a:spcBef>
            </a:pPr>
            <a:r>
              <a:rPr lang="en-US" altLang="en-US" sz="3600" dirty="0"/>
              <a:t>   PHẢN XẠ THẦN KINH CHƯA PHÁT TRIỂN</a:t>
            </a:r>
          </a:p>
        </p:txBody>
      </p:sp>
      <p:sp>
        <p:nvSpPr>
          <p:cNvPr id="10" name="Rectangle 8"/>
          <p:cNvSpPr>
            <a:spLocks noChangeArrowheads="1"/>
          </p:cNvSpPr>
          <p:nvPr/>
        </p:nvSpPr>
        <p:spPr bwMode="auto">
          <a:xfrm>
            <a:off x="6823075" y="296863"/>
            <a:ext cx="2320925" cy="623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lnSpc>
                <a:spcPct val="90000"/>
              </a:lnSpc>
              <a:spcBef>
                <a:spcPct val="20000"/>
              </a:spcBef>
            </a:pPr>
            <a:r>
              <a:rPr lang="en-US" altLang="en-US" sz="3600"/>
              <a:t>   </a:t>
            </a:r>
          </a:p>
          <a:p>
            <a:pPr marL="342900" indent="-342900" eaLnBrk="1" hangingPunct="1">
              <a:lnSpc>
                <a:spcPct val="90000"/>
              </a:lnSpc>
              <a:spcBef>
                <a:spcPct val="20000"/>
              </a:spcBef>
            </a:pPr>
            <a:r>
              <a:rPr lang="en-US" altLang="en-US" sz="3600"/>
              <a:t>   </a:t>
            </a:r>
          </a:p>
          <a:p>
            <a:pPr marL="342900" indent="-342900" eaLnBrk="1" hangingPunct="1">
              <a:lnSpc>
                <a:spcPct val="90000"/>
              </a:lnSpc>
              <a:spcBef>
                <a:spcPct val="20000"/>
              </a:spcBef>
            </a:pPr>
            <a:endParaRPr lang="en-US" altLang="en-US" sz="3600"/>
          </a:p>
          <a:p>
            <a:pPr marL="342900" indent="-342900" eaLnBrk="1" hangingPunct="1">
              <a:lnSpc>
                <a:spcPct val="90000"/>
              </a:lnSpc>
              <a:spcBef>
                <a:spcPct val="20000"/>
              </a:spcBef>
            </a:pPr>
            <a:r>
              <a:rPr lang="en-US" altLang="en-US" sz="3600"/>
              <a:t>  CƠ VÂN CO KHÔNG TỐT</a:t>
            </a:r>
          </a:p>
        </p:txBody>
      </p:sp>
    </p:spTree>
    <p:extLst>
      <p:ext uri="{BB962C8B-B14F-4D97-AF65-F5344CB8AC3E}">
        <p14:creationId xmlns:p14="http://schemas.microsoft.com/office/powerpoint/2010/main" val="9034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8"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childTnLst>
                          </p:cTn>
                        </p:par>
                        <p:par>
                          <p:cTn id="14" fill="hold">
                            <p:stCondLst>
                              <p:cond delay="3000"/>
                            </p:stCondLst>
                            <p:childTnLst>
                              <p:par>
                                <p:cTn id="15" presetID="7" presetClass="entr" presetSubtype="1"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3500"/>
                            </p:stCondLst>
                            <p:childTnLst>
                              <p:par>
                                <p:cTn id="20" presetID="7" presetClass="entr" presetSubtype="1" fill="hold" grpId="0"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7" presetClass="entr" presetSubtype="1"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calcmode="lin" valueType="num">
                                      <p:cBhvr additive="base">
                                        <p:cTn id="2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29" fill="hold">
                            <p:stCondLst>
                              <p:cond delay="4500"/>
                            </p:stCondLst>
                            <p:childTnLst>
                              <p:par>
                                <p:cTn id="30" presetID="7" presetClass="entr" presetSubtype="1" fill="hold" grpId="0"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calcmode="lin" valueType="num">
                                      <p:cBhvr additive="base">
                                        <p:cTn id="3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6" fill="hold" nodeType="clickEffect">
                                  <p:stCondLst>
                                    <p:cond delay="0"/>
                                  </p:stCondLst>
                                  <p:childTnLst>
                                    <p:animEffect transition="out" filter="barn(inHorizontal)">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childTnLst>
                          </p:cTn>
                        </p:par>
                        <p:par>
                          <p:cTn id="39" fill="hold">
                            <p:stCondLst>
                              <p:cond delay="500"/>
                            </p:stCondLst>
                            <p:childTnLst>
                              <p:par>
                                <p:cTn id="40" presetID="20" presetClass="entr" presetSubtype="0"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edge">
                                      <p:cBhvr>
                                        <p:cTn id="42" dur="1000"/>
                                        <p:tgtEl>
                                          <p:spTgt spid="8"/>
                                        </p:tgtEl>
                                      </p:cBhvr>
                                    </p:animEffect>
                                  </p:childTnLst>
                                </p:cTn>
                              </p:par>
                            </p:childTnLst>
                          </p:cTn>
                        </p:par>
                        <p:par>
                          <p:cTn id="43" fill="hold">
                            <p:stCondLst>
                              <p:cond delay="1500"/>
                            </p:stCondLst>
                            <p:childTnLst>
                              <p:par>
                                <p:cTn id="44" presetID="18" presetClass="exit" presetSubtype="12" fill="hold" grpId="1" nodeType="afterEffect">
                                  <p:stCondLst>
                                    <p:cond delay="0"/>
                                  </p:stCondLst>
                                  <p:childTnLst>
                                    <p:animEffect transition="out" filter="strips(downLeft)">
                                      <p:cBhvr>
                                        <p:cTn id="45" dur="500"/>
                                        <p:tgtEl>
                                          <p:spTgt spid="5">
                                            <p:txEl>
                                              <p:pRg st="0" end="0"/>
                                            </p:txEl>
                                          </p:spTgt>
                                        </p:tgtEl>
                                      </p:cBhvr>
                                    </p:animEffect>
                                    <p:set>
                                      <p:cBhvr>
                                        <p:cTn id="46" dur="1" fill="hold">
                                          <p:stCondLst>
                                            <p:cond delay="499"/>
                                          </p:stCondLst>
                                        </p:cTn>
                                        <p:tgtEl>
                                          <p:spTgt spid="5">
                                            <p:txEl>
                                              <p:pRg st="0" end="0"/>
                                            </p:txEl>
                                          </p:spTgt>
                                        </p:tgtEl>
                                        <p:attrNameLst>
                                          <p:attrName>style.visibility</p:attrName>
                                        </p:attrNameLst>
                                      </p:cBhvr>
                                      <p:to>
                                        <p:strVal val="hidden"/>
                                      </p:to>
                                    </p:set>
                                  </p:childTnLst>
                                </p:cTn>
                              </p:par>
                            </p:childTnLst>
                          </p:cTn>
                        </p:par>
                        <p:par>
                          <p:cTn id="47" fill="hold">
                            <p:stCondLst>
                              <p:cond delay="2000"/>
                            </p:stCondLst>
                            <p:childTnLst>
                              <p:par>
                                <p:cTn id="48" presetID="18" presetClass="exit" presetSubtype="12" fill="hold" grpId="1" nodeType="afterEffect">
                                  <p:stCondLst>
                                    <p:cond delay="0"/>
                                  </p:stCondLst>
                                  <p:childTnLst>
                                    <p:animEffect transition="out" filter="strips(downLeft)">
                                      <p:cBhvr>
                                        <p:cTn id="49" dur="500"/>
                                        <p:tgtEl>
                                          <p:spTgt spid="5">
                                            <p:txEl>
                                              <p:pRg st="1" end="1"/>
                                            </p:txEl>
                                          </p:spTgt>
                                        </p:tgtEl>
                                      </p:cBhvr>
                                    </p:animEffect>
                                    <p:set>
                                      <p:cBhvr>
                                        <p:cTn id="50" dur="1" fill="hold">
                                          <p:stCondLst>
                                            <p:cond delay="499"/>
                                          </p:stCondLst>
                                        </p:cTn>
                                        <p:tgtEl>
                                          <p:spTgt spid="5">
                                            <p:txEl>
                                              <p:pRg st="1" end="1"/>
                                            </p:txEl>
                                          </p:spTgt>
                                        </p:tgtEl>
                                        <p:attrNameLst>
                                          <p:attrName>style.visibility</p:attrName>
                                        </p:attrNameLst>
                                      </p:cBhvr>
                                      <p:to>
                                        <p:strVal val="hidden"/>
                                      </p:to>
                                    </p:set>
                                  </p:childTnLst>
                                </p:cTn>
                              </p:par>
                            </p:childTnLst>
                          </p:cTn>
                        </p:par>
                        <p:par>
                          <p:cTn id="51" fill="hold">
                            <p:stCondLst>
                              <p:cond delay="2500"/>
                            </p:stCondLst>
                            <p:childTnLst>
                              <p:par>
                                <p:cTn id="52" presetID="22" presetClass="entr" presetSubtype="4" fill="hold" grpId="0" nodeType="afterEffect">
                                  <p:stCondLst>
                                    <p:cond delay="0"/>
                                  </p:stCondLst>
                                  <p:childTnLst>
                                    <p:set>
                                      <p:cBhvr>
                                        <p:cTn id="53" dur="1" fill="hold">
                                          <p:stCondLst>
                                            <p:cond delay="0"/>
                                          </p:stCondLst>
                                        </p:cTn>
                                        <p:tgtEl>
                                          <p:spTgt spid="9">
                                            <p:txEl>
                                              <p:pRg st="0" end="0"/>
                                            </p:txEl>
                                          </p:spTgt>
                                        </p:tgtEl>
                                        <p:attrNameLst>
                                          <p:attrName>style.visibility</p:attrName>
                                        </p:attrNameLst>
                                      </p:cBhvr>
                                      <p:to>
                                        <p:strVal val="visible"/>
                                      </p:to>
                                    </p:set>
                                    <p:animEffect transition="in" filter="wipe(down)">
                                      <p:cBhvr>
                                        <p:cTn id="54" dur="500"/>
                                        <p:tgtEl>
                                          <p:spTgt spid="9">
                                            <p:txEl>
                                              <p:pRg st="0" end="0"/>
                                            </p:txEl>
                                          </p:spTgt>
                                        </p:tgtEl>
                                      </p:cBhvr>
                                    </p:animEffect>
                                  </p:childTnLst>
                                </p:cTn>
                              </p:par>
                            </p:childTnLst>
                          </p:cTn>
                        </p:par>
                        <p:par>
                          <p:cTn id="55" fill="hold">
                            <p:stCondLst>
                              <p:cond delay="3000"/>
                            </p:stCondLst>
                            <p:childTnLst>
                              <p:par>
                                <p:cTn id="56" presetID="22" presetClass="entr" presetSubtype="4" fill="hold" grpId="0" nodeType="afterEffect">
                                  <p:stCondLst>
                                    <p:cond delay="0"/>
                                  </p:stCondLst>
                                  <p:childTnLst>
                                    <p:set>
                                      <p:cBhvr>
                                        <p:cTn id="57" dur="1" fill="hold">
                                          <p:stCondLst>
                                            <p:cond delay="0"/>
                                          </p:stCondLst>
                                        </p:cTn>
                                        <p:tgtEl>
                                          <p:spTgt spid="9">
                                            <p:txEl>
                                              <p:pRg st="1" end="1"/>
                                            </p:txEl>
                                          </p:spTgt>
                                        </p:tgtEl>
                                        <p:attrNameLst>
                                          <p:attrName>style.visibility</p:attrName>
                                        </p:attrNameLst>
                                      </p:cBhvr>
                                      <p:to>
                                        <p:strVal val="visible"/>
                                      </p:to>
                                    </p:set>
                                    <p:animEffect transition="in" filter="wipe(down)">
                                      <p:cBhvr>
                                        <p:cTn id="58" dur="500"/>
                                        <p:tgtEl>
                                          <p:spTgt spid="9">
                                            <p:txEl>
                                              <p:pRg st="1" end="1"/>
                                            </p:txEl>
                                          </p:spTgt>
                                        </p:tgtEl>
                                      </p:cBhvr>
                                    </p:animEffect>
                                  </p:childTnLst>
                                </p:cTn>
                              </p:par>
                            </p:childTnLst>
                          </p:cTn>
                        </p:par>
                        <p:par>
                          <p:cTn id="59" fill="hold">
                            <p:stCondLst>
                              <p:cond delay="3500"/>
                            </p:stCondLst>
                            <p:childTnLst>
                              <p:par>
                                <p:cTn id="60" presetID="22" presetClass="entr" presetSubtype="4" fill="hold" grpId="0" nodeType="afterEffect">
                                  <p:stCondLst>
                                    <p:cond delay="0"/>
                                  </p:stCondLst>
                                  <p:childTnLst>
                                    <p:set>
                                      <p:cBhvr>
                                        <p:cTn id="61" dur="1" fill="hold">
                                          <p:stCondLst>
                                            <p:cond delay="0"/>
                                          </p:stCondLst>
                                        </p:cTn>
                                        <p:tgtEl>
                                          <p:spTgt spid="9">
                                            <p:txEl>
                                              <p:pRg st="2" end="2"/>
                                            </p:txEl>
                                          </p:spTgt>
                                        </p:tgtEl>
                                        <p:attrNameLst>
                                          <p:attrName>style.visibility</p:attrName>
                                        </p:attrNameLst>
                                      </p:cBhvr>
                                      <p:to>
                                        <p:strVal val="visible"/>
                                      </p:to>
                                    </p:set>
                                    <p:animEffect transition="in" filter="wipe(down)">
                                      <p:cBhvr>
                                        <p:cTn id="62" dur="500"/>
                                        <p:tgtEl>
                                          <p:spTgt spid="9">
                                            <p:txEl>
                                              <p:pRg st="2" end="2"/>
                                            </p:txEl>
                                          </p:spTgt>
                                        </p:tgtEl>
                                      </p:cBhvr>
                                    </p:animEffect>
                                  </p:childTnLst>
                                </p:cTn>
                              </p:par>
                            </p:childTnLst>
                          </p:cTn>
                        </p:par>
                        <p:par>
                          <p:cTn id="63" fill="hold">
                            <p:stCondLst>
                              <p:cond delay="4000"/>
                            </p:stCondLst>
                            <p:childTnLst>
                              <p:par>
                                <p:cTn id="64" presetID="22" presetClass="exit" presetSubtype="4" fill="hold" grpId="1" nodeType="afterEffect">
                                  <p:stCondLst>
                                    <p:cond delay="0"/>
                                  </p:stCondLst>
                                  <p:childTnLst>
                                    <p:animEffect transition="out" filter="wipe(down)">
                                      <p:cBhvr>
                                        <p:cTn id="65" dur="500"/>
                                        <p:tgtEl>
                                          <p:spTgt spid="7">
                                            <p:txEl>
                                              <p:pRg st="0" end="0"/>
                                            </p:txEl>
                                          </p:spTgt>
                                        </p:tgtEl>
                                      </p:cBhvr>
                                    </p:animEffect>
                                    <p:set>
                                      <p:cBhvr>
                                        <p:cTn id="66" dur="1" fill="hold">
                                          <p:stCondLst>
                                            <p:cond delay="499"/>
                                          </p:stCondLst>
                                        </p:cTn>
                                        <p:tgtEl>
                                          <p:spTgt spid="7">
                                            <p:txEl>
                                              <p:pRg st="0" end="0"/>
                                            </p:txEl>
                                          </p:spTgt>
                                        </p:tgtEl>
                                        <p:attrNameLst>
                                          <p:attrName>style.visibility</p:attrName>
                                        </p:attrNameLst>
                                      </p:cBhvr>
                                      <p:to>
                                        <p:strVal val="hidden"/>
                                      </p:to>
                                    </p:set>
                                  </p:childTnLst>
                                </p:cTn>
                              </p:par>
                            </p:childTnLst>
                          </p:cTn>
                        </p:par>
                        <p:par>
                          <p:cTn id="67" fill="hold">
                            <p:stCondLst>
                              <p:cond delay="4500"/>
                            </p:stCondLst>
                            <p:childTnLst>
                              <p:par>
                                <p:cTn id="68" presetID="22" presetClass="exit" presetSubtype="4" fill="hold" grpId="1" nodeType="afterEffect">
                                  <p:stCondLst>
                                    <p:cond delay="0"/>
                                  </p:stCondLst>
                                  <p:childTnLst>
                                    <p:animEffect transition="out" filter="wipe(down)">
                                      <p:cBhvr>
                                        <p:cTn id="69" dur="500"/>
                                        <p:tgtEl>
                                          <p:spTgt spid="7">
                                            <p:txEl>
                                              <p:pRg st="1" end="1"/>
                                            </p:txEl>
                                          </p:spTgt>
                                        </p:tgtEl>
                                      </p:cBhvr>
                                    </p:animEffect>
                                    <p:set>
                                      <p:cBhvr>
                                        <p:cTn id="70" dur="1" fill="hold">
                                          <p:stCondLst>
                                            <p:cond delay="499"/>
                                          </p:stCondLst>
                                        </p:cTn>
                                        <p:tgtEl>
                                          <p:spTgt spid="7">
                                            <p:txEl>
                                              <p:pRg st="1" end="1"/>
                                            </p:txEl>
                                          </p:spTgt>
                                        </p:tgtEl>
                                        <p:attrNameLst>
                                          <p:attrName>style.visibility</p:attrName>
                                        </p:attrNameLst>
                                      </p:cBhvr>
                                      <p:to>
                                        <p:strVal val="hidden"/>
                                      </p:to>
                                    </p:set>
                                  </p:childTnLst>
                                </p:cTn>
                              </p:par>
                            </p:childTnLst>
                          </p:cTn>
                        </p:par>
                        <p:par>
                          <p:cTn id="71" fill="hold">
                            <p:stCondLst>
                              <p:cond delay="5000"/>
                            </p:stCondLst>
                            <p:childTnLst>
                              <p:par>
                                <p:cTn id="72" presetID="22" presetClass="entr" presetSubtype="4"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7" grpId="0" build="p"/>
      <p:bldP spid="7" grpId="1" build="allAtOnce"/>
      <p:bldP spid="8" grpId="0"/>
      <p:bldP spid="9" grpId="0" build="allAtOnce"/>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4" name="Text Box 3"/>
          <p:cNvSpPr txBox="1">
            <a:spLocks noChangeArrowheads="1"/>
          </p:cNvSpPr>
          <p:nvPr/>
        </p:nvSpPr>
        <p:spPr bwMode="auto">
          <a:xfrm>
            <a:off x="720725" y="3171825"/>
            <a:ext cx="75850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just">
              <a:spcBef>
                <a:spcPct val="50000"/>
              </a:spcBef>
            </a:pPr>
            <a:r>
              <a:rPr lang="en-US" altLang="en-US" sz="2400" b="1">
                <a:solidFill>
                  <a:srgbClr val="3333FF"/>
                </a:solidFill>
                <a:sym typeface="Wingdings" pitchFamily="2" charset="2"/>
              </a:rPr>
              <a:t>Nước tiểu chính thức đổ vào bể thận,  qua ống dẫn nước tiểu  xuống tích trữ ở bóng đái,  rồi được thải ra ngoài nhờ hoạt động của cơ vòng ống đái, cơ bóng đái và cơ bụng</a:t>
            </a:r>
          </a:p>
        </p:txBody>
      </p:sp>
      <p:pic>
        <p:nvPicPr>
          <p:cNvPr id="5" name="Picture 4"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2860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124200" y="7620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b="1">
                <a:solidFill>
                  <a:srgbClr val="3333FF"/>
                </a:solidFill>
              </a:rPr>
              <a:t>KẾT LUẬN</a:t>
            </a:r>
          </a:p>
        </p:txBody>
      </p:sp>
      <p:grpSp>
        <p:nvGrpSpPr>
          <p:cNvPr id="7" name="Group 14"/>
          <p:cNvGrpSpPr>
            <a:grpSpLocks/>
          </p:cNvGrpSpPr>
          <p:nvPr/>
        </p:nvGrpSpPr>
        <p:grpSpPr bwMode="auto">
          <a:xfrm>
            <a:off x="457200" y="1435100"/>
            <a:ext cx="8170863" cy="4572000"/>
            <a:chOff x="288" y="384"/>
            <a:chExt cx="5147" cy="2880"/>
          </a:xfrm>
        </p:grpSpPr>
        <p:pic>
          <p:nvPicPr>
            <p:cNvPr id="8" name="Picture 2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50" y="1818"/>
              <a:ext cx="278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 y="384"/>
              <a:ext cx="50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168"/>
              <a:ext cx="50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990" y="1722"/>
              <a:ext cx="278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15"/>
          <p:cNvSpPr txBox="1">
            <a:spLocks noChangeArrowheads="1"/>
          </p:cNvSpPr>
          <p:nvPr/>
        </p:nvSpPr>
        <p:spPr bwMode="auto">
          <a:xfrm>
            <a:off x="0" y="0"/>
            <a:ext cx="9144000" cy="409575"/>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a:solidFill>
                  <a:srgbClr val="0066FF"/>
                </a:solidFill>
                <a:latin typeface="Tahoma" pitchFamily="34" charset="0"/>
              </a:rPr>
              <a:t>B</a:t>
            </a:r>
            <a:r>
              <a:rPr lang="en-US" altLang="en-US">
                <a:solidFill>
                  <a:srgbClr val="0066FF"/>
                </a:solidFill>
              </a:rPr>
              <a:t>ài 39</a:t>
            </a:r>
            <a:r>
              <a:rPr lang="en-US" altLang="en-US"/>
              <a:t>   </a:t>
            </a:r>
            <a:r>
              <a:rPr lang="en-US" altLang="en-US" b="1">
                <a:solidFill>
                  <a:srgbClr val="0066FF"/>
                </a:solidFill>
              </a:rPr>
              <a:t>BÀI TIẾT NƯỚC TIỂU</a:t>
            </a:r>
          </a:p>
        </p:txBody>
      </p:sp>
      <p:sp>
        <p:nvSpPr>
          <p:cNvPr id="13" name="Text Box 16"/>
          <p:cNvSpPr txBox="1">
            <a:spLocks noChangeArrowheads="1"/>
          </p:cNvSpPr>
          <p:nvPr/>
        </p:nvSpPr>
        <p:spPr bwMode="auto">
          <a:xfrm>
            <a:off x="222250" y="485775"/>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b="1"/>
              <a:t>II. THẢI NƯỚC TIỂU</a:t>
            </a:r>
          </a:p>
        </p:txBody>
      </p:sp>
      <p:sp>
        <p:nvSpPr>
          <p:cNvPr id="14" name="Text Box 17"/>
          <p:cNvSpPr txBox="1">
            <a:spLocks noChangeArrowheads="1"/>
          </p:cNvSpPr>
          <p:nvPr/>
        </p:nvSpPr>
        <p:spPr bwMode="auto">
          <a:xfrm>
            <a:off x="0" y="20638"/>
            <a:ext cx="9144000" cy="469900"/>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400">
                <a:solidFill>
                  <a:srgbClr val="0066FF"/>
                </a:solidFill>
              </a:rPr>
              <a:t> </a:t>
            </a:r>
            <a:r>
              <a:rPr lang="en-US" altLang="en-US" sz="2400" b="1">
                <a:solidFill>
                  <a:srgbClr val="6600FF"/>
                </a:solidFill>
              </a:rPr>
              <a:t>Bài 39</a:t>
            </a:r>
            <a:r>
              <a:rPr lang="en-US" altLang="en-US" sz="2400" b="1">
                <a:solidFill>
                  <a:srgbClr val="00FF00"/>
                </a:solidFill>
              </a:rPr>
              <a:t>:</a:t>
            </a:r>
            <a:r>
              <a:rPr lang="en-US" altLang="en-US" sz="2400"/>
              <a:t>   </a:t>
            </a:r>
            <a:r>
              <a:rPr lang="en-US" altLang="en-US" sz="2400" b="1">
                <a:solidFill>
                  <a:srgbClr val="0066FF"/>
                </a:solidFill>
              </a:rPr>
              <a:t>BÀI TIẾT NƯỚC TIỂU</a:t>
            </a:r>
          </a:p>
        </p:txBody>
      </p:sp>
    </p:spTree>
    <p:extLst>
      <p:ext uri="{BB962C8B-B14F-4D97-AF65-F5344CB8AC3E}">
        <p14:creationId xmlns:p14="http://schemas.microsoft.com/office/powerpoint/2010/main" val="239934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par>
                          <p:cTn id="10" fill="hold">
                            <p:stCondLst>
                              <p:cond delay="532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6" presetID="2" presetClass="entr" presetSubtype="2" fill="hold" grpId="0" nodeType="with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2000" fill="hold"/>
                                        <p:tgtEl>
                                          <p:spTgt spid="14"/>
                                        </p:tgtEl>
                                        <p:attrNameLst>
                                          <p:attrName>ppt_x</p:attrName>
                                        </p:attrNameLst>
                                      </p:cBhvr>
                                      <p:tavLst>
                                        <p:tav tm="0">
                                          <p:val>
                                            <p:strVal val="1+#ppt_w/2"/>
                                          </p:val>
                                        </p:tav>
                                        <p:tav tm="100000">
                                          <p:val>
                                            <p:strVal val="#ppt_x"/>
                                          </p:val>
                                        </p:tav>
                                      </p:tavLst>
                                    </p:anim>
                                    <p:anim calcmode="lin" valueType="num">
                                      <p:cBhvr additive="base">
                                        <p:cTn id="19"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4" name="Rectangle 2"/>
          <p:cNvSpPr>
            <a:spLocks noChangeArrowheads="1"/>
          </p:cNvSpPr>
          <p:nvPr/>
        </p:nvSpPr>
        <p:spPr bwMode="auto">
          <a:xfrm>
            <a:off x="1184275" y="2319338"/>
            <a:ext cx="15240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t>Lọc máu qua </a:t>
            </a:r>
          </a:p>
          <a:p>
            <a:pPr algn="ctr"/>
            <a:r>
              <a:rPr lang="en-US" altLang="en-US" sz="2800"/>
              <a:t>màng lọc</a:t>
            </a:r>
            <a:endParaRPr lang="en-US" altLang="en-US" sz="2400"/>
          </a:p>
        </p:txBody>
      </p:sp>
      <p:sp>
        <p:nvSpPr>
          <p:cNvPr id="5" name="Rectangle 3"/>
          <p:cNvSpPr>
            <a:spLocks noChangeArrowheads="1"/>
          </p:cNvSpPr>
          <p:nvPr/>
        </p:nvSpPr>
        <p:spPr bwMode="auto">
          <a:xfrm>
            <a:off x="0" y="3810000"/>
            <a:ext cx="838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rgbClr val="0033CC"/>
                </a:solidFill>
              </a:rPr>
              <a:t>Máu</a:t>
            </a:r>
          </a:p>
        </p:txBody>
      </p:sp>
      <p:sp>
        <p:nvSpPr>
          <p:cNvPr id="6" name="Rectangle 4"/>
          <p:cNvSpPr>
            <a:spLocks noChangeArrowheads="1"/>
          </p:cNvSpPr>
          <p:nvPr/>
        </p:nvSpPr>
        <p:spPr bwMode="auto">
          <a:xfrm>
            <a:off x="688975" y="3175000"/>
            <a:ext cx="24749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1800" b="1" i="1">
                <a:solidFill>
                  <a:srgbClr val="F52F68"/>
                </a:solidFill>
                <a:effectLst>
                  <a:outerShdw blurRad="38100" dist="38100" dir="2700000" algn="tl">
                    <a:srgbClr val="000000"/>
                  </a:outerShdw>
                </a:effectLst>
                <a:latin typeface="Arial" panose="020B0604020202020204" pitchFamily="34" charset="0"/>
              </a:rPr>
              <a:t>(</a:t>
            </a:r>
            <a:r>
              <a:rPr lang="en-US" altLang="en-US" sz="2400" b="1" i="1">
                <a:solidFill>
                  <a:srgbClr val="F52F68"/>
                </a:solidFill>
                <a:effectLst>
                  <a:outerShdw blurRad="38100" dist="38100" dir="2700000" algn="tl">
                    <a:srgbClr val="000000"/>
                  </a:outerShdw>
                </a:effectLst>
                <a:latin typeface="Arial" panose="020B0604020202020204" pitchFamily="34" charset="0"/>
              </a:rPr>
              <a:t>trừ tế bào máu </a:t>
            </a:r>
          </a:p>
          <a:p>
            <a:pPr>
              <a:defRPr/>
            </a:pPr>
            <a:r>
              <a:rPr lang="en-US" altLang="en-US" sz="2400" b="1" i="1">
                <a:solidFill>
                  <a:srgbClr val="F52F68"/>
                </a:solidFill>
                <a:effectLst>
                  <a:outerShdw blurRad="38100" dist="38100" dir="2700000" algn="tl">
                    <a:srgbClr val="000000"/>
                  </a:outerShdw>
                </a:effectLst>
                <a:latin typeface="Arial" panose="020B0604020202020204" pitchFamily="34" charset="0"/>
              </a:rPr>
              <a:t>và prôtein)</a:t>
            </a:r>
          </a:p>
        </p:txBody>
      </p:sp>
      <p:sp>
        <p:nvSpPr>
          <p:cNvPr id="7" name="Rectangle 5"/>
          <p:cNvSpPr>
            <a:spLocks noChangeArrowheads="1"/>
          </p:cNvSpPr>
          <p:nvPr/>
        </p:nvSpPr>
        <p:spPr bwMode="auto">
          <a:xfrm>
            <a:off x="3098800" y="3846513"/>
            <a:ext cx="2263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2400" b="1">
                <a:solidFill>
                  <a:srgbClr val="0033CC"/>
                </a:solidFill>
                <a:effectLst>
                  <a:outerShdw blurRad="38100" dist="38100" dir="2700000" algn="tl">
                    <a:srgbClr val="000000"/>
                  </a:outerShdw>
                </a:effectLst>
                <a:latin typeface="Arial" panose="020B0604020202020204" pitchFamily="34" charset="0"/>
              </a:rPr>
              <a:t>Nước tiểu đầu</a:t>
            </a:r>
            <a:endParaRPr lang="en-US" altLang="en-US" sz="2400">
              <a:solidFill>
                <a:srgbClr val="0033CC"/>
              </a:solidFill>
              <a:effectLst>
                <a:outerShdw blurRad="38100" dist="38100" dir="2700000" algn="tl">
                  <a:srgbClr val="000000"/>
                </a:outerShdw>
              </a:effectLst>
              <a:latin typeface="Arial" panose="020B0604020202020204" pitchFamily="34" charset="0"/>
            </a:endParaRPr>
          </a:p>
        </p:txBody>
      </p:sp>
      <p:sp>
        <p:nvSpPr>
          <p:cNvPr id="8" name="Rectangle 6"/>
          <p:cNvSpPr>
            <a:spLocks noChangeArrowheads="1"/>
          </p:cNvSpPr>
          <p:nvPr/>
        </p:nvSpPr>
        <p:spPr bwMode="auto">
          <a:xfrm>
            <a:off x="7391400" y="3733800"/>
            <a:ext cx="1371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a:solidFill>
                  <a:srgbClr val="0033CC"/>
                </a:solidFill>
              </a:rPr>
              <a:t>Nước tiểu </a:t>
            </a:r>
          </a:p>
          <a:p>
            <a:pPr algn="ctr"/>
            <a:r>
              <a:rPr lang="en-US" altLang="en-US" sz="2800">
                <a:solidFill>
                  <a:srgbClr val="0033CC"/>
                </a:solidFill>
              </a:rPr>
              <a:t>chính thức</a:t>
            </a:r>
          </a:p>
        </p:txBody>
      </p:sp>
      <p:sp>
        <p:nvSpPr>
          <p:cNvPr id="9" name="Rectangle 7"/>
          <p:cNvSpPr>
            <a:spLocks noChangeArrowheads="1"/>
          </p:cNvSpPr>
          <p:nvPr/>
        </p:nvSpPr>
        <p:spPr bwMode="auto">
          <a:xfrm>
            <a:off x="4392613" y="4668838"/>
            <a:ext cx="31829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sz="1800" i="1">
                <a:solidFill>
                  <a:srgbClr val="F52F68"/>
                </a:solidFill>
                <a:effectLst>
                  <a:outerShdw blurRad="38100" dist="38100" dir="2700000" algn="tl">
                    <a:srgbClr val="000000"/>
                  </a:outerShdw>
                </a:effectLst>
                <a:latin typeface="Arial" panose="020B0604020202020204" pitchFamily="34" charset="0"/>
              </a:rPr>
              <a:t> (</a:t>
            </a:r>
            <a:r>
              <a:rPr lang="en-US" altLang="en-US" sz="2400" b="1" i="1">
                <a:solidFill>
                  <a:srgbClr val="F52F68"/>
                </a:solidFill>
                <a:effectLst>
                  <a:outerShdw blurRad="38100" dist="38100" dir="2700000" algn="tl">
                    <a:srgbClr val="000000"/>
                  </a:outerShdw>
                </a:effectLst>
                <a:latin typeface="Arial" panose="020B0604020202020204" pitchFamily="34" charset="0"/>
              </a:rPr>
              <a:t>các chất không cần thiết và chất có hại)</a:t>
            </a:r>
          </a:p>
        </p:txBody>
      </p:sp>
      <p:sp>
        <p:nvSpPr>
          <p:cNvPr id="10" name="Rectangle 8"/>
          <p:cNvSpPr>
            <a:spLocks noChangeArrowheads="1"/>
          </p:cNvSpPr>
          <p:nvPr/>
        </p:nvSpPr>
        <p:spPr bwMode="auto">
          <a:xfrm>
            <a:off x="4800600" y="4191000"/>
            <a:ext cx="2514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400"/>
              <a:t>Bài tiết tiếp</a:t>
            </a:r>
          </a:p>
        </p:txBody>
      </p:sp>
      <p:sp>
        <p:nvSpPr>
          <p:cNvPr id="11" name="Line 9"/>
          <p:cNvSpPr>
            <a:spLocks noChangeShapeType="1"/>
          </p:cNvSpPr>
          <p:nvPr/>
        </p:nvSpPr>
        <p:spPr bwMode="auto">
          <a:xfrm flipV="1">
            <a:off x="5334000" y="4114800"/>
            <a:ext cx="1828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a:off x="876300" y="4114800"/>
            <a:ext cx="2128838" cy="127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Rectangle 11"/>
          <p:cNvSpPr>
            <a:spLocks noChangeArrowheads="1"/>
          </p:cNvSpPr>
          <p:nvPr/>
        </p:nvSpPr>
        <p:spPr bwMode="auto">
          <a:xfrm>
            <a:off x="5129213" y="2093913"/>
            <a:ext cx="226695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a:cs typeface="Arial" charset="0"/>
              </a:rPr>
              <a:t>Hấp thụ lại</a:t>
            </a:r>
          </a:p>
          <a:p>
            <a:pPr eaLnBrk="1" hangingPunct="1"/>
            <a:r>
              <a:rPr lang="en-US" altLang="en-US" sz="2400">
                <a:solidFill>
                  <a:srgbClr val="FF5757"/>
                </a:solidFill>
                <a:cs typeface="Arial" charset="0"/>
              </a:rPr>
              <a:t>(chất dinh dưỡng, nước, </a:t>
            </a:r>
          </a:p>
          <a:p>
            <a:pPr eaLnBrk="1" hangingPunct="1"/>
            <a:r>
              <a:rPr lang="en-US" altLang="en-US" sz="2400">
                <a:solidFill>
                  <a:srgbClr val="FF5757"/>
                </a:solidFill>
                <a:cs typeface="Arial" charset="0"/>
              </a:rPr>
              <a:t>muối khoáng…)</a:t>
            </a:r>
          </a:p>
        </p:txBody>
      </p:sp>
      <p:sp>
        <p:nvSpPr>
          <p:cNvPr id="14" name="Rectangle 12"/>
          <p:cNvSpPr>
            <a:spLocks noChangeArrowheads="1"/>
          </p:cNvSpPr>
          <p:nvPr/>
        </p:nvSpPr>
        <p:spPr bwMode="auto">
          <a:xfrm>
            <a:off x="663575" y="4198938"/>
            <a:ext cx="29067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2400">
                <a:cs typeface="Arial" charset="0"/>
              </a:rPr>
              <a:t>Áp lực máu (cơ chế khuyếch tán)</a:t>
            </a:r>
          </a:p>
        </p:txBody>
      </p:sp>
      <p:sp>
        <p:nvSpPr>
          <p:cNvPr id="15" name="Text Box 13"/>
          <p:cNvSpPr txBox="1">
            <a:spLocks noChangeArrowheads="1"/>
          </p:cNvSpPr>
          <p:nvPr/>
        </p:nvSpPr>
        <p:spPr bwMode="auto">
          <a:xfrm>
            <a:off x="0" y="410153"/>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a:spcBef>
                <a:spcPct val="50000"/>
              </a:spcBef>
            </a:pPr>
            <a:r>
              <a:rPr lang="en-US" altLang="en-US" sz="3200" b="1" dirty="0"/>
              <a:t>    </a:t>
            </a:r>
            <a:r>
              <a:rPr lang="en-US" altLang="en-US" sz="2800" b="1" dirty="0"/>
              <a:t>THÀNH PHẦN NƯỚC TIỂU ĐẦU KHÁC VỚI MÁU Ở CHỖ NÀO?</a:t>
            </a:r>
          </a:p>
        </p:txBody>
      </p:sp>
    </p:spTree>
    <p:extLst>
      <p:ext uri="{BB962C8B-B14F-4D97-AF65-F5344CB8AC3E}">
        <p14:creationId xmlns:p14="http://schemas.microsoft.com/office/powerpoint/2010/main" val="83434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2743200"/>
            <a:ext cx="8229600" cy="4389120"/>
          </a:xfrm>
        </p:spPr>
        <p:txBody>
          <a:bodyPr>
            <a:normAutofit/>
          </a:bodyPr>
          <a:lstStyle/>
          <a:p>
            <a:pPr>
              <a:lnSpc>
                <a:spcPct val="150000"/>
              </a:lnSpc>
            </a:pPr>
            <a:r>
              <a:rPr lang="vi-VN" sz="2400" dirty="0"/>
              <a:t> trong nước tiểu đầu thì thành phần cũng gần giống với máu </a:t>
            </a:r>
            <a:r>
              <a:rPr lang="vi-VN" sz="2400" dirty="0" smtClean="0"/>
              <a:t>nhưng </a:t>
            </a:r>
            <a:r>
              <a:rPr lang="vi-VN" sz="2400" dirty="0"/>
              <a:t>không có các loại protein, các tế bào… nhưng vẫn có các thành phần dinh dưỡng, các ion và khoáng cần thiết cùng với lượng nước đáng kể.</a:t>
            </a:r>
            <a:endParaRPr lang="en-US" sz="2400" dirty="0"/>
          </a:p>
        </p:txBody>
      </p:sp>
      <p:sp>
        <p:nvSpPr>
          <p:cNvPr id="4" name="Text Box 13"/>
          <p:cNvSpPr txBox="1">
            <a:spLocks noGrp="1" noChangeArrowheads="1"/>
          </p:cNvSpPr>
          <p:nvPr>
            <p:ph type="title"/>
          </p:nvPr>
        </p:nvSpPr>
        <p:spPr bwMode="auto">
          <a:xfrm>
            <a:off x="457200" y="609600"/>
            <a:ext cx="8382000" cy="180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a:lnSpc>
                <a:spcPct val="200000"/>
              </a:lnSpc>
              <a:spcBef>
                <a:spcPct val="50000"/>
              </a:spcBef>
            </a:pPr>
            <a:r>
              <a:rPr lang="en-US" altLang="en-US" sz="3200" b="1" dirty="0"/>
              <a:t>    </a:t>
            </a:r>
            <a:r>
              <a:rPr lang="en-US" altLang="en-US" sz="2800" b="1" dirty="0"/>
              <a:t>THÀNH PHẦN NƯỚC TIỂU ĐẦU KHÁC VỚI MÁU Ở CHỖ NÀO?</a:t>
            </a:r>
          </a:p>
        </p:txBody>
      </p:sp>
    </p:spTree>
    <p:extLst>
      <p:ext uri="{BB962C8B-B14F-4D97-AF65-F5344CB8AC3E}">
        <p14:creationId xmlns:p14="http://schemas.microsoft.com/office/powerpoint/2010/main" val="109621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838200"/>
            <a:ext cx="4953000" cy="4461164"/>
          </a:xfrm>
        </p:spPr>
        <p:txBody>
          <a:bodyPr/>
          <a:lstStyle/>
          <a:p>
            <a:r>
              <a:rPr lang="en-US" dirty="0" err="1" smtClean="0"/>
              <a:t>Tại</a:t>
            </a:r>
            <a:r>
              <a:rPr lang="en-US" dirty="0" smtClean="0"/>
              <a:t> </a:t>
            </a:r>
            <a:r>
              <a:rPr lang="en-US" dirty="0" err="1" smtClean="0"/>
              <a:t>sao</a:t>
            </a:r>
            <a:r>
              <a:rPr lang="en-US" dirty="0" smtClean="0"/>
              <a:t> ta </a:t>
            </a:r>
            <a:r>
              <a:rPr lang="en-US" dirty="0" err="1" smtClean="0"/>
              <a:t>lại</a:t>
            </a:r>
            <a:r>
              <a:rPr lang="en-US" dirty="0" smtClean="0"/>
              <a:t> </a:t>
            </a:r>
            <a:r>
              <a:rPr lang="en-US" dirty="0" err="1" smtClean="0"/>
              <a:t>cần</a:t>
            </a:r>
            <a:r>
              <a:rPr lang="en-US" dirty="0" smtClean="0"/>
              <a:t> </a:t>
            </a:r>
            <a:r>
              <a:rPr lang="en-US" dirty="0" err="1" smtClean="0"/>
              <a:t>hai</a:t>
            </a:r>
            <a:r>
              <a:rPr lang="en-US" dirty="0" smtClean="0"/>
              <a:t> </a:t>
            </a:r>
            <a:r>
              <a:rPr lang="en-US" dirty="0" err="1" smtClean="0"/>
              <a:t>quả</a:t>
            </a:r>
            <a:r>
              <a:rPr lang="en-US" dirty="0" smtClean="0"/>
              <a:t> </a:t>
            </a:r>
            <a:r>
              <a:rPr lang="en-US" dirty="0" err="1" smtClean="0"/>
              <a:t>thận</a:t>
            </a:r>
            <a:r>
              <a:rPr lang="en-US" dirty="0" smtClean="0"/>
              <a:t> ?</a:t>
            </a:r>
            <a:endParaRPr lang="en-US" dirty="0"/>
          </a:p>
        </p:txBody>
      </p:sp>
      <p:pic>
        <p:nvPicPr>
          <p:cNvPr id="5" name="Picture 3" descr="QUESTION"/>
          <p:cNvPicPr>
            <a:picLocks noGrp="1" noChangeAspect="1" noChangeArrowheads="1" noCro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1066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0"/>
            <a:ext cx="2743200" cy="252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81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TED Ed Vietsub Thận hoạt động như thế nào Emma Bryce.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912813"/>
            <a:ext cx="9144000" cy="5143500"/>
          </a:xfrm>
        </p:spPr>
      </p:pic>
    </p:spTree>
    <p:extLst>
      <p:ext uri="{BB962C8B-B14F-4D97-AF65-F5344CB8AC3E}">
        <p14:creationId xmlns:p14="http://schemas.microsoft.com/office/powerpoint/2010/main" val="240115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4" name="Rectangle 2"/>
          <p:cNvSpPr txBox="1">
            <a:spLocks noChangeArrowheads="1"/>
          </p:cNvSpPr>
          <p:nvPr/>
        </p:nvSpPr>
        <p:spPr>
          <a:xfrm>
            <a:off x="1528763" y="339725"/>
            <a:ext cx="4673600" cy="909638"/>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BẠN CÓ BIẾT</a:t>
            </a:r>
            <a:endParaRPr lang="en-US" altLang="en-US"/>
          </a:p>
        </p:txBody>
      </p:sp>
      <p:sp>
        <p:nvSpPr>
          <p:cNvPr id="5" name="Rectangle 3"/>
          <p:cNvSpPr txBox="1">
            <a:spLocks noChangeArrowheads="1"/>
          </p:cNvSpPr>
          <p:nvPr/>
        </p:nvSpPr>
        <p:spPr>
          <a:xfrm>
            <a:off x="644524" y="307975"/>
            <a:ext cx="7966075" cy="98425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80000"/>
              </a:lnSpc>
              <a:buFontTx/>
              <a:buNone/>
            </a:pPr>
            <a:r>
              <a:rPr lang="en-US" altLang="en-US" sz="3600" b="1" dirty="0" err="1" smtClean="0"/>
              <a:t>Cơ</a:t>
            </a:r>
            <a:r>
              <a:rPr lang="en-US" altLang="en-US" sz="3600" b="1" dirty="0" smtClean="0"/>
              <a:t> </a:t>
            </a:r>
            <a:r>
              <a:rPr lang="en-US" altLang="en-US" sz="3600" b="1" dirty="0" err="1" smtClean="0"/>
              <a:t>chế</a:t>
            </a:r>
            <a:r>
              <a:rPr lang="en-US" altLang="en-US" sz="3600" b="1" dirty="0" smtClean="0"/>
              <a:t> </a:t>
            </a:r>
            <a:r>
              <a:rPr lang="en-US" altLang="en-US" sz="3600" b="1" dirty="0" err="1" smtClean="0"/>
              <a:t>hoạt</a:t>
            </a:r>
            <a:r>
              <a:rPr lang="en-US" altLang="en-US" sz="3600" b="1" dirty="0" smtClean="0"/>
              <a:t> </a:t>
            </a:r>
            <a:r>
              <a:rPr lang="en-US" altLang="en-US" sz="3600" b="1" dirty="0" err="1" smtClean="0"/>
              <a:t>động</a:t>
            </a:r>
            <a:r>
              <a:rPr lang="en-US" altLang="en-US" sz="3600" b="1" dirty="0" smtClean="0"/>
              <a:t> </a:t>
            </a:r>
            <a:r>
              <a:rPr lang="en-US" altLang="en-US" sz="3600" b="1" dirty="0" err="1" smtClean="0"/>
              <a:t>của</a:t>
            </a:r>
            <a:r>
              <a:rPr lang="en-US" altLang="en-US" sz="3600" b="1" dirty="0" smtClean="0"/>
              <a:t> </a:t>
            </a:r>
            <a:r>
              <a:rPr lang="en-US" altLang="en-US" sz="3600" b="1" dirty="0" err="1" smtClean="0"/>
              <a:t>thận</a:t>
            </a:r>
            <a:r>
              <a:rPr lang="en-US" altLang="en-US" sz="3600" b="1" dirty="0" smtClean="0"/>
              <a:t> </a:t>
            </a:r>
            <a:r>
              <a:rPr lang="en-US" altLang="en-US" sz="3600" b="1" dirty="0" err="1" smtClean="0"/>
              <a:t>và</a:t>
            </a:r>
            <a:r>
              <a:rPr lang="en-US" altLang="en-US" sz="3600" b="1" dirty="0" smtClean="0"/>
              <a:t> </a:t>
            </a:r>
            <a:r>
              <a:rPr lang="en-US" altLang="en-US" sz="3600" b="1" dirty="0" err="1" smtClean="0"/>
              <a:t>của</a:t>
            </a:r>
            <a:r>
              <a:rPr lang="en-US" altLang="en-US" sz="3600" b="1" dirty="0" smtClean="0"/>
              <a:t> </a:t>
            </a:r>
            <a:r>
              <a:rPr lang="en-US" altLang="en-US" sz="3600" b="1" dirty="0" err="1" smtClean="0"/>
              <a:t>thận</a:t>
            </a:r>
            <a:r>
              <a:rPr lang="en-US" altLang="en-US" sz="3600" b="1" dirty="0" smtClean="0"/>
              <a:t> </a:t>
            </a:r>
            <a:r>
              <a:rPr lang="en-US" altLang="en-US" sz="3600" b="1" dirty="0" err="1" smtClean="0"/>
              <a:t>nhân</a:t>
            </a:r>
            <a:r>
              <a:rPr lang="en-US" altLang="en-US" sz="3600" b="1" dirty="0" smtClean="0"/>
              <a:t> </a:t>
            </a:r>
            <a:r>
              <a:rPr lang="en-US" altLang="en-US" sz="3600" b="1" dirty="0" err="1" smtClean="0"/>
              <a:t>tạo</a:t>
            </a:r>
            <a:r>
              <a:rPr lang="en-US" altLang="en-US" sz="3600" b="1" dirty="0" smtClean="0"/>
              <a:t> ?</a:t>
            </a:r>
          </a:p>
          <a:p>
            <a:pPr>
              <a:lnSpc>
                <a:spcPct val="80000"/>
              </a:lnSpc>
              <a:buFontTx/>
              <a:buNone/>
            </a:pPr>
            <a:r>
              <a:rPr lang="en-US" altLang="en-US" sz="3600" dirty="0" smtClean="0"/>
              <a:t> </a:t>
            </a:r>
            <a:endParaRPr lang="en-US" altLang="en-US" sz="3600" dirty="0"/>
          </a:p>
        </p:txBody>
      </p:sp>
      <p:pic>
        <p:nvPicPr>
          <p:cNvPr id="6" name="Picture 4" descr="Thận nhân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488" y="1143000"/>
            <a:ext cx="4200525"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Thận"/>
          <p:cNvPicPr>
            <a:picLocks noChangeAspect="1" noChangeArrowheads="1"/>
          </p:cNvPicPr>
          <p:nvPr/>
        </p:nvPicPr>
        <p:blipFill>
          <a:blip r:embed="rId3">
            <a:lum bright="-6000" contrast="-42000"/>
            <a:extLst>
              <a:ext uri="{28A0092B-C50C-407E-A947-70E740481C1C}">
                <a14:useLocalDpi xmlns:a14="http://schemas.microsoft.com/office/drawing/2010/main" val="0"/>
              </a:ext>
            </a:extLst>
          </a:blip>
          <a:srcRect l="24908" t="21729" r="31520" b="11476"/>
          <a:stretch>
            <a:fillRect/>
          </a:stretch>
        </p:blipFill>
        <p:spPr bwMode="auto">
          <a:xfrm>
            <a:off x="665163" y="1335088"/>
            <a:ext cx="2892425"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QUES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1625" y="322263"/>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7"/>
          <p:cNvSpPr>
            <a:spLocks noChangeArrowheads="1"/>
          </p:cNvSpPr>
          <p:nvPr/>
        </p:nvSpPr>
        <p:spPr bwMode="auto">
          <a:xfrm>
            <a:off x="4384675" y="5410200"/>
            <a:ext cx="4378325" cy="12588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eaLnBrk="1" hangingPunct="1"/>
            <a:endParaRPr lang="en-US" altLang="en-US" sz="2800" b="1">
              <a:cs typeface="Arial" charset="0"/>
            </a:endParaRPr>
          </a:p>
          <a:p>
            <a:pPr algn="just" eaLnBrk="1" hangingPunct="1"/>
            <a:r>
              <a:rPr lang="en-US" altLang="en-US" sz="2800" b="1">
                <a:cs typeface="Arial" charset="0"/>
              </a:rPr>
              <a:t>Ở thận nhân tạo cơ chế </a:t>
            </a:r>
          </a:p>
          <a:p>
            <a:pPr algn="just" eaLnBrk="1" hangingPunct="1"/>
            <a:r>
              <a:rPr lang="en-US" altLang="en-US" sz="2800" b="1">
                <a:cs typeface="Arial" charset="0"/>
              </a:rPr>
              <a:t>bị động do áp lực lọc</a:t>
            </a:r>
          </a:p>
          <a:p>
            <a:pPr algn="just" eaLnBrk="1" hangingPunct="1"/>
            <a:endParaRPr lang="vi-VN" altLang="en-US" sz="2800" b="1">
              <a:cs typeface="Arial" charset="0"/>
            </a:endParaRPr>
          </a:p>
        </p:txBody>
      </p:sp>
      <p:sp>
        <p:nvSpPr>
          <p:cNvPr id="10" name="Oval 8"/>
          <p:cNvSpPr>
            <a:spLocks noChangeArrowheads="1"/>
          </p:cNvSpPr>
          <p:nvPr/>
        </p:nvSpPr>
        <p:spPr bwMode="auto">
          <a:xfrm>
            <a:off x="0" y="3633788"/>
            <a:ext cx="4295775" cy="29495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2400">
                <a:cs typeface="Arial" charset="0"/>
              </a:rPr>
              <a:t>Máu hấp thụ lại </a:t>
            </a:r>
          </a:p>
          <a:p>
            <a:pPr algn="ctr" eaLnBrk="1" hangingPunct="1"/>
            <a:r>
              <a:rPr lang="en-US" altLang="en-US" sz="2400">
                <a:cs typeface="Arial" charset="0"/>
              </a:rPr>
              <a:t>và bài tiết tiếp qua</a:t>
            </a:r>
          </a:p>
          <a:p>
            <a:pPr algn="ctr" eaLnBrk="1" hangingPunct="1"/>
            <a:r>
              <a:rPr lang="en-US" altLang="en-US" sz="2400">
                <a:cs typeface="Arial" charset="0"/>
              </a:rPr>
              <a:t> ống thận là chủ động, </a:t>
            </a:r>
          </a:p>
          <a:p>
            <a:pPr algn="ctr" eaLnBrk="1" hangingPunct="1"/>
            <a:r>
              <a:rPr lang="en-US" altLang="en-US" sz="2400">
                <a:cs typeface="Arial" charset="0"/>
              </a:rPr>
              <a:t>mang tính chọn lọc </a:t>
            </a:r>
          </a:p>
          <a:p>
            <a:pPr algn="ctr" eaLnBrk="1" hangingPunct="1"/>
            <a:r>
              <a:rPr lang="en-US" altLang="en-US" sz="2400">
                <a:cs typeface="Arial" charset="0"/>
              </a:rPr>
              <a:t>(vì cần nhiều năng lượng)</a:t>
            </a:r>
            <a:endParaRPr lang="vi-VN" altLang="en-US" sz="2400">
              <a:cs typeface="Arial" charset="0"/>
            </a:endParaRPr>
          </a:p>
        </p:txBody>
      </p:sp>
    </p:spTree>
    <p:extLst>
      <p:ext uri="{BB962C8B-B14F-4D97-AF65-F5344CB8AC3E}">
        <p14:creationId xmlns:p14="http://schemas.microsoft.com/office/powerpoint/2010/main" val="143595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770" decel="100000"/>
                                        <p:tgtEl>
                                          <p:spTgt spid="4"/>
                                        </p:tgtEl>
                                      </p:cBhvr>
                                    </p:animEffect>
                                    <p:animScale>
                                      <p:cBhvr>
                                        <p:cTn id="15" dur="770" decel="100000"/>
                                        <p:tgtEl>
                                          <p:spTgt spid="4"/>
                                        </p:tgtEl>
                                      </p:cBhvr>
                                      <p:from x="10000" y="10000"/>
                                      <p:to x="200000" y="450000"/>
                                    </p:animScale>
                                    <p:animScale>
                                      <p:cBhvr>
                                        <p:cTn id="16" dur="1230" accel="100000" fill="hold">
                                          <p:stCondLst>
                                            <p:cond delay="770"/>
                                          </p:stCondLst>
                                        </p:cTn>
                                        <p:tgtEl>
                                          <p:spTgt spid="4"/>
                                        </p:tgtEl>
                                      </p:cBhvr>
                                      <p:from x="200000" y="450000"/>
                                      <p:to x="100000" y="100000"/>
                                    </p:animScale>
                                    <p:set>
                                      <p:cBhvr>
                                        <p:cTn id="17" dur="770" fill="hold"/>
                                        <p:tgtEl>
                                          <p:spTgt spid="4"/>
                                        </p:tgtEl>
                                        <p:attrNameLst>
                                          <p:attrName>ppt_x</p:attrName>
                                        </p:attrNameLst>
                                      </p:cBhvr>
                                      <p:to>
                                        <p:strVal val="(0.5)"/>
                                      </p:to>
                                    </p:set>
                                    <p:anim from="(0.5)" to="(#ppt_x)" calcmode="lin" valueType="num">
                                      <p:cBhvr>
                                        <p:cTn id="18" dur="1230" accel="100000" fill="hold">
                                          <p:stCondLst>
                                            <p:cond delay="770"/>
                                          </p:stCondLst>
                                        </p:cTn>
                                        <p:tgtEl>
                                          <p:spTgt spid="4"/>
                                        </p:tgtEl>
                                        <p:attrNameLst>
                                          <p:attrName>ppt_x</p:attrName>
                                        </p:attrNameLst>
                                      </p:cBhvr>
                                    </p:anim>
                                    <p:set>
                                      <p:cBhvr>
                                        <p:cTn id="19" dur="770" fill="hold"/>
                                        <p:tgtEl>
                                          <p:spTgt spid="4"/>
                                        </p:tgtEl>
                                        <p:attrNameLst>
                                          <p:attrName>ppt_y</p:attrName>
                                        </p:attrNameLst>
                                      </p:cBhvr>
                                      <p:to>
                                        <p:strVal val="(#ppt_y+0.4)"/>
                                      </p:to>
                                    </p:set>
                                    <p:anim from="(#ppt_y+0.4)" to="(#ppt_y)" calcmode="lin" valueType="num">
                                      <p:cBhvr>
                                        <p:cTn id="20" dur="1230" accel="100000" fill="hold">
                                          <p:stCondLst>
                                            <p:cond delay="770"/>
                                          </p:stCondLst>
                                        </p:cTn>
                                        <p:tgtEl>
                                          <p:spTgt spid="4"/>
                                        </p:tgtEl>
                                        <p:attrNameLst>
                                          <p:attrName>ppt_y</p:attrName>
                                        </p:attrNameLst>
                                      </p:cBhvr>
                                    </p:anim>
                                  </p:childTnLst>
                                </p:cTn>
                              </p:par>
                            </p:childTnLst>
                          </p:cTn>
                        </p:par>
                        <p:par>
                          <p:cTn id="21" fill="hold">
                            <p:stCondLst>
                              <p:cond delay="2000"/>
                            </p:stCondLst>
                            <p:childTnLst>
                              <p:par>
                                <p:cTn id="22" presetID="9" presetClass="exit" presetSubtype="0" fill="hold" grpId="1" nodeType="afterEffect">
                                  <p:stCondLst>
                                    <p:cond delay="0"/>
                                  </p:stCondLst>
                                  <p:childTnLst>
                                    <p:animEffect transition="out" filter="dissolv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2500"/>
                            </p:stCondLst>
                            <p:childTnLst>
                              <p:par>
                                <p:cTn id="26" presetID="18" presetClass="entr" presetSubtype="12"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strips(downLeft)">
                                      <p:cBhvr>
                                        <p:cTn id="28" dur="500"/>
                                        <p:tgtEl>
                                          <p:spTgt spid="5">
                                            <p:txEl>
                                              <p:pRg st="0" end="0"/>
                                            </p:txEl>
                                          </p:spTgt>
                                        </p:tgtEl>
                                      </p:cBhvr>
                                    </p:animEffect>
                                  </p:childTnLst>
                                </p:cTn>
                              </p:par>
                              <p:par>
                                <p:cTn id="29" presetID="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0-#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2" dur="10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3" dur="1000" accel="50000" fill="hold">
                                          <p:stCondLst>
                                            <p:cond delay="1000"/>
                                          </p:stCondLst>
                                        </p:cTn>
                                        <p:tgtEl>
                                          <p:spTgt spid="10"/>
                                        </p:tgtEl>
                                        <p:attrNameLst>
                                          <p:attrName>ppt_w</p:attrName>
                                        </p:attrNameLst>
                                      </p:cBhvr>
                                      <p:tavLst>
                                        <p:tav tm="0">
                                          <p:val>
                                            <p:strVal val="#ppt_w*.05"/>
                                          </p:val>
                                        </p:tav>
                                        <p:tav tm="100000">
                                          <p:val>
                                            <p:strVal val="#ppt_w"/>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anim calcmode="lin" valueType="num">
                                      <p:cBhvr>
                                        <p:cTn id="45" dur="10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6" dur="10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7" dur="1000" accel="50000" fill="hold">
                                          <p:stCondLst>
                                            <p:cond delay="1000"/>
                                          </p:stCondLst>
                                        </p:cTn>
                                        <p:tgtEl>
                                          <p:spTgt spid="10"/>
                                        </p:tgtEl>
                                        <p:attrNameLst>
                                          <p:attrName>ppt_y</p:attrName>
                                        </p:attrNameLst>
                                      </p:cBhvr>
                                      <p:tavLst>
                                        <p:tav tm="0">
                                          <p:val>
                                            <p:strVal val="#ppt_y+.1"/>
                                          </p:val>
                                        </p:tav>
                                        <p:tav tm="100000">
                                          <p:val>
                                            <p:strVal val="#ppt_y"/>
                                          </p:val>
                                        </p:tav>
                                      </p:tavLst>
                                    </p:anim>
                                    <p:animEffect transition="in" filter="fade">
                                      <p:cBhvr>
                                        <p:cTn id="48" dur="2000" decel="50000">
                                          <p:stCondLst>
                                            <p:cond delay="0"/>
                                          </p:stCondLst>
                                        </p:cTn>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54" presetClass="entr" presetSubtype="0" accel="10000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2000" fill="hold"/>
                                        <p:tgtEl>
                                          <p:spTgt spid="9"/>
                                        </p:tgtEl>
                                        <p:attrNameLst>
                                          <p:attrName>ppt_w</p:attrName>
                                        </p:attrNameLst>
                                      </p:cBhvr>
                                      <p:tavLst>
                                        <p:tav tm="0">
                                          <p:val>
                                            <p:strVal val="#ppt_w*0.05"/>
                                          </p:val>
                                        </p:tav>
                                        <p:tav tm="100000">
                                          <p:val>
                                            <p:strVal val="#ppt_w"/>
                                          </p:val>
                                        </p:tav>
                                      </p:tavLst>
                                    </p:anim>
                                    <p:anim calcmode="lin" valueType="num">
                                      <p:cBhvr>
                                        <p:cTn id="54" dur="2000" fill="hold"/>
                                        <p:tgtEl>
                                          <p:spTgt spid="9"/>
                                        </p:tgtEl>
                                        <p:attrNameLst>
                                          <p:attrName>ppt_h</p:attrName>
                                        </p:attrNameLst>
                                      </p:cBhvr>
                                      <p:tavLst>
                                        <p:tav tm="0">
                                          <p:val>
                                            <p:strVal val="#ppt_h"/>
                                          </p:val>
                                        </p:tav>
                                        <p:tav tm="100000">
                                          <p:val>
                                            <p:strVal val="#ppt_h"/>
                                          </p:val>
                                        </p:tav>
                                      </p:tavLst>
                                    </p:anim>
                                    <p:anim calcmode="lin" valueType="num">
                                      <p:cBhvr>
                                        <p:cTn id="55" dur="2000" fill="hold"/>
                                        <p:tgtEl>
                                          <p:spTgt spid="9"/>
                                        </p:tgtEl>
                                        <p:attrNameLst>
                                          <p:attrName>ppt_x</p:attrName>
                                        </p:attrNameLst>
                                      </p:cBhvr>
                                      <p:tavLst>
                                        <p:tav tm="0">
                                          <p:val>
                                            <p:strVal val="#ppt_x-.2"/>
                                          </p:val>
                                        </p:tav>
                                        <p:tav tm="100000">
                                          <p:val>
                                            <p:strVal val="#ppt_x"/>
                                          </p:val>
                                        </p:tav>
                                      </p:tavLst>
                                    </p:anim>
                                    <p:anim calcmode="lin" valueType="num">
                                      <p:cBhvr>
                                        <p:cTn id="56" dur="2000" fill="hold"/>
                                        <p:tgtEl>
                                          <p:spTgt spid="9"/>
                                        </p:tgtEl>
                                        <p:attrNameLst>
                                          <p:attrName>ppt_y</p:attrName>
                                        </p:attrNameLst>
                                      </p:cBhvr>
                                      <p:tavLst>
                                        <p:tav tm="0">
                                          <p:val>
                                            <p:strVal val="#ppt_y"/>
                                          </p:val>
                                        </p:tav>
                                        <p:tav tm="100000">
                                          <p:val>
                                            <p:strVal val="#ppt_y"/>
                                          </p:val>
                                        </p:tav>
                                      </p:tavLst>
                                    </p:anim>
                                    <p:animEffect transition="in" filter="fade">
                                      <p:cBhvr>
                                        <p:cTn id="5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build="p"/>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5"/>
          <p:cNvSpPr>
            <a:spLocks noChangeArrowheads="1"/>
          </p:cNvSpPr>
          <p:nvPr/>
        </p:nvSpPr>
        <p:spPr bwMode="auto">
          <a:xfrm>
            <a:off x="7848600" y="6369050"/>
            <a:ext cx="1219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800">
                <a:solidFill>
                  <a:srgbClr val="CCFF33"/>
                </a:solidFill>
                <a:latin typeface="VNI-Times" pitchFamily="2" charset="0"/>
                <a:cs typeface="Arial" charset="0"/>
              </a:rPr>
              <a:t>Ñaëng Höõu Hoaøng</a:t>
            </a:r>
          </a:p>
        </p:txBody>
      </p:sp>
      <p:sp>
        <p:nvSpPr>
          <p:cNvPr id="35874" name="Rectangle 34"/>
          <p:cNvSpPr>
            <a:spLocks noChangeArrowheads="1"/>
          </p:cNvSpPr>
          <p:nvPr/>
        </p:nvSpPr>
        <p:spPr bwMode="auto">
          <a:xfrm flipV="1">
            <a:off x="827088" y="2438400"/>
            <a:ext cx="22971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endParaRPr lang="en-US" altLang="en-US" sz="3200" smtClean="0">
              <a:solidFill>
                <a:srgbClr val="800080"/>
              </a:solidFill>
              <a:effectLst>
                <a:outerShdw blurRad="38100" dist="38100" dir="2700000" algn="tl">
                  <a:srgbClr val="000000"/>
                </a:outerShdw>
              </a:effectLst>
              <a:cs typeface="Arial" panose="020B0604020202020204" pitchFamily="34" charset="0"/>
            </a:endParaRPr>
          </a:p>
        </p:txBody>
      </p:sp>
      <p:grpSp>
        <p:nvGrpSpPr>
          <p:cNvPr id="2052" name="Group 18"/>
          <p:cNvGrpSpPr>
            <a:grpSpLocks/>
          </p:cNvGrpSpPr>
          <p:nvPr/>
        </p:nvGrpSpPr>
        <p:grpSpPr bwMode="auto">
          <a:xfrm>
            <a:off x="185738" y="366713"/>
            <a:ext cx="8724900" cy="5937250"/>
            <a:chOff x="117" y="231"/>
            <a:chExt cx="5496" cy="3740"/>
          </a:xfrm>
        </p:grpSpPr>
        <p:pic>
          <p:nvPicPr>
            <p:cNvPr id="2058" name="Picture 24"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 y="231"/>
              <a:ext cx="5473"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5"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H="1">
              <a:off x="3708" y="2043"/>
              <a:ext cx="36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25"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flipH="1">
              <a:off x="-1670" y="2043"/>
              <a:ext cx="369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4"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 y="3866"/>
              <a:ext cx="5473"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3" name="Picture 19" descr="blumenpflanzen108[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533400"/>
            <a:ext cx="129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0" descr="blumenpflanzen042[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31800" y="3246438"/>
            <a:ext cx="2528888"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Nho-On-Thay-Co.mp3">
            <a:hlinkClick r:id="" action="ppaction://media"/>
          </p:cNvPr>
          <p:cNvPicPr>
            <a:picLocks noRot="1" noChangeAspect="1" noChangeArrowheads="1"/>
          </p:cNvPicPr>
          <p:nvPr>
            <a:audioFile r:link="rId2"/>
          </p:nvPr>
        </p:nvPicPr>
        <p:blipFill>
          <a:blip r:embed="rId9">
            <a:extLst>
              <a:ext uri="{28A0092B-C50C-407E-A947-70E740481C1C}">
                <a14:useLocalDpi xmlns:a14="http://schemas.microsoft.com/office/drawing/2010/main" val="0"/>
              </a:ext>
            </a:extLst>
          </a:blip>
          <a:srcRect/>
          <a:stretch>
            <a:fillRect/>
          </a:stretch>
        </p:blipFill>
        <p:spPr bwMode="auto">
          <a:xfrm>
            <a:off x="0" y="6705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088" y="1102519"/>
            <a:ext cx="6640512" cy="1938992"/>
          </a:xfrm>
          <a:prstGeom prst="rect">
            <a:avLst/>
          </a:prstGeom>
          <a:noFill/>
        </p:spPr>
        <p:txBody>
          <a:bodyPr wrap="square" rtlCol="0">
            <a:spAutoFit/>
          </a:bodyPr>
          <a:lstStyle/>
          <a:p>
            <a:pPr algn="ctr"/>
            <a:r>
              <a:rPr lang="en-US" sz="4000" dirty="0" smtClean="0"/>
              <a:t>CHÀO MỪNG </a:t>
            </a:r>
          </a:p>
          <a:p>
            <a:pPr algn="ctr"/>
            <a:r>
              <a:rPr lang="en-US" sz="4000" dirty="0" smtClean="0"/>
              <a:t>CÔ VÀ CÁC BẠN ĐẾN VỚI TIẾT SINH HỌC</a:t>
            </a:r>
            <a:endParaRPr lang="en-US" sz="4000" dirty="0"/>
          </a:p>
        </p:txBody>
      </p:sp>
    </p:spTree>
    <p:custDataLst>
      <p:tags r:id="rId1"/>
    </p:custDataLst>
    <p:extLst>
      <p:ext uri="{BB962C8B-B14F-4D97-AF65-F5344CB8AC3E}">
        <p14:creationId xmlns:p14="http://schemas.microsoft.com/office/powerpoint/2010/main" val="2731512549"/>
      </p:ext>
    </p:extLst>
  </p:cSld>
  <p:clrMapOvr>
    <a:masterClrMapping/>
  </p:clrMapOvr>
  <p:transition spd="slow">
    <p:split orient="vert"/>
    <p:sndAc>
      <p:stSnd>
        <p:snd r:embed="rId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0141" fill="hold"/>
                                        <p:tgtEl>
                                          <p:spTgt spid="54293"/>
                                        </p:tgtEl>
                                      </p:cBhvr>
                                    </p:cmd>
                                  </p:childTnLst>
                                </p:cTn>
                              </p:par>
                            </p:childTnLst>
                          </p:cTn>
                        </p:par>
                        <p:par>
                          <p:cTn id="7" fill="hold" nodeType="afterGroup">
                            <p:stCondLst>
                              <p:cond delay="230141"/>
                            </p:stCondLst>
                            <p:childTnLst>
                              <p:par>
                                <p:cTn id="8" presetID="22" presetClass="entr" presetSubtype="8" fill="hold" grpId="0" nodeType="afterEffect" nodePh="1">
                                  <p:stCondLst>
                                    <p:cond delay="0"/>
                                  </p:stCondLst>
                                  <p:endCondLst>
                                    <p:cond evt="begin" delay="0">
                                      <p:tn val="8"/>
                                    </p:cond>
                                  </p:endCondLst>
                                  <p:iterate type="lt">
                                    <p:tmPct val="10000"/>
                                  </p:iterate>
                                  <p:childTnLst>
                                    <p:set>
                                      <p:cBhvr>
                                        <p:cTn id="9" dur="1" fill="hold">
                                          <p:stCondLst>
                                            <p:cond delay="0"/>
                                          </p:stCondLst>
                                        </p:cTn>
                                        <p:tgtEl>
                                          <p:spTgt spid="35874"/>
                                        </p:tgtEl>
                                        <p:attrNameLst>
                                          <p:attrName>style.visibility</p:attrName>
                                        </p:attrNameLst>
                                      </p:cBhvr>
                                      <p:to>
                                        <p:strVal val="visible"/>
                                      </p:to>
                                    </p:set>
                                    <p:animEffect transition="in" filter="wipe(left)">
                                      <p:cBhvr>
                                        <p:cTn id="10" dur="5000"/>
                                        <p:tgtEl>
                                          <p:spTgt spid="358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4293"/>
                </p:tgtEl>
              </p:cMediaNode>
            </p:audio>
          </p:childTnLst>
        </p:cTn>
      </p:par>
    </p:tnLst>
    <p:bldLst>
      <p:bldP spid="358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Tìm</a:t>
            </a:r>
            <a:r>
              <a:rPr lang="en-US" dirty="0" smtClean="0"/>
              <a:t> </a:t>
            </a:r>
            <a:r>
              <a:rPr lang="en-US" dirty="0" err="1" smtClean="0"/>
              <a:t>hiểu</a:t>
            </a:r>
            <a:r>
              <a:rPr lang="en-US" dirty="0" smtClean="0"/>
              <a:t> </a:t>
            </a:r>
            <a:r>
              <a:rPr lang="en-US" dirty="0" err="1" smtClean="0"/>
              <a:t>sâu</a:t>
            </a:r>
            <a:r>
              <a:rPr lang="en-US" dirty="0" smtClean="0"/>
              <a:t> </a:t>
            </a:r>
            <a:r>
              <a:rPr lang="en-US" dirty="0" err="1" smtClean="0"/>
              <a:t>hơn</a:t>
            </a:r>
            <a:r>
              <a:rPr lang="en-US" dirty="0" smtClean="0"/>
              <a:t> </a:t>
            </a:r>
            <a:r>
              <a:rPr lang="en-US" dirty="0" err="1" smtClean="0"/>
              <a:t>về</a:t>
            </a:r>
            <a:r>
              <a:rPr lang="en-US" dirty="0" smtClean="0"/>
              <a:t> </a:t>
            </a:r>
            <a:r>
              <a:rPr lang="en-US" dirty="0" err="1" smtClean="0"/>
              <a:t>thận</a:t>
            </a:r>
            <a:r>
              <a:rPr lang="en-US" dirty="0" smtClean="0"/>
              <a:t> </a:t>
            </a:r>
            <a:r>
              <a:rPr lang="en-US" dirty="0" err="1" smtClean="0"/>
              <a:t>nhân</a:t>
            </a:r>
            <a:r>
              <a:rPr lang="en-US" dirty="0" smtClean="0"/>
              <a:t> </a:t>
            </a:r>
            <a:r>
              <a:rPr lang="en-US" dirty="0" err="1" smtClean="0"/>
              <a:t>tạo</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18" y="1484169"/>
            <a:ext cx="8117941"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sz="quarter" idx="13"/>
          </p:nvPr>
        </p:nvSpPr>
        <p:spPr>
          <a:xfrm>
            <a:off x="20783" y="381000"/>
            <a:ext cx="9143999" cy="752649"/>
          </a:xfrm>
        </p:spPr>
        <p:txBody>
          <a:bodyPr>
            <a:normAutofit/>
          </a:bodyPr>
          <a:lstStyle/>
          <a:p>
            <a:pPr eaLnBrk="1" hangingPunct="1"/>
            <a:r>
              <a:rPr lang="en-US" sz="4000" dirty="0" smtClean="0"/>
              <a:t> </a:t>
            </a:r>
            <a:r>
              <a:rPr lang="en-US" sz="4000" dirty="0" err="1" smtClean="0"/>
              <a:t>Tìm</a:t>
            </a:r>
            <a:r>
              <a:rPr lang="en-US" sz="4000" dirty="0" smtClean="0"/>
              <a:t> </a:t>
            </a:r>
            <a:r>
              <a:rPr lang="en-US" sz="4000" dirty="0" err="1" smtClean="0"/>
              <a:t>hiểu</a:t>
            </a:r>
            <a:r>
              <a:rPr lang="en-US" sz="4000" dirty="0" smtClean="0"/>
              <a:t> </a:t>
            </a:r>
            <a:r>
              <a:rPr lang="en-US" sz="4000" dirty="0" err="1" smtClean="0"/>
              <a:t>sâu</a:t>
            </a:r>
            <a:r>
              <a:rPr lang="en-US" sz="4000" dirty="0" smtClean="0"/>
              <a:t> </a:t>
            </a:r>
            <a:r>
              <a:rPr lang="en-US" sz="4000" dirty="0" err="1" smtClean="0"/>
              <a:t>hơn</a:t>
            </a:r>
            <a:r>
              <a:rPr lang="en-US" sz="4000" dirty="0" smtClean="0"/>
              <a:t> </a:t>
            </a:r>
            <a:r>
              <a:rPr lang="en-US" sz="4000" dirty="0" err="1" smtClean="0"/>
              <a:t>về</a:t>
            </a:r>
            <a:r>
              <a:rPr lang="en-US" sz="4000" dirty="0" smtClean="0"/>
              <a:t> </a:t>
            </a:r>
            <a:r>
              <a:rPr lang="en-US" sz="4000" dirty="0" err="1" smtClean="0"/>
              <a:t>thận</a:t>
            </a:r>
            <a:r>
              <a:rPr lang="en-US" sz="4000" dirty="0" smtClean="0"/>
              <a:t> </a:t>
            </a:r>
            <a:r>
              <a:rPr lang="en-US" sz="4000" dirty="0" err="1" smtClean="0"/>
              <a:t>nhân</a:t>
            </a:r>
            <a:r>
              <a:rPr lang="en-US" sz="4000" dirty="0" smtClean="0"/>
              <a:t> </a:t>
            </a:r>
            <a:r>
              <a:rPr lang="en-US" sz="4000" dirty="0" err="1" smtClean="0"/>
              <a:t>tạo</a:t>
            </a:r>
            <a:r>
              <a:rPr lang="en-US" sz="4000" dirty="0" smtClean="0"/>
              <a:t>.</a:t>
            </a:r>
          </a:p>
        </p:txBody>
      </p:sp>
    </p:spTree>
    <p:extLst>
      <p:ext uri="{BB962C8B-B14F-4D97-AF65-F5344CB8AC3E}">
        <p14:creationId xmlns:p14="http://schemas.microsoft.com/office/powerpoint/2010/main" val="22376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normAutofit fontScale="90000"/>
          </a:bodyPr>
          <a:lstStyle/>
          <a:p>
            <a:r>
              <a:rPr lang="en-US" b="1" i="1" dirty="0" smtClean="0"/>
              <a:t>1/</a:t>
            </a:r>
            <a:r>
              <a:rPr lang="en-US" b="1" i="1" dirty="0" err="1" smtClean="0"/>
              <a:t>Lọc</a:t>
            </a:r>
            <a:r>
              <a:rPr lang="en-US" b="1" i="1" dirty="0" smtClean="0"/>
              <a:t> ổ </a:t>
            </a:r>
            <a:r>
              <a:rPr lang="en-US" b="1" i="1" dirty="0" err="1" smtClean="0"/>
              <a:t>bụng</a:t>
            </a:r>
            <a:r>
              <a:rPr lang="en-US" b="1" i="1" dirty="0" smtClean="0"/>
              <a:t/>
            </a:r>
            <a:br>
              <a:rPr lang="en-US" b="1" i="1" dirty="0" smtClean="0"/>
            </a:br>
            <a:endParaRPr lang="en-US" dirty="0"/>
          </a:p>
        </p:txBody>
      </p:sp>
      <p:sp>
        <p:nvSpPr>
          <p:cNvPr id="3" name="Content Placeholder 2"/>
          <p:cNvSpPr>
            <a:spLocks noGrp="1"/>
          </p:cNvSpPr>
          <p:nvPr>
            <p:ph sz="quarter" idx="13"/>
          </p:nvPr>
        </p:nvSpPr>
        <p:spPr>
          <a:xfrm>
            <a:off x="228600" y="1676400"/>
            <a:ext cx="8763000" cy="4389120"/>
          </a:xfrm>
        </p:spPr>
        <p:txBody>
          <a:bodyPr>
            <a:noAutofit/>
          </a:bodyPr>
          <a:lstStyle/>
          <a:p>
            <a:r>
              <a:rPr lang="vi-VN" sz="2000" dirty="0" smtClean="0"/>
              <a:t>Dùng ngay màng bụng của bệnh nhân để lọc. Bệnh nhân được bơm một chất dịch tự nhiên qua ống thông vào ổ bụng (ống thông đã được cố định vĩnh viễn vào thành bụng). Cứ 30 phút một lần, bơm dịch vào ổ bụng rồi hút dịch ra bằng máy.Có thể lọc liên tục ngoại trú hoặc gián đoạn. Lọc màng bụng liên tục ngoại trú chỉ dùng để điều trị suy thận mạn tính, được thực hiện hằng ngày, mỗi lần 4 giờ. Lọc màng bụng gián đoạn có thể áp dụng cho một số trường hợp suy thận cấp, thực hiện 3 lần/tuần, mỗi lần 12 giờ.Nếu có điều kiện, bệnh nhân có thể lọc máu ngoài thận tại nhà. Muốn vậy, nhà cửa phải rộng rãi để chứa được các máy móc, dụng cụ; bệnh nhân và người nhà phải được huấn luyện để nắm vững kỹ thuật lọc máu nhân tạo. Thời gian huấn luyện kéo dài 2-3 tháng (đối với chạy thận nhân tạo) hoặc 8-15 ngày (đối với kỹ thuật lọc màng bụng).</a:t>
            </a:r>
            <a:endParaRPr lang="en-US" sz="2000" dirty="0" smtClean="0"/>
          </a:p>
          <a:p>
            <a:endParaRPr lang="en-US" sz="2000" dirty="0"/>
          </a:p>
        </p:txBody>
      </p:sp>
    </p:spTree>
    <p:extLst>
      <p:ext uri="{BB962C8B-B14F-4D97-AF65-F5344CB8AC3E}">
        <p14:creationId xmlns:p14="http://schemas.microsoft.com/office/powerpoint/2010/main" val="427669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181600"/>
            <a:ext cx="6512511" cy="1143000"/>
          </a:xfrm>
        </p:spPr>
        <p:txBody>
          <a:bodyPr>
            <a:normAutofit fontScale="90000"/>
          </a:bodyPr>
          <a:lstStyle/>
          <a:p>
            <a:r>
              <a:rPr lang="en-US" b="1" i="1" dirty="0" smtClean="0"/>
              <a:t>2/</a:t>
            </a:r>
            <a:r>
              <a:rPr lang="en-US" b="1" i="1" dirty="0" err="1" smtClean="0"/>
              <a:t>Lọc</a:t>
            </a:r>
            <a:r>
              <a:rPr lang="en-US" b="1" i="1" dirty="0" smtClean="0"/>
              <a:t> </a:t>
            </a:r>
            <a:r>
              <a:rPr lang="en-US" b="1" i="1" dirty="0" err="1" smtClean="0"/>
              <a:t>cầu</a:t>
            </a:r>
            <a:r>
              <a:rPr lang="en-US" b="1" i="1" dirty="0" smtClean="0"/>
              <a:t> </a:t>
            </a:r>
            <a:r>
              <a:rPr lang="en-US" b="1" i="1" dirty="0" err="1" smtClean="0"/>
              <a:t>tay</a:t>
            </a:r>
            <a:r>
              <a:rPr lang="en-US" b="1" i="1" dirty="0" smtClean="0"/>
              <a:t/>
            </a:r>
            <a:br>
              <a:rPr lang="en-US" b="1" i="1" dirty="0" smtClean="0"/>
            </a:br>
            <a:endParaRPr lang="en-US" b="1" i="1" dirty="0"/>
          </a:p>
        </p:txBody>
      </p:sp>
      <p:sp>
        <p:nvSpPr>
          <p:cNvPr id="4" name="Content Placeholder 2"/>
          <p:cNvSpPr>
            <a:spLocks noGrp="1"/>
          </p:cNvSpPr>
          <p:nvPr>
            <p:ph sz="quarter" idx="13"/>
          </p:nvPr>
        </p:nvSpPr>
        <p:spPr>
          <a:xfrm>
            <a:off x="609600" y="731520"/>
            <a:ext cx="8001000" cy="3474720"/>
          </a:xfrm>
        </p:spPr>
        <p:txBody>
          <a:bodyPr>
            <a:noAutofit/>
          </a:bodyPr>
          <a:lstStyle/>
          <a:p>
            <a:pPr eaLnBrk="1" hangingPunct="1"/>
            <a:r>
              <a:rPr lang="vi-VN" sz="2000" dirty="0" smtClean="0"/>
              <a:t>Lọc cầu tay là một phương pháp điều trị phổ biến thường được dùng cho bệnh nhân suy thận. Bệnh nhân muốn điều trị bằng phương pháp này phải mổ cầu tay nối động mạch quay với tĩnh mạch quay để tạo áp lực lớn ở tay để lấy máu ra để lọc. Lúc lọc bệnh nhân được bác sĩ dùng kim FAV chọc vào cầu tay để lấy máu ra lọc.Phương pháp này gọi là thận nhân tạo</a:t>
            </a:r>
            <a:r>
              <a:rPr lang="en-US" sz="2000" dirty="0" smtClean="0"/>
              <a:t> .</a:t>
            </a:r>
            <a:r>
              <a:rPr lang="vi-VN" sz="2000" dirty="0" smtClean="0"/>
              <a:t>Cho máu bệnh nhân chảy vào những ống dẫn của máy lọc thận. Máu sẽ tiếp xúc với chất dịch do máy sản xuất qua một màng nhân tạo. Sau khi được lọc hết chất độc, máu lại được tiêm trả lại cho bệnh nhân. Máy lọc cũng tự động rút khỏi cơ thể một lượng nước nhất định. Mỗi lần chạy thận kéo dài 4-5 giờ. Nếu suy thận mạn, bệnh nhân phải lọc máu 3 lần mỗi tuần.</a:t>
            </a:r>
            <a:endParaRPr lang="en-US" sz="2000" dirty="0" smtClean="0"/>
          </a:p>
        </p:txBody>
      </p:sp>
    </p:spTree>
    <p:extLst>
      <p:ext uri="{BB962C8B-B14F-4D97-AF65-F5344CB8AC3E}">
        <p14:creationId xmlns:p14="http://schemas.microsoft.com/office/powerpoint/2010/main" val="16323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93" y="5160818"/>
            <a:ext cx="8229600" cy="1530927"/>
          </a:xfrm>
        </p:spPr>
        <p:txBody>
          <a:bodyPr/>
          <a:lstStyle/>
          <a:p>
            <a:r>
              <a:rPr lang="en-US" dirty="0" err="1" smtClean="0"/>
              <a:t>Thận</a:t>
            </a:r>
            <a:r>
              <a:rPr lang="en-US" dirty="0" smtClean="0"/>
              <a:t> </a:t>
            </a:r>
            <a:r>
              <a:rPr lang="en-US" dirty="0" err="1" smtClean="0"/>
              <a:t>nhân</a:t>
            </a:r>
            <a:r>
              <a:rPr lang="en-US" dirty="0" smtClean="0"/>
              <a:t> </a:t>
            </a:r>
            <a:r>
              <a:rPr lang="en-US" dirty="0" err="1" smtClean="0"/>
              <a:t>tạo</a:t>
            </a:r>
            <a:endParaRPr lang="en-US" dirty="0"/>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3" y="0"/>
            <a:ext cx="91059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240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200" y="76200"/>
            <a:ext cx="8229600" cy="1143000"/>
          </a:xfrm>
        </p:spPr>
        <p:txBody>
          <a:bodyPr/>
          <a:lstStyle/>
          <a:p>
            <a:endParaRPr lang="en-US" dirty="0"/>
          </a:p>
        </p:txBody>
      </p:sp>
      <p:sp>
        <p:nvSpPr>
          <p:cNvPr id="18" name="Cloud 17"/>
          <p:cNvSpPr/>
          <p:nvPr/>
        </p:nvSpPr>
        <p:spPr>
          <a:xfrm>
            <a:off x="228600" y="4191000"/>
            <a:ext cx="3664527" cy="1905000"/>
          </a:xfrm>
          <a:prstGeom prst="cloud">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765463" y="4722352"/>
            <a:ext cx="2819400" cy="523220"/>
          </a:xfrm>
          <a:prstGeom prst="rect">
            <a:avLst/>
          </a:prstGeom>
          <a:noFill/>
        </p:spPr>
        <p:txBody>
          <a:bodyPr wrap="square" rtlCol="0">
            <a:spAutoFit/>
          </a:bodyPr>
          <a:lstStyle/>
          <a:p>
            <a:r>
              <a:rPr lang="en-US" sz="2800" b="1" dirty="0" err="1" smtClean="0"/>
              <a:t>Bài</a:t>
            </a:r>
            <a:r>
              <a:rPr lang="en-US" sz="2800" b="1" dirty="0" smtClean="0"/>
              <a:t> </a:t>
            </a:r>
            <a:r>
              <a:rPr lang="en-US" sz="2800" b="1" dirty="0" err="1" smtClean="0"/>
              <a:t>tiết</a:t>
            </a:r>
            <a:r>
              <a:rPr lang="en-US" sz="2800" b="1" dirty="0" smtClean="0"/>
              <a:t> </a:t>
            </a:r>
            <a:r>
              <a:rPr lang="en-US" sz="2800" b="1" dirty="0" err="1" smtClean="0"/>
              <a:t>nước</a:t>
            </a:r>
            <a:r>
              <a:rPr lang="en-US" sz="2800" b="1" dirty="0" smtClean="0"/>
              <a:t> </a:t>
            </a:r>
            <a:r>
              <a:rPr lang="en-US" sz="2800" b="1" dirty="0" err="1" smtClean="0"/>
              <a:t>tiểu</a:t>
            </a:r>
            <a:endParaRPr lang="en-US" sz="2800" b="1" dirty="0"/>
          </a:p>
        </p:txBody>
      </p:sp>
      <p:cxnSp>
        <p:nvCxnSpPr>
          <p:cNvPr id="26" name="Curved Connector 25"/>
          <p:cNvCxnSpPr>
            <a:stCxn id="18" idx="3"/>
            <a:endCxn id="27" idx="1"/>
          </p:cNvCxnSpPr>
          <p:nvPr/>
        </p:nvCxnSpPr>
        <p:spPr>
          <a:xfrm rot="5400000" flipH="1" flipV="1">
            <a:off x="1775301" y="3255821"/>
            <a:ext cx="1329662" cy="758536"/>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27" name="Cloud 26"/>
          <p:cNvSpPr/>
          <p:nvPr/>
        </p:nvSpPr>
        <p:spPr>
          <a:xfrm>
            <a:off x="685800" y="1524000"/>
            <a:ext cx="4267200" cy="14478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9" name="Curved Connector 28"/>
          <p:cNvCxnSpPr/>
          <p:nvPr/>
        </p:nvCxnSpPr>
        <p:spPr>
          <a:xfrm>
            <a:off x="3893127" y="4983962"/>
            <a:ext cx="1593273" cy="731038"/>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sp>
        <p:nvSpPr>
          <p:cNvPr id="30" name="Cloud 29"/>
          <p:cNvSpPr/>
          <p:nvPr/>
        </p:nvSpPr>
        <p:spPr>
          <a:xfrm>
            <a:off x="5486400" y="4746386"/>
            <a:ext cx="3276600" cy="1806813"/>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504" name="TextBox 21503"/>
          <p:cNvSpPr txBox="1"/>
          <p:nvPr/>
        </p:nvSpPr>
        <p:spPr>
          <a:xfrm>
            <a:off x="1205345" y="2188854"/>
            <a:ext cx="3228109" cy="461665"/>
          </a:xfrm>
          <a:prstGeom prst="rect">
            <a:avLst/>
          </a:prstGeom>
          <a:noFill/>
        </p:spPr>
        <p:txBody>
          <a:bodyPr wrap="square" rtlCol="0">
            <a:spAutoFit/>
          </a:bodyPr>
          <a:lstStyle/>
          <a:p>
            <a:r>
              <a:rPr lang="en-US" sz="2400" b="1" dirty="0" err="1" smtClean="0"/>
              <a:t>Tạo</a:t>
            </a:r>
            <a:r>
              <a:rPr lang="en-US" sz="2400" b="1" dirty="0" smtClean="0"/>
              <a:t> </a:t>
            </a:r>
            <a:r>
              <a:rPr lang="en-US" sz="2400" b="1" dirty="0" err="1" smtClean="0"/>
              <a:t>thành</a:t>
            </a:r>
            <a:r>
              <a:rPr lang="en-US" sz="2400" b="1" dirty="0" smtClean="0"/>
              <a:t> </a:t>
            </a:r>
            <a:r>
              <a:rPr lang="en-US" sz="2400" b="1" dirty="0" err="1" smtClean="0"/>
              <a:t>nước</a:t>
            </a:r>
            <a:r>
              <a:rPr lang="en-US" sz="2400" b="1" dirty="0" smtClean="0"/>
              <a:t> </a:t>
            </a:r>
            <a:r>
              <a:rPr lang="en-US" sz="2400" b="1" dirty="0" err="1" smtClean="0"/>
              <a:t>tiểu</a:t>
            </a:r>
            <a:r>
              <a:rPr lang="en-US" sz="2400" b="1" dirty="0" smtClean="0"/>
              <a:t> </a:t>
            </a:r>
            <a:endParaRPr lang="en-US" sz="2400" b="1" dirty="0"/>
          </a:p>
        </p:txBody>
      </p:sp>
      <p:sp>
        <p:nvSpPr>
          <p:cNvPr id="21510" name="TextBox 21509"/>
          <p:cNvSpPr txBox="1"/>
          <p:nvPr/>
        </p:nvSpPr>
        <p:spPr>
          <a:xfrm>
            <a:off x="5943600" y="5245572"/>
            <a:ext cx="2362200" cy="461665"/>
          </a:xfrm>
          <a:prstGeom prst="rect">
            <a:avLst/>
          </a:prstGeom>
          <a:noFill/>
        </p:spPr>
        <p:txBody>
          <a:bodyPr wrap="square" rtlCol="0">
            <a:spAutoFit/>
          </a:bodyPr>
          <a:lstStyle/>
          <a:p>
            <a:r>
              <a:rPr lang="en-US" sz="2400" b="1" dirty="0" err="1" smtClean="0"/>
              <a:t>Thải</a:t>
            </a:r>
            <a:r>
              <a:rPr lang="en-US" sz="2400" b="1" dirty="0" smtClean="0"/>
              <a:t> </a:t>
            </a:r>
            <a:r>
              <a:rPr lang="en-US" sz="2400" b="1" dirty="0" err="1" smtClean="0"/>
              <a:t>nước</a:t>
            </a:r>
            <a:r>
              <a:rPr lang="en-US" sz="2400" b="1" dirty="0" smtClean="0"/>
              <a:t> </a:t>
            </a:r>
            <a:r>
              <a:rPr lang="en-US" sz="2400" b="1" dirty="0" err="1" smtClean="0"/>
              <a:t>tiểu</a:t>
            </a:r>
            <a:endParaRPr lang="en-US" sz="2400" b="1" dirty="0"/>
          </a:p>
        </p:txBody>
      </p:sp>
      <p:cxnSp>
        <p:nvCxnSpPr>
          <p:cNvPr id="21512" name="Curved Connector 21511"/>
          <p:cNvCxnSpPr>
            <a:stCxn id="27" idx="0"/>
          </p:cNvCxnSpPr>
          <p:nvPr/>
        </p:nvCxnSpPr>
        <p:spPr>
          <a:xfrm flipV="1">
            <a:off x="4949444" y="1219200"/>
            <a:ext cx="1222756" cy="1028700"/>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514" name="Curved Connector 21513"/>
          <p:cNvCxnSpPr/>
          <p:nvPr/>
        </p:nvCxnSpPr>
        <p:spPr>
          <a:xfrm>
            <a:off x="4953000" y="2259964"/>
            <a:ext cx="1413163" cy="380999"/>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516" name="Curved Connector 21515"/>
          <p:cNvCxnSpPr/>
          <p:nvPr/>
        </p:nvCxnSpPr>
        <p:spPr>
          <a:xfrm rot="16200000" flipH="1">
            <a:off x="4797044" y="2341254"/>
            <a:ext cx="990600" cy="6858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1517" name="Cloud 21516"/>
          <p:cNvSpPr/>
          <p:nvPr/>
        </p:nvSpPr>
        <p:spPr>
          <a:xfrm>
            <a:off x="6172200" y="685800"/>
            <a:ext cx="2133600" cy="106680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518" name="Cloud 21517"/>
          <p:cNvSpPr/>
          <p:nvPr/>
        </p:nvSpPr>
        <p:spPr>
          <a:xfrm>
            <a:off x="6400800" y="2207566"/>
            <a:ext cx="2362200" cy="1069033"/>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519" name="Cloud 21518"/>
          <p:cNvSpPr/>
          <p:nvPr/>
        </p:nvSpPr>
        <p:spPr>
          <a:xfrm>
            <a:off x="4494810" y="3120757"/>
            <a:ext cx="2628900" cy="1087060"/>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524" name="TextBox 21523"/>
          <p:cNvSpPr txBox="1"/>
          <p:nvPr/>
        </p:nvSpPr>
        <p:spPr>
          <a:xfrm>
            <a:off x="6629400" y="1019145"/>
            <a:ext cx="1371600" cy="400110"/>
          </a:xfrm>
          <a:prstGeom prst="rect">
            <a:avLst/>
          </a:prstGeom>
          <a:noFill/>
        </p:spPr>
        <p:txBody>
          <a:bodyPr wrap="square" rtlCol="0">
            <a:spAutoFit/>
          </a:bodyPr>
          <a:lstStyle/>
          <a:p>
            <a:r>
              <a:rPr lang="en-US" sz="2000" b="1" dirty="0" err="1" smtClean="0"/>
              <a:t>Lọc</a:t>
            </a:r>
            <a:r>
              <a:rPr lang="en-US" sz="2000" b="1" dirty="0" smtClean="0"/>
              <a:t> </a:t>
            </a:r>
            <a:r>
              <a:rPr lang="en-US" sz="2000" b="1" dirty="0" err="1" smtClean="0"/>
              <a:t>máu</a:t>
            </a:r>
            <a:endParaRPr lang="en-US" sz="2000" b="1" dirty="0"/>
          </a:p>
        </p:txBody>
      </p:sp>
      <p:sp>
        <p:nvSpPr>
          <p:cNvPr id="21525" name="TextBox 21524"/>
          <p:cNvSpPr txBox="1"/>
          <p:nvPr/>
        </p:nvSpPr>
        <p:spPr>
          <a:xfrm>
            <a:off x="6781800" y="2450464"/>
            <a:ext cx="1676400" cy="400110"/>
          </a:xfrm>
          <a:prstGeom prst="rect">
            <a:avLst/>
          </a:prstGeom>
          <a:noFill/>
        </p:spPr>
        <p:txBody>
          <a:bodyPr wrap="square" rtlCol="0">
            <a:spAutoFit/>
          </a:bodyPr>
          <a:lstStyle/>
          <a:p>
            <a:r>
              <a:rPr lang="en-US" sz="2000" b="1" dirty="0" err="1" smtClean="0"/>
              <a:t>Hấp</a:t>
            </a:r>
            <a:r>
              <a:rPr lang="en-US" sz="2000" b="1" dirty="0" smtClean="0"/>
              <a:t> </a:t>
            </a:r>
            <a:r>
              <a:rPr lang="en-US" sz="2000" b="1" dirty="0" err="1" smtClean="0"/>
              <a:t>thụ</a:t>
            </a:r>
            <a:r>
              <a:rPr lang="en-US" sz="2000" b="1" dirty="0" smtClean="0"/>
              <a:t> </a:t>
            </a:r>
            <a:r>
              <a:rPr lang="en-US" sz="2000" b="1" dirty="0" err="1" smtClean="0"/>
              <a:t>lại</a:t>
            </a:r>
            <a:endParaRPr lang="en-US" sz="2000" b="1" dirty="0"/>
          </a:p>
        </p:txBody>
      </p:sp>
      <p:sp>
        <p:nvSpPr>
          <p:cNvPr id="21526" name="TextBox 21525"/>
          <p:cNvSpPr txBox="1"/>
          <p:nvPr/>
        </p:nvSpPr>
        <p:spPr>
          <a:xfrm>
            <a:off x="4953000" y="3470919"/>
            <a:ext cx="1828800" cy="400110"/>
          </a:xfrm>
          <a:prstGeom prst="rect">
            <a:avLst/>
          </a:prstGeom>
          <a:noFill/>
        </p:spPr>
        <p:txBody>
          <a:bodyPr wrap="square" rtlCol="0">
            <a:spAutoFit/>
          </a:bodyPr>
          <a:lstStyle/>
          <a:p>
            <a:r>
              <a:rPr lang="en-US" sz="2000" b="1" dirty="0" err="1" smtClean="0"/>
              <a:t>Bài</a:t>
            </a:r>
            <a:r>
              <a:rPr lang="en-US" sz="2000" b="1" dirty="0" smtClean="0"/>
              <a:t> </a:t>
            </a:r>
            <a:r>
              <a:rPr lang="en-US" sz="2000" b="1" dirty="0" err="1" smtClean="0"/>
              <a:t>tiết</a:t>
            </a:r>
            <a:r>
              <a:rPr lang="en-US" sz="2000" b="1" dirty="0" smtClean="0"/>
              <a:t> </a:t>
            </a:r>
            <a:r>
              <a:rPr lang="en-US" sz="2000" b="1" dirty="0" err="1" smtClean="0"/>
              <a:t>tiếp</a:t>
            </a:r>
            <a:endParaRPr lang="en-US" sz="2000" b="1" dirty="0"/>
          </a:p>
        </p:txBody>
      </p:sp>
    </p:spTree>
    <p:extLst>
      <p:ext uri="{BB962C8B-B14F-4D97-AF65-F5344CB8AC3E}">
        <p14:creationId xmlns:p14="http://schemas.microsoft.com/office/powerpoint/2010/main" val="27939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1504"/>
                                        </p:tgtEl>
                                        <p:attrNameLst>
                                          <p:attrName>style.visibility</p:attrName>
                                        </p:attrNameLst>
                                      </p:cBhvr>
                                      <p:to>
                                        <p:strVal val="visible"/>
                                      </p:to>
                                    </p:set>
                                    <p:animEffect transition="in" filter="fade">
                                      <p:cBhvr>
                                        <p:cTn id="34" dur="1000"/>
                                        <p:tgtEl>
                                          <p:spTgt spid="21504"/>
                                        </p:tgtEl>
                                      </p:cBhvr>
                                    </p:animEffect>
                                    <p:anim calcmode="lin" valueType="num">
                                      <p:cBhvr>
                                        <p:cTn id="35" dur="1000" fill="hold"/>
                                        <p:tgtEl>
                                          <p:spTgt spid="21504"/>
                                        </p:tgtEl>
                                        <p:attrNameLst>
                                          <p:attrName>ppt_x</p:attrName>
                                        </p:attrNameLst>
                                      </p:cBhvr>
                                      <p:tavLst>
                                        <p:tav tm="0">
                                          <p:val>
                                            <p:strVal val="#ppt_x"/>
                                          </p:val>
                                        </p:tav>
                                        <p:tav tm="100000">
                                          <p:val>
                                            <p:strVal val="#ppt_x"/>
                                          </p:val>
                                        </p:tav>
                                      </p:tavLst>
                                    </p:anim>
                                    <p:anim calcmode="lin" valueType="num">
                                      <p:cBhvr>
                                        <p:cTn id="36" dur="1000" fill="hold"/>
                                        <p:tgtEl>
                                          <p:spTgt spid="2150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510"/>
                                        </p:tgtEl>
                                        <p:attrNameLst>
                                          <p:attrName>style.visibility</p:attrName>
                                        </p:attrNameLst>
                                      </p:cBhvr>
                                      <p:to>
                                        <p:strVal val="visible"/>
                                      </p:to>
                                    </p:set>
                                    <p:animEffect transition="in" filter="fade">
                                      <p:cBhvr>
                                        <p:cTn id="41" dur="1000"/>
                                        <p:tgtEl>
                                          <p:spTgt spid="21510"/>
                                        </p:tgtEl>
                                      </p:cBhvr>
                                    </p:animEffect>
                                    <p:anim calcmode="lin" valueType="num">
                                      <p:cBhvr>
                                        <p:cTn id="42" dur="1000" fill="hold"/>
                                        <p:tgtEl>
                                          <p:spTgt spid="21510"/>
                                        </p:tgtEl>
                                        <p:attrNameLst>
                                          <p:attrName>ppt_x</p:attrName>
                                        </p:attrNameLst>
                                      </p:cBhvr>
                                      <p:tavLst>
                                        <p:tav tm="0">
                                          <p:val>
                                            <p:strVal val="#ppt_x"/>
                                          </p:val>
                                        </p:tav>
                                        <p:tav tm="100000">
                                          <p:val>
                                            <p:strVal val="#ppt_x"/>
                                          </p:val>
                                        </p:tav>
                                      </p:tavLst>
                                    </p:anim>
                                    <p:anim calcmode="lin" valueType="num">
                                      <p:cBhvr>
                                        <p:cTn id="43" dur="1000" fill="hold"/>
                                        <p:tgtEl>
                                          <p:spTgt spid="2151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1512"/>
                                        </p:tgtEl>
                                        <p:attrNameLst>
                                          <p:attrName>style.visibility</p:attrName>
                                        </p:attrNameLst>
                                      </p:cBhvr>
                                      <p:to>
                                        <p:strVal val="visible"/>
                                      </p:to>
                                    </p:set>
                                    <p:animEffect transition="in" filter="fade">
                                      <p:cBhvr>
                                        <p:cTn id="46" dur="1000"/>
                                        <p:tgtEl>
                                          <p:spTgt spid="21512"/>
                                        </p:tgtEl>
                                      </p:cBhvr>
                                    </p:animEffect>
                                    <p:anim calcmode="lin" valueType="num">
                                      <p:cBhvr>
                                        <p:cTn id="47" dur="1000" fill="hold"/>
                                        <p:tgtEl>
                                          <p:spTgt spid="21512"/>
                                        </p:tgtEl>
                                        <p:attrNameLst>
                                          <p:attrName>ppt_x</p:attrName>
                                        </p:attrNameLst>
                                      </p:cBhvr>
                                      <p:tavLst>
                                        <p:tav tm="0">
                                          <p:val>
                                            <p:strVal val="#ppt_x"/>
                                          </p:val>
                                        </p:tav>
                                        <p:tav tm="100000">
                                          <p:val>
                                            <p:strVal val="#ppt_x"/>
                                          </p:val>
                                        </p:tav>
                                      </p:tavLst>
                                    </p:anim>
                                    <p:anim calcmode="lin" valueType="num">
                                      <p:cBhvr>
                                        <p:cTn id="48" dur="1000" fill="hold"/>
                                        <p:tgtEl>
                                          <p:spTgt spid="215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1514"/>
                                        </p:tgtEl>
                                        <p:attrNameLst>
                                          <p:attrName>style.visibility</p:attrName>
                                        </p:attrNameLst>
                                      </p:cBhvr>
                                      <p:to>
                                        <p:strVal val="visible"/>
                                      </p:to>
                                    </p:set>
                                    <p:animEffect transition="in" filter="fade">
                                      <p:cBhvr>
                                        <p:cTn id="51" dur="1000"/>
                                        <p:tgtEl>
                                          <p:spTgt spid="21514"/>
                                        </p:tgtEl>
                                      </p:cBhvr>
                                    </p:animEffect>
                                    <p:anim calcmode="lin" valueType="num">
                                      <p:cBhvr>
                                        <p:cTn id="52" dur="1000" fill="hold"/>
                                        <p:tgtEl>
                                          <p:spTgt spid="21514"/>
                                        </p:tgtEl>
                                        <p:attrNameLst>
                                          <p:attrName>ppt_x</p:attrName>
                                        </p:attrNameLst>
                                      </p:cBhvr>
                                      <p:tavLst>
                                        <p:tav tm="0">
                                          <p:val>
                                            <p:strVal val="#ppt_x"/>
                                          </p:val>
                                        </p:tav>
                                        <p:tav tm="100000">
                                          <p:val>
                                            <p:strVal val="#ppt_x"/>
                                          </p:val>
                                        </p:tav>
                                      </p:tavLst>
                                    </p:anim>
                                    <p:anim calcmode="lin" valueType="num">
                                      <p:cBhvr>
                                        <p:cTn id="53" dur="1000" fill="hold"/>
                                        <p:tgtEl>
                                          <p:spTgt spid="2151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1516"/>
                                        </p:tgtEl>
                                        <p:attrNameLst>
                                          <p:attrName>style.visibility</p:attrName>
                                        </p:attrNameLst>
                                      </p:cBhvr>
                                      <p:to>
                                        <p:strVal val="visible"/>
                                      </p:to>
                                    </p:set>
                                    <p:animEffect transition="in" filter="fade">
                                      <p:cBhvr>
                                        <p:cTn id="56" dur="1000"/>
                                        <p:tgtEl>
                                          <p:spTgt spid="21516"/>
                                        </p:tgtEl>
                                      </p:cBhvr>
                                    </p:animEffect>
                                    <p:anim calcmode="lin" valueType="num">
                                      <p:cBhvr>
                                        <p:cTn id="57" dur="1000" fill="hold"/>
                                        <p:tgtEl>
                                          <p:spTgt spid="21516"/>
                                        </p:tgtEl>
                                        <p:attrNameLst>
                                          <p:attrName>ppt_x</p:attrName>
                                        </p:attrNameLst>
                                      </p:cBhvr>
                                      <p:tavLst>
                                        <p:tav tm="0">
                                          <p:val>
                                            <p:strVal val="#ppt_x"/>
                                          </p:val>
                                        </p:tav>
                                        <p:tav tm="100000">
                                          <p:val>
                                            <p:strVal val="#ppt_x"/>
                                          </p:val>
                                        </p:tav>
                                      </p:tavLst>
                                    </p:anim>
                                    <p:anim calcmode="lin" valueType="num">
                                      <p:cBhvr>
                                        <p:cTn id="58" dur="1000" fill="hold"/>
                                        <p:tgtEl>
                                          <p:spTgt spid="2151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1517"/>
                                        </p:tgtEl>
                                        <p:attrNameLst>
                                          <p:attrName>style.visibility</p:attrName>
                                        </p:attrNameLst>
                                      </p:cBhvr>
                                      <p:to>
                                        <p:strVal val="visible"/>
                                      </p:to>
                                    </p:set>
                                    <p:animEffect transition="in" filter="fade">
                                      <p:cBhvr>
                                        <p:cTn id="61" dur="1000"/>
                                        <p:tgtEl>
                                          <p:spTgt spid="21517"/>
                                        </p:tgtEl>
                                      </p:cBhvr>
                                    </p:animEffect>
                                    <p:anim calcmode="lin" valueType="num">
                                      <p:cBhvr>
                                        <p:cTn id="62" dur="1000" fill="hold"/>
                                        <p:tgtEl>
                                          <p:spTgt spid="21517"/>
                                        </p:tgtEl>
                                        <p:attrNameLst>
                                          <p:attrName>ppt_x</p:attrName>
                                        </p:attrNameLst>
                                      </p:cBhvr>
                                      <p:tavLst>
                                        <p:tav tm="0">
                                          <p:val>
                                            <p:strVal val="#ppt_x"/>
                                          </p:val>
                                        </p:tav>
                                        <p:tav tm="100000">
                                          <p:val>
                                            <p:strVal val="#ppt_x"/>
                                          </p:val>
                                        </p:tav>
                                      </p:tavLst>
                                    </p:anim>
                                    <p:anim calcmode="lin" valueType="num">
                                      <p:cBhvr>
                                        <p:cTn id="63" dur="1000" fill="hold"/>
                                        <p:tgtEl>
                                          <p:spTgt spid="2151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1518"/>
                                        </p:tgtEl>
                                        <p:attrNameLst>
                                          <p:attrName>style.visibility</p:attrName>
                                        </p:attrNameLst>
                                      </p:cBhvr>
                                      <p:to>
                                        <p:strVal val="visible"/>
                                      </p:to>
                                    </p:set>
                                    <p:animEffect transition="in" filter="fade">
                                      <p:cBhvr>
                                        <p:cTn id="66" dur="1000"/>
                                        <p:tgtEl>
                                          <p:spTgt spid="21518"/>
                                        </p:tgtEl>
                                      </p:cBhvr>
                                    </p:animEffect>
                                    <p:anim calcmode="lin" valueType="num">
                                      <p:cBhvr>
                                        <p:cTn id="67" dur="1000" fill="hold"/>
                                        <p:tgtEl>
                                          <p:spTgt spid="21518"/>
                                        </p:tgtEl>
                                        <p:attrNameLst>
                                          <p:attrName>ppt_x</p:attrName>
                                        </p:attrNameLst>
                                      </p:cBhvr>
                                      <p:tavLst>
                                        <p:tav tm="0">
                                          <p:val>
                                            <p:strVal val="#ppt_x"/>
                                          </p:val>
                                        </p:tav>
                                        <p:tav tm="100000">
                                          <p:val>
                                            <p:strVal val="#ppt_x"/>
                                          </p:val>
                                        </p:tav>
                                      </p:tavLst>
                                    </p:anim>
                                    <p:anim calcmode="lin" valueType="num">
                                      <p:cBhvr>
                                        <p:cTn id="68" dur="1000" fill="hold"/>
                                        <p:tgtEl>
                                          <p:spTgt spid="215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519"/>
                                        </p:tgtEl>
                                        <p:attrNameLst>
                                          <p:attrName>style.visibility</p:attrName>
                                        </p:attrNameLst>
                                      </p:cBhvr>
                                      <p:to>
                                        <p:strVal val="visible"/>
                                      </p:to>
                                    </p:set>
                                    <p:animEffect transition="in" filter="fade">
                                      <p:cBhvr>
                                        <p:cTn id="73" dur="1000"/>
                                        <p:tgtEl>
                                          <p:spTgt spid="21519"/>
                                        </p:tgtEl>
                                      </p:cBhvr>
                                    </p:animEffect>
                                    <p:anim calcmode="lin" valueType="num">
                                      <p:cBhvr>
                                        <p:cTn id="74" dur="1000" fill="hold"/>
                                        <p:tgtEl>
                                          <p:spTgt spid="21519"/>
                                        </p:tgtEl>
                                        <p:attrNameLst>
                                          <p:attrName>ppt_x</p:attrName>
                                        </p:attrNameLst>
                                      </p:cBhvr>
                                      <p:tavLst>
                                        <p:tav tm="0">
                                          <p:val>
                                            <p:strVal val="#ppt_x"/>
                                          </p:val>
                                        </p:tav>
                                        <p:tav tm="100000">
                                          <p:val>
                                            <p:strVal val="#ppt_x"/>
                                          </p:val>
                                        </p:tav>
                                      </p:tavLst>
                                    </p:anim>
                                    <p:anim calcmode="lin" valueType="num">
                                      <p:cBhvr>
                                        <p:cTn id="75" dur="1000" fill="hold"/>
                                        <p:tgtEl>
                                          <p:spTgt spid="215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1524"/>
                                        </p:tgtEl>
                                        <p:attrNameLst>
                                          <p:attrName>style.visibility</p:attrName>
                                        </p:attrNameLst>
                                      </p:cBhvr>
                                      <p:to>
                                        <p:strVal val="visible"/>
                                      </p:to>
                                    </p:set>
                                    <p:animEffect transition="in" filter="fade">
                                      <p:cBhvr>
                                        <p:cTn id="80" dur="1000"/>
                                        <p:tgtEl>
                                          <p:spTgt spid="21524"/>
                                        </p:tgtEl>
                                      </p:cBhvr>
                                    </p:animEffect>
                                    <p:anim calcmode="lin" valueType="num">
                                      <p:cBhvr>
                                        <p:cTn id="81" dur="1000" fill="hold"/>
                                        <p:tgtEl>
                                          <p:spTgt spid="21524"/>
                                        </p:tgtEl>
                                        <p:attrNameLst>
                                          <p:attrName>ppt_x</p:attrName>
                                        </p:attrNameLst>
                                      </p:cBhvr>
                                      <p:tavLst>
                                        <p:tav tm="0">
                                          <p:val>
                                            <p:strVal val="#ppt_x"/>
                                          </p:val>
                                        </p:tav>
                                        <p:tav tm="100000">
                                          <p:val>
                                            <p:strVal val="#ppt_x"/>
                                          </p:val>
                                        </p:tav>
                                      </p:tavLst>
                                    </p:anim>
                                    <p:anim calcmode="lin" valueType="num">
                                      <p:cBhvr>
                                        <p:cTn id="82" dur="1000" fill="hold"/>
                                        <p:tgtEl>
                                          <p:spTgt spid="2152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1525"/>
                                        </p:tgtEl>
                                        <p:attrNameLst>
                                          <p:attrName>style.visibility</p:attrName>
                                        </p:attrNameLst>
                                      </p:cBhvr>
                                      <p:to>
                                        <p:strVal val="visible"/>
                                      </p:to>
                                    </p:set>
                                    <p:animEffect transition="in" filter="fade">
                                      <p:cBhvr>
                                        <p:cTn id="87" dur="1000"/>
                                        <p:tgtEl>
                                          <p:spTgt spid="21525"/>
                                        </p:tgtEl>
                                      </p:cBhvr>
                                    </p:animEffect>
                                    <p:anim calcmode="lin" valueType="num">
                                      <p:cBhvr>
                                        <p:cTn id="88" dur="1000" fill="hold"/>
                                        <p:tgtEl>
                                          <p:spTgt spid="21525"/>
                                        </p:tgtEl>
                                        <p:attrNameLst>
                                          <p:attrName>ppt_x</p:attrName>
                                        </p:attrNameLst>
                                      </p:cBhvr>
                                      <p:tavLst>
                                        <p:tav tm="0">
                                          <p:val>
                                            <p:strVal val="#ppt_x"/>
                                          </p:val>
                                        </p:tav>
                                        <p:tav tm="100000">
                                          <p:val>
                                            <p:strVal val="#ppt_x"/>
                                          </p:val>
                                        </p:tav>
                                      </p:tavLst>
                                    </p:anim>
                                    <p:anim calcmode="lin" valueType="num">
                                      <p:cBhvr>
                                        <p:cTn id="89" dur="1000" fill="hold"/>
                                        <p:tgtEl>
                                          <p:spTgt spid="2152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1526"/>
                                        </p:tgtEl>
                                        <p:attrNameLst>
                                          <p:attrName>style.visibility</p:attrName>
                                        </p:attrNameLst>
                                      </p:cBhvr>
                                      <p:to>
                                        <p:strVal val="visible"/>
                                      </p:to>
                                    </p:set>
                                    <p:animEffect transition="in" filter="fade">
                                      <p:cBhvr>
                                        <p:cTn id="94" dur="1000"/>
                                        <p:tgtEl>
                                          <p:spTgt spid="21526"/>
                                        </p:tgtEl>
                                      </p:cBhvr>
                                    </p:animEffect>
                                    <p:anim calcmode="lin" valueType="num">
                                      <p:cBhvr>
                                        <p:cTn id="95" dur="1000" fill="hold"/>
                                        <p:tgtEl>
                                          <p:spTgt spid="21526"/>
                                        </p:tgtEl>
                                        <p:attrNameLst>
                                          <p:attrName>ppt_x</p:attrName>
                                        </p:attrNameLst>
                                      </p:cBhvr>
                                      <p:tavLst>
                                        <p:tav tm="0">
                                          <p:val>
                                            <p:strVal val="#ppt_x"/>
                                          </p:val>
                                        </p:tav>
                                        <p:tav tm="100000">
                                          <p:val>
                                            <p:strVal val="#ppt_x"/>
                                          </p:val>
                                        </p:tav>
                                      </p:tavLst>
                                    </p:anim>
                                    <p:anim calcmode="lin" valueType="num">
                                      <p:cBhvr>
                                        <p:cTn id="96" dur="1000" fill="hold"/>
                                        <p:tgtEl>
                                          <p:spTgt spid="215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30" grpId="0" animBg="1"/>
      <p:bldP spid="21504" grpId="0"/>
      <p:bldP spid="21510" grpId="0"/>
      <p:bldP spid="21517" grpId="0" animBg="1"/>
      <p:bldP spid="21518" grpId="0" animBg="1"/>
      <p:bldP spid="21519" grpId="0" animBg="1"/>
      <p:bldP spid="21524" grpId="0"/>
      <p:bldP spid="21525" grpId="0"/>
      <p:bldP spid="215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03781"/>
            <a:ext cx="5562600" cy="3124200"/>
          </a:xfrm>
        </p:spPr>
        <p:txBody>
          <a:bodyPr>
            <a:noAutofit/>
          </a:bodyPr>
          <a:lstStyle/>
          <a:p>
            <a:pPr algn="ctr"/>
            <a:r>
              <a:rPr lang="en-US" sz="6000" dirty="0" err="1" smtClean="0">
                <a:solidFill>
                  <a:schemeClr val="accent3">
                    <a:lumMod val="50000"/>
                  </a:schemeClr>
                </a:solidFill>
                <a:latin typeface="Viner Hand ITC" pitchFamily="66" charset="0"/>
              </a:rPr>
              <a:t>Cảm</a:t>
            </a:r>
            <a:r>
              <a:rPr lang="en-US" sz="6000" dirty="0" smtClean="0">
                <a:solidFill>
                  <a:schemeClr val="accent3">
                    <a:lumMod val="50000"/>
                  </a:schemeClr>
                </a:solidFill>
                <a:latin typeface="Viner Hand ITC" pitchFamily="66" charset="0"/>
              </a:rPr>
              <a:t> </a:t>
            </a:r>
            <a:r>
              <a:rPr lang="en-US" sz="6000" dirty="0" err="1" smtClean="0">
                <a:solidFill>
                  <a:schemeClr val="accent3">
                    <a:lumMod val="50000"/>
                  </a:schemeClr>
                </a:solidFill>
                <a:latin typeface="Viner Hand ITC" pitchFamily="66" charset="0"/>
              </a:rPr>
              <a:t>ơn</a:t>
            </a:r>
            <a:r>
              <a:rPr lang="en-US" sz="6000" dirty="0" smtClean="0">
                <a:solidFill>
                  <a:schemeClr val="accent3">
                    <a:lumMod val="50000"/>
                  </a:schemeClr>
                </a:solidFill>
                <a:latin typeface="Viner Hand ITC" pitchFamily="66" charset="0"/>
              </a:rPr>
              <a:t> </a:t>
            </a:r>
            <a:br>
              <a:rPr lang="en-US" sz="6000" dirty="0" smtClean="0">
                <a:solidFill>
                  <a:schemeClr val="accent3">
                    <a:lumMod val="50000"/>
                  </a:schemeClr>
                </a:solidFill>
                <a:latin typeface="Viner Hand ITC" pitchFamily="66" charset="0"/>
              </a:rPr>
            </a:br>
            <a:r>
              <a:rPr lang="en-US" sz="6000" dirty="0" err="1" smtClean="0">
                <a:solidFill>
                  <a:schemeClr val="accent3">
                    <a:lumMod val="50000"/>
                  </a:schemeClr>
                </a:solidFill>
                <a:latin typeface="Viner Hand ITC" pitchFamily="66" charset="0"/>
              </a:rPr>
              <a:t>cô</a:t>
            </a:r>
            <a:r>
              <a:rPr lang="en-US" sz="6000" dirty="0" smtClean="0">
                <a:solidFill>
                  <a:schemeClr val="accent3">
                    <a:lumMod val="50000"/>
                  </a:schemeClr>
                </a:solidFill>
                <a:latin typeface="Viner Hand ITC" pitchFamily="66" charset="0"/>
              </a:rPr>
              <a:t> </a:t>
            </a:r>
            <a:r>
              <a:rPr lang="en-US" sz="6000" dirty="0" err="1" smtClean="0">
                <a:solidFill>
                  <a:schemeClr val="accent3">
                    <a:lumMod val="50000"/>
                  </a:schemeClr>
                </a:solidFill>
                <a:latin typeface="Viner Hand ITC" pitchFamily="66" charset="0"/>
              </a:rPr>
              <a:t>và</a:t>
            </a:r>
            <a:r>
              <a:rPr lang="en-US" sz="6000" dirty="0" smtClean="0">
                <a:solidFill>
                  <a:schemeClr val="accent3">
                    <a:lumMod val="50000"/>
                  </a:schemeClr>
                </a:solidFill>
                <a:latin typeface="Viner Hand ITC" pitchFamily="66" charset="0"/>
              </a:rPr>
              <a:t> </a:t>
            </a:r>
            <a:r>
              <a:rPr lang="en-US" sz="6000" dirty="0" err="1" smtClean="0">
                <a:solidFill>
                  <a:schemeClr val="accent3">
                    <a:lumMod val="50000"/>
                  </a:schemeClr>
                </a:solidFill>
                <a:latin typeface="Viner Hand ITC" pitchFamily="66" charset="0"/>
              </a:rPr>
              <a:t>các</a:t>
            </a:r>
            <a:r>
              <a:rPr lang="en-US" sz="6000" dirty="0" smtClean="0">
                <a:solidFill>
                  <a:schemeClr val="accent3">
                    <a:lumMod val="50000"/>
                  </a:schemeClr>
                </a:solidFill>
                <a:latin typeface="Viner Hand ITC" pitchFamily="66" charset="0"/>
              </a:rPr>
              <a:t> </a:t>
            </a:r>
            <a:r>
              <a:rPr lang="en-US" sz="6000" dirty="0" err="1" smtClean="0">
                <a:solidFill>
                  <a:schemeClr val="accent3">
                    <a:lumMod val="50000"/>
                  </a:schemeClr>
                </a:solidFill>
                <a:latin typeface="Viner Hand ITC" pitchFamily="66" charset="0"/>
              </a:rPr>
              <a:t>bạn</a:t>
            </a:r>
            <a:r>
              <a:rPr lang="en-US" sz="6000" dirty="0" smtClean="0">
                <a:solidFill>
                  <a:schemeClr val="accent3">
                    <a:lumMod val="50000"/>
                  </a:schemeClr>
                </a:solidFill>
                <a:latin typeface="Viner Hand ITC" pitchFamily="66" charset="0"/>
              </a:rPr>
              <a:t> </a:t>
            </a:r>
            <a:r>
              <a:rPr lang="en-US" sz="6000" dirty="0" err="1" smtClean="0">
                <a:solidFill>
                  <a:schemeClr val="accent3">
                    <a:lumMod val="50000"/>
                  </a:schemeClr>
                </a:solidFill>
                <a:latin typeface="Viner Hand ITC" pitchFamily="66" charset="0"/>
              </a:rPr>
              <a:t>đã</a:t>
            </a:r>
            <a:r>
              <a:rPr lang="en-US" sz="6000" dirty="0" smtClean="0">
                <a:solidFill>
                  <a:schemeClr val="accent3">
                    <a:lumMod val="50000"/>
                  </a:schemeClr>
                </a:solidFill>
                <a:latin typeface="Viner Hand ITC" pitchFamily="66" charset="0"/>
              </a:rPr>
              <a:t> </a:t>
            </a:r>
            <a:r>
              <a:rPr lang="en-US" sz="6000" dirty="0" err="1" smtClean="0">
                <a:solidFill>
                  <a:schemeClr val="accent3">
                    <a:lumMod val="50000"/>
                  </a:schemeClr>
                </a:solidFill>
                <a:latin typeface="Viner Hand ITC" pitchFamily="66" charset="0"/>
              </a:rPr>
              <a:t>lắng</a:t>
            </a:r>
            <a:r>
              <a:rPr lang="en-US" sz="6000" dirty="0" smtClean="0">
                <a:solidFill>
                  <a:schemeClr val="accent3">
                    <a:lumMod val="50000"/>
                  </a:schemeClr>
                </a:solidFill>
                <a:latin typeface="Viner Hand ITC" pitchFamily="66" charset="0"/>
              </a:rPr>
              <a:t> </a:t>
            </a:r>
            <a:r>
              <a:rPr lang="en-US" sz="6000" dirty="0" err="1" smtClean="0">
                <a:solidFill>
                  <a:schemeClr val="accent3">
                    <a:lumMod val="50000"/>
                  </a:schemeClr>
                </a:solidFill>
                <a:latin typeface="Viner Hand ITC" pitchFamily="66" charset="0"/>
              </a:rPr>
              <a:t>nghe</a:t>
            </a:r>
            <a:r>
              <a:rPr lang="en-US" sz="6000" dirty="0" smtClean="0">
                <a:solidFill>
                  <a:schemeClr val="accent3">
                    <a:lumMod val="50000"/>
                  </a:schemeClr>
                </a:solidFill>
                <a:latin typeface="Viner Hand ITC" pitchFamily="66" charset="0"/>
              </a:rPr>
              <a:t> ! </a:t>
            </a:r>
            <a:endParaRPr lang="en-US" sz="6000" dirty="0">
              <a:solidFill>
                <a:schemeClr val="accent3">
                  <a:lumMod val="50000"/>
                </a:schemeClr>
              </a:solidFill>
              <a:latin typeface="Viner Hand ITC" pitchFamily="66" charset="0"/>
            </a:endParaRPr>
          </a:p>
        </p:txBody>
      </p:sp>
      <p:pic>
        <p:nvPicPr>
          <p:cNvPr id="22530" name="Picture 2"/>
          <p:cNvPicPr>
            <a:picLocks noGrp="1" noChangeAspect="1" noChangeArrowheads="1" noCro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54727" y="4876800"/>
            <a:ext cx="18859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399"/>
            <a:ext cx="1295400" cy="436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319407"/>
            <a:ext cx="1572491" cy="457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9180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Tree>
    <p:extLst>
      <p:ext uri="{BB962C8B-B14F-4D97-AF65-F5344CB8AC3E}">
        <p14:creationId xmlns:p14="http://schemas.microsoft.com/office/powerpoint/2010/main" val="1406891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962400"/>
            <a:ext cx="6400800" cy="1752600"/>
          </a:xfrm>
        </p:spPr>
        <p:txBody>
          <a:bodyPr/>
          <a:lstStyle/>
          <a:p>
            <a:endParaRPr lang="en-US" dirty="0"/>
          </a:p>
        </p:txBody>
      </p:sp>
      <p:sp>
        <p:nvSpPr>
          <p:cNvPr id="2" name="Title 1"/>
          <p:cNvSpPr>
            <a:spLocks noGrp="1"/>
          </p:cNvSpPr>
          <p:nvPr>
            <p:ph type="ctrTitle"/>
          </p:nvPr>
        </p:nvSpPr>
        <p:spPr/>
        <p:txBody>
          <a:bodyPr/>
          <a:lstStyle/>
          <a:p>
            <a:endParaRPr lang="en-US" dirty="0"/>
          </a:p>
        </p:txBody>
      </p:sp>
      <p:pic>
        <p:nvPicPr>
          <p:cNvPr id="5" name="Quá trình làm việc của hệ bài tiết nước tiể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52950" y="3414713"/>
            <a:ext cx="38100" cy="28575"/>
          </a:xfrm>
          <a:prstGeom prst="rect">
            <a:avLst/>
          </a:prstGeom>
        </p:spPr>
      </p:pic>
      <p:pic>
        <p:nvPicPr>
          <p:cNvPr id="8" name="Picture 5" descr="DISK_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4693508"/>
            <a:ext cx="13747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6"/>
          <p:cNvSpPr>
            <a:spLocks noChangeArrowheads="1"/>
          </p:cNvSpPr>
          <p:nvPr/>
        </p:nvSpPr>
        <p:spPr bwMode="auto">
          <a:xfrm>
            <a:off x="2209800" y="685800"/>
            <a:ext cx="6248400" cy="2514600"/>
          </a:xfrm>
          <a:prstGeom prst="cloudCallout">
            <a:avLst>
              <a:gd name="adj1" fmla="val -39991"/>
              <a:gd name="adj2" fmla="val 9993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en-US" sz="2400" b="1" dirty="0" err="1">
                <a:solidFill>
                  <a:schemeClr val="bg1"/>
                </a:solidFill>
              </a:rPr>
              <a:t>Mình</a:t>
            </a:r>
            <a:r>
              <a:rPr lang="en-US" altLang="en-US" sz="2400" b="1" dirty="0">
                <a:solidFill>
                  <a:schemeClr val="bg1"/>
                </a:solidFill>
              </a:rPr>
              <a:t> </a:t>
            </a:r>
            <a:r>
              <a:rPr lang="en-US" altLang="en-US" sz="2400" b="1" dirty="0" err="1">
                <a:solidFill>
                  <a:schemeClr val="bg1"/>
                </a:solidFill>
              </a:rPr>
              <a:t>chưa</a:t>
            </a:r>
            <a:r>
              <a:rPr lang="en-US" altLang="en-US" sz="2400" b="1" dirty="0">
                <a:solidFill>
                  <a:schemeClr val="bg1"/>
                </a:solidFill>
              </a:rPr>
              <a:t> </a:t>
            </a:r>
            <a:r>
              <a:rPr lang="en-US" altLang="en-US" sz="2400" b="1" dirty="0" err="1">
                <a:solidFill>
                  <a:schemeClr val="bg1"/>
                </a:solidFill>
              </a:rPr>
              <a:t>biết</a:t>
            </a:r>
            <a:r>
              <a:rPr lang="en-US" altLang="en-US" sz="2400" b="1" dirty="0">
                <a:solidFill>
                  <a:schemeClr val="bg1"/>
                </a:solidFill>
              </a:rPr>
              <a:t> </a:t>
            </a:r>
            <a:r>
              <a:rPr lang="en-US" altLang="en-US" sz="2400" b="1" dirty="0" err="1">
                <a:solidFill>
                  <a:schemeClr val="bg1"/>
                </a:solidFill>
              </a:rPr>
              <a:t>nước</a:t>
            </a:r>
            <a:r>
              <a:rPr lang="en-US" altLang="en-US" sz="2400" b="1" dirty="0">
                <a:solidFill>
                  <a:schemeClr val="bg1"/>
                </a:solidFill>
              </a:rPr>
              <a:t> </a:t>
            </a:r>
            <a:r>
              <a:rPr lang="en-US" altLang="en-US" sz="2400" b="1" dirty="0" err="1">
                <a:solidFill>
                  <a:schemeClr val="bg1"/>
                </a:solidFill>
              </a:rPr>
              <a:t>tiểu</a:t>
            </a:r>
            <a:r>
              <a:rPr lang="en-US" altLang="en-US" sz="2400" b="1" dirty="0">
                <a:solidFill>
                  <a:schemeClr val="bg1"/>
                </a:solidFill>
              </a:rPr>
              <a:t> </a:t>
            </a:r>
            <a:r>
              <a:rPr lang="en-US" altLang="en-US" sz="2400" b="1" dirty="0" err="1">
                <a:solidFill>
                  <a:schemeClr val="bg1"/>
                </a:solidFill>
              </a:rPr>
              <a:t>được</a:t>
            </a:r>
            <a:r>
              <a:rPr lang="en-US" altLang="en-US" sz="2400" b="1" dirty="0">
                <a:solidFill>
                  <a:schemeClr val="bg1"/>
                </a:solidFill>
              </a:rPr>
              <a:t> </a:t>
            </a:r>
            <a:r>
              <a:rPr lang="en-US" altLang="en-US" sz="2400" b="1" dirty="0" err="1">
                <a:solidFill>
                  <a:schemeClr val="bg1"/>
                </a:solidFill>
              </a:rPr>
              <a:t>hình</a:t>
            </a:r>
            <a:r>
              <a:rPr lang="en-US" altLang="en-US" sz="2400" b="1" dirty="0">
                <a:solidFill>
                  <a:schemeClr val="bg1"/>
                </a:solidFill>
              </a:rPr>
              <a:t> </a:t>
            </a:r>
            <a:r>
              <a:rPr lang="en-US" altLang="en-US" sz="2400" b="1" dirty="0" err="1">
                <a:solidFill>
                  <a:schemeClr val="bg1"/>
                </a:solidFill>
              </a:rPr>
              <a:t>thành</a:t>
            </a:r>
            <a:r>
              <a:rPr lang="en-US" altLang="en-US" sz="2400" b="1" dirty="0">
                <a:solidFill>
                  <a:schemeClr val="bg1"/>
                </a:solidFill>
              </a:rPr>
              <a:t> </a:t>
            </a:r>
            <a:r>
              <a:rPr lang="en-US" altLang="en-US" sz="2400" b="1" dirty="0" err="1">
                <a:solidFill>
                  <a:schemeClr val="bg1"/>
                </a:solidFill>
              </a:rPr>
              <a:t>từ</a:t>
            </a:r>
            <a:r>
              <a:rPr lang="en-US" altLang="en-US" sz="2400" b="1" dirty="0">
                <a:solidFill>
                  <a:schemeClr val="bg1"/>
                </a:solidFill>
              </a:rPr>
              <a:t> </a:t>
            </a:r>
            <a:r>
              <a:rPr lang="en-US" altLang="en-US" sz="2400" b="1" dirty="0" err="1">
                <a:solidFill>
                  <a:schemeClr val="bg1"/>
                </a:solidFill>
              </a:rPr>
              <a:t>đâu</a:t>
            </a:r>
            <a:r>
              <a:rPr lang="en-US" altLang="en-US" sz="2400" b="1" dirty="0">
                <a:solidFill>
                  <a:schemeClr val="bg1"/>
                </a:solidFill>
              </a:rPr>
              <a:t> </a:t>
            </a:r>
            <a:r>
              <a:rPr lang="en-US" altLang="en-US" sz="2400" b="1" dirty="0" err="1">
                <a:solidFill>
                  <a:schemeClr val="bg1"/>
                </a:solidFill>
              </a:rPr>
              <a:t>và</a:t>
            </a:r>
            <a:r>
              <a:rPr lang="en-US" altLang="en-US" sz="2400" b="1" dirty="0">
                <a:solidFill>
                  <a:schemeClr val="bg1"/>
                </a:solidFill>
              </a:rPr>
              <a:t>  </a:t>
            </a:r>
            <a:r>
              <a:rPr lang="en-US" altLang="en-US" sz="2400" b="1" dirty="0" err="1">
                <a:solidFill>
                  <a:schemeClr val="bg1"/>
                </a:solidFill>
              </a:rPr>
              <a:t>thải</a:t>
            </a:r>
            <a:r>
              <a:rPr lang="en-US" altLang="en-US" sz="2400" b="1" dirty="0">
                <a:solidFill>
                  <a:schemeClr val="bg1"/>
                </a:solidFill>
              </a:rPr>
              <a:t> </a:t>
            </a:r>
            <a:r>
              <a:rPr lang="en-US" altLang="en-US" sz="2400" b="1" dirty="0" err="1">
                <a:solidFill>
                  <a:schemeClr val="bg1"/>
                </a:solidFill>
              </a:rPr>
              <a:t>ra</a:t>
            </a:r>
            <a:r>
              <a:rPr lang="en-US" altLang="en-US" sz="2400" b="1" dirty="0">
                <a:solidFill>
                  <a:schemeClr val="bg1"/>
                </a:solidFill>
              </a:rPr>
              <a:t> </a:t>
            </a:r>
            <a:r>
              <a:rPr lang="en-US" altLang="en-US" sz="2400" b="1" dirty="0" err="1">
                <a:solidFill>
                  <a:schemeClr val="bg1"/>
                </a:solidFill>
              </a:rPr>
              <a:t>ngoài</a:t>
            </a:r>
            <a:r>
              <a:rPr lang="en-US" altLang="en-US" sz="2400" b="1" dirty="0">
                <a:solidFill>
                  <a:schemeClr val="bg1"/>
                </a:solidFill>
              </a:rPr>
              <a:t> </a:t>
            </a:r>
            <a:r>
              <a:rPr lang="en-US" altLang="en-US" sz="2400" b="1" dirty="0" err="1">
                <a:solidFill>
                  <a:schemeClr val="bg1"/>
                </a:solidFill>
              </a:rPr>
              <a:t>như</a:t>
            </a:r>
            <a:r>
              <a:rPr lang="en-US" altLang="en-US" sz="2400" b="1" dirty="0">
                <a:solidFill>
                  <a:schemeClr val="bg1"/>
                </a:solidFill>
              </a:rPr>
              <a:t> </a:t>
            </a:r>
            <a:r>
              <a:rPr lang="en-US" altLang="en-US" sz="2400" b="1" dirty="0" err="1">
                <a:solidFill>
                  <a:schemeClr val="bg1"/>
                </a:solidFill>
              </a:rPr>
              <a:t>thế</a:t>
            </a:r>
            <a:r>
              <a:rPr lang="en-US" altLang="en-US" sz="2400" b="1" dirty="0">
                <a:solidFill>
                  <a:schemeClr val="bg1"/>
                </a:solidFill>
              </a:rPr>
              <a:t> </a:t>
            </a:r>
            <a:r>
              <a:rPr lang="en-US" altLang="en-US" sz="2400" b="1" dirty="0" err="1">
                <a:solidFill>
                  <a:schemeClr val="bg1"/>
                </a:solidFill>
              </a:rPr>
              <a:t>nào</a:t>
            </a:r>
            <a:r>
              <a:rPr lang="en-US" altLang="en-US" sz="2400" b="1" dirty="0">
                <a:solidFill>
                  <a:schemeClr val="bg1"/>
                </a:solidFill>
              </a:rPr>
              <a:t>?</a:t>
            </a:r>
          </a:p>
          <a:p>
            <a:pPr eaLnBrk="1" hangingPunct="1"/>
            <a:r>
              <a:rPr lang="en-US" altLang="en-US" sz="4000" b="1" dirty="0">
                <a:solidFill>
                  <a:schemeClr val="bg1"/>
                </a:solidFill>
              </a:rPr>
              <a:t>GIÚP MÌNH VỚI!</a:t>
            </a:r>
          </a:p>
        </p:txBody>
      </p:sp>
      <p:sp>
        <p:nvSpPr>
          <p:cNvPr id="10" name="Text Box 7"/>
          <p:cNvSpPr txBox="1">
            <a:spLocks noChangeArrowheads="1"/>
          </p:cNvSpPr>
          <p:nvPr/>
        </p:nvSpPr>
        <p:spPr bwMode="auto">
          <a:xfrm>
            <a:off x="3429000" y="51816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b="1" dirty="0">
                <a:solidFill>
                  <a:srgbClr val="3333FF"/>
                </a:solidFill>
              </a:rPr>
              <a:t>BẠN LÀM SAO VẬY? </a:t>
            </a:r>
          </a:p>
        </p:txBody>
      </p:sp>
    </p:spTree>
    <p:extLst>
      <p:ext uri="{BB962C8B-B14F-4D97-AF65-F5344CB8AC3E}">
        <p14:creationId xmlns:p14="http://schemas.microsoft.com/office/powerpoint/2010/main" val="331548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bldLst>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4" name="Text Box 2"/>
          <p:cNvSpPr txBox="1">
            <a:spLocks noChangeArrowheads="1"/>
          </p:cNvSpPr>
          <p:nvPr/>
        </p:nvSpPr>
        <p:spPr bwMode="auto">
          <a:xfrm>
            <a:off x="0" y="0"/>
            <a:ext cx="9144000" cy="409575"/>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a:solidFill>
                  <a:srgbClr val="0066FF"/>
                </a:solidFill>
                <a:latin typeface="Tahoma" pitchFamily="34" charset="0"/>
              </a:rPr>
              <a:t>B</a:t>
            </a:r>
            <a:r>
              <a:rPr lang="en-US" altLang="en-US">
                <a:solidFill>
                  <a:srgbClr val="0066FF"/>
                </a:solidFill>
              </a:rPr>
              <a:t>ài 39</a:t>
            </a:r>
            <a:r>
              <a:rPr lang="en-US" altLang="en-US"/>
              <a:t>   </a:t>
            </a:r>
            <a:r>
              <a:rPr lang="en-US" altLang="en-US" b="1">
                <a:solidFill>
                  <a:srgbClr val="0066FF"/>
                </a:solidFill>
              </a:rPr>
              <a:t>BÀI TIẾT NƯỚC TIỂU</a:t>
            </a:r>
          </a:p>
        </p:txBody>
      </p:sp>
      <p:sp>
        <p:nvSpPr>
          <p:cNvPr id="5" name="Text Box 6"/>
          <p:cNvSpPr txBox="1">
            <a:spLocks noChangeArrowheads="1"/>
          </p:cNvSpPr>
          <p:nvPr/>
        </p:nvSpPr>
        <p:spPr bwMode="auto">
          <a:xfrm>
            <a:off x="0" y="4572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b="1" dirty="0"/>
              <a:t>I. TẠO THÀNH NƯỚC TIỂU</a:t>
            </a:r>
          </a:p>
        </p:txBody>
      </p:sp>
      <p:sp>
        <p:nvSpPr>
          <p:cNvPr id="6" name="Text Box 7"/>
          <p:cNvSpPr txBox="1">
            <a:spLocks noChangeArrowheads="1"/>
          </p:cNvSpPr>
          <p:nvPr/>
        </p:nvSpPr>
        <p:spPr bwMode="auto">
          <a:xfrm>
            <a:off x="2590800" y="1444625"/>
            <a:ext cx="4648200" cy="720725"/>
          </a:xfrm>
          <a:prstGeom prst="rect">
            <a:avLst/>
          </a:prstGeom>
          <a:gradFill rotWithShape="1">
            <a:gsLst>
              <a:gs pos="0">
                <a:schemeClr val="accent1"/>
              </a:gs>
              <a:gs pos="50000">
                <a:schemeClr val="bg1"/>
              </a:gs>
              <a:gs pos="100000">
                <a:schemeClr val="accent1"/>
              </a:gs>
            </a:gsLst>
            <a:lin ang="5400000" scaled="1"/>
          </a:gra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a:latin typeface="Arial" panose="020B0604020202020204" pitchFamily="34" charset="0"/>
              </a:rPr>
              <a:t>1. Sự tạo thành nước tiểu gồm những quá trình nào? Chúng diễn ra ở đâu?</a:t>
            </a:r>
          </a:p>
        </p:txBody>
      </p:sp>
      <p:sp>
        <p:nvSpPr>
          <p:cNvPr id="7" name="Text Box 10"/>
          <p:cNvSpPr txBox="1">
            <a:spLocks noChangeArrowheads="1"/>
          </p:cNvSpPr>
          <p:nvPr/>
        </p:nvSpPr>
        <p:spPr bwMode="auto">
          <a:xfrm>
            <a:off x="990600" y="2800350"/>
            <a:ext cx="4648200" cy="720725"/>
          </a:xfrm>
          <a:prstGeom prst="rect">
            <a:avLst/>
          </a:prstGeom>
          <a:gradFill rotWithShape="1">
            <a:gsLst>
              <a:gs pos="0">
                <a:schemeClr val="accent1"/>
              </a:gs>
              <a:gs pos="50000">
                <a:schemeClr val="bg1"/>
              </a:gs>
              <a:gs pos="100000">
                <a:schemeClr val="accent1"/>
              </a:gs>
            </a:gsLst>
            <a:lin ang="5400000" scaled="1"/>
          </a:gra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dirty="0">
                <a:latin typeface="Arial" panose="020B0604020202020204" pitchFamily="34" charset="0"/>
              </a:rPr>
              <a:t>2. </a:t>
            </a:r>
            <a:r>
              <a:rPr lang="en-US" altLang="en-US" dirty="0" err="1">
                <a:latin typeface="Arial" panose="020B0604020202020204" pitchFamily="34" charset="0"/>
              </a:rPr>
              <a:t>Thành</a:t>
            </a:r>
            <a:r>
              <a:rPr lang="en-US" altLang="en-US" dirty="0">
                <a:latin typeface="Arial" panose="020B0604020202020204" pitchFamily="34" charset="0"/>
              </a:rPr>
              <a:t> </a:t>
            </a:r>
            <a:r>
              <a:rPr lang="en-US" altLang="en-US" dirty="0" err="1">
                <a:latin typeface="Arial" panose="020B0604020202020204" pitchFamily="34" charset="0"/>
              </a:rPr>
              <a:t>phần</a:t>
            </a:r>
            <a:r>
              <a:rPr lang="en-US" altLang="en-US" dirty="0">
                <a:latin typeface="Arial" panose="020B0604020202020204" pitchFamily="34" charset="0"/>
              </a:rPr>
              <a:t> </a:t>
            </a:r>
            <a:r>
              <a:rPr lang="en-US" altLang="en-US" dirty="0" err="1">
                <a:latin typeface="Arial" panose="020B0604020202020204" pitchFamily="34" charset="0"/>
              </a:rPr>
              <a:t>nước</a:t>
            </a:r>
            <a:r>
              <a:rPr lang="en-US" altLang="en-US" dirty="0">
                <a:latin typeface="Arial" panose="020B0604020202020204" pitchFamily="34" charset="0"/>
              </a:rPr>
              <a:t> </a:t>
            </a:r>
            <a:r>
              <a:rPr lang="en-US" altLang="en-US" dirty="0" err="1">
                <a:latin typeface="Arial" panose="020B0604020202020204" pitchFamily="34" charset="0"/>
              </a:rPr>
              <a:t>tiểu</a:t>
            </a:r>
            <a:r>
              <a:rPr lang="en-US" altLang="en-US" dirty="0">
                <a:latin typeface="Arial" panose="020B0604020202020204" pitchFamily="34" charset="0"/>
              </a:rPr>
              <a:t> </a:t>
            </a:r>
            <a:r>
              <a:rPr lang="en-US" altLang="en-US" dirty="0" err="1">
                <a:latin typeface="Arial" panose="020B0604020202020204" pitchFamily="34" charset="0"/>
              </a:rPr>
              <a:t>đầu</a:t>
            </a:r>
            <a:r>
              <a:rPr lang="en-US" altLang="en-US" dirty="0">
                <a:latin typeface="Arial" panose="020B0604020202020204" pitchFamily="34" charset="0"/>
              </a:rPr>
              <a:t> </a:t>
            </a:r>
            <a:r>
              <a:rPr lang="en-US" altLang="en-US" dirty="0" err="1">
                <a:latin typeface="Arial" panose="020B0604020202020204" pitchFamily="34" charset="0"/>
              </a:rPr>
              <a:t>khác</a:t>
            </a:r>
            <a:r>
              <a:rPr lang="en-US" altLang="en-US" dirty="0">
                <a:latin typeface="Arial" panose="020B0604020202020204" pitchFamily="34" charset="0"/>
              </a:rPr>
              <a:t> </a:t>
            </a:r>
            <a:r>
              <a:rPr lang="en-US" altLang="en-US" dirty="0" err="1">
                <a:latin typeface="Arial" panose="020B0604020202020204" pitchFamily="34" charset="0"/>
              </a:rPr>
              <a:t>với</a:t>
            </a:r>
            <a:r>
              <a:rPr lang="en-US" altLang="en-US" dirty="0">
                <a:latin typeface="Arial" panose="020B0604020202020204" pitchFamily="34" charset="0"/>
              </a:rPr>
              <a:t> </a:t>
            </a:r>
            <a:r>
              <a:rPr lang="en-US" altLang="en-US" dirty="0" err="1">
                <a:latin typeface="Arial" panose="020B0604020202020204" pitchFamily="34" charset="0"/>
              </a:rPr>
              <a:t>máu</a:t>
            </a:r>
            <a:r>
              <a:rPr lang="en-US" altLang="en-US" dirty="0">
                <a:latin typeface="Arial" panose="020B0604020202020204" pitchFamily="34" charset="0"/>
              </a:rPr>
              <a:t> ở </a:t>
            </a:r>
            <a:r>
              <a:rPr lang="en-US" altLang="en-US" dirty="0" err="1">
                <a:latin typeface="Arial" panose="020B0604020202020204" pitchFamily="34" charset="0"/>
              </a:rPr>
              <a:t>chỗ</a:t>
            </a:r>
            <a:r>
              <a:rPr lang="en-US" altLang="en-US" dirty="0">
                <a:latin typeface="Arial" panose="020B0604020202020204" pitchFamily="34" charset="0"/>
              </a:rPr>
              <a:t> </a:t>
            </a:r>
            <a:r>
              <a:rPr lang="en-US" altLang="en-US" dirty="0" err="1">
                <a:latin typeface="Arial" panose="020B0604020202020204" pitchFamily="34" charset="0"/>
              </a:rPr>
              <a:t>nào</a:t>
            </a:r>
            <a:r>
              <a:rPr lang="en-US" altLang="en-US" dirty="0">
                <a:latin typeface="Arial" panose="020B0604020202020204" pitchFamily="34" charset="0"/>
              </a:rPr>
              <a:t>?</a:t>
            </a:r>
          </a:p>
        </p:txBody>
      </p:sp>
      <p:sp>
        <p:nvSpPr>
          <p:cNvPr id="8" name="Text Box 11"/>
          <p:cNvSpPr txBox="1">
            <a:spLocks noChangeArrowheads="1"/>
          </p:cNvSpPr>
          <p:nvPr/>
        </p:nvSpPr>
        <p:spPr bwMode="auto">
          <a:xfrm>
            <a:off x="3619500" y="4419600"/>
            <a:ext cx="4648200" cy="720725"/>
          </a:xfrm>
          <a:prstGeom prst="rect">
            <a:avLst/>
          </a:prstGeom>
          <a:gradFill rotWithShape="1">
            <a:gsLst>
              <a:gs pos="0">
                <a:schemeClr val="accent1"/>
              </a:gs>
              <a:gs pos="50000">
                <a:schemeClr val="bg1"/>
              </a:gs>
              <a:gs pos="100000">
                <a:schemeClr val="accent1"/>
              </a:gs>
            </a:gsLst>
            <a:lin ang="5400000" scaled="1"/>
          </a:gra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a:latin typeface="Arial" panose="020B0604020202020204" pitchFamily="34" charset="0"/>
              </a:rPr>
              <a:t>3. Nước tiểu chính thức khác với nước tiểu đầu ở chỗ nào?</a:t>
            </a:r>
          </a:p>
        </p:txBody>
      </p:sp>
      <p:sp>
        <p:nvSpPr>
          <p:cNvPr id="9" name="Text Box 15"/>
          <p:cNvSpPr txBox="1">
            <a:spLocks noChangeArrowheads="1"/>
          </p:cNvSpPr>
          <p:nvPr/>
        </p:nvSpPr>
        <p:spPr bwMode="auto">
          <a:xfrm>
            <a:off x="0" y="20638"/>
            <a:ext cx="9144000" cy="469900"/>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400" b="1" dirty="0" smtClean="0">
                <a:solidFill>
                  <a:srgbClr val="7030A0"/>
                </a:solidFill>
              </a:rPr>
              <a:t>TIẾT 42 </a:t>
            </a:r>
            <a:r>
              <a:rPr lang="en-US" altLang="en-US" sz="2400" b="1" dirty="0" err="1">
                <a:solidFill>
                  <a:srgbClr val="6600FF"/>
                </a:solidFill>
              </a:rPr>
              <a:t>Bài</a:t>
            </a:r>
            <a:r>
              <a:rPr lang="en-US" altLang="en-US" sz="2400" b="1" dirty="0">
                <a:solidFill>
                  <a:srgbClr val="6600FF"/>
                </a:solidFill>
              </a:rPr>
              <a:t> 39</a:t>
            </a:r>
            <a:r>
              <a:rPr lang="en-US" altLang="en-US" sz="2400" b="1" dirty="0">
                <a:solidFill>
                  <a:srgbClr val="00FF00"/>
                </a:solidFill>
              </a:rPr>
              <a:t>:</a:t>
            </a:r>
            <a:r>
              <a:rPr lang="en-US" altLang="en-US" sz="2400" dirty="0"/>
              <a:t>   </a:t>
            </a:r>
            <a:r>
              <a:rPr lang="en-US" altLang="en-US" sz="2400" b="1" dirty="0">
                <a:solidFill>
                  <a:srgbClr val="0066FF"/>
                </a:solidFill>
              </a:rPr>
              <a:t>BÀI TIẾT NƯỚC TIỂU</a:t>
            </a:r>
          </a:p>
        </p:txBody>
      </p:sp>
    </p:spTree>
    <p:extLst>
      <p:ext uri="{BB962C8B-B14F-4D97-AF65-F5344CB8AC3E}">
        <p14:creationId xmlns:p14="http://schemas.microsoft.com/office/powerpoint/2010/main" val="84347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4000"/>
                            </p:stCondLst>
                            <p:childTnLst>
                              <p:par>
                                <p:cTn id="9" presetID="8" presetClass="entr" presetSubtype="16"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8000"/>
                            </p:stCondLst>
                            <p:childTnLst>
                              <p:par>
                                <p:cTn id="13" presetID="8" presetClass="entr" presetSubtype="16" fill="hold" grpId="0" nodeType="after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2" presetClass="entr" presetSubtype="2" fill="hold" grpId="0" nodeType="with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000" fill="hold"/>
                                        <p:tgtEl>
                                          <p:spTgt spid="9"/>
                                        </p:tgtEl>
                                        <p:attrNameLst>
                                          <p:attrName>ppt_x</p:attrName>
                                        </p:attrNameLst>
                                      </p:cBhvr>
                                      <p:tavLst>
                                        <p:tav tm="0">
                                          <p:val>
                                            <p:strVal val="1+#ppt_w/2"/>
                                          </p:val>
                                        </p:tav>
                                        <p:tav tm="100000">
                                          <p:val>
                                            <p:strVal val="#ppt_x"/>
                                          </p:val>
                                        </p:tav>
                                      </p:tavLst>
                                    </p:anim>
                                    <p:anim calcmode="lin" valueType="num">
                                      <p:cBhvr additive="base">
                                        <p:cTn id="19"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Quá trình làm việc của hệ bài tiết nước tiểu.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12700"/>
            <a:ext cx="9161463" cy="6870700"/>
          </a:xfrm>
        </p:spPr>
      </p:pic>
    </p:spTree>
    <p:extLst>
      <p:ext uri="{BB962C8B-B14F-4D97-AF65-F5344CB8AC3E}">
        <p14:creationId xmlns:p14="http://schemas.microsoft.com/office/powerpoint/2010/main" val="1550551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13"/>
          </p:nvPr>
        </p:nvSpPr>
        <p:spPr/>
        <p:txBody>
          <a:bodyPr/>
          <a:lstStyle/>
          <a:p>
            <a:endParaRPr lang="en-US" dirty="0"/>
          </a:p>
        </p:txBody>
      </p:sp>
      <p:sp>
        <p:nvSpPr>
          <p:cNvPr id="6" name="Text Box 4"/>
          <p:cNvSpPr txBox="1">
            <a:spLocks noChangeArrowheads="1"/>
          </p:cNvSpPr>
          <p:nvPr/>
        </p:nvSpPr>
        <p:spPr bwMode="auto">
          <a:xfrm>
            <a:off x="0" y="20638"/>
            <a:ext cx="9144000" cy="469900"/>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400" b="1">
                <a:solidFill>
                  <a:srgbClr val="6600FF"/>
                </a:solidFill>
              </a:rPr>
              <a:t>Bài 39</a:t>
            </a:r>
            <a:r>
              <a:rPr lang="en-US" altLang="en-US" sz="2400" b="1">
                <a:solidFill>
                  <a:srgbClr val="00FF00"/>
                </a:solidFill>
              </a:rPr>
              <a:t>:</a:t>
            </a:r>
            <a:r>
              <a:rPr lang="en-US" altLang="en-US" sz="2400"/>
              <a:t>   </a:t>
            </a:r>
            <a:r>
              <a:rPr lang="en-US" altLang="en-US" sz="2400" b="1">
                <a:solidFill>
                  <a:srgbClr val="0066FF"/>
                </a:solidFill>
              </a:rPr>
              <a:t>BÀI TIẾT NƯỚC TIỂU</a:t>
            </a:r>
          </a:p>
        </p:txBody>
      </p:sp>
      <p:pic>
        <p:nvPicPr>
          <p:cNvPr id="7" name="Picture 5" descr="SSL21262"/>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l="12791" t="10913" r="1517" b="52007"/>
          <a:stretch>
            <a:fillRect/>
          </a:stretch>
        </p:blipFill>
        <p:spPr bwMode="auto">
          <a:xfrm>
            <a:off x="228600" y="990600"/>
            <a:ext cx="8610600" cy="3962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685800" y="4967288"/>
            <a:ext cx="1905000" cy="720725"/>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b="1">
                <a:solidFill>
                  <a:srgbClr val="FF3300"/>
                </a:solidFill>
              </a:rPr>
              <a:t>QUÁ TRÌNH LỌC MÁU</a:t>
            </a:r>
          </a:p>
        </p:txBody>
      </p:sp>
      <p:sp>
        <p:nvSpPr>
          <p:cNvPr id="9" name="Text Box 8"/>
          <p:cNvSpPr txBox="1">
            <a:spLocks noChangeArrowheads="1"/>
          </p:cNvSpPr>
          <p:nvPr/>
        </p:nvSpPr>
        <p:spPr bwMode="auto">
          <a:xfrm>
            <a:off x="3048000" y="4981575"/>
            <a:ext cx="1905000" cy="720725"/>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b="1">
                <a:solidFill>
                  <a:srgbClr val="FF3300"/>
                </a:solidFill>
              </a:rPr>
              <a:t>QUÁ TRÌNH HẤP THỤ LẠI</a:t>
            </a:r>
          </a:p>
        </p:txBody>
      </p:sp>
      <p:sp>
        <p:nvSpPr>
          <p:cNvPr id="10" name="Text Box 10"/>
          <p:cNvSpPr txBox="1">
            <a:spLocks noChangeArrowheads="1"/>
          </p:cNvSpPr>
          <p:nvPr/>
        </p:nvSpPr>
        <p:spPr bwMode="auto">
          <a:xfrm>
            <a:off x="5534025" y="4981575"/>
            <a:ext cx="2446338" cy="720725"/>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b="1">
                <a:solidFill>
                  <a:srgbClr val="FF3300"/>
                </a:solidFill>
              </a:rPr>
              <a:t>QUÁ TRÌNH BÀI TIẾT TIẾP</a:t>
            </a:r>
          </a:p>
        </p:txBody>
      </p:sp>
      <p:sp>
        <p:nvSpPr>
          <p:cNvPr id="11" name="Text Box 11"/>
          <p:cNvSpPr txBox="1">
            <a:spLocks noChangeArrowheads="1"/>
          </p:cNvSpPr>
          <p:nvPr/>
        </p:nvSpPr>
        <p:spPr bwMode="auto">
          <a:xfrm>
            <a:off x="304800" y="6096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b="1"/>
              <a:t>I. TẠO THÀNH NƯỚC TIỂU</a:t>
            </a:r>
          </a:p>
        </p:txBody>
      </p:sp>
      <p:sp>
        <p:nvSpPr>
          <p:cNvPr id="12" name="Text Box 12"/>
          <p:cNvSpPr txBox="1">
            <a:spLocks noChangeArrowheads="1"/>
          </p:cNvSpPr>
          <p:nvPr/>
        </p:nvSpPr>
        <p:spPr bwMode="auto">
          <a:xfrm>
            <a:off x="381000" y="6019800"/>
            <a:ext cx="822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a:t>Sơ đồ quá trình tạo thành nước tiểu ở một đơn vị chức năng của thận</a:t>
            </a:r>
          </a:p>
        </p:txBody>
      </p:sp>
    </p:spTree>
    <p:extLst>
      <p:ext uri="{BB962C8B-B14F-4D97-AF65-F5344CB8AC3E}">
        <p14:creationId xmlns:p14="http://schemas.microsoft.com/office/powerpoint/2010/main" val="46992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childTnLst>
                          </p:cTn>
                        </p:par>
                        <p:par>
                          <p:cTn id="29" fill="hold">
                            <p:stCondLst>
                              <p:cond delay="2000"/>
                            </p:stCondLst>
                            <p:childTnLst>
                              <p:par>
                                <p:cTn id="30" presetID="2" presetClass="entr" presetSubtype="2" fill="hold" grpId="0" nodeType="afterEffect">
                                  <p:stCondLst>
                                    <p:cond delay="30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000" fill="hold"/>
                                        <p:tgtEl>
                                          <p:spTgt spid="12"/>
                                        </p:tgtEl>
                                        <p:attrNameLst>
                                          <p:attrName>ppt_x</p:attrName>
                                        </p:attrNameLst>
                                      </p:cBhvr>
                                      <p:tavLst>
                                        <p:tav tm="0">
                                          <p:val>
                                            <p:strVal val="1+#ppt_w/2"/>
                                          </p:val>
                                        </p:tav>
                                        <p:tav tm="100000">
                                          <p:val>
                                            <p:strVal val="#ppt_x"/>
                                          </p:val>
                                        </p:tav>
                                      </p:tavLst>
                                    </p:anim>
                                    <p:anim calcmode="lin" valueType="num">
                                      <p:cBhvr additive="base">
                                        <p:cTn id="33"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4" name="Text Box 2"/>
          <p:cNvSpPr txBox="1">
            <a:spLocks noChangeArrowheads="1"/>
          </p:cNvSpPr>
          <p:nvPr/>
        </p:nvSpPr>
        <p:spPr bwMode="auto">
          <a:xfrm>
            <a:off x="0" y="24714"/>
            <a:ext cx="9144000" cy="409575"/>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a:solidFill>
                  <a:srgbClr val="0066FF"/>
                </a:solidFill>
                <a:latin typeface="Tahoma" pitchFamily="34" charset="0"/>
              </a:rPr>
              <a:t>B</a:t>
            </a:r>
            <a:r>
              <a:rPr lang="en-US" altLang="en-US">
                <a:solidFill>
                  <a:srgbClr val="0066FF"/>
                </a:solidFill>
              </a:rPr>
              <a:t>ài 39</a:t>
            </a:r>
            <a:r>
              <a:rPr lang="en-US" altLang="en-US"/>
              <a:t>   </a:t>
            </a:r>
            <a:r>
              <a:rPr lang="en-US" altLang="en-US" b="1">
                <a:solidFill>
                  <a:srgbClr val="0066FF"/>
                </a:solidFill>
              </a:rPr>
              <a:t>BÀI TIẾT NƯỚC TIỂU</a:t>
            </a:r>
          </a:p>
        </p:txBody>
      </p:sp>
      <p:sp>
        <p:nvSpPr>
          <p:cNvPr id="5" name="Text Box 5"/>
          <p:cNvSpPr txBox="1">
            <a:spLocks noChangeArrowheads="1"/>
          </p:cNvSpPr>
          <p:nvPr/>
        </p:nvSpPr>
        <p:spPr bwMode="auto">
          <a:xfrm>
            <a:off x="0" y="4572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b="1"/>
              <a:t>I. TẠO THÀNH NƯỚC TIỂU</a:t>
            </a:r>
          </a:p>
        </p:txBody>
      </p:sp>
      <p:sp>
        <p:nvSpPr>
          <p:cNvPr id="6" name="Text Box 6"/>
          <p:cNvSpPr txBox="1">
            <a:spLocks noChangeArrowheads="1"/>
          </p:cNvSpPr>
          <p:nvPr/>
        </p:nvSpPr>
        <p:spPr bwMode="auto">
          <a:xfrm>
            <a:off x="2819400" y="1981200"/>
            <a:ext cx="4648200" cy="720725"/>
          </a:xfrm>
          <a:prstGeom prst="rect">
            <a:avLst/>
          </a:prstGeom>
          <a:gradFill rotWithShape="1">
            <a:gsLst>
              <a:gs pos="0">
                <a:schemeClr val="accent1"/>
              </a:gs>
              <a:gs pos="50000">
                <a:schemeClr val="bg1"/>
              </a:gs>
              <a:gs pos="100000">
                <a:schemeClr val="accent1"/>
              </a:gs>
            </a:gsLst>
            <a:lin ang="5400000" scaled="1"/>
          </a:gra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a:latin typeface="Arial" panose="020B0604020202020204" pitchFamily="34" charset="0"/>
              </a:rPr>
              <a:t>1. Sự tạo thành nước tiểu gồm những quá trình nào? Chúng diễn ra ở đâu?</a:t>
            </a:r>
          </a:p>
        </p:txBody>
      </p:sp>
      <p:sp>
        <p:nvSpPr>
          <p:cNvPr id="7" name="Text Box 11"/>
          <p:cNvSpPr txBox="1">
            <a:spLocks noChangeArrowheads="1"/>
          </p:cNvSpPr>
          <p:nvPr/>
        </p:nvSpPr>
        <p:spPr bwMode="auto">
          <a:xfrm>
            <a:off x="762000" y="2986088"/>
            <a:ext cx="70866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spcBef>
                <a:spcPct val="50000"/>
              </a:spcBef>
            </a:pPr>
            <a:r>
              <a:rPr lang="en-US" altLang="en-US" sz="2400"/>
              <a:t>Sự tạo thành nước tiểu gồm 3 quá trình</a:t>
            </a:r>
          </a:p>
          <a:p>
            <a:pPr>
              <a:lnSpc>
                <a:spcPct val="70000"/>
              </a:lnSpc>
              <a:spcBef>
                <a:spcPct val="40000"/>
              </a:spcBef>
            </a:pPr>
            <a:r>
              <a:rPr lang="en-US" altLang="en-US" sz="2400"/>
              <a:t>+ Lọc máu ở nang cầu thận </a:t>
            </a:r>
            <a:r>
              <a:rPr lang="en-US" altLang="en-US" sz="2400">
                <a:sym typeface="Wingdings" pitchFamily="2" charset="2"/>
              </a:rPr>
              <a:t> </a:t>
            </a:r>
            <a:r>
              <a:rPr lang="en-US" altLang="en-US" sz="2400">
                <a:solidFill>
                  <a:srgbClr val="3333FF"/>
                </a:solidFill>
                <a:sym typeface="Wingdings" pitchFamily="2" charset="2"/>
              </a:rPr>
              <a:t>Tạo nước tiểu đầu</a:t>
            </a:r>
            <a:endParaRPr lang="en-US" altLang="en-US" sz="2400">
              <a:solidFill>
                <a:srgbClr val="3333FF"/>
              </a:solidFill>
            </a:endParaRPr>
          </a:p>
          <a:p>
            <a:pPr>
              <a:lnSpc>
                <a:spcPct val="70000"/>
              </a:lnSpc>
              <a:spcBef>
                <a:spcPct val="40000"/>
              </a:spcBef>
            </a:pPr>
            <a:r>
              <a:rPr lang="en-US" altLang="en-US" sz="2400"/>
              <a:t>+ Hấp thụ lại </a:t>
            </a:r>
          </a:p>
          <a:p>
            <a:pPr>
              <a:lnSpc>
                <a:spcPct val="70000"/>
              </a:lnSpc>
              <a:spcBef>
                <a:spcPct val="40000"/>
              </a:spcBef>
            </a:pPr>
            <a:r>
              <a:rPr lang="en-US" altLang="en-US" sz="2400"/>
              <a:t>+ Bài tiết tiếp  </a:t>
            </a:r>
          </a:p>
        </p:txBody>
      </p:sp>
      <p:sp>
        <p:nvSpPr>
          <p:cNvPr id="8" name="AutoShape 12"/>
          <p:cNvSpPr>
            <a:spLocks/>
          </p:cNvSpPr>
          <p:nvPr/>
        </p:nvSpPr>
        <p:spPr bwMode="auto">
          <a:xfrm>
            <a:off x="2667000" y="3963988"/>
            <a:ext cx="77788" cy="646112"/>
          </a:xfrm>
          <a:prstGeom prst="rightBrace">
            <a:avLst>
              <a:gd name="adj1" fmla="val 69217"/>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800" b="1"/>
              <a:t> </a:t>
            </a:r>
          </a:p>
        </p:txBody>
      </p:sp>
      <p:sp>
        <p:nvSpPr>
          <p:cNvPr id="9" name="Text Box 13"/>
          <p:cNvSpPr txBox="1">
            <a:spLocks noChangeArrowheads="1"/>
          </p:cNvSpPr>
          <p:nvPr/>
        </p:nvSpPr>
        <p:spPr bwMode="auto">
          <a:xfrm>
            <a:off x="2724150" y="40544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spcBef>
                <a:spcPct val="50000"/>
              </a:spcBef>
            </a:pPr>
            <a:r>
              <a:rPr lang="en-US" altLang="en-US" sz="2400"/>
              <a:t>Ở ống thận</a:t>
            </a:r>
          </a:p>
        </p:txBody>
      </p:sp>
      <p:sp>
        <p:nvSpPr>
          <p:cNvPr id="10" name="Text Box 14"/>
          <p:cNvSpPr txBox="1">
            <a:spLocks noChangeArrowheads="1"/>
          </p:cNvSpPr>
          <p:nvPr/>
        </p:nvSpPr>
        <p:spPr bwMode="auto">
          <a:xfrm>
            <a:off x="4419600" y="408305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a:sym typeface="Wingdings" pitchFamily="2" charset="2"/>
              </a:rPr>
              <a:t> </a:t>
            </a:r>
            <a:r>
              <a:rPr lang="en-US" altLang="en-US" sz="2400">
                <a:solidFill>
                  <a:srgbClr val="3333FF"/>
                </a:solidFill>
                <a:sym typeface="Wingdings" pitchFamily="2" charset="2"/>
              </a:rPr>
              <a:t>Nước tiểu chính thức</a:t>
            </a:r>
          </a:p>
        </p:txBody>
      </p:sp>
      <p:sp>
        <p:nvSpPr>
          <p:cNvPr id="11" name="Text Box 15"/>
          <p:cNvSpPr txBox="1">
            <a:spLocks noChangeArrowheads="1"/>
          </p:cNvSpPr>
          <p:nvPr/>
        </p:nvSpPr>
        <p:spPr bwMode="auto">
          <a:xfrm>
            <a:off x="0" y="20638"/>
            <a:ext cx="9144000" cy="469900"/>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400" dirty="0" smtClean="0">
                <a:solidFill>
                  <a:srgbClr val="0066FF"/>
                </a:solidFill>
              </a:rPr>
              <a:t> </a:t>
            </a:r>
            <a:r>
              <a:rPr lang="en-US" altLang="en-US" sz="2400" b="1" dirty="0" err="1" smtClean="0">
                <a:solidFill>
                  <a:srgbClr val="6600FF"/>
                </a:solidFill>
              </a:rPr>
              <a:t>Bài</a:t>
            </a:r>
            <a:r>
              <a:rPr lang="en-US" altLang="en-US" sz="2400" b="1" dirty="0" smtClean="0">
                <a:solidFill>
                  <a:srgbClr val="6600FF"/>
                </a:solidFill>
              </a:rPr>
              <a:t> </a:t>
            </a:r>
            <a:r>
              <a:rPr lang="en-US" altLang="en-US" sz="2400" b="1" dirty="0">
                <a:solidFill>
                  <a:srgbClr val="6600FF"/>
                </a:solidFill>
              </a:rPr>
              <a:t>39</a:t>
            </a:r>
            <a:r>
              <a:rPr lang="en-US" altLang="en-US" sz="2400" b="1" dirty="0">
                <a:solidFill>
                  <a:srgbClr val="00FF00"/>
                </a:solidFill>
              </a:rPr>
              <a:t>:</a:t>
            </a:r>
            <a:r>
              <a:rPr lang="en-US" altLang="en-US" sz="2400" dirty="0"/>
              <a:t>   </a:t>
            </a:r>
            <a:r>
              <a:rPr lang="en-US" altLang="en-US" sz="2400" b="1" dirty="0">
                <a:solidFill>
                  <a:srgbClr val="0066FF"/>
                </a:solidFill>
              </a:rPr>
              <a:t>BÀI TIẾT NƯỚC TIỂU</a:t>
            </a:r>
          </a:p>
        </p:txBody>
      </p:sp>
    </p:spTree>
    <p:extLst>
      <p:ext uri="{BB962C8B-B14F-4D97-AF65-F5344CB8AC3E}">
        <p14:creationId xmlns:p14="http://schemas.microsoft.com/office/powerpoint/2010/main" val="87081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7"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14"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7">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21"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7">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7">
                                            <p:txEl>
                                              <p:pRg st="3" end="3"/>
                                            </p:txEl>
                                          </p:spTgt>
                                        </p:tgtEl>
                                        <p:attrNameLst>
                                          <p:attrName>style.visibility</p:attrName>
                                        </p:attrNameLst>
                                      </p:cBhvr>
                                      <p:to>
                                        <p:strVal val="visible"/>
                                      </p:to>
                                    </p:set>
                                    <p:anim calcmode="discrete" valueType="clr">
                                      <p:cBhvr override="childStyle">
                                        <p:cTn id="28" dur="80"/>
                                        <p:tgtEl>
                                          <p:spTgt spid="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7">
                                            <p:txEl>
                                              <p:pRg st="3" end="3"/>
                                            </p:txEl>
                                          </p:spTgt>
                                        </p:tgtEl>
                                        <p:attrNameLst>
                                          <p:attrName>fill.type</p:attrName>
                                        </p:attrNameLst>
                                      </p:cBhvr>
                                      <p:to>
                                        <p:strVal val="solid"/>
                                      </p:to>
                                    </p:set>
                                  </p:childTnLst>
                                </p:cTn>
                              </p:par>
                            </p:childTnLst>
                          </p:cTn>
                        </p:par>
                        <p:par>
                          <p:cTn id="31" fill="hold">
                            <p:stCondLst>
                              <p:cond delay="520"/>
                            </p:stCondLst>
                            <p:childTnLst>
                              <p:par>
                                <p:cTn id="32" presetID="31" presetClass="entr" presetSubtype="0" fill="hold" grpId="0" nodeType="afterEffect">
                                  <p:stCondLst>
                                    <p:cond delay="0"/>
                                  </p:stCondLst>
                                  <p:iterate type="lt">
                                    <p:tmPct val="5000"/>
                                  </p:iterate>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style.rotation</p:attrName>
                                        </p:attrNameLst>
                                      </p:cBhvr>
                                      <p:tavLst>
                                        <p:tav tm="0">
                                          <p:val>
                                            <p:fltVal val="90"/>
                                          </p:val>
                                        </p:tav>
                                        <p:tav tm="100000">
                                          <p:val>
                                            <p:fltVal val="0"/>
                                          </p:val>
                                        </p:tav>
                                      </p:tavLst>
                                    </p:anim>
                                    <p:animEffect transition="in" filter="fade">
                                      <p:cBhvr>
                                        <p:cTn id="37" dur="1000"/>
                                        <p:tgtEl>
                                          <p:spTgt spid="8"/>
                                        </p:tgtEl>
                                      </p:cBhvr>
                                    </p:animEffect>
                                  </p:childTnLst>
                                </p:cTn>
                              </p:par>
                              <p:par>
                                <p:cTn id="38" presetID="26" presetClass="entr" presetSubtype="0" fill="hold"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down)">
                                      <p:cBhvr>
                                        <p:cTn id="40" dur="580">
                                          <p:stCondLst>
                                            <p:cond delay="0"/>
                                          </p:stCondLst>
                                        </p:cTn>
                                        <p:tgtEl>
                                          <p:spTgt spid="9">
                                            <p:txEl>
                                              <p:pRg st="0" end="0"/>
                                            </p:txEl>
                                          </p:spTgt>
                                        </p:tgtEl>
                                      </p:cBhvr>
                                    </p:animEffect>
                                    <p:anim calcmode="lin" valueType="num">
                                      <p:cBhvr>
                                        <p:cTn id="41"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9">
                                            <p:txEl>
                                              <p:pRg st="0" end="0"/>
                                            </p:txEl>
                                          </p:spTgt>
                                        </p:tgtEl>
                                      </p:cBhvr>
                                      <p:to x="100000" y="60000"/>
                                    </p:animScale>
                                    <p:animScale>
                                      <p:cBhvr>
                                        <p:cTn id="47" dur="166" decel="50000">
                                          <p:stCondLst>
                                            <p:cond delay="676"/>
                                          </p:stCondLst>
                                        </p:cTn>
                                        <p:tgtEl>
                                          <p:spTgt spid="9">
                                            <p:txEl>
                                              <p:pRg st="0" end="0"/>
                                            </p:txEl>
                                          </p:spTgt>
                                        </p:tgtEl>
                                      </p:cBhvr>
                                      <p:to x="100000" y="100000"/>
                                    </p:animScale>
                                    <p:animScale>
                                      <p:cBhvr>
                                        <p:cTn id="48" dur="26">
                                          <p:stCondLst>
                                            <p:cond delay="1312"/>
                                          </p:stCondLst>
                                        </p:cTn>
                                        <p:tgtEl>
                                          <p:spTgt spid="9">
                                            <p:txEl>
                                              <p:pRg st="0" end="0"/>
                                            </p:txEl>
                                          </p:spTgt>
                                        </p:tgtEl>
                                      </p:cBhvr>
                                      <p:to x="100000" y="80000"/>
                                    </p:animScale>
                                    <p:animScale>
                                      <p:cBhvr>
                                        <p:cTn id="49" dur="166" decel="50000">
                                          <p:stCondLst>
                                            <p:cond delay="1338"/>
                                          </p:stCondLst>
                                        </p:cTn>
                                        <p:tgtEl>
                                          <p:spTgt spid="9">
                                            <p:txEl>
                                              <p:pRg st="0" end="0"/>
                                            </p:txEl>
                                          </p:spTgt>
                                        </p:tgtEl>
                                      </p:cBhvr>
                                      <p:to x="100000" y="100000"/>
                                    </p:animScale>
                                    <p:animScale>
                                      <p:cBhvr>
                                        <p:cTn id="50" dur="26">
                                          <p:stCondLst>
                                            <p:cond delay="1642"/>
                                          </p:stCondLst>
                                        </p:cTn>
                                        <p:tgtEl>
                                          <p:spTgt spid="9">
                                            <p:txEl>
                                              <p:pRg st="0" end="0"/>
                                            </p:txEl>
                                          </p:spTgt>
                                        </p:tgtEl>
                                      </p:cBhvr>
                                      <p:to x="100000" y="90000"/>
                                    </p:animScale>
                                    <p:animScale>
                                      <p:cBhvr>
                                        <p:cTn id="51" dur="166" decel="50000">
                                          <p:stCondLst>
                                            <p:cond delay="1668"/>
                                          </p:stCondLst>
                                        </p:cTn>
                                        <p:tgtEl>
                                          <p:spTgt spid="9">
                                            <p:txEl>
                                              <p:pRg st="0" end="0"/>
                                            </p:txEl>
                                          </p:spTgt>
                                        </p:tgtEl>
                                      </p:cBhvr>
                                      <p:to x="100000" y="100000"/>
                                    </p:animScale>
                                    <p:animScale>
                                      <p:cBhvr>
                                        <p:cTn id="52" dur="26">
                                          <p:stCondLst>
                                            <p:cond delay="1808"/>
                                          </p:stCondLst>
                                        </p:cTn>
                                        <p:tgtEl>
                                          <p:spTgt spid="9">
                                            <p:txEl>
                                              <p:pRg st="0" end="0"/>
                                            </p:txEl>
                                          </p:spTgt>
                                        </p:tgtEl>
                                      </p:cBhvr>
                                      <p:to x="100000" y="95000"/>
                                    </p:animScale>
                                    <p:animScale>
                                      <p:cBhvr>
                                        <p:cTn id="53" dur="166" decel="50000">
                                          <p:stCondLst>
                                            <p:cond delay="1834"/>
                                          </p:stCondLst>
                                        </p:cTn>
                                        <p:tgtEl>
                                          <p:spTgt spid="9">
                                            <p:txEl>
                                              <p:pRg st="0" end="0"/>
                                            </p:txEl>
                                          </p:spTgt>
                                        </p:tgtEl>
                                      </p:cBhvr>
                                      <p:to x="100000" y="100000"/>
                                    </p:animScale>
                                  </p:childTnLst>
                                </p:cTn>
                              </p:par>
                            </p:childTnLst>
                          </p:cTn>
                        </p:par>
                        <p:par>
                          <p:cTn id="54" fill="hold">
                            <p:stCondLst>
                              <p:cond delay="2520"/>
                            </p:stCondLst>
                            <p:childTnLst>
                              <p:par>
                                <p:cTn id="55" presetID="8" presetClass="entr" presetSubtype="16"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amond(in)">
                                      <p:cBhvr>
                                        <p:cTn id="57" dur="2000"/>
                                        <p:tgtEl>
                                          <p:spTgt spid="10"/>
                                        </p:tgtEl>
                                      </p:cBhvr>
                                    </p:animEffect>
                                  </p:childTnLst>
                                </p:cTn>
                              </p:par>
                              <p:par>
                                <p:cTn id="58" presetID="2" presetClass="entr" presetSubtype="2" fill="hold" grpId="0" nodeType="withEffect">
                                  <p:stCondLst>
                                    <p:cond delay="0"/>
                                  </p:stCondLst>
                                  <p:iterate type="lt">
                                    <p:tmPct val="10000"/>
                                  </p:iterate>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2000" fill="hold"/>
                                        <p:tgtEl>
                                          <p:spTgt spid="11"/>
                                        </p:tgtEl>
                                        <p:attrNameLst>
                                          <p:attrName>ppt_x</p:attrName>
                                        </p:attrNameLst>
                                      </p:cBhvr>
                                      <p:tavLst>
                                        <p:tav tm="0">
                                          <p:val>
                                            <p:strVal val="1+#ppt_w/2"/>
                                          </p:val>
                                        </p:tav>
                                        <p:tav tm="100000">
                                          <p:val>
                                            <p:strVal val="#ppt_x"/>
                                          </p:val>
                                        </p:tav>
                                      </p:tavLst>
                                    </p:anim>
                                    <p:anim calcmode="lin" valueType="num">
                                      <p:cBhvr additive="base">
                                        <p:cTn id="61"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4" name="Text Box 2"/>
          <p:cNvSpPr txBox="1">
            <a:spLocks noChangeArrowheads="1"/>
          </p:cNvSpPr>
          <p:nvPr/>
        </p:nvSpPr>
        <p:spPr bwMode="auto">
          <a:xfrm>
            <a:off x="0" y="0"/>
            <a:ext cx="9144000" cy="409575"/>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a:solidFill>
                  <a:srgbClr val="0066FF"/>
                </a:solidFill>
                <a:latin typeface="Tahoma" pitchFamily="34" charset="0"/>
              </a:rPr>
              <a:t>B</a:t>
            </a:r>
            <a:r>
              <a:rPr lang="en-US" altLang="en-US">
                <a:solidFill>
                  <a:srgbClr val="0066FF"/>
                </a:solidFill>
              </a:rPr>
              <a:t>ài 39</a:t>
            </a:r>
            <a:r>
              <a:rPr lang="en-US" altLang="en-US"/>
              <a:t>   </a:t>
            </a:r>
            <a:r>
              <a:rPr lang="en-US" altLang="en-US" b="1">
                <a:solidFill>
                  <a:srgbClr val="0066FF"/>
                </a:solidFill>
              </a:rPr>
              <a:t>BÀI TIẾT NƯỚC TIỂU</a:t>
            </a:r>
          </a:p>
        </p:txBody>
      </p:sp>
      <p:sp>
        <p:nvSpPr>
          <p:cNvPr id="5" name="Text Box 5"/>
          <p:cNvSpPr txBox="1">
            <a:spLocks noChangeArrowheads="1"/>
          </p:cNvSpPr>
          <p:nvPr/>
        </p:nvSpPr>
        <p:spPr bwMode="auto">
          <a:xfrm>
            <a:off x="0" y="457200"/>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b="1"/>
              <a:t>I. TẠO THÀNH NƯỚC TIỂU</a:t>
            </a:r>
          </a:p>
        </p:txBody>
      </p:sp>
      <p:sp>
        <p:nvSpPr>
          <p:cNvPr id="6" name="Text Box 8"/>
          <p:cNvSpPr txBox="1">
            <a:spLocks noChangeArrowheads="1"/>
          </p:cNvSpPr>
          <p:nvPr/>
        </p:nvSpPr>
        <p:spPr bwMode="auto">
          <a:xfrm>
            <a:off x="2044700" y="1163638"/>
            <a:ext cx="4648200" cy="720725"/>
          </a:xfrm>
          <a:prstGeom prst="rect">
            <a:avLst/>
          </a:prstGeom>
          <a:gradFill rotWithShape="1">
            <a:gsLst>
              <a:gs pos="0">
                <a:schemeClr val="accent1"/>
              </a:gs>
              <a:gs pos="50000">
                <a:schemeClr val="bg1"/>
              </a:gs>
              <a:gs pos="100000">
                <a:schemeClr val="accent1"/>
              </a:gs>
            </a:gsLst>
            <a:lin ang="5400000" scaled="1"/>
          </a:gra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dirty="0">
                <a:latin typeface="Arial" panose="020B0604020202020204" pitchFamily="34" charset="0"/>
              </a:rPr>
              <a:t>3. </a:t>
            </a:r>
            <a:r>
              <a:rPr lang="en-US" altLang="en-US" dirty="0" err="1">
                <a:latin typeface="Arial" panose="020B0604020202020204" pitchFamily="34" charset="0"/>
              </a:rPr>
              <a:t>Nước</a:t>
            </a:r>
            <a:r>
              <a:rPr lang="en-US" altLang="en-US" dirty="0">
                <a:latin typeface="Arial" panose="020B0604020202020204" pitchFamily="34" charset="0"/>
              </a:rPr>
              <a:t> </a:t>
            </a:r>
            <a:r>
              <a:rPr lang="en-US" altLang="en-US" dirty="0" err="1">
                <a:latin typeface="Arial" panose="020B0604020202020204" pitchFamily="34" charset="0"/>
              </a:rPr>
              <a:t>tiểu</a:t>
            </a:r>
            <a:r>
              <a:rPr lang="en-US" altLang="en-US" dirty="0">
                <a:latin typeface="Arial" panose="020B0604020202020204" pitchFamily="34" charset="0"/>
              </a:rPr>
              <a:t> </a:t>
            </a:r>
            <a:r>
              <a:rPr lang="en-US" altLang="en-US" dirty="0" err="1">
                <a:latin typeface="Arial" panose="020B0604020202020204" pitchFamily="34" charset="0"/>
              </a:rPr>
              <a:t>chính</a:t>
            </a:r>
            <a:r>
              <a:rPr lang="en-US" altLang="en-US" dirty="0">
                <a:latin typeface="Arial" panose="020B0604020202020204" pitchFamily="34" charset="0"/>
              </a:rPr>
              <a:t> </a:t>
            </a:r>
            <a:r>
              <a:rPr lang="en-US" altLang="en-US" dirty="0" err="1">
                <a:latin typeface="Arial" panose="020B0604020202020204" pitchFamily="34" charset="0"/>
              </a:rPr>
              <a:t>thức</a:t>
            </a:r>
            <a:r>
              <a:rPr lang="en-US" altLang="en-US" dirty="0">
                <a:latin typeface="Arial" panose="020B0604020202020204" pitchFamily="34" charset="0"/>
              </a:rPr>
              <a:t> </a:t>
            </a:r>
            <a:r>
              <a:rPr lang="en-US" altLang="en-US" dirty="0" err="1">
                <a:latin typeface="Arial" panose="020B0604020202020204" pitchFamily="34" charset="0"/>
              </a:rPr>
              <a:t>khác</a:t>
            </a:r>
            <a:r>
              <a:rPr lang="en-US" altLang="en-US" dirty="0">
                <a:latin typeface="Arial" panose="020B0604020202020204" pitchFamily="34" charset="0"/>
              </a:rPr>
              <a:t> </a:t>
            </a:r>
            <a:r>
              <a:rPr lang="en-US" altLang="en-US" dirty="0" err="1">
                <a:latin typeface="Arial" panose="020B0604020202020204" pitchFamily="34" charset="0"/>
              </a:rPr>
              <a:t>với</a:t>
            </a:r>
            <a:r>
              <a:rPr lang="en-US" altLang="en-US" dirty="0">
                <a:latin typeface="Arial" panose="020B0604020202020204" pitchFamily="34" charset="0"/>
              </a:rPr>
              <a:t> </a:t>
            </a:r>
            <a:r>
              <a:rPr lang="en-US" altLang="en-US" dirty="0" err="1">
                <a:latin typeface="Arial" panose="020B0604020202020204" pitchFamily="34" charset="0"/>
              </a:rPr>
              <a:t>nước</a:t>
            </a:r>
            <a:r>
              <a:rPr lang="en-US" altLang="en-US" dirty="0">
                <a:latin typeface="Arial" panose="020B0604020202020204" pitchFamily="34" charset="0"/>
              </a:rPr>
              <a:t> </a:t>
            </a:r>
            <a:r>
              <a:rPr lang="en-US" altLang="en-US" dirty="0" err="1">
                <a:latin typeface="Arial" panose="020B0604020202020204" pitchFamily="34" charset="0"/>
              </a:rPr>
              <a:t>tiểu</a:t>
            </a:r>
            <a:r>
              <a:rPr lang="en-US" altLang="en-US" dirty="0">
                <a:latin typeface="Arial" panose="020B0604020202020204" pitchFamily="34" charset="0"/>
              </a:rPr>
              <a:t> </a:t>
            </a:r>
            <a:r>
              <a:rPr lang="en-US" altLang="en-US" dirty="0" err="1">
                <a:latin typeface="Arial" panose="020B0604020202020204" pitchFamily="34" charset="0"/>
              </a:rPr>
              <a:t>đầu</a:t>
            </a:r>
            <a:r>
              <a:rPr lang="en-US" altLang="en-US" dirty="0">
                <a:latin typeface="Arial" panose="020B0604020202020204" pitchFamily="34" charset="0"/>
              </a:rPr>
              <a:t> ở </a:t>
            </a:r>
            <a:r>
              <a:rPr lang="en-US" altLang="en-US" dirty="0" err="1">
                <a:latin typeface="Arial" panose="020B0604020202020204" pitchFamily="34" charset="0"/>
              </a:rPr>
              <a:t>chỗ</a:t>
            </a:r>
            <a:r>
              <a:rPr lang="en-US" altLang="en-US" dirty="0">
                <a:latin typeface="Arial" panose="020B0604020202020204" pitchFamily="34" charset="0"/>
              </a:rPr>
              <a:t> </a:t>
            </a:r>
            <a:r>
              <a:rPr lang="en-US" altLang="en-US" dirty="0" err="1">
                <a:latin typeface="Arial" panose="020B0604020202020204" pitchFamily="34" charset="0"/>
              </a:rPr>
              <a:t>nào</a:t>
            </a:r>
            <a:r>
              <a:rPr lang="en-US" altLang="en-US" dirty="0">
                <a:latin typeface="Arial" panose="020B0604020202020204" pitchFamily="34" charset="0"/>
              </a:rPr>
              <a:t>?</a:t>
            </a:r>
          </a:p>
        </p:txBody>
      </p:sp>
      <p:graphicFrame>
        <p:nvGraphicFramePr>
          <p:cNvPr id="7" name="Group 73"/>
          <p:cNvGraphicFramePr>
            <a:graphicFrameLocks noGrp="1"/>
          </p:cNvGraphicFramePr>
          <p:nvPr/>
        </p:nvGraphicFramePr>
        <p:xfrm>
          <a:off x="1430338" y="2727325"/>
          <a:ext cx="6799262" cy="3611563"/>
        </p:xfrm>
        <a:graphic>
          <a:graphicData uri="http://schemas.openxmlformats.org/drawingml/2006/table">
            <a:tbl>
              <a:tblPr/>
              <a:tblGrid>
                <a:gridCol w="2362379"/>
                <a:gridCol w="1905144"/>
                <a:gridCol w="2531739"/>
              </a:tblGrid>
              <a:tr h="82303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panose="020B0604020202020204" pitchFamily="34" charset="0"/>
                        </a:rPr>
                        <a:t>    </a:t>
                      </a:r>
                      <a:r>
                        <a:rPr kumimoji="0" lang="en-US" altLang="en-US" sz="2400" b="1" i="0" u="none" strike="noStrike" cap="none" normalizeH="0" baseline="0" dirty="0" err="1" smtClean="0">
                          <a:ln>
                            <a:noFill/>
                          </a:ln>
                          <a:solidFill>
                            <a:srgbClr val="FF0066"/>
                          </a:solidFill>
                          <a:effectLst/>
                          <a:latin typeface="Arial" panose="020B0604020202020204" pitchFamily="34" charset="0"/>
                        </a:rPr>
                        <a:t>Đặc</a:t>
                      </a:r>
                      <a:r>
                        <a:rPr kumimoji="0" lang="en-US" altLang="en-US" sz="2400" b="1" i="0" u="none" strike="noStrike" cap="none" normalizeH="0" baseline="0" dirty="0" smtClean="0">
                          <a:ln>
                            <a:noFill/>
                          </a:ln>
                          <a:solidFill>
                            <a:srgbClr val="FF0066"/>
                          </a:solidFill>
                          <a:effectLst/>
                          <a:latin typeface="Arial" panose="020B0604020202020204" pitchFamily="34" charset="0"/>
                        </a:rPr>
                        <a:t> </a:t>
                      </a:r>
                      <a:r>
                        <a:rPr kumimoji="0" lang="en-US" altLang="en-US" sz="2400" b="1" i="0" u="none" strike="noStrike" cap="none" normalizeH="0" baseline="0" dirty="0" err="1" smtClean="0">
                          <a:ln>
                            <a:noFill/>
                          </a:ln>
                          <a:solidFill>
                            <a:srgbClr val="FF0066"/>
                          </a:solidFill>
                          <a:effectLst/>
                          <a:latin typeface="Arial" panose="020B0604020202020204" pitchFamily="34" charset="0"/>
                        </a:rPr>
                        <a:t>điểm</a:t>
                      </a:r>
                      <a:endParaRPr kumimoji="0" lang="en-US" altLang="en-US" sz="2400" b="1" i="0" u="none" strike="noStrike" cap="none" normalizeH="0" baseline="0" dirty="0" smtClean="0">
                        <a:ln>
                          <a:noFill/>
                        </a:ln>
                        <a:solidFill>
                          <a:srgbClr val="FF0066"/>
                        </a:solidFill>
                        <a:effectLst/>
                        <a:latin typeface="Arial" panose="020B0604020202020204" pitchFamily="34" charset="0"/>
                      </a:endParaRPr>
                    </a:p>
                  </a:txBody>
                  <a:tcPr marL="91447" marR="91447"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smtClean="0">
                          <a:ln>
                            <a:noFill/>
                          </a:ln>
                          <a:solidFill>
                            <a:srgbClr val="FF0066"/>
                          </a:solidFill>
                          <a:effectLst/>
                          <a:latin typeface="Arial" panose="020B0604020202020204" pitchFamily="34" charset="0"/>
                        </a:rPr>
                        <a:t>Nước</a:t>
                      </a:r>
                      <a:r>
                        <a:rPr kumimoji="0" lang="en-US" altLang="en-US" sz="2400" b="1" i="0" u="none" strike="noStrike" cap="none" normalizeH="0" baseline="0" dirty="0" smtClean="0">
                          <a:ln>
                            <a:noFill/>
                          </a:ln>
                          <a:solidFill>
                            <a:srgbClr val="FF0066"/>
                          </a:solidFill>
                          <a:effectLst/>
                          <a:latin typeface="Arial" panose="020B0604020202020204" pitchFamily="34" charset="0"/>
                        </a:rPr>
                        <a:t> </a:t>
                      </a:r>
                      <a:r>
                        <a:rPr kumimoji="0" lang="en-US" altLang="en-US" sz="2400" b="1" i="0" u="none" strike="noStrike" cap="none" normalizeH="0" baseline="0" dirty="0" err="1" smtClean="0">
                          <a:ln>
                            <a:noFill/>
                          </a:ln>
                          <a:solidFill>
                            <a:srgbClr val="FF0066"/>
                          </a:solidFill>
                          <a:effectLst/>
                          <a:latin typeface="Arial" panose="020B0604020202020204" pitchFamily="34" charset="0"/>
                        </a:rPr>
                        <a:t>tiểu</a:t>
                      </a:r>
                      <a:r>
                        <a:rPr kumimoji="0" lang="en-US" altLang="en-US" sz="2400" b="1" i="0" u="none" strike="noStrike" cap="none" normalizeH="0" baseline="0" dirty="0" smtClean="0">
                          <a:ln>
                            <a:noFill/>
                          </a:ln>
                          <a:solidFill>
                            <a:srgbClr val="FF0066"/>
                          </a:solidFill>
                          <a:effectLst/>
                          <a:latin typeface="Arial" panose="020B0604020202020204" pitchFamily="34" charset="0"/>
                        </a:rPr>
                        <a:t>      </a:t>
                      </a:r>
                      <a:r>
                        <a:rPr kumimoji="0" lang="en-US" altLang="en-US" sz="2400" b="1" i="0" u="none" strike="noStrike" cap="none" normalizeH="0" baseline="0" dirty="0" err="1" smtClean="0">
                          <a:ln>
                            <a:noFill/>
                          </a:ln>
                          <a:solidFill>
                            <a:srgbClr val="FF0066"/>
                          </a:solidFill>
                          <a:effectLst/>
                          <a:latin typeface="Arial" panose="020B0604020202020204" pitchFamily="34" charset="0"/>
                        </a:rPr>
                        <a:t>đầu</a:t>
                      </a:r>
                      <a:endParaRPr kumimoji="0" lang="en-US" altLang="en-US" sz="2400" b="1" i="0" u="none" strike="noStrike" cap="none" normalizeH="0" baseline="0" dirty="0" smtClean="0">
                        <a:ln>
                          <a:noFill/>
                        </a:ln>
                        <a:solidFill>
                          <a:srgbClr val="FF0066"/>
                        </a:solidFill>
                        <a:effectLst/>
                        <a:latin typeface="Arial" panose="020B0604020202020204" pitchFamily="34" charset="0"/>
                      </a:endParaRPr>
                    </a:p>
                  </a:txBody>
                  <a:tcPr marL="91447" marR="91447"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rgbClr val="FF0066"/>
                          </a:solidFill>
                          <a:effectLst/>
                          <a:latin typeface="Arial" panose="020B0604020202020204" pitchFamily="34" charset="0"/>
                        </a:rPr>
                        <a:t>Nước tiểu chính thức</a:t>
                      </a:r>
                    </a:p>
                  </a:txBody>
                  <a:tcPr marL="91447" marR="91447"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672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latin typeface="Arial" panose="020B0604020202020204" pitchFamily="34" charset="0"/>
                        </a:rPr>
                        <a:t>Nồng</a:t>
                      </a:r>
                      <a:r>
                        <a:rPr kumimoji="0" lang="en-US" altLang="en-US" sz="2400" b="0" i="0" u="none" strike="noStrike" cap="none" normalizeH="0" baseline="0" dirty="0" smtClean="0">
                          <a:ln>
                            <a:noFill/>
                          </a:ln>
                          <a:solidFill>
                            <a:schemeClr val="tx1"/>
                          </a:solidFill>
                          <a:effectLst/>
                          <a:latin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rPr>
                        <a:t>độ</a:t>
                      </a:r>
                      <a:r>
                        <a:rPr kumimoji="0" lang="en-US" altLang="en-US" sz="2400" b="0" i="0" u="none" strike="noStrike" cap="none" normalizeH="0" baseline="0" dirty="0" smtClean="0">
                          <a:ln>
                            <a:noFill/>
                          </a:ln>
                          <a:solidFill>
                            <a:schemeClr val="tx1"/>
                          </a:solidFill>
                          <a:effectLst/>
                          <a:latin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rPr>
                        <a:t>các</a:t>
                      </a:r>
                      <a:r>
                        <a:rPr kumimoji="0" lang="en-US" altLang="en-US" sz="2400" b="0" i="0" u="none" strike="noStrike" cap="none" normalizeH="0" baseline="0" dirty="0" smtClean="0">
                          <a:ln>
                            <a:noFill/>
                          </a:ln>
                          <a:solidFill>
                            <a:schemeClr val="tx1"/>
                          </a:solidFill>
                          <a:effectLst/>
                          <a:latin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rPr>
                        <a:t>chất</a:t>
                      </a:r>
                      <a:r>
                        <a:rPr kumimoji="0" lang="en-US" altLang="en-US" sz="2400" b="0" i="0" u="none" strike="noStrike" cap="none" normalizeH="0" baseline="0" dirty="0" smtClean="0">
                          <a:ln>
                            <a:noFill/>
                          </a:ln>
                          <a:solidFill>
                            <a:schemeClr val="tx1"/>
                          </a:solidFill>
                          <a:effectLst/>
                          <a:latin typeface="Arial" panose="020B0604020202020204" pitchFamily="34" charset="0"/>
                        </a:rPr>
                        <a:t> </a:t>
                      </a:r>
                      <a:r>
                        <a:rPr kumimoji="0" lang="en-US" altLang="en-US" sz="2400" b="0" i="0" u="none" strike="noStrike" cap="none" normalizeH="0" baseline="0" dirty="0" err="1" smtClean="0">
                          <a:ln>
                            <a:noFill/>
                          </a:ln>
                          <a:solidFill>
                            <a:schemeClr val="tx1"/>
                          </a:solidFill>
                          <a:effectLst/>
                          <a:latin typeface="Arial" panose="020B0604020202020204" pitchFamily="34" charset="0"/>
                        </a:rPr>
                        <a:t>hoà</a:t>
                      </a:r>
                      <a:r>
                        <a:rPr kumimoji="0" lang="en-US" altLang="en-US" sz="2400" b="0" i="0" u="none" strike="noStrike" cap="none" normalizeH="0" baseline="0" dirty="0" smtClean="0">
                          <a:ln>
                            <a:noFill/>
                          </a:ln>
                          <a:solidFill>
                            <a:schemeClr val="tx1"/>
                          </a:solidFill>
                          <a:effectLst/>
                          <a:latin typeface="Arial" panose="020B0604020202020204" pitchFamily="34" charset="0"/>
                        </a:rPr>
                        <a:t> tan</a:t>
                      </a:r>
                    </a:p>
                  </a:txBody>
                  <a:tcPr marL="91447" marR="91447"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txBody>
                  <a:tcPr marL="91447" marR="91447"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txBody>
                  <a:tcPr marL="91447" marR="91447"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877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Chất độc, chất cặn bã</a:t>
                      </a:r>
                    </a:p>
                  </a:txBody>
                  <a:tcPr marL="91447" marR="91447"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txBody>
                  <a:tcPr marL="91447" marR="91447"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txBody>
                  <a:tcPr marL="91447" marR="91447"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3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panose="020B0604020202020204" pitchFamily="34" charset="0"/>
                        </a:rPr>
                        <a:t>Chất dinh dưỡng</a:t>
                      </a:r>
                    </a:p>
                  </a:txBody>
                  <a:tcPr marL="91447" marR="91447"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Arial" panose="020B0604020202020204" pitchFamily="34" charset="0"/>
                      </a:endParaRPr>
                    </a:p>
                  </a:txBody>
                  <a:tcPr marL="91447" marR="91447"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txBody>
                  <a:tcPr marL="91447" marR="91447"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Text Box 64"/>
          <p:cNvSpPr txBox="1">
            <a:spLocks noChangeArrowheads="1"/>
          </p:cNvSpPr>
          <p:nvPr/>
        </p:nvSpPr>
        <p:spPr bwMode="auto">
          <a:xfrm>
            <a:off x="4191000" y="3781425"/>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a:t>Loãng</a:t>
            </a:r>
          </a:p>
        </p:txBody>
      </p:sp>
      <p:sp>
        <p:nvSpPr>
          <p:cNvPr id="9" name="Text Box 66"/>
          <p:cNvSpPr txBox="1">
            <a:spLocks noChangeArrowheads="1"/>
          </p:cNvSpPr>
          <p:nvPr/>
        </p:nvSpPr>
        <p:spPr bwMode="auto">
          <a:xfrm>
            <a:off x="5943600" y="3781425"/>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a:t>Đậm đặc</a:t>
            </a:r>
          </a:p>
        </p:txBody>
      </p:sp>
      <p:sp>
        <p:nvSpPr>
          <p:cNvPr id="10" name="Text Box 67"/>
          <p:cNvSpPr txBox="1">
            <a:spLocks noChangeArrowheads="1"/>
          </p:cNvSpPr>
          <p:nvPr/>
        </p:nvSpPr>
        <p:spPr bwMode="auto">
          <a:xfrm>
            <a:off x="4106863" y="4918075"/>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a:t>Có ít</a:t>
            </a:r>
          </a:p>
        </p:txBody>
      </p:sp>
      <p:sp>
        <p:nvSpPr>
          <p:cNvPr id="11" name="Text Box 68"/>
          <p:cNvSpPr txBox="1">
            <a:spLocks noChangeArrowheads="1"/>
          </p:cNvSpPr>
          <p:nvPr/>
        </p:nvSpPr>
        <p:spPr bwMode="auto">
          <a:xfrm>
            <a:off x="6096000" y="4905375"/>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a:t>Có nhiều</a:t>
            </a:r>
          </a:p>
        </p:txBody>
      </p:sp>
      <p:sp>
        <p:nvSpPr>
          <p:cNvPr id="12" name="Text Box 69"/>
          <p:cNvSpPr txBox="1">
            <a:spLocks noChangeArrowheads="1"/>
          </p:cNvSpPr>
          <p:nvPr/>
        </p:nvSpPr>
        <p:spPr bwMode="auto">
          <a:xfrm>
            <a:off x="3954463" y="5715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a:t>Có nhiều</a:t>
            </a:r>
          </a:p>
        </p:txBody>
      </p:sp>
      <p:sp>
        <p:nvSpPr>
          <p:cNvPr id="13" name="Text Box 70"/>
          <p:cNvSpPr txBox="1">
            <a:spLocks noChangeArrowheads="1"/>
          </p:cNvSpPr>
          <p:nvPr/>
        </p:nvSpPr>
        <p:spPr bwMode="auto">
          <a:xfrm>
            <a:off x="5791200" y="5767388"/>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2400"/>
              <a:t>Gần như không</a:t>
            </a:r>
          </a:p>
        </p:txBody>
      </p:sp>
      <p:sp>
        <p:nvSpPr>
          <p:cNvPr id="14" name="AutoShape 74"/>
          <p:cNvSpPr>
            <a:spLocks noChangeArrowheads="1"/>
          </p:cNvSpPr>
          <p:nvPr/>
        </p:nvSpPr>
        <p:spPr bwMode="auto">
          <a:xfrm>
            <a:off x="4038600" y="1884363"/>
            <a:ext cx="838200" cy="782637"/>
          </a:xfrm>
          <a:prstGeom prst="downArrow">
            <a:avLst>
              <a:gd name="adj1" fmla="val 50000"/>
              <a:gd name="adj2" fmla="val 3409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15" name="Text Box 75"/>
          <p:cNvSpPr txBox="1">
            <a:spLocks noChangeArrowheads="1"/>
          </p:cNvSpPr>
          <p:nvPr/>
        </p:nvSpPr>
        <p:spPr bwMode="auto">
          <a:xfrm>
            <a:off x="0" y="20638"/>
            <a:ext cx="9144000" cy="469900"/>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400" b="1">
                <a:solidFill>
                  <a:srgbClr val="FF0066"/>
                </a:solidFill>
              </a:rPr>
              <a:t>Tiết 41</a:t>
            </a:r>
            <a:r>
              <a:rPr lang="en-US" altLang="en-US" sz="2400">
                <a:solidFill>
                  <a:srgbClr val="0066FF"/>
                </a:solidFill>
              </a:rPr>
              <a:t> - </a:t>
            </a:r>
            <a:r>
              <a:rPr lang="en-US" altLang="en-US" sz="2400" b="1">
                <a:solidFill>
                  <a:srgbClr val="6600FF"/>
                </a:solidFill>
              </a:rPr>
              <a:t>Bài 39</a:t>
            </a:r>
            <a:r>
              <a:rPr lang="en-US" altLang="en-US" sz="2400" b="1">
                <a:solidFill>
                  <a:srgbClr val="00FF00"/>
                </a:solidFill>
              </a:rPr>
              <a:t>:</a:t>
            </a:r>
            <a:r>
              <a:rPr lang="en-US" altLang="en-US" sz="2400"/>
              <a:t>   </a:t>
            </a:r>
            <a:r>
              <a:rPr lang="en-US" altLang="en-US" sz="2400" b="1">
                <a:solidFill>
                  <a:srgbClr val="0066FF"/>
                </a:solidFill>
              </a:rPr>
              <a:t>BÀI TIẾT NƯỚC TIỂU</a:t>
            </a:r>
          </a:p>
        </p:txBody>
      </p:sp>
    </p:spTree>
    <p:extLst>
      <p:ext uri="{BB962C8B-B14F-4D97-AF65-F5344CB8AC3E}">
        <p14:creationId xmlns:p14="http://schemas.microsoft.com/office/powerpoint/2010/main" val="345781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par>
                          <p:cTn id="8" fill="hold">
                            <p:stCondLst>
                              <p:cond delay="2000"/>
                            </p:stCondLst>
                            <p:childTnLst>
                              <p:par>
                                <p:cTn id="9" presetID="8"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par>
                                <p:cTn id="48" presetID="2" presetClass="entr" presetSubtype="2" fill="hold" grpId="0" nodeType="withEffect">
                                  <p:stCondLst>
                                    <p:cond delay="0"/>
                                  </p:stCondLst>
                                  <p:iterate type="lt">
                                    <p:tmPct val="10000"/>
                                  </p:iterate>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2000" fill="hold"/>
                                        <p:tgtEl>
                                          <p:spTgt spid="15"/>
                                        </p:tgtEl>
                                        <p:attrNameLst>
                                          <p:attrName>ppt_x</p:attrName>
                                        </p:attrNameLst>
                                      </p:cBhvr>
                                      <p:tavLst>
                                        <p:tav tm="0">
                                          <p:val>
                                            <p:strVal val="1+#ppt_w/2"/>
                                          </p:val>
                                        </p:tav>
                                        <p:tav tm="100000">
                                          <p:val>
                                            <p:strVal val="#ppt_x"/>
                                          </p:val>
                                        </p:tav>
                                      </p:tavLst>
                                    </p:anim>
                                    <p:anim calcmode="lin" valueType="num">
                                      <p:cBhvr additive="base">
                                        <p:cTn id="51"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pic>
        <p:nvPicPr>
          <p:cNvPr id="4" name="Picture 3"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6096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3124200" y="762000"/>
            <a:ext cx="434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sz="3200" b="1">
                <a:solidFill>
                  <a:srgbClr val="FF0000"/>
                </a:solidFill>
              </a:rPr>
              <a:t>KẾT LUẬN</a:t>
            </a:r>
          </a:p>
        </p:txBody>
      </p:sp>
      <p:sp>
        <p:nvSpPr>
          <p:cNvPr id="6" name="Text Box 10"/>
          <p:cNvSpPr txBox="1">
            <a:spLocks noChangeArrowheads="1"/>
          </p:cNvSpPr>
          <p:nvPr/>
        </p:nvSpPr>
        <p:spPr bwMode="auto">
          <a:xfrm>
            <a:off x="0" y="0"/>
            <a:ext cx="9144000" cy="409575"/>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a:solidFill>
                  <a:srgbClr val="0066FF"/>
                </a:solidFill>
                <a:latin typeface="Tahoma" pitchFamily="34" charset="0"/>
              </a:rPr>
              <a:t>B</a:t>
            </a:r>
            <a:r>
              <a:rPr lang="en-US" altLang="en-US">
                <a:solidFill>
                  <a:srgbClr val="0066FF"/>
                </a:solidFill>
              </a:rPr>
              <a:t>ài 39</a:t>
            </a:r>
            <a:r>
              <a:rPr lang="en-US" altLang="en-US"/>
              <a:t>   </a:t>
            </a:r>
            <a:r>
              <a:rPr lang="en-US" altLang="en-US" b="1">
                <a:solidFill>
                  <a:srgbClr val="0066FF"/>
                </a:solidFill>
              </a:rPr>
              <a:t>BÀI TIẾT NƯỚC TIỂU</a:t>
            </a:r>
          </a:p>
        </p:txBody>
      </p:sp>
      <p:sp>
        <p:nvSpPr>
          <p:cNvPr id="7" name="Text Box 11"/>
          <p:cNvSpPr txBox="1">
            <a:spLocks noChangeArrowheads="1"/>
          </p:cNvSpPr>
          <p:nvPr/>
        </p:nvSpPr>
        <p:spPr bwMode="auto">
          <a:xfrm>
            <a:off x="222250" y="485775"/>
            <a:ext cx="594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en-US" altLang="en-US" b="1"/>
              <a:t>I. TẠO THÀNH NƯỚC TIỂU</a:t>
            </a:r>
          </a:p>
        </p:txBody>
      </p:sp>
      <p:sp>
        <p:nvSpPr>
          <p:cNvPr id="8" name="Text Box 12"/>
          <p:cNvSpPr txBox="1">
            <a:spLocks noChangeArrowheads="1"/>
          </p:cNvSpPr>
          <p:nvPr/>
        </p:nvSpPr>
        <p:spPr bwMode="auto">
          <a:xfrm>
            <a:off x="381000" y="2286000"/>
            <a:ext cx="8458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spcBef>
                <a:spcPct val="50000"/>
              </a:spcBef>
            </a:pPr>
            <a:r>
              <a:rPr lang="en-US" altLang="en-US" sz="2400" b="1">
                <a:solidFill>
                  <a:srgbClr val="FF0066"/>
                </a:solidFill>
              </a:rPr>
              <a:t>Sự tạo thành nước tiểu gồm 3 quá trình:</a:t>
            </a:r>
          </a:p>
          <a:p>
            <a:pPr>
              <a:spcBef>
                <a:spcPct val="50000"/>
              </a:spcBef>
            </a:pPr>
            <a:r>
              <a:rPr lang="en-US" altLang="en-US" sz="2400" b="1">
                <a:solidFill>
                  <a:srgbClr val="3333FF"/>
                </a:solidFill>
              </a:rPr>
              <a:t>- Quá trình lọc máu (ở cầu thận) </a:t>
            </a:r>
            <a:r>
              <a:rPr lang="en-US" altLang="en-US" sz="2400" b="1">
                <a:solidFill>
                  <a:srgbClr val="3333FF"/>
                </a:solidFill>
                <a:sym typeface="Wingdings" pitchFamily="2" charset="2"/>
              </a:rPr>
              <a:t></a:t>
            </a:r>
            <a:r>
              <a:rPr lang="en-US" altLang="en-US" sz="2400" b="1">
                <a:solidFill>
                  <a:srgbClr val="3333FF"/>
                </a:solidFill>
              </a:rPr>
              <a:t> tạo ra nước tiểu đầu.</a:t>
            </a:r>
          </a:p>
          <a:p>
            <a:pPr>
              <a:spcBef>
                <a:spcPct val="50000"/>
              </a:spcBef>
              <a:buFontTx/>
              <a:buChar char="-"/>
            </a:pPr>
            <a:r>
              <a:rPr lang="en-US" altLang="en-US" sz="2400" b="1">
                <a:solidFill>
                  <a:srgbClr val="3333FF"/>
                </a:solidFill>
              </a:rPr>
              <a:t> Quá trình hấp thụ lại những chất cần thiết (ở ống thận)</a:t>
            </a:r>
          </a:p>
          <a:p>
            <a:pPr>
              <a:spcBef>
                <a:spcPct val="50000"/>
              </a:spcBef>
              <a:buFontTx/>
              <a:buChar char="-"/>
            </a:pPr>
            <a:r>
              <a:rPr lang="en-US" altLang="en-US" sz="2400" b="1">
                <a:solidFill>
                  <a:srgbClr val="3333FF"/>
                </a:solidFill>
              </a:rPr>
              <a:t> Quá trình bài tiết tiếp chất thừa, chất thải (ở ống thận).</a:t>
            </a:r>
          </a:p>
          <a:p>
            <a:pPr>
              <a:spcBef>
                <a:spcPct val="50000"/>
              </a:spcBef>
            </a:pPr>
            <a:r>
              <a:rPr lang="en-US" altLang="en-US" sz="2400" b="1">
                <a:solidFill>
                  <a:srgbClr val="3333FF"/>
                </a:solidFill>
                <a:sym typeface="Wingdings" pitchFamily="2" charset="2"/>
              </a:rPr>
              <a:t> Tạo thành nước tiểu chính thức.</a:t>
            </a:r>
          </a:p>
        </p:txBody>
      </p:sp>
      <p:grpSp>
        <p:nvGrpSpPr>
          <p:cNvPr id="9" name="Group 14"/>
          <p:cNvGrpSpPr>
            <a:grpSpLocks/>
          </p:cNvGrpSpPr>
          <p:nvPr/>
        </p:nvGrpSpPr>
        <p:grpSpPr bwMode="auto">
          <a:xfrm>
            <a:off x="249238" y="1414463"/>
            <a:ext cx="8626475" cy="4605337"/>
            <a:chOff x="157" y="891"/>
            <a:chExt cx="5434" cy="2901"/>
          </a:xfrm>
        </p:grpSpPr>
        <p:pic>
          <p:nvPicPr>
            <p:cNvPr id="10" name="Picture 2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80" y="2312"/>
              <a:ext cx="278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 y="3690"/>
              <a:ext cx="542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133" y="2242"/>
              <a:ext cx="278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4" descr="n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 y="891"/>
              <a:ext cx="542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Box 15"/>
          <p:cNvSpPr txBox="1">
            <a:spLocks noChangeArrowheads="1"/>
          </p:cNvSpPr>
          <p:nvPr/>
        </p:nvSpPr>
        <p:spPr bwMode="auto">
          <a:xfrm>
            <a:off x="0" y="20638"/>
            <a:ext cx="9144000" cy="469900"/>
          </a:xfrm>
          <a:prstGeom prst="rect">
            <a:avLst/>
          </a:prstGeom>
          <a:gradFill rotWithShape="1">
            <a:gsLst>
              <a:gs pos="0">
                <a:srgbClr val="767647"/>
              </a:gs>
              <a:gs pos="50000">
                <a:srgbClr val="FFFF99"/>
              </a:gs>
              <a:gs pos="100000">
                <a:srgbClr val="767647"/>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altLang="en-US" sz="2400" b="1">
                <a:solidFill>
                  <a:srgbClr val="6600FF"/>
                </a:solidFill>
              </a:rPr>
              <a:t>Bài 39</a:t>
            </a:r>
            <a:r>
              <a:rPr lang="en-US" altLang="en-US" sz="2400" b="1">
                <a:solidFill>
                  <a:srgbClr val="00FF00"/>
                </a:solidFill>
              </a:rPr>
              <a:t>:</a:t>
            </a:r>
            <a:r>
              <a:rPr lang="en-US" altLang="en-US" sz="2400"/>
              <a:t>   </a:t>
            </a:r>
            <a:r>
              <a:rPr lang="en-US" altLang="en-US" sz="2400" b="1">
                <a:solidFill>
                  <a:srgbClr val="0066FF"/>
                </a:solidFill>
              </a:rPr>
              <a:t>BÀI TIẾT NƯỚC TIỂU</a:t>
            </a:r>
          </a:p>
        </p:txBody>
      </p:sp>
    </p:spTree>
    <p:extLst>
      <p:ext uri="{BB962C8B-B14F-4D97-AF65-F5344CB8AC3E}">
        <p14:creationId xmlns:p14="http://schemas.microsoft.com/office/powerpoint/2010/main" val="11952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0" fill="hold">
                            <p:stCondLst>
                              <p:cond delay="10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13"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8">
                                            <p:txEl>
                                              <p:pRg st="0" end="0"/>
                                            </p:txEl>
                                          </p:spTgt>
                                        </p:tgtEl>
                                        <p:attrNameLst>
                                          <p:attrName>fill.type</p:attrName>
                                        </p:attrNameLst>
                                      </p:cBhvr>
                                      <p:to>
                                        <p:strVal val="solid"/>
                                      </p:to>
                                    </p:set>
                                  </p:childTnLst>
                                </p:cTn>
                              </p:par>
                            </p:childTnLst>
                          </p:cTn>
                        </p:par>
                        <p:par>
                          <p:cTn id="16" fill="hold">
                            <p:stCondLst>
                              <p:cond delay="228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19"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8">
                                            <p:txEl>
                                              <p:pRg st="1" end="1"/>
                                            </p:txEl>
                                          </p:spTgt>
                                        </p:tgtEl>
                                        <p:attrNameLst>
                                          <p:attrName>fill.type</p:attrName>
                                        </p:attrNameLst>
                                      </p:cBhvr>
                                      <p:to>
                                        <p:strVal val="solid"/>
                                      </p:to>
                                    </p:set>
                                  </p:childTnLst>
                                </p:cTn>
                              </p:par>
                            </p:childTnLst>
                          </p:cTn>
                        </p:par>
                        <p:par>
                          <p:cTn id="22" fill="hold">
                            <p:stCondLst>
                              <p:cond delay="404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25" dur="80"/>
                                        <p:tgtEl>
                                          <p:spTgt spid="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8">
                                            <p:txEl>
                                              <p:pRg st="2" end="2"/>
                                            </p:txEl>
                                          </p:spTgt>
                                        </p:tgtEl>
                                        <p:attrNameLst>
                                          <p:attrName>fill.type</p:attrName>
                                        </p:attrNameLst>
                                      </p:cBhvr>
                                      <p:to>
                                        <p:strVal val="solid"/>
                                      </p:to>
                                    </p:set>
                                  </p:childTnLst>
                                </p:cTn>
                              </p:par>
                            </p:childTnLst>
                          </p:cTn>
                        </p:par>
                        <p:par>
                          <p:cTn id="28" fill="hold">
                            <p:stCondLst>
                              <p:cond delay="584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8">
                                            <p:txEl>
                                              <p:pRg st="3" end="3"/>
                                            </p:txEl>
                                          </p:spTgt>
                                        </p:tgtEl>
                                        <p:attrNameLst>
                                          <p:attrName>style.visibility</p:attrName>
                                        </p:attrNameLst>
                                      </p:cBhvr>
                                      <p:to>
                                        <p:strVal val="visible"/>
                                      </p:to>
                                    </p:set>
                                    <p:anim calcmode="discrete" valueType="clr">
                                      <p:cBhvr override="childStyle">
                                        <p:cTn id="31" dur="80"/>
                                        <p:tgtEl>
                                          <p:spTgt spid="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8">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8">
                                            <p:txEl>
                                              <p:pRg st="3" end="3"/>
                                            </p:txEl>
                                          </p:spTgt>
                                        </p:tgtEl>
                                        <p:attrNameLst>
                                          <p:attrName>fill.type</p:attrName>
                                        </p:attrNameLst>
                                      </p:cBhvr>
                                      <p:to>
                                        <p:strVal val="solid"/>
                                      </p:to>
                                    </p:set>
                                  </p:childTnLst>
                                </p:cTn>
                              </p:par>
                            </p:childTnLst>
                          </p:cTn>
                        </p:par>
                        <p:par>
                          <p:cTn id="34" fill="hold">
                            <p:stCondLst>
                              <p:cond delay="7760"/>
                            </p:stCondLst>
                            <p:childTnLst>
                              <p:par>
                                <p:cTn id="35" presetID="27" presetClass="entr" presetSubtype="0" fill="hold" nodeType="afterEffect">
                                  <p:stCondLst>
                                    <p:cond delay="0"/>
                                  </p:stCondLst>
                                  <p:iterate type="lt">
                                    <p:tmPct val="50000"/>
                                  </p:iterate>
                                  <p:childTnLst>
                                    <p:set>
                                      <p:cBhvr>
                                        <p:cTn id="36" dur="1" fill="hold">
                                          <p:stCondLst>
                                            <p:cond delay="0"/>
                                          </p:stCondLst>
                                        </p:cTn>
                                        <p:tgtEl>
                                          <p:spTgt spid="8">
                                            <p:txEl>
                                              <p:pRg st="4" end="4"/>
                                            </p:txEl>
                                          </p:spTgt>
                                        </p:tgtEl>
                                        <p:attrNameLst>
                                          <p:attrName>style.visibility</p:attrName>
                                        </p:attrNameLst>
                                      </p:cBhvr>
                                      <p:to>
                                        <p:strVal val="visible"/>
                                      </p:to>
                                    </p:set>
                                    <p:anim calcmode="discrete" valueType="clr">
                                      <p:cBhvr override="childStyle">
                                        <p:cTn id="37" dur="80"/>
                                        <p:tgtEl>
                                          <p:spTgt spid="8">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4" end="4"/>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4" end="4"/>
                                            </p:txEl>
                                          </p:spTgt>
                                        </p:tgtEl>
                                        <p:attrNameLst>
                                          <p:attrName>fill.type</p:attrName>
                                        </p:attrNameLst>
                                      </p:cBhvr>
                                      <p:to>
                                        <p:strVal val="solid"/>
                                      </p:to>
                                    </p:set>
                                  </p:childTnLst>
                                </p:cTn>
                              </p:par>
                              <p:par>
                                <p:cTn id="40" presetID="2" presetClass="entr" presetSubtype="2" fill="hold" grpId="0" nodeType="withEffect">
                                  <p:stCondLst>
                                    <p:cond delay="0"/>
                                  </p:stCondLst>
                                  <p:iterate type="lt">
                                    <p:tmPct val="10000"/>
                                  </p:iterate>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2000" fill="hold"/>
                                        <p:tgtEl>
                                          <p:spTgt spid="14"/>
                                        </p:tgtEl>
                                        <p:attrNameLst>
                                          <p:attrName>ppt_x</p:attrName>
                                        </p:attrNameLst>
                                      </p:cBhvr>
                                      <p:tavLst>
                                        <p:tav tm="0">
                                          <p:val>
                                            <p:strVal val="1+#ppt_w/2"/>
                                          </p:val>
                                        </p:tav>
                                        <p:tav tm="100000">
                                          <p:val>
                                            <p:strVal val="#ppt_x"/>
                                          </p:val>
                                        </p:tav>
                                      </p:tavLst>
                                    </p:anim>
                                    <p:anim calcmode="lin" valueType="num">
                                      <p:cBhvr additive="base">
                                        <p:cTn id="43"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2"/>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239</TotalTime>
  <Words>1270</Words>
  <Application>Microsoft Office PowerPoint</Application>
  <PresentationFormat>On-screen Show (4:3)</PresentationFormat>
  <Paragraphs>137</Paragraphs>
  <Slides>26</Slides>
  <Notes>1</Notes>
  <HiddenSlides>0</HiddenSlides>
  <MMClips>5</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Slipstream</vt:lpstr>
      <vt:lpstr>SINH HỌC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THÀNH PHẦN NƯỚC TIỂU ĐẦU KHÁC VỚI MÁU Ở CHỖ NÀO?</vt:lpstr>
      <vt:lpstr>Tại sao ta lại cần hai quả thận ?</vt:lpstr>
      <vt:lpstr>PowerPoint Presentation</vt:lpstr>
      <vt:lpstr>PowerPoint Presentation</vt:lpstr>
      <vt:lpstr>Tìm hiểu sâu hơn về thận nhân tạo</vt:lpstr>
      <vt:lpstr>1/Lọc ổ bụng </vt:lpstr>
      <vt:lpstr>2/Lọc cầu tay </vt:lpstr>
      <vt:lpstr>Thận nhân tạo</vt:lpstr>
      <vt:lpstr>PowerPoint Presentation</vt:lpstr>
      <vt:lpstr>Cảm ơn  cô và các bạn đã lắng nghe !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BNVK</dc:creator>
  <cp:lastModifiedBy>emtrang</cp:lastModifiedBy>
  <cp:revision>19</cp:revision>
  <dcterms:created xsi:type="dcterms:W3CDTF">2019-01-10T12:54:33Z</dcterms:created>
  <dcterms:modified xsi:type="dcterms:W3CDTF">2021-02-20T00:31:39Z</dcterms:modified>
</cp:coreProperties>
</file>