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84" r:id="rId2"/>
    <p:sldId id="285" r:id="rId3"/>
    <p:sldId id="260" r:id="rId4"/>
    <p:sldId id="261" r:id="rId5"/>
    <p:sldId id="272" r:id="rId6"/>
    <p:sldId id="273" r:id="rId7"/>
    <p:sldId id="279" r:id="rId8"/>
    <p:sldId id="286" r:id="rId9"/>
    <p:sldId id="275" r:id="rId10"/>
    <p:sldId id="278" r:id="rId11"/>
  </p:sldIdLst>
  <p:sldSz cx="16446500" cy="9018588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690563" indent="-233363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1382713" indent="-468313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2074863" indent="-703263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2767013" indent="-938213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41">
          <p15:clr>
            <a:srgbClr val="A4A3A4"/>
          </p15:clr>
        </p15:guide>
        <p15:guide id="2" pos="51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66"/>
    <a:srgbClr val="660066"/>
    <a:srgbClr val="FF00FF"/>
    <a:srgbClr val="CC00CC"/>
    <a:srgbClr val="0000FF"/>
    <a:srgbClr val="CC0000"/>
    <a:srgbClr val="336699"/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432" autoAdjust="0"/>
  </p:normalViewPr>
  <p:slideViewPr>
    <p:cSldViewPr>
      <p:cViewPr varScale="1">
        <p:scale>
          <a:sx n="52" d="100"/>
          <a:sy n="52" d="100"/>
        </p:scale>
        <p:origin x="-702" y="-84"/>
      </p:cViewPr>
      <p:guideLst>
        <p:guide orient="horz" pos="2841"/>
        <p:guide pos="51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1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1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3488" y="2801612"/>
            <a:ext cx="13979525" cy="193315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66975" y="5110533"/>
            <a:ext cx="11512551" cy="23047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4279D-7A64-4417-AB05-DEA2C108E745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xmlns="" val="2776109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6C5AE-2439-4433-8198-796A0C24A550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xmlns="" val="3779595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997303" y="361166"/>
            <a:ext cx="4031677" cy="769502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6567" y="361166"/>
            <a:ext cx="11826633" cy="76950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607E7-E7A4-422F-88EF-1641ED40A1DA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xmlns="" val="861270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C6EEE-0DD5-4105-8F09-56BC74753068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xmlns="" val="1616217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9160" y="5795282"/>
            <a:ext cx="13979525" cy="179119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9160" y="3822463"/>
            <a:ext cx="13979525" cy="197281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13F5F-9DB1-4CC5-8411-5B4FEA703F9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xmlns="" val="982059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6562" y="2104342"/>
            <a:ext cx="7929156" cy="59518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99830" y="2104342"/>
            <a:ext cx="7929154" cy="59518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9A598-44E3-4ECF-B168-A1AC6BC72E1E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xmlns="" val="327533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325" y="361162"/>
            <a:ext cx="14801851" cy="150309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325" y="2018745"/>
            <a:ext cx="7266726" cy="8413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325" y="2860061"/>
            <a:ext cx="7266726" cy="51961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354594" y="2018745"/>
            <a:ext cx="7269581" cy="8413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54594" y="2860061"/>
            <a:ext cx="7269581" cy="51961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4D271-3995-48E5-ADA0-4436D35AB68C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xmlns="" val="640719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4FE1E-8917-4BCC-A4ED-ED3D82892E7A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xmlns="" val="20440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27716-E5AE-4134-AAC2-09BA55CA1095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xmlns="" val="2260984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328" y="359073"/>
            <a:ext cx="5410785" cy="1528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30125" y="359078"/>
            <a:ext cx="9194051" cy="769711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328" y="1887228"/>
            <a:ext cx="5410785" cy="616896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7775D-C490-4F25-A505-5034B2B97F9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xmlns="" val="449287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3629" y="6313011"/>
            <a:ext cx="9867900" cy="7452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23629" y="805827"/>
            <a:ext cx="9867900" cy="5411153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23629" y="7058298"/>
            <a:ext cx="9867900" cy="10584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DAEED-22B9-4D93-AB4C-E3098BD74DC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xmlns="" val="239294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22325" y="361950"/>
            <a:ext cx="1480185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2105025"/>
            <a:ext cx="14801850" cy="595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325" y="8358188"/>
            <a:ext cx="3838575" cy="4810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9750" y="8358188"/>
            <a:ext cx="5207000" cy="4810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85600" y="8358188"/>
            <a:ext cx="3838575" cy="48101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6CC5151-CBCE-44B9-900E-AFEBCA4091C8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6.jpe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43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6.jpeg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oleObject" Target="../embeddings/oleObject28.bin"/><Relationship Id="rId3" Type="http://schemas.openxmlformats.org/officeDocument/2006/relationships/image" Target="../media/image6.jpeg"/><Relationship Id="rId7" Type="http://schemas.openxmlformats.org/officeDocument/2006/relationships/oleObject" Target="../embeddings/oleObject22.bin"/><Relationship Id="rId12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1.bin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30.bin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4.bin"/><Relationship Id="rId14" Type="http://schemas.openxmlformats.org/officeDocument/2006/relationships/oleObject" Target="../embeddings/oleObject2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3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image" Target="../media/image6.jpeg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4.bin"/><Relationship Id="rId5" Type="http://schemas.openxmlformats.org/officeDocument/2006/relationships/oleObject" Target="../embeddings/oleObject33.bin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image" Target="../media/image6.jpeg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0.bin"/><Relationship Id="rId5" Type="http://schemas.openxmlformats.org/officeDocument/2006/relationships/oleObject" Target="../embeddings/oleObject39.bin"/><Relationship Id="rId4" Type="http://schemas.openxmlformats.org/officeDocument/2006/relationships/oleObject" Target="../embeddings/oleObject3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905250" y="7497096"/>
            <a:ext cx="21590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4000">
              <a:latin typeface="+mj-lt"/>
            </a:endParaRPr>
          </a:p>
        </p:txBody>
      </p:sp>
      <p:pic>
        <p:nvPicPr>
          <p:cNvPr id="2051" name="Picture 3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462" y="-367506"/>
            <a:ext cx="16429038" cy="9085516"/>
          </a:xfrm>
          <a:prstGeom prst="rect">
            <a:avLst/>
          </a:prstGeom>
          <a:solidFill>
            <a:srgbClr val="66FF99"/>
          </a:solidFill>
          <a:ln w="9525">
            <a:noFill/>
            <a:miter lim="800000"/>
            <a:headEnd/>
            <a:tailEnd/>
          </a:ln>
          <a:extLst/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5565775" y="851694"/>
            <a:ext cx="7381875" cy="115911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4000" kern="10"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+mj-lt"/>
            </a:endParaRPr>
          </a:p>
        </p:txBody>
      </p:sp>
      <p:graphicFrame>
        <p:nvGraphicFramePr>
          <p:cNvPr id="2060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08096959"/>
              </p:ext>
            </p:extLst>
          </p:nvPr>
        </p:nvGraphicFramePr>
        <p:xfrm>
          <a:off x="7567613" y="3763263"/>
          <a:ext cx="112712" cy="174692"/>
        </p:xfrm>
        <a:graphic>
          <a:graphicData uri="http://schemas.openxmlformats.org/presentationml/2006/ole">
            <p:oleObj spid="_x0000_s26631" name="Equation" r:id="rId4" imgW="114102" imgH="177492" progId="Equation.DSMT4">
              <p:embed/>
            </p:oleObj>
          </a:graphicData>
        </a:graphic>
      </p:graphicFrame>
      <p:graphicFrame>
        <p:nvGraphicFramePr>
          <p:cNvPr id="2061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58645834"/>
              </p:ext>
            </p:extLst>
          </p:nvPr>
        </p:nvGraphicFramePr>
        <p:xfrm>
          <a:off x="12476163" y="4067979"/>
          <a:ext cx="400050" cy="622534"/>
        </p:xfrm>
        <a:graphic>
          <a:graphicData uri="http://schemas.openxmlformats.org/presentationml/2006/ole">
            <p:oleObj spid="_x0000_s26632" name="Equation" r:id="rId5" imgW="114102" imgH="177492" progId="Equation.DSMT4">
              <p:embed/>
            </p:oleObj>
          </a:graphicData>
        </a:graphic>
      </p:graphicFrame>
      <p:sp>
        <p:nvSpPr>
          <p:cNvPr id="1046" name="TextBox 23"/>
          <p:cNvSpPr txBox="1">
            <a:spLocks noChangeArrowheads="1"/>
          </p:cNvSpPr>
          <p:nvPr/>
        </p:nvSpPr>
        <p:spPr bwMode="auto">
          <a:xfrm>
            <a:off x="5514975" y="448596"/>
            <a:ext cx="5715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vi-VN" sz="4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0" y="0"/>
            <a:ext cx="16446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0" y="1409700"/>
            <a:ext cx="16446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0" y="0"/>
            <a:ext cx="16446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0" y="1409700"/>
            <a:ext cx="16446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0" y="0"/>
            <a:ext cx="16446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0" y="1409700"/>
            <a:ext cx="16446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51" name="Rectangle 27"/>
          <p:cNvSpPr>
            <a:spLocks noChangeArrowheads="1"/>
          </p:cNvSpPr>
          <p:nvPr/>
        </p:nvSpPr>
        <p:spPr bwMode="auto">
          <a:xfrm>
            <a:off x="0" y="0"/>
            <a:ext cx="16446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0" y="1409700"/>
            <a:ext cx="164465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6655" name="Object 31"/>
          <p:cNvGraphicFramePr>
            <a:graphicFrameLocks noChangeAspect="1"/>
          </p:cNvGraphicFramePr>
          <p:nvPr/>
        </p:nvGraphicFramePr>
        <p:xfrm>
          <a:off x="2841625" y="6034088"/>
          <a:ext cx="3371850" cy="2409825"/>
        </p:xfrm>
        <a:graphic>
          <a:graphicData uri="http://schemas.openxmlformats.org/presentationml/2006/ole">
            <p:oleObj spid="_x0000_s26655" name="Equation" r:id="rId6" imgW="863280" imgH="698400" progId="Equation.DSMT4">
              <p:embed/>
            </p:oleObj>
          </a:graphicData>
        </a:graphic>
      </p:graphicFrame>
      <p:graphicFrame>
        <p:nvGraphicFramePr>
          <p:cNvPr id="26656" name="Object 32"/>
          <p:cNvGraphicFramePr>
            <a:graphicFrameLocks noChangeAspect="1"/>
          </p:cNvGraphicFramePr>
          <p:nvPr/>
        </p:nvGraphicFramePr>
        <p:xfrm>
          <a:off x="3270250" y="1080294"/>
          <a:ext cx="3868738" cy="1401763"/>
        </p:xfrm>
        <a:graphic>
          <a:graphicData uri="http://schemas.openxmlformats.org/presentationml/2006/ole">
            <p:oleObj spid="_x0000_s26656" name="Equation" r:id="rId7" imgW="990360" imgH="406080" progId="Equation.DSMT4">
              <p:embed/>
            </p:oleObj>
          </a:graphicData>
        </a:graphic>
      </p:graphicFrame>
      <p:graphicFrame>
        <p:nvGraphicFramePr>
          <p:cNvPr id="26658" name="Object 34"/>
          <p:cNvGraphicFramePr>
            <a:graphicFrameLocks noChangeAspect="1"/>
          </p:cNvGraphicFramePr>
          <p:nvPr/>
        </p:nvGraphicFramePr>
        <p:xfrm>
          <a:off x="2946400" y="2452688"/>
          <a:ext cx="4364038" cy="1400175"/>
        </p:xfrm>
        <a:graphic>
          <a:graphicData uri="http://schemas.openxmlformats.org/presentationml/2006/ole">
            <p:oleObj spid="_x0000_s26658" name="Equation" r:id="rId8" imgW="1117440" imgH="406080" progId="Equation.DSMT4">
              <p:embed/>
            </p:oleObj>
          </a:graphicData>
        </a:graphic>
      </p:graphicFrame>
      <p:sp>
        <p:nvSpPr>
          <p:cNvPr id="78" name="Oval 77"/>
          <p:cNvSpPr/>
          <p:nvPr/>
        </p:nvSpPr>
        <p:spPr>
          <a:xfrm>
            <a:off x="7232650" y="623094"/>
            <a:ext cx="7162800" cy="13716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latin typeface="Times New Roman" pitchFamily="18" charset="0"/>
                <a:cs typeface="Times New Roman" pitchFamily="18" charset="0"/>
              </a:rPr>
              <a:t>Phương trình đưa được về dạng ax+b=0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Oval 79"/>
          <p:cNvSpPr/>
          <p:nvPr/>
        </p:nvSpPr>
        <p:spPr>
          <a:xfrm>
            <a:off x="7613650" y="2147094"/>
            <a:ext cx="67056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latin typeface="Times New Roman" pitchFamily="18" charset="0"/>
                <a:cs typeface="Times New Roman" pitchFamily="18" charset="0"/>
              </a:rPr>
              <a:t>Phương trình tích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Oval 80"/>
          <p:cNvSpPr/>
          <p:nvPr/>
        </p:nvSpPr>
        <p:spPr>
          <a:xfrm>
            <a:off x="7766050" y="3899694"/>
            <a:ext cx="68580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latin typeface="Times New Roman" pitchFamily="18" charset="0"/>
                <a:cs typeface="Times New Roman" pitchFamily="18" charset="0"/>
              </a:rPr>
              <a:t>Phương trình chứa ân ở mẫu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6546850" y="6033294"/>
            <a:ext cx="7467600" cy="175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? ? ?</a:t>
            </a:r>
            <a:endParaRPr lang="en-US"/>
          </a:p>
        </p:txBody>
      </p:sp>
      <p:graphicFrame>
        <p:nvGraphicFramePr>
          <p:cNvPr id="26659" name="Object 35"/>
          <p:cNvGraphicFramePr>
            <a:graphicFrameLocks noChangeAspect="1"/>
          </p:cNvGraphicFramePr>
          <p:nvPr/>
        </p:nvGraphicFramePr>
        <p:xfrm>
          <a:off x="3194050" y="3823494"/>
          <a:ext cx="4016375" cy="2012950"/>
        </p:xfrm>
        <a:graphic>
          <a:graphicData uri="http://schemas.openxmlformats.org/presentationml/2006/ole">
            <p:oleObj spid="_x0000_s26659" name="Equation" r:id="rId9" imgW="1028520" imgH="583920" progId="Equation.DSMT4">
              <p:embed/>
            </p:oleObj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80" grpId="0" animBg="1"/>
      <p:bldP spid="81" grpId="0" animBg="1"/>
      <p:bldP spid="8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61913"/>
            <a:ext cx="16429038" cy="9080501"/>
          </a:xfrm>
          <a:prstGeom prst="rect">
            <a:avLst/>
          </a:prstGeom>
          <a:solidFill>
            <a:srgbClr val="66FF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WordArt 20"/>
          <p:cNvSpPr>
            <a:spLocks noChangeArrowheads="1" noChangeShapeType="1" noTextEdit="1"/>
          </p:cNvSpPr>
          <p:nvPr/>
        </p:nvSpPr>
        <p:spPr bwMode="auto">
          <a:xfrm>
            <a:off x="4870450" y="717550"/>
            <a:ext cx="6477000" cy="784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00"/>
              </a:contourClr>
            </a:sp3d>
          </a:bodyPr>
          <a:lstStyle/>
          <a:p>
            <a:pPr algn="ctr"/>
            <a:r>
              <a:rPr lang="vi-VN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</a:t>
            </a:r>
            <a:r>
              <a:rPr lang="en-US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NHÀ</a:t>
            </a:r>
          </a:p>
        </p:txBody>
      </p:sp>
      <p:graphicFrame>
        <p:nvGraphicFramePr>
          <p:cNvPr id="10244" name="Object 17"/>
          <p:cNvGraphicFramePr>
            <a:graphicFrameLocks noChangeAspect="1"/>
          </p:cNvGraphicFramePr>
          <p:nvPr/>
        </p:nvGraphicFramePr>
        <p:xfrm>
          <a:off x="16887825" y="7248525"/>
          <a:ext cx="112713" cy="176213"/>
        </p:xfrm>
        <a:graphic>
          <a:graphicData uri="http://schemas.openxmlformats.org/presentationml/2006/ole">
            <p:oleObj spid="_x0000_s10254" name="Equation" r:id="rId4" imgW="114102" imgH="177492" progId="Equation.DSMT4">
              <p:embed/>
            </p:oleObj>
          </a:graphicData>
        </a:graphic>
      </p:graphicFrame>
      <p:sp>
        <p:nvSpPr>
          <p:cNvPr id="10245" name="Rectangle 1"/>
          <p:cNvSpPr>
            <a:spLocks noChangeArrowheads="1"/>
          </p:cNvSpPr>
          <p:nvPr/>
        </p:nvSpPr>
        <p:spPr bwMode="auto">
          <a:xfrm>
            <a:off x="1309688" y="1690688"/>
            <a:ext cx="150876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thuộc các bước giải phương trình chứa dấu giá trị tuyệt đối</a:t>
            </a:r>
            <a:r>
              <a:rPr lang="vi-VN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vi-VN" sz="4000" b="1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 </a:t>
            </a:r>
            <a:r>
              <a:rPr lang="vi-VN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 các ví dụ về giải phương trình chứa dấu GTTĐ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</a:t>
            </a:r>
            <a:r>
              <a:rPr lang="vi-VN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ề nhà làm bài tậ</a:t>
            </a: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35</a:t>
            </a:r>
            <a:r>
              <a:rPr lang="en-US" altLang="vi-VN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36(c,d), 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 SGK/51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vi-VN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ết sau Ôn tập chương IV</a:t>
            </a: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748506"/>
            <a:ext cx="16429037" cy="9082088"/>
          </a:xfrm>
          <a:prstGeom prst="rect">
            <a:avLst/>
          </a:prstGeom>
          <a:solidFill>
            <a:srgbClr val="66FF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2" name="WordArt 20"/>
          <p:cNvSpPr>
            <a:spLocks noChangeArrowheads="1" noChangeShapeType="1" noTextEdit="1"/>
          </p:cNvSpPr>
          <p:nvPr/>
        </p:nvSpPr>
        <p:spPr bwMode="auto">
          <a:xfrm>
            <a:off x="1670050" y="927895"/>
            <a:ext cx="13182600" cy="434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 eaLnBrk="1" hangingPunct="1">
              <a:defRPr/>
            </a:pPr>
            <a:r>
              <a:rPr lang="en-US" b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vi-VN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ết </a:t>
            </a:r>
            <a:r>
              <a:rPr lang="en-US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</a:t>
            </a:r>
            <a:r>
              <a:rPr lang="en-US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zh-CN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b="1" dirty="0">
                <a:solidFill>
                  <a:srgbClr val="FFFF00"/>
                </a:solidFill>
                <a:latin typeface="Times New Roman" panose="02020603050405020304" pitchFamily="18" charset="0"/>
              </a:rPr>
              <a:t>§</a:t>
            </a:r>
            <a:r>
              <a:rPr lang="vi-VN" altLang="zh-CN" b="1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5</a:t>
            </a:r>
            <a:r>
              <a:rPr lang="en-US" altLang="zh-CN" b="1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:</a:t>
            </a:r>
          </a:p>
          <a:p>
            <a:pPr algn="ctr" eaLnBrk="1" hangingPunct="1">
              <a:defRPr/>
            </a:pPr>
            <a:r>
              <a:rPr lang="vi-VN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TRÌNH CHỨA DẤU GIÁ TRỊ TUYỆT ĐỐI</a:t>
            </a:r>
            <a:r>
              <a:rPr lang="en-US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kern="10" dirty="0">
              <a:ln w="9525">
                <a:round/>
                <a:headEnd/>
                <a:tailEnd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82" name="Object 17"/>
          <p:cNvGraphicFramePr>
            <a:graphicFrameLocks noChangeAspect="1"/>
          </p:cNvGraphicFramePr>
          <p:nvPr/>
        </p:nvGraphicFramePr>
        <p:xfrm>
          <a:off x="16887825" y="7248525"/>
          <a:ext cx="112713" cy="176213"/>
        </p:xfrm>
        <a:graphic>
          <a:graphicData uri="http://schemas.openxmlformats.org/presentationml/2006/ole">
            <p:oleObj spid="_x0000_s27651" name="Equation" r:id="rId4" imgW="114102" imgH="177492" progId="Equation.DSMT4">
              <p:embed/>
            </p:oleObj>
          </a:graphicData>
        </a:graphic>
      </p:graphicFrame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905250" y="7497096"/>
            <a:ext cx="21590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4000">
              <a:latin typeface="+mj-lt"/>
            </a:endParaRPr>
          </a:p>
        </p:txBody>
      </p:sp>
      <p:pic>
        <p:nvPicPr>
          <p:cNvPr id="2051" name="Picture 3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6350" y="-62706"/>
            <a:ext cx="16429038" cy="9085516"/>
          </a:xfrm>
          <a:prstGeom prst="rect">
            <a:avLst/>
          </a:prstGeom>
          <a:solidFill>
            <a:srgbClr val="66FF99"/>
          </a:solidFill>
          <a:ln w="9525">
            <a:noFill/>
            <a:miter lim="800000"/>
            <a:headEnd/>
            <a:tailEnd/>
          </a:ln>
          <a:extLst/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5565775" y="1400981"/>
            <a:ext cx="5419725" cy="60983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4000" kern="10">
              <a:solidFill>
                <a:srgbClr val="0000FF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+mj-lt"/>
            </a:endParaRPr>
          </a:p>
        </p:txBody>
      </p:sp>
      <p:sp>
        <p:nvSpPr>
          <p:cNvPr id="1037" name="Text Box 5"/>
          <p:cNvSpPr txBox="1">
            <a:spLocks noChangeArrowheads="1"/>
          </p:cNvSpPr>
          <p:nvPr/>
        </p:nvSpPr>
        <p:spPr bwMode="auto">
          <a:xfrm>
            <a:off x="450851" y="1661855"/>
            <a:ext cx="7620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tập:  </a:t>
            </a: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38" name="Group 6"/>
          <p:cNvGrpSpPr>
            <a:grpSpLocks/>
          </p:cNvGrpSpPr>
          <p:nvPr/>
        </p:nvGrpSpPr>
        <p:grpSpPr bwMode="auto">
          <a:xfrm>
            <a:off x="1974850" y="3061494"/>
            <a:ext cx="5421312" cy="2256690"/>
            <a:chOff x="-989" y="1193"/>
            <a:chExt cx="2509" cy="1105"/>
          </a:xfrm>
        </p:grpSpPr>
        <p:graphicFrame>
          <p:nvGraphicFramePr>
            <p:cNvPr id="2069" name="Object 7"/>
            <p:cNvGraphicFramePr>
              <a:graphicFrameLocks noChangeAspect="1"/>
            </p:cNvGraphicFramePr>
            <p:nvPr/>
          </p:nvGraphicFramePr>
          <p:xfrm>
            <a:off x="-989" y="1193"/>
            <a:ext cx="1228" cy="1105"/>
          </p:xfrm>
          <a:graphic>
            <a:graphicData uri="http://schemas.openxmlformats.org/presentationml/2006/ole">
              <p:oleObj spid="_x0000_s2151" name="Equation" r:id="rId4" imgW="1498600" imgH="1346200" progId="Equation.DSMT4">
                <p:embed/>
              </p:oleObj>
            </a:graphicData>
          </a:graphic>
        </p:graphicFrame>
        <p:sp>
          <p:nvSpPr>
            <p:cNvPr id="2070" name="Text Box 8"/>
            <p:cNvSpPr txBox="1">
              <a:spLocks noChangeArrowheads="1"/>
            </p:cNvSpPr>
            <p:nvPr/>
          </p:nvSpPr>
          <p:spPr bwMode="auto">
            <a:xfrm>
              <a:off x="287" y="1281"/>
              <a:ext cx="432" cy="3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4000" b="1" dirty="0" err="1">
                  <a:solidFill>
                    <a:schemeClr val="bg1"/>
                  </a:solidFill>
                  <a:latin typeface="+mj-lt"/>
                </a:rPr>
                <a:t>khi</a:t>
              </a:r>
              <a:r>
                <a:rPr lang="en-US" altLang="vi-VN" sz="4000" dirty="0">
                  <a:solidFill>
                    <a:schemeClr val="bg1"/>
                  </a:solidFill>
                  <a:latin typeface="+mj-lt"/>
                </a:rPr>
                <a:t> </a:t>
              </a:r>
            </a:p>
          </p:txBody>
        </p:sp>
        <p:graphicFrame>
          <p:nvGraphicFramePr>
            <p:cNvPr id="2071" name="Object 9"/>
            <p:cNvGraphicFramePr>
              <a:graphicFrameLocks noChangeAspect="1"/>
            </p:cNvGraphicFramePr>
            <p:nvPr/>
          </p:nvGraphicFramePr>
          <p:xfrm>
            <a:off x="745" y="1230"/>
            <a:ext cx="775" cy="388"/>
          </p:xfrm>
          <a:graphic>
            <a:graphicData uri="http://schemas.openxmlformats.org/presentationml/2006/ole">
              <p:oleObj spid="_x0000_s2152" name="Equation" r:id="rId5" imgW="355138" imgH="177569" progId="Equation.DSMT4">
                <p:embed/>
              </p:oleObj>
            </a:graphicData>
          </a:graphic>
        </p:graphicFrame>
        <p:sp>
          <p:nvSpPr>
            <p:cNvPr id="2072" name="Text Box 10"/>
            <p:cNvSpPr txBox="1">
              <a:spLocks noChangeArrowheads="1"/>
            </p:cNvSpPr>
            <p:nvPr/>
          </p:nvSpPr>
          <p:spPr bwMode="auto">
            <a:xfrm>
              <a:off x="268" y="1914"/>
              <a:ext cx="528" cy="3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4000" b="1" dirty="0" err="1">
                  <a:solidFill>
                    <a:schemeClr val="bg1"/>
                  </a:solidFill>
                  <a:latin typeface="+mj-lt"/>
                </a:rPr>
                <a:t>khi</a:t>
              </a:r>
              <a:endParaRPr lang="en-US" altLang="vi-VN" sz="4000" b="1" dirty="0">
                <a:solidFill>
                  <a:schemeClr val="bg1"/>
                </a:solidFill>
                <a:latin typeface="+mj-lt"/>
              </a:endParaRPr>
            </a:p>
          </p:txBody>
        </p:sp>
        <p:graphicFrame>
          <p:nvGraphicFramePr>
            <p:cNvPr id="2073" name="Object 11"/>
            <p:cNvGraphicFramePr>
              <a:graphicFrameLocks noChangeAspect="1"/>
            </p:cNvGraphicFramePr>
            <p:nvPr/>
          </p:nvGraphicFramePr>
          <p:xfrm>
            <a:off x="753" y="1856"/>
            <a:ext cx="760" cy="381"/>
          </p:xfrm>
          <a:graphic>
            <a:graphicData uri="http://schemas.openxmlformats.org/presentationml/2006/ole">
              <p:oleObj spid="_x0000_s2153" name="Equation" r:id="rId6" imgW="355138" imgH="177569" progId="Equation.DSMT4">
                <p:embed/>
              </p:oleObj>
            </a:graphicData>
          </a:graphic>
        </p:graphicFrame>
      </p:grpSp>
      <p:sp>
        <p:nvSpPr>
          <p:cNvPr id="1039" name="Text Box 12"/>
          <p:cNvSpPr txBox="1">
            <a:spLocks noChangeArrowheads="1"/>
          </p:cNvSpPr>
          <p:nvPr/>
        </p:nvSpPr>
        <p:spPr bwMode="auto">
          <a:xfrm>
            <a:off x="755650" y="5567402"/>
            <a:ext cx="51498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vi-VN" sz="4000" b="1">
              <a:solidFill>
                <a:schemeClr val="bg1"/>
              </a:solidFill>
              <a:latin typeface="+mj-lt"/>
            </a:endParaRPr>
          </a:p>
        </p:txBody>
      </p:sp>
      <p:sp>
        <p:nvSpPr>
          <p:cNvPr id="49166" name="Text Box 14"/>
          <p:cNvSpPr txBox="1">
            <a:spLocks noChangeArrowheads="1"/>
          </p:cNvSpPr>
          <p:nvPr/>
        </p:nvSpPr>
        <p:spPr bwMode="auto">
          <a:xfrm>
            <a:off x="4024313" y="3212716"/>
            <a:ext cx="4333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>
                <a:solidFill>
                  <a:srgbClr val="FFFF00"/>
                </a:solidFill>
                <a:latin typeface="+mj-lt"/>
              </a:rPr>
              <a:t>a</a:t>
            </a:r>
          </a:p>
        </p:txBody>
      </p:sp>
      <p:sp>
        <p:nvSpPr>
          <p:cNvPr id="49167" name="Text Box 15"/>
          <p:cNvSpPr txBox="1">
            <a:spLocks noChangeArrowheads="1"/>
          </p:cNvSpPr>
          <p:nvPr/>
        </p:nvSpPr>
        <p:spPr bwMode="auto">
          <a:xfrm>
            <a:off x="3921125" y="4460491"/>
            <a:ext cx="809625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>
                <a:solidFill>
                  <a:srgbClr val="FFFF00"/>
                </a:solidFill>
                <a:latin typeface="+mj-lt"/>
              </a:rPr>
              <a:t>-a</a:t>
            </a:r>
          </a:p>
        </p:txBody>
      </p:sp>
      <p:graphicFrame>
        <p:nvGraphicFramePr>
          <p:cNvPr id="2060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08096959"/>
              </p:ext>
            </p:extLst>
          </p:nvPr>
        </p:nvGraphicFramePr>
        <p:xfrm>
          <a:off x="7567613" y="3763263"/>
          <a:ext cx="112712" cy="174692"/>
        </p:xfrm>
        <a:graphic>
          <a:graphicData uri="http://schemas.openxmlformats.org/presentationml/2006/ole">
            <p:oleObj spid="_x0000_s2156" name="Equation" r:id="rId7" imgW="114102" imgH="177492" progId="Equation.DSMT4">
              <p:embed/>
            </p:oleObj>
          </a:graphicData>
        </a:graphic>
      </p:graphicFrame>
      <p:graphicFrame>
        <p:nvGraphicFramePr>
          <p:cNvPr id="2061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58645834"/>
              </p:ext>
            </p:extLst>
          </p:nvPr>
        </p:nvGraphicFramePr>
        <p:xfrm>
          <a:off x="12476163" y="4067979"/>
          <a:ext cx="400050" cy="622534"/>
        </p:xfrm>
        <a:graphic>
          <a:graphicData uri="http://schemas.openxmlformats.org/presentationml/2006/ole">
            <p:oleObj spid="_x0000_s2157" name="Equation" r:id="rId8" imgW="114102" imgH="177492" progId="Equation.DSMT4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7" grpId="0"/>
      <p:bldP spid="1039" grpId="0"/>
      <p:bldP spid="49166" grpId="0"/>
      <p:bldP spid="4916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11150" y="0"/>
            <a:ext cx="16429037" cy="9082088"/>
          </a:xfrm>
          <a:prstGeom prst="rect">
            <a:avLst/>
          </a:prstGeom>
          <a:solidFill>
            <a:srgbClr val="66FF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1371600" y="5219700"/>
            <a:ext cx="78073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394075" y="5322888"/>
            <a:ext cx="1495425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4000" b="1" u="sng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2" name="WordArt 20"/>
          <p:cNvSpPr>
            <a:spLocks noChangeArrowheads="1" noChangeShapeType="1" noTextEdit="1"/>
          </p:cNvSpPr>
          <p:nvPr/>
        </p:nvSpPr>
        <p:spPr bwMode="auto">
          <a:xfrm>
            <a:off x="2243934" y="506671"/>
            <a:ext cx="12187236" cy="78317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 eaLnBrk="1" hangingPunct="1">
              <a:defRPr/>
            </a:pPr>
            <a:r>
              <a:rPr lang="en-US" b="1" kern="10" dirty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0" dirty="0" err="1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vi-VN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ết </a:t>
            </a:r>
            <a:r>
              <a:rPr lang="en-US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</a:t>
            </a:r>
            <a:r>
              <a:rPr lang="en-US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zh-CN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b="1" dirty="0">
                <a:solidFill>
                  <a:srgbClr val="FFFF00"/>
                </a:solidFill>
                <a:latin typeface="Times New Roman" panose="02020603050405020304" pitchFamily="18" charset="0"/>
              </a:rPr>
              <a:t>§</a:t>
            </a:r>
            <a:r>
              <a:rPr lang="vi-VN" altLang="zh-CN" b="1" dirty="0" smtClean="0">
                <a:solidFill>
                  <a:srgbClr val="FFFF00"/>
                </a:solidFill>
                <a:latin typeface="Times New Roman" panose="02020603050405020304" pitchFamily="18" charset="0"/>
              </a:rPr>
              <a:t>5.</a:t>
            </a:r>
            <a:r>
              <a:rPr lang="en-US" b="1" kern="10" dirty="0" smtClean="0">
                <a:ln w="9525">
                  <a:round/>
                  <a:headEnd/>
                  <a:tailEnd/>
                </a:ln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TRÌNH CHỨA DẤU GIÁ TRỊ TUYỆT ĐỐI</a:t>
            </a:r>
            <a:r>
              <a:rPr lang="en-US" b="1" kern="10" dirty="0" smtClean="0">
                <a:ln w="9525">
                  <a:round/>
                  <a:headEnd/>
                  <a:tailE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kern="10" dirty="0">
              <a:ln w="9525">
                <a:round/>
                <a:headEnd/>
                <a:tailEnd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197" name="Text Box 21"/>
          <p:cNvSpPr txBox="1">
            <a:spLocks noChangeArrowheads="1"/>
          </p:cNvSpPr>
          <p:nvPr/>
        </p:nvSpPr>
        <p:spPr bwMode="auto">
          <a:xfrm>
            <a:off x="588963" y="1477963"/>
            <a:ext cx="82470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vi-VN" sz="40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endParaRPr lang="en-US" altLang="vi-VN" sz="4000" b="1" u="sng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082" name="Object 17"/>
          <p:cNvGraphicFramePr>
            <a:graphicFrameLocks noChangeAspect="1"/>
          </p:cNvGraphicFramePr>
          <p:nvPr/>
        </p:nvGraphicFramePr>
        <p:xfrm>
          <a:off x="16887825" y="7248525"/>
          <a:ext cx="112713" cy="176213"/>
        </p:xfrm>
        <a:graphic>
          <a:graphicData uri="http://schemas.openxmlformats.org/presentationml/2006/ole">
            <p:oleObj spid="_x0000_s3252" name="Equation" r:id="rId4" imgW="114102" imgH="177492" progId="Equation.DSMT4">
              <p:embed/>
            </p:oleObj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/>
        </p:nvGraphicFramePr>
        <p:xfrm>
          <a:off x="1125538" y="4129088"/>
          <a:ext cx="9888537" cy="1022350"/>
        </p:xfrm>
        <a:graphic>
          <a:graphicData uri="http://schemas.openxmlformats.org/presentationml/2006/ole">
            <p:oleObj spid="_x0000_s3253" name="Equation" r:id="rId5" imgW="5587920" imgH="609480" progId="Equation.DSMT4">
              <p:embed/>
            </p:oleObj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1060450" y="5195888"/>
          <a:ext cx="6203950" cy="1020762"/>
        </p:xfrm>
        <a:graphic>
          <a:graphicData uri="http://schemas.openxmlformats.org/presentationml/2006/ole">
            <p:oleObj spid="_x0000_s3254" name="Equation" r:id="rId6" imgW="3504960" imgH="609480" progId="Equation.DSMT4">
              <p:embed/>
            </p:oleObj>
          </a:graphicData>
        </a:graphic>
      </p:graphicFrame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679450" y="2909094"/>
            <a:ext cx="11658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2: Bỏ dấu giá trị tuyệt đối và rút gọn các biểu thức sau: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2" grpId="0"/>
      <p:bldP spid="50197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16429038" cy="9082088"/>
          </a:xfrm>
          <a:prstGeom prst="rect">
            <a:avLst/>
          </a:prstGeom>
          <a:solidFill>
            <a:srgbClr val="66FF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 Box 21"/>
          <p:cNvSpPr txBox="1">
            <a:spLocks noChangeArrowheads="1"/>
          </p:cNvSpPr>
          <p:nvPr/>
        </p:nvSpPr>
        <p:spPr bwMode="auto">
          <a:xfrm>
            <a:off x="588963" y="1477963"/>
            <a:ext cx="1030128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6000" b="1" u="sng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altLang="vi-VN" sz="6000" b="1" u="sng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altLang="vi-VN" sz="60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 gọn các biểu thức sau:</a:t>
            </a:r>
            <a:endParaRPr lang="en-US" altLang="vi-VN" sz="6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0" name="Object 17"/>
          <p:cNvGraphicFramePr>
            <a:graphicFrameLocks noChangeAspect="1"/>
          </p:cNvGraphicFramePr>
          <p:nvPr/>
        </p:nvGraphicFramePr>
        <p:xfrm>
          <a:off x="16887825" y="7248525"/>
          <a:ext cx="112713" cy="176213"/>
        </p:xfrm>
        <a:graphic>
          <a:graphicData uri="http://schemas.openxmlformats.org/presentationml/2006/ole">
            <p:oleObj spid="_x0000_s4237" name="Equation" r:id="rId4" imgW="114102" imgH="177492" progId="Equation.DSMT4">
              <p:embed/>
            </p:oleObj>
          </a:graphicData>
        </a:graphic>
      </p:graphicFrame>
      <p:graphicFrame>
        <p:nvGraphicFramePr>
          <p:cNvPr id="2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37326323"/>
              </p:ext>
            </p:extLst>
          </p:nvPr>
        </p:nvGraphicFramePr>
        <p:xfrm>
          <a:off x="1593850" y="2909094"/>
          <a:ext cx="6630987" cy="546100"/>
        </p:xfrm>
        <a:graphic>
          <a:graphicData uri="http://schemas.openxmlformats.org/presentationml/2006/ole">
            <p:oleObj spid="_x0000_s4238" name="Equation" r:id="rId5" imgW="6591240" imgH="571320" progId="Equation.DSMT4">
              <p:embed/>
            </p:oleObj>
          </a:graphicData>
        </a:graphic>
      </p:graphicFrame>
      <p:graphicFrame>
        <p:nvGraphicFramePr>
          <p:cNvPr id="3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32516108"/>
              </p:ext>
            </p:extLst>
          </p:nvPr>
        </p:nvGraphicFramePr>
        <p:xfrm>
          <a:off x="1593850" y="3975894"/>
          <a:ext cx="6964362" cy="546100"/>
        </p:xfrm>
        <a:graphic>
          <a:graphicData uri="http://schemas.openxmlformats.org/presentationml/2006/ole">
            <p:oleObj spid="_x0000_s4243" name="Equation" r:id="rId6" imgW="6921360" imgH="571320" progId="Equation.DSMT4">
              <p:embed/>
            </p:oleObj>
          </a:graphicData>
        </a:graphic>
      </p:graphicFrame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63500"/>
            <a:ext cx="16429037" cy="9082088"/>
          </a:xfrm>
          <a:prstGeom prst="rect">
            <a:avLst/>
          </a:prstGeom>
          <a:solidFill>
            <a:srgbClr val="66FF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 Box 21"/>
          <p:cNvSpPr txBox="1">
            <a:spLocks noChangeArrowheads="1"/>
          </p:cNvSpPr>
          <p:nvPr/>
        </p:nvSpPr>
        <p:spPr bwMode="auto">
          <a:xfrm>
            <a:off x="298450" y="318294"/>
            <a:ext cx="151796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u="sng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Giải một số phương trình chứa dấu giá trị tuyệt đối</a:t>
            </a:r>
          </a:p>
        </p:txBody>
      </p:sp>
      <p:graphicFrame>
        <p:nvGraphicFramePr>
          <p:cNvPr id="40" name="Object 17"/>
          <p:cNvGraphicFramePr>
            <a:graphicFrameLocks noChangeAspect="1"/>
          </p:cNvGraphicFramePr>
          <p:nvPr/>
        </p:nvGraphicFramePr>
        <p:xfrm>
          <a:off x="16887825" y="7248525"/>
          <a:ext cx="112713" cy="176213"/>
        </p:xfrm>
        <a:graphic>
          <a:graphicData uri="http://schemas.openxmlformats.org/presentationml/2006/ole">
            <p:oleObj spid="_x0000_s5244" name="Equation" r:id="rId4" imgW="114102" imgH="177492" progId="Equation.DSMT4">
              <p:embed/>
            </p:oleObj>
          </a:graphicData>
        </a:graphic>
      </p:graphicFrame>
      <p:graphicFrame>
        <p:nvGraphicFramePr>
          <p:cNvPr id="3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39785074"/>
              </p:ext>
            </p:extLst>
          </p:nvPr>
        </p:nvGraphicFramePr>
        <p:xfrm>
          <a:off x="6699250" y="1308894"/>
          <a:ext cx="2181225" cy="571500"/>
        </p:xfrm>
        <a:graphic>
          <a:graphicData uri="http://schemas.openxmlformats.org/presentationml/2006/ole">
            <p:oleObj spid="_x0000_s5245" name="Equation" r:id="rId5" imgW="2171520" imgH="609480" progId="Equation.DSMT4">
              <p:embed/>
            </p:oleObj>
          </a:graphicData>
        </a:graphic>
      </p:graphicFrame>
      <p:sp>
        <p:nvSpPr>
          <p:cNvPr id="37" name="Text Box 2"/>
          <p:cNvSpPr txBox="1">
            <a:spLocks noChangeArrowheads="1"/>
          </p:cNvSpPr>
          <p:nvPr/>
        </p:nvSpPr>
        <p:spPr bwMode="auto">
          <a:xfrm>
            <a:off x="374650" y="1766094"/>
            <a:ext cx="4343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u="sng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Ta có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 Box 2"/>
          <p:cNvSpPr txBox="1">
            <a:spLocks noChangeArrowheads="1"/>
          </p:cNvSpPr>
          <p:nvPr/>
        </p:nvSpPr>
        <p:spPr bwMode="auto">
          <a:xfrm>
            <a:off x="11804650" y="7557295"/>
            <a:ext cx="46418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luận nghiệm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96606030"/>
              </p:ext>
            </p:extLst>
          </p:nvPr>
        </p:nvGraphicFramePr>
        <p:xfrm>
          <a:off x="2343150" y="2376488"/>
          <a:ext cx="5624513" cy="581025"/>
        </p:xfrm>
        <a:graphic>
          <a:graphicData uri="http://schemas.openxmlformats.org/presentationml/2006/ole">
            <p:oleObj spid="_x0000_s5246" name="Equation" r:id="rId6" imgW="5587920" imgH="609480" progId="Equation.DSMT4">
              <p:embed/>
            </p:oleObj>
          </a:graphicData>
        </a:graphic>
      </p:graphicFrame>
      <p:graphicFrame>
        <p:nvGraphicFramePr>
          <p:cNvPr id="6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65509794"/>
              </p:ext>
            </p:extLst>
          </p:nvPr>
        </p:nvGraphicFramePr>
        <p:xfrm>
          <a:off x="4260850" y="4128294"/>
          <a:ext cx="2720975" cy="398462"/>
        </p:xfrm>
        <a:graphic>
          <a:graphicData uri="http://schemas.openxmlformats.org/presentationml/2006/ole">
            <p:oleObj spid="_x0000_s5247" name="Equation" r:id="rId7" imgW="2705040" imgH="419040" progId="Equation.DSMT4">
              <p:embed/>
            </p:oleObj>
          </a:graphicData>
        </a:graphic>
      </p:graphicFrame>
      <p:graphicFrame>
        <p:nvGraphicFramePr>
          <p:cNvPr id="6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90709086"/>
              </p:ext>
            </p:extLst>
          </p:nvPr>
        </p:nvGraphicFramePr>
        <p:xfrm>
          <a:off x="4184650" y="4585494"/>
          <a:ext cx="1993900" cy="398462"/>
        </p:xfrm>
        <a:graphic>
          <a:graphicData uri="http://schemas.openxmlformats.org/presentationml/2006/ole">
            <p:oleObj spid="_x0000_s5248" name="Equation" r:id="rId8" imgW="1981080" imgH="419040" progId="Equation.DSMT4">
              <p:embed/>
            </p:oleObj>
          </a:graphicData>
        </a:graphic>
      </p:graphicFrame>
      <p:graphicFrame>
        <p:nvGraphicFramePr>
          <p:cNvPr id="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53183369"/>
              </p:ext>
            </p:extLst>
          </p:nvPr>
        </p:nvGraphicFramePr>
        <p:xfrm>
          <a:off x="4133850" y="5043488"/>
          <a:ext cx="1674813" cy="396875"/>
        </p:xfrm>
        <a:graphic>
          <a:graphicData uri="http://schemas.openxmlformats.org/presentationml/2006/ole">
            <p:oleObj spid="_x0000_s5249" name="Equation" r:id="rId9" imgW="1663560" imgH="419040" progId="Equation.DSMT4">
              <p:embed/>
            </p:oleObj>
          </a:graphicData>
        </a:graphic>
      </p:graphicFrame>
      <p:sp>
        <p:nvSpPr>
          <p:cNvPr id="64" name="Text Box 2"/>
          <p:cNvSpPr txBox="1">
            <a:spLocks noChangeArrowheads="1"/>
          </p:cNvSpPr>
          <p:nvPr/>
        </p:nvSpPr>
        <p:spPr bwMode="auto">
          <a:xfrm>
            <a:off x="5937250" y="4814094"/>
            <a:ext cx="20224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tmđk</a:t>
            </a: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18079881"/>
              </p:ext>
            </p:extLst>
          </p:nvPr>
        </p:nvGraphicFramePr>
        <p:xfrm>
          <a:off x="2266950" y="2986088"/>
          <a:ext cx="5918200" cy="581025"/>
        </p:xfrm>
        <a:graphic>
          <a:graphicData uri="http://schemas.openxmlformats.org/presentationml/2006/ole">
            <p:oleObj spid="_x0000_s5250" name="Equation" r:id="rId10" imgW="5879880" imgH="609480" progId="Equation.DSMT4">
              <p:embed/>
            </p:oleObj>
          </a:graphicData>
        </a:graphic>
      </p:graphicFrame>
      <p:sp>
        <p:nvSpPr>
          <p:cNvPr id="68" name="Text Box 2"/>
          <p:cNvSpPr txBox="1">
            <a:spLocks noChangeArrowheads="1"/>
          </p:cNvSpPr>
          <p:nvPr/>
        </p:nvSpPr>
        <p:spPr bwMode="auto">
          <a:xfrm>
            <a:off x="603250" y="5499894"/>
            <a:ext cx="65436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+) Nếu x&lt;0 ta có: 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31627141"/>
              </p:ext>
            </p:extLst>
          </p:nvPr>
        </p:nvGraphicFramePr>
        <p:xfrm>
          <a:off x="4157663" y="6186488"/>
          <a:ext cx="3016250" cy="396875"/>
        </p:xfrm>
        <a:graphic>
          <a:graphicData uri="http://schemas.openxmlformats.org/presentationml/2006/ole">
            <p:oleObj spid="_x0000_s5251" name="Equation" r:id="rId11" imgW="2997000" imgH="419040" progId="Equation.DSMT4">
              <p:embed/>
            </p:oleObj>
          </a:graphicData>
        </a:graphic>
      </p:graphicFrame>
      <p:graphicFrame>
        <p:nvGraphicFramePr>
          <p:cNvPr id="7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03292076"/>
              </p:ext>
            </p:extLst>
          </p:nvPr>
        </p:nvGraphicFramePr>
        <p:xfrm>
          <a:off x="4146550" y="6643688"/>
          <a:ext cx="2044700" cy="396875"/>
        </p:xfrm>
        <a:graphic>
          <a:graphicData uri="http://schemas.openxmlformats.org/presentationml/2006/ole">
            <p:oleObj spid="_x0000_s5252" name="Equation" r:id="rId12" imgW="2031840" imgH="419040" progId="Equation.DSMT4">
              <p:embed/>
            </p:oleObj>
          </a:graphicData>
        </a:graphic>
      </p:graphicFrame>
      <p:graphicFrame>
        <p:nvGraphicFramePr>
          <p:cNvPr id="71" name="Object 7"/>
          <p:cNvGraphicFramePr>
            <a:graphicFrameLocks noChangeAspect="1"/>
          </p:cNvGraphicFramePr>
          <p:nvPr/>
        </p:nvGraphicFramePr>
        <p:xfrm>
          <a:off x="4095750" y="7100888"/>
          <a:ext cx="2019300" cy="396875"/>
        </p:xfrm>
        <a:graphic>
          <a:graphicData uri="http://schemas.openxmlformats.org/presentationml/2006/ole">
            <p:oleObj spid="_x0000_s5253" name="Equation" r:id="rId13" imgW="2006280" imgH="419040" progId="Equation.DSMT4">
              <p:embed/>
            </p:oleObj>
          </a:graphicData>
        </a:graphic>
      </p:graphicFrame>
      <p:sp>
        <p:nvSpPr>
          <p:cNvPr id="72" name="Text Box 2"/>
          <p:cNvSpPr txBox="1">
            <a:spLocks noChangeArrowheads="1"/>
          </p:cNvSpPr>
          <p:nvPr/>
        </p:nvSpPr>
        <p:spPr bwMode="auto">
          <a:xfrm>
            <a:off x="6242050" y="6947694"/>
            <a:ext cx="18700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vi-VN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tmđk</a:t>
            </a: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Text Box 2"/>
          <p:cNvSpPr txBox="1">
            <a:spLocks noChangeArrowheads="1"/>
          </p:cNvSpPr>
          <p:nvPr/>
        </p:nvSpPr>
        <p:spPr bwMode="auto">
          <a:xfrm>
            <a:off x="668338" y="7745413"/>
            <a:ext cx="106029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tập nghiệm của phương trình là S</a:t>
            </a: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={-3;1}</a:t>
            </a:r>
            <a:endParaRPr lang="en-US" altLang="vi-VN" sz="40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603250" y="3442494"/>
            <a:ext cx="7620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+) Nếu x≥0  ta có: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254" name="Object 134"/>
          <p:cNvGraphicFramePr>
            <a:graphicFrameLocks noChangeAspect="1"/>
          </p:cNvGraphicFramePr>
          <p:nvPr/>
        </p:nvGraphicFramePr>
        <p:xfrm>
          <a:off x="4718050" y="3594894"/>
          <a:ext cx="2181225" cy="571500"/>
        </p:xfrm>
        <a:graphic>
          <a:graphicData uri="http://schemas.openxmlformats.org/presentationml/2006/ole">
            <p:oleObj spid="_x0000_s5254" name="Equation" r:id="rId14" imgW="2171520" imgH="609480" progId="Equation.DSMT4">
              <p:embed/>
            </p:oleObj>
          </a:graphicData>
        </a:graphic>
      </p:graphicFrame>
      <p:graphicFrame>
        <p:nvGraphicFramePr>
          <p:cNvPr id="5255" name="Object 135"/>
          <p:cNvGraphicFramePr>
            <a:graphicFrameLocks noChangeAspect="1"/>
          </p:cNvGraphicFramePr>
          <p:nvPr/>
        </p:nvGraphicFramePr>
        <p:xfrm>
          <a:off x="4641850" y="5652294"/>
          <a:ext cx="2181225" cy="571500"/>
        </p:xfrm>
        <a:graphic>
          <a:graphicData uri="http://schemas.openxmlformats.org/presentationml/2006/ole">
            <p:oleObj spid="_x0000_s5255" name="Equation" r:id="rId15" imgW="2171520" imgH="609480" progId="Equation.DSMT4">
              <p:embed/>
            </p:oleObj>
          </a:graphicData>
        </a:graphic>
      </p:graphicFrame>
      <p:sp>
        <p:nvSpPr>
          <p:cNvPr id="26" name="Right Brace 25"/>
          <p:cNvSpPr/>
          <p:nvPr/>
        </p:nvSpPr>
        <p:spPr>
          <a:xfrm>
            <a:off x="8070850" y="2223294"/>
            <a:ext cx="1066800" cy="1524000"/>
          </a:xfrm>
          <a:prstGeom prst="rightBrace">
            <a:avLst>
              <a:gd name="adj1" fmla="val 8333"/>
              <a:gd name="adj2" fmla="val 4523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2"/>
          <p:cNvSpPr txBox="1">
            <a:spLocks noChangeArrowheads="1"/>
          </p:cNvSpPr>
          <p:nvPr/>
        </p:nvSpPr>
        <p:spPr bwMode="auto">
          <a:xfrm>
            <a:off x="9137650" y="2451894"/>
            <a:ext cx="6324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 điều kiện bỏ dấu giá trị tuyệt đối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ight Brace 27"/>
          <p:cNvSpPr/>
          <p:nvPr/>
        </p:nvSpPr>
        <p:spPr>
          <a:xfrm>
            <a:off x="7689850" y="3823494"/>
            <a:ext cx="1981200" cy="3505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 Box 2"/>
          <p:cNvSpPr txBox="1">
            <a:spLocks noChangeArrowheads="1"/>
          </p:cNvSpPr>
          <p:nvPr/>
        </p:nvSpPr>
        <p:spPr bwMode="auto">
          <a:xfrm>
            <a:off x="9442450" y="4052094"/>
            <a:ext cx="6324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các phương trình tương ứng với mỗi điều kiện vừa đặt. Đối chiếu nghiệm với điều kiện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ight Brace 29"/>
          <p:cNvSpPr/>
          <p:nvPr/>
        </p:nvSpPr>
        <p:spPr>
          <a:xfrm>
            <a:off x="10890250" y="7785894"/>
            <a:ext cx="838200" cy="609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Box 2"/>
          <p:cNvSpPr txBox="1">
            <a:spLocks noChangeArrowheads="1"/>
          </p:cNvSpPr>
          <p:nvPr/>
        </p:nvSpPr>
        <p:spPr bwMode="auto">
          <a:xfrm>
            <a:off x="527050" y="1308894"/>
            <a:ext cx="6324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vi-VN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 </a:t>
            </a: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37" grpId="0"/>
      <p:bldP spid="57" grpId="0"/>
      <p:bldP spid="64" grpId="0"/>
      <p:bldP spid="68" grpId="0"/>
      <p:bldP spid="72" grpId="0"/>
      <p:bldP spid="73" grpId="0"/>
      <p:bldP spid="21" grpId="0"/>
      <p:bldP spid="26" grpId="0" animBg="1"/>
      <p:bldP spid="27" grpId="0"/>
      <p:bldP spid="28" grpId="0" animBg="1"/>
      <p:bldP spid="29" grpId="0"/>
      <p:bldP spid="30" grpId="0" animBg="1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61913"/>
            <a:ext cx="16429038" cy="9080501"/>
          </a:xfrm>
          <a:prstGeom prst="rect">
            <a:avLst/>
          </a:prstGeom>
          <a:solidFill>
            <a:srgbClr val="66FF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97" name="Text Box 21"/>
          <p:cNvSpPr txBox="1">
            <a:spLocks noChangeArrowheads="1"/>
          </p:cNvSpPr>
          <p:nvPr/>
        </p:nvSpPr>
        <p:spPr bwMode="auto">
          <a:xfrm>
            <a:off x="587375" y="1477963"/>
            <a:ext cx="151034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40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vi-VN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vi-VN" sz="4000" b="1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vi-VN" sz="40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GTTĐ</a:t>
            </a:r>
          </a:p>
        </p:txBody>
      </p:sp>
      <p:graphicFrame>
        <p:nvGraphicFramePr>
          <p:cNvPr id="7173" name="Object 17"/>
          <p:cNvGraphicFramePr>
            <a:graphicFrameLocks noChangeAspect="1"/>
          </p:cNvGraphicFramePr>
          <p:nvPr/>
        </p:nvGraphicFramePr>
        <p:xfrm>
          <a:off x="16887825" y="7248525"/>
          <a:ext cx="112713" cy="176213"/>
        </p:xfrm>
        <a:graphic>
          <a:graphicData uri="http://schemas.openxmlformats.org/presentationml/2006/ole">
            <p:oleObj spid="_x0000_s7184" name="Equation" r:id="rId4" imgW="114102" imgH="177492" progId="Equation.DSMT4">
              <p:embed/>
            </p:oleObj>
          </a:graphicData>
        </a:graphic>
      </p:graphicFrame>
      <p:sp>
        <p:nvSpPr>
          <p:cNvPr id="57" name="Text Box 2"/>
          <p:cNvSpPr txBox="1">
            <a:spLocks noChangeArrowheads="1"/>
          </p:cNvSpPr>
          <p:nvPr/>
        </p:nvSpPr>
        <p:spPr bwMode="auto">
          <a:xfrm>
            <a:off x="588963" y="2290763"/>
            <a:ext cx="14263687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vi-VN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vi-VN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</a:t>
            </a:r>
            <a:r>
              <a:rPr lang="en-US" altLang="vi-VN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altLang="vi-VN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 </a:t>
            </a:r>
            <a:r>
              <a:rPr lang="vi-VN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 điều kiện bỏ dấu giá trị tuyệt đối</a:t>
            </a: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vi-VN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vi-VN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</a:t>
            </a:r>
            <a:r>
              <a:rPr lang="en-US" altLang="vi-VN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altLang="vi-VN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altLang="vi-VN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vi-VN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</a:t>
            </a:r>
            <a:r>
              <a:rPr lang="en-US" altLang="vi-VN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vi-VN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trình ứng với mỗi điều kiện vừa đặt</a:t>
            </a: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 chiếu nghiệm với điều kiện</a:t>
            </a: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vi-VN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</a:t>
            </a:r>
            <a:r>
              <a:rPr lang="en-US" altLang="vi-VN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3:</a:t>
            </a:r>
            <a:r>
              <a:rPr lang="vi-VN" altLang="vi-VN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luận nghiệm</a:t>
            </a:r>
            <a:r>
              <a:rPr lang="en-US" altLang="vi-VN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9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61913"/>
            <a:ext cx="16429038" cy="9080501"/>
          </a:xfrm>
          <a:prstGeom prst="rect">
            <a:avLst/>
          </a:prstGeom>
          <a:solidFill>
            <a:srgbClr val="66FF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44" name="Object 17"/>
          <p:cNvGraphicFramePr>
            <a:graphicFrameLocks noChangeAspect="1"/>
          </p:cNvGraphicFramePr>
          <p:nvPr/>
        </p:nvGraphicFramePr>
        <p:xfrm>
          <a:off x="16887825" y="7248525"/>
          <a:ext cx="112713" cy="176213"/>
        </p:xfrm>
        <a:graphic>
          <a:graphicData uri="http://schemas.openxmlformats.org/presentationml/2006/ole">
            <p:oleObj spid="_x0000_s41986" name="Equation" r:id="rId4" imgW="114102" imgH="177492" progId="Equation.DSMT4">
              <p:embed/>
            </p:oleObj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812098" y="232875"/>
            <a:ext cx="10822305" cy="962401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5260" u="sng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US" sz="5260" u="sng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  <a:endParaRPr lang="en-US" altLang="en-US" sz="5260" u="sng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812099" y="1503099"/>
            <a:ext cx="10821352" cy="422539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TH1: ax + b = cx + d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8287839"/>
              </p:ext>
            </p:extLst>
          </p:nvPr>
        </p:nvGraphicFramePr>
        <p:xfrm>
          <a:off x="6185717" y="2939392"/>
          <a:ext cx="1202478" cy="260955"/>
        </p:xfrm>
        <a:graphic>
          <a:graphicData uri="http://schemas.openxmlformats.org/presentationml/2006/ole">
            <p:oleObj spid="_x0000_s41987" name="Equation" r:id="rId5" imgW="435285" imgH="677109" progId="Equation.DSMT4">
              <p:embed/>
            </p:oleObj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76569278"/>
              </p:ext>
            </p:extLst>
          </p:nvPr>
        </p:nvGraphicFramePr>
        <p:xfrm>
          <a:off x="8223250" y="3366294"/>
          <a:ext cx="1903924" cy="594977"/>
        </p:xfrm>
        <a:graphic>
          <a:graphicData uri="http://schemas.openxmlformats.org/presentationml/2006/ole">
            <p:oleObj spid="_x0000_s41988" name="Equation" r:id="rId6" imgW="622080" imgH="177480" progId="Equation.DSMT4">
              <p:embed/>
            </p:oleObj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812097" y="4509294"/>
            <a:ext cx="891838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alt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ax + b = </a:t>
            </a:r>
            <a:r>
              <a:rPr lang="en-US" alt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(cx </a:t>
            </a:r>
            <a:r>
              <a:rPr lang="en-US" altLang="en-US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d) </a:t>
            </a:r>
            <a:r>
              <a:rPr lang="en-US" altLang="en-US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8953310"/>
              </p:ext>
            </p:extLst>
          </p:nvPr>
        </p:nvGraphicFramePr>
        <p:xfrm>
          <a:off x="8375650" y="4447717"/>
          <a:ext cx="1903924" cy="594977"/>
        </p:xfrm>
        <a:graphic>
          <a:graphicData uri="http://schemas.openxmlformats.org/presentationml/2006/ole">
            <p:oleObj spid="_x0000_s41989" name="Equation" r:id="rId7" imgW="622080" imgH="177480" progId="Equation.DSMT4">
              <p:embed/>
            </p:oleObj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3864093"/>
              </p:ext>
            </p:extLst>
          </p:nvPr>
        </p:nvGraphicFramePr>
        <p:xfrm>
          <a:off x="7537450" y="2593181"/>
          <a:ext cx="2952750" cy="849313"/>
        </p:xfrm>
        <a:graphic>
          <a:graphicData uri="http://schemas.openxmlformats.org/presentationml/2006/ole">
            <p:oleObj spid="_x0000_s41990" name="Equation" r:id="rId8" imgW="965160" imgH="253800" progId="Equation.DSMT4">
              <p:embed/>
            </p:oleObj>
          </a:graphicData>
        </a:graphic>
      </p:graphicFrame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2736850" y="5347494"/>
            <a:ext cx="9753600" cy="2362201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None/>
            </a:pPr>
            <a:endParaRPr lang="en-US" altLang="en-US" sz="3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2660650" y="5728494"/>
            <a:ext cx="8991600" cy="1311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4: Giải phương trình sau: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3371850" y="6491288"/>
          <a:ext cx="2132013" cy="838200"/>
        </p:xfrm>
        <a:graphic>
          <a:graphicData uri="http://schemas.openxmlformats.org/presentationml/2006/ole">
            <p:oleObj spid="_x0000_s41991" name="Equation" r:id="rId9" imgW="698400" imgH="253800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424421275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429038" cy="9080501"/>
          </a:xfrm>
          <a:prstGeom prst="rect">
            <a:avLst/>
          </a:prstGeom>
          <a:solidFill>
            <a:srgbClr val="66FF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 Box 21"/>
          <p:cNvSpPr txBox="1">
            <a:spLocks noChangeArrowheads="1"/>
          </p:cNvSpPr>
          <p:nvPr/>
        </p:nvSpPr>
        <p:spPr bwMode="auto">
          <a:xfrm>
            <a:off x="527050" y="2223294"/>
            <a:ext cx="1510347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sz="6000" b="1" u="sng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?2</a:t>
            </a:r>
            <a:r>
              <a:rPr lang="en-US" altLang="vi-VN" sz="6000" b="1" u="sng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60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 các phương trình</a:t>
            </a:r>
            <a:endParaRPr lang="en-US" altLang="vi-VN" sz="6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197" name="Object 17"/>
          <p:cNvGraphicFramePr>
            <a:graphicFrameLocks noChangeAspect="1"/>
          </p:cNvGraphicFramePr>
          <p:nvPr/>
        </p:nvGraphicFramePr>
        <p:xfrm>
          <a:off x="16887825" y="7248525"/>
          <a:ext cx="112713" cy="176213"/>
        </p:xfrm>
        <a:graphic>
          <a:graphicData uri="http://schemas.openxmlformats.org/presentationml/2006/ole">
            <p:oleObj spid="_x0000_s8326" name="Equation" r:id="rId4" imgW="114102" imgH="177492" progId="Equation.DSMT4">
              <p:embed/>
            </p:oleObj>
          </a:graphicData>
        </a:graphic>
      </p:graphicFrame>
      <p:graphicFrame>
        <p:nvGraphicFramePr>
          <p:cNvPr id="3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95292437"/>
              </p:ext>
            </p:extLst>
          </p:nvPr>
        </p:nvGraphicFramePr>
        <p:xfrm>
          <a:off x="1060450" y="3594894"/>
          <a:ext cx="3333750" cy="581025"/>
        </p:xfrm>
        <a:graphic>
          <a:graphicData uri="http://schemas.openxmlformats.org/presentationml/2006/ole">
            <p:oleObj spid="_x0000_s8327" name="Equation" r:id="rId5" imgW="3314520" imgH="609480" progId="Equation.DSMT4">
              <p:embed/>
            </p:oleObj>
          </a:graphicData>
        </a:graphic>
      </p:graphicFrame>
      <p:graphicFrame>
        <p:nvGraphicFramePr>
          <p:cNvPr id="8336" name="Object 144"/>
          <p:cNvGraphicFramePr>
            <a:graphicFrameLocks noChangeAspect="1"/>
          </p:cNvGraphicFramePr>
          <p:nvPr/>
        </p:nvGraphicFramePr>
        <p:xfrm>
          <a:off x="8832850" y="3442494"/>
          <a:ext cx="3487738" cy="581025"/>
        </p:xfrm>
        <a:graphic>
          <a:graphicData uri="http://schemas.openxmlformats.org/presentationml/2006/ole">
            <p:oleObj spid="_x0000_s8336" name="Equation" r:id="rId6" imgW="3466800" imgH="609480" progId="Equation.DSMT4">
              <p:embed/>
            </p:oleObj>
          </a:graphicData>
        </a:graphic>
      </p:graphicFrame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298450" y="4585494"/>
            <a:ext cx="1510347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6000" b="1" u="sng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36</a:t>
            </a:r>
            <a:r>
              <a:rPr lang="en-US" altLang="vi-VN" sz="60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Giải các phương trình sau</a:t>
            </a:r>
            <a:endParaRPr lang="en-US" altLang="vi-VN" sz="6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337" name="Object 145"/>
          <p:cNvGraphicFramePr>
            <a:graphicFrameLocks noChangeAspect="1"/>
          </p:cNvGraphicFramePr>
          <p:nvPr/>
        </p:nvGraphicFramePr>
        <p:xfrm>
          <a:off x="1365250" y="6109494"/>
          <a:ext cx="2643187" cy="581025"/>
        </p:xfrm>
        <a:graphic>
          <a:graphicData uri="http://schemas.openxmlformats.org/presentationml/2006/ole">
            <p:oleObj spid="_x0000_s8337" name="Equation" r:id="rId7" imgW="2628720" imgH="609480" progId="Equation.DSMT4">
              <p:embed/>
            </p:oleObj>
          </a:graphicData>
        </a:graphic>
      </p:graphicFrame>
      <p:graphicFrame>
        <p:nvGraphicFramePr>
          <p:cNvPr id="8339" name="Object 147"/>
          <p:cNvGraphicFramePr>
            <a:graphicFrameLocks noChangeAspect="1"/>
          </p:cNvGraphicFramePr>
          <p:nvPr/>
        </p:nvGraphicFramePr>
        <p:xfrm>
          <a:off x="8832850" y="5804694"/>
          <a:ext cx="2962275" cy="581025"/>
        </p:xfrm>
        <a:graphic>
          <a:graphicData uri="http://schemas.openxmlformats.org/presentationml/2006/ole">
            <p:oleObj spid="_x0000_s8339" name="Equation" r:id="rId8" imgW="2946240" imgH="609480" progId="Equation.DSMT4">
              <p:embed/>
            </p:oleObj>
          </a:graphicData>
        </a:graphic>
      </p:graphicFrame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4108450" y="699294"/>
            <a:ext cx="8305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6000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</a:t>
            </a:r>
            <a:endParaRPr lang="en-US" altLang="vi-VN" sz="6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22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2816</TotalTime>
  <Words>382</Words>
  <Application>Microsoft Office PowerPoint</Application>
  <PresentationFormat>Custom</PresentationFormat>
  <Paragraphs>46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164A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HAÂN HAÏNH CHAØO ÑOÙN   QUYÙ THAÀY COÂ GIAÙO  VEÀ THAM DÖÏ   TIEÁT HOÏC HOÂM NAY</dc:title>
  <dc:creator>Windows xp sp2 Full</dc:creator>
  <cp:lastModifiedBy>TIEN</cp:lastModifiedBy>
  <cp:revision>359</cp:revision>
  <dcterms:created xsi:type="dcterms:W3CDTF">2008-11-01T19:51:56Z</dcterms:created>
  <dcterms:modified xsi:type="dcterms:W3CDTF">2021-02-20T00:00:22Z</dcterms:modified>
</cp:coreProperties>
</file>