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345" r:id="rId3"/>
    <p:sldId id="265" r:id="rId4"/>
    <p:sldId id="266" r:id="rId5"/>
    <p:sldId id="287" r:id="rId6"/>
    <p:sldId id="298" r:id="rId7"/>
    <p:sldId id="300" r:id="rId8"/>
    <p:sldId id="286" r:id="rId9"/>
    <p:sldId id="272" r:id="rId10"/>
    <p:sldId id="270" r:id="rId11"/>
    <p:sldId id="296" r:id="rId12"/>
    <p:sldId id="339" r:id="rId13"/>
    <p:sldId id="273" r:id="rId14"/>
    <p:sldId id="291" r:id="rId15"/>
    <p:sldId id="274" r:id="rId16"/>
    <p:sldId id="275" r:id="rId17"/>
    <p:sldId id="289" r:id="rId18"/>
    <p:sldId id="276" r:id="rId19"/>
    <p:sldId id="277" r:id="rId20"/>
    <p:sldId id="292" r:id="rId21"/>
    <p:sldId id="280" r:id="rId22"/>
    <p:sldId id="303" r:id="rId23"/>
    <p:sldId id="304" r:id="rId24"/>
    <p:sldId id="309" r:id="rId25"/>
    <p:sldId id="310" r:id="rId26"/>
    <p:sldId id="311" r:id="rId27"/>
    <p:sldId id="314" r:id="rId28"/>
    <p:sldId id="315" r:id="rId29"/>
    <p:sldId id="341" r:id="rId30"/>
    <p:sldId id="344" r:id="rId31"/>
    <p:sldId id="343" r:id="rId32"/>
    <p:sldId id="319" r:id="rId33"/>
    <p:sldId id="320" r:id="rId34"/>
    <p:sldId id="321" r:id="rId35"/>
    <p:sldId id="322" r:id="rId36"/>
    <p:sldId id="336" r:id="rId37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 varScale="1">
        <p:scale>
          <a:sx n="78" d="100"/>
          <a:sy n="78" d="100"/>
        </p:scale>
        <p:origin x="-228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tags" Target="tags/tag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01EFF-679B-4F0E-A741-DBA6BE71A13E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199ED45D-1F10-49F9-9AF4-AB120EAD5746}">
      <dgm:prSet phldrT="[Văn bản]" phldr="0"/>
      <dgm:spPr/>
      <dgm:t>
        <a:bodyPr/>
        <a:lstStyle/>
        <a:p>
          <a:pPr rtl="0"/>
          <a:r>
            <a:rPr lang="vi-VN" err="1"/>
            <a:t>Để</a:t>
          </a:r>
          <a:r>
            <a:rPr lang="vi-VN" b="0" i="0" u="none" strike="noStrike" cap="none" baseline="0" noProof="0"/>
            <a:t>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chống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 quân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Pháp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nhảy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dù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người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dân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Phú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Thọ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 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đã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cắm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 chông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để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đối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phó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với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 quân </a:t>
          </a:r>
          <a:r>
            <a:rPr lang="vi-VN" b="0" i="0" u="none" strike="noStrike" cap="none" baseline="0" noProof="0" err="1">
              <a:solidFill>
                <a:srgbClr val="010000"/>
              </a:solidFill>
            </a:rPr>
            <a:t>Pháp</a:t>
          </a:r>
          <a:r>
            <a:rPr lang="vi-VN" b="0" i="0" u="none" strike="noStrike" cap="none" baseline="0" noProof="0">
              <a:solidFill>
                <a:srgbClr val="010000"/>
              </a:solidFill>
            </a:rPr>
            <a:t>.</a:t>
          </a:r>
        </a:p>
      </dgm:t>
    </dgm:pt>
    <dgm:pt modelId="{C1D8EAF4-47A3-4975-9BA9-4F3F553FD3EB}" type="parTrans" cxnId="{0762BFB0-2678-4F3E-B318-6D2D2A8D6DED}">
      <dgm:prSet/>
      <dgm:spPr/>
    </dgm:pt>
    <dgm:pt modelId="{DE3B7425-BF7C-4F76-A380-8D8F60D85225}" type="sibTrans" cxnId="{0762BFB0-2678-4F3E-B318-6D2D2A8D6DED}">
      <dgm:prSet/>
      <dgm:spPr/>
    </dgm:pt>
    <dgm:pt modelId="{79A3452D-46EC-480E-BABE-2EF59183BE05}" type="pres">
      <dgm:prSet presAssocID="{F2901EFF-679B-4F0E-A741-DBA6BE71A13E}" presName="Name0" presStyleCnt="0">
        <dgm:presLayoutVars>
          <dgm:dir/>
          <dgm:animLvl val="lvl"/>
          <dgm:resizeHandles val="exact"/>
        </dgm:presLayoutVars>
      </dgm:prSet>
      <dgm:spPr/>
    </dgm:pt>
    <dgm:pt modelId="{14759962-9C20-4752-9F13-2D154B22CE88}" type="pres">
      <dgm:prSet presAssocID="{F2901EFF-679B-4F0E-A741-DBA6BE71A13E}" presName="dummy" presStyleCnt="0"/>
      <dgm:spPr/>
    </dgm:pt>
    <dgm:pt modelId="{575B55B2-5AB8-475C-9029-4833F77BCC2B}" type="pres">
      <dgm:prSet presAssocID="{F2901EFF-679B-4F0E-A741-DBA6BE71A13E}" presName="linH" presStyleCnt="0"/>
      <dgm:spPr/>
    </dgm:pt>
    <dgm:pt modelId="{E181E47F-50FA-4B73-AC0B-9990F73A9DA0}" type="pres">
      <dgm:prSet presAssocID="{F2901EFF-679B-4F0E-A741-DBA6BE71A13E}" presName="padding1" presStyleCnt="0"/>
      <dgm:spPr/>
    </dgm:pt>
    <dgm:pt modelId="{CA447D6C-11F8-42A8-A629-5E74C06CEDD3}" type="pres">
      <dgm:prSet presAssocID="{199ED45D-1F10-49F9-9AF4-AB120EAD5746}" presName="linV" presStyleCnt="0"/>
      <dgm:spPr/>
    </dgm:pt>
    <dgm:pt modelId="{601B14AD-2096-446D-9D14-99B6A57B9D81}" type="pres">
      <dgm:prSet presAssocID="{199ED45D-1F10-49F9-9AF4-AB120EAD5746}" presName="spVertical1" presStyleCnt="0"/>
      <dgm:spPr/>
    </dgm:pt>
    <dgm:pt modelId="{BEDC2278-13E3-4199-9E72-3C8EF6FCF54C}" type="pres">
      <dgm:prSet presAssocID="{199ED45D-1F10-49F9-9AF4-AB120EAD5746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59044-47EC-4C47-9CBD-5F80E317404B}" type="pres">
      <dgm:prSet presAssocID="{199ED45D-1F10-49F9-9AF4-AB120EAD5746}" presName="spVertical2" presStyleCnt="0"/>
      <dgm:spPr/>
    </dgm:pt>
    <dgm:pt modelId="{F03E0A06-1361-4DDC-86FB-7E7340324D09}" type="pres">
      <dgm:prSet presAssocID="{199ED45D-1F10-49F9-9AF4-AB120EAD5746}" presName="spVertical3" presStyleCnt="0"/>
      <dgm:spPr/>
    </dgm:pt>
    <dgm:pt modelId="{7C8EB1BB-9CC7-4813-A5C5-15242E20FAE0}" type="pres">
      <dgm:prSet presAssocID="{F2901EFF-679B-4F0E-A741-DBA6BE71A13E}" presName="padding2" presStyleCnt="0"/>
      <dgm:spPr/>
    </dgm:pt>
    <dgm:pt modelId="{6FD0A2A1-4F66-4925-89F8-781F4C9E5222}" type="pres">
      <dgm:prSet presAssocID="{F2901EFF-679B-4F0E-A741-DBA6BE71A13E}" presName="negArrow" presStyleCnt="0"/>
      <dgm:spPr/>
    </dgm:pt>
    <dgm:pt modelId="{E6A29DC5-89FD-4A65-97BF-487E54E6FCED}" type="pres">
      <dgm:prSet presAssocID="{F2901EFF-679B-4F0E-A741-DBA6BE71A13E}" presName="backgroundArrow" presStyleLbl="node1" presStyleIdx="0" presStyleCnt="1"/>
      <dgm:spPr/>
    </dgm:pt>
  </dgm:ptLst>
  <dgm:cxnLst>
    <dgm:cxn modelId="{1FDB1C34-B58F-4CBC-9B44-20436755D9BE}" type="presOf" srcId="{F2901EFF-679B-4F0E-A741-DBA6BE71A13E}" destId="{79A3452D-46EC-480E-BABE-2EF59183BE05}" srcOrd="0" destOrd="0" presId="urn:microsoft.com/office/officeart/2005/8/layout/hProcess3"/>
    <dgm:cxn modelId="{0762BFB0-2678-4F3E-B318-6D2D2A8D6DED}" srcId="{F2901EFF-679B-4F0E-A741-DBA6BE71A13E}" destId="{199ED45D-1F10-49F9-9AF4-AB120EAD5746}" srcOrd="0" destOrd="0" parTransId="{C1D8EAF4-47A3-4975-9BA9-4F3F553FD3EB}" sibTransId="{DE3B7425-BF7C-4F76-A380-8D8F60D85225}"/>
    <dgm:cxn modelId="{3F7799C7-AB59-4208-9749-33D557149392}" type="presOf" srcId="{199ED45D-1F10-49F9-9AF4-AB120EAD5746}" destId="{BEDC2278-13E3-4199-9E72-3C8EF6FCF54C}" srcOrd="0" destOrd="0" presId="urn:microsoft.com/office/officeart/2005/8/layout/hProcess3"/>
    <dgm:cxn modelId="{77A047F3-1037-42AD-A5DE-9B42A1211E6B}" type="presParOf" srcId="{79A3452D-46EC-480E-BABE-2EF59183BE05}" destId="{14759962-9C20-4752-9F13-2D154B22CE88}" srcOrd="0" destOrd="0" presId="urn:microsoft.com/office/officeart/2005/8/layout/hProcess3"/>
    <dgm:cxn modelId="{0839A262-4082-46E6-9FE3-D2B99F1DFDBC}" type="presParOf" srcId="{79A3452D-46EC-480E-BABE-2EF59183BE05}" destId="{575B55B2-5AB8-475C-9029-4833F77BCC2B}" srcOrd="1" destOrd="0" presId="urn:microsoft.com/office/officeart/2005/8/layout/hProcess3"/>
    <dgm:cxn modelId="{B309D061-0C4E-405B-ACA9-86290FB332EE}" type="presParOf" srcId="{575B55B2-5AB8-475C-9029-4833F77BCC2B}" destId="{E181E47F-50FA-4B73-AC0B-9990F73A9DA0}" srcOrd="0" destOrd="0" presId="urn:microsoft.com/office/officeart/2005/8/layout/hProcess3"/>
    <dgm:cxn modelId="{D7F81943-17D5-4AC9-BC96-BF73A3C4B382}" type="presParOf" srcId="{575B55B2-5AB8-475C-9029-4833F77BCC2B}" destId="{CA447D6C-11F8-42A8-A629-5E74C06CEDD3}" srcOrd="1" destOrd="0" presId="urn:microsoft.com/office/officeart/2005/8/layout/hProcess3"/>
    <dgm:cxn modelId="{37AFAFC3-EB09-43C6-BB02-2AD6B67EEB74}" type="presParOf" srcId="{CA447D6C-11F8-42A8-A629-5E74C06CEDD3}" destId="{601B14AD-2096-446D-9D14-99B6A57B9D81}" srcOrd="0" destOrd="0" presId="urn:microsoft.com/office/officeart/2005/8/layout/hProcess3"/>
    <dgm:cxn modelId="{28E60ED7-0FC3-4696-9EEA-AE0B76F318B6}" type="presParOf" srcId="{CA447D6C-11F8-42A8-A629-5E74C06CEDD3}" destId="{BEDC2278-13E3-4199-9E72-3C8EF6FCF54C}" srcOrd="1" destOrd="0" presId="urn:microsoft.com/office/officeart/2005/8/layout/hProcess3"/>
    <dgm:cxn modelId="{E3D34BFE-88F5-4082-AA63-C2FA4F546351}" type="presParOf" srcId="{CA447D6C-11F8-42A8-A629-5E74C06CEDD3}" destId="{5BF59044-47EC-4C47-9CBD-5F80E317404B}" srcOrd="2" destOrd="0" presId="urn:microsoft.com/office/officeart/2005/8/layout/hProcess3"/>
    <dgm:cxn modelId="{92C1FBEE-BBE3-4317-9B43-22B33C0C7E32}" type="presParOf" srcId="{CA447D6C-11F8-42A8-A629-5E74C06CEDD3}" destId="{F03E0A06-1361-4DDC-86FB-7E7340324D09}" srcOrd="3" destOrd="0" presId="urn:microsoft.com/office/officeart/2005/8/layout/hProcess3"/>
    <dgm:cxn modelId="{F36CCA83-79B9-434A-A8EB-FBE1F5D6E12F}" type="presParOf" srcId="{575B55B2-5AB8-475C-9029-4833F77BCC2B}" destId="{7C8EB1BB-9CC7-4813-A5C5-15242E20FAE0}" srcOrd="2" destOrd="0" presId="urn:microsoft.com/office/officeart/2005/8/layout/hProcess3"/>
    <dgm:cxn modelId="{192EC2A1-CA63-48DC-A2C1-27A44DEE1FD0}" type="presParOf" srcId="{575B55B2-5AB8-475C-9029-4833F77BCC2B}" destId="{6FD0A2A1-4F66-4925-89F8-781F4C9E5222}" srcOrd="3" destOrd="0" presId="urn:microsoft.com/office/officeart/2005/8/layout/hProcess3"/>
    <dgm:cxn modelId="{4C474F6E-7257-45D5-B8D5-183816738A92}" type="presParOf" srcId="{575B55B2-5AB8-475C-9029-4833F77BCC2B}" destId="{E6A29DC5-89FD-4A65-97BF-487E54E6FCED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0AFD8-429F-46F3-9125-B2838096FDD2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C3B65-A179-4C2C-98FB-DA7CB2647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5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85FD1-2E11-4976-BE04-DA857F480D7F}" type="slidenum">
              <a:rPr lang="en-US"/>
              <a:pPr/>
              <a:t>1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9141-2BA8-4205-BAB8-892F7AFFB8F1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6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7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9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12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76B29-4223-499B-A2D1-0A791B254313}" type="slidenum">
              <a:rPr lang="en-US"/>
              <a:pPr/>
              <a:t>21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39141-2BA8-4205-BAB8-892F7AFFB8F1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22DB7B-4718-4140-8B83-AA927368A6F5}" type="slidenum">
              <a:rPr lang="en-US"/>
              <a:pPr/>
              <a:t>25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endParaRPr lang="en-US" sz="1000">
              <a:latin typeface="Arial" pitchFamily="34" charset="0"/>
            </a:endParaRPr>
          </a:p>
          <a:p>
            <a:pPr eaLnBrk="1" hangingPunct="1"/>
            <a:r>
              <a:rPr lang="en-US" sz="1000">
                <a:latin typeface="Arial" pitchFamily="34" charset="0"/>
              </a:rPr>
              <a:t>Copyright (c) 2005  -  Doan Van Hung, Khoa Lich su- ĐH Quy Nhon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5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8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80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3D4E7-4769-44F1-B3B4-D6D76F52BEE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65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8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2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8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6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1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9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6C57B-B65E-4D6E-B117-ACCE12A3F3E6}" type="datetimeFigureOut">
              <a:rPr lang="en-US" smtClean="0"/>
              <a:pPr/>
              <a:t>28/08/20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54C6-00AB-4582-A1BD-7C9F287930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PHAN%20KET%20NOI%5CBOM%20NO%20ExBig.wav" TargetMode="External"/><Relationship Id="rId4" Type="http://schemas.openxmlformats.org/officeDocument/2006/relationships/hyperlink" Target="PHAN%20KET%20NOI/BOM%20NO%20ExBig.wav" TargetMode="External"/><Relationship Id="rId5" Type="http://schemas.openxmlformats.org/officeDocument/2006/relationships/oleObject" Target="../embeddings/oleObject1.bin"/><Relationship Id="rId6" Type="http://schemas.openxmlformats.org/officeDocument/2006/relationships/image" Target="../media/image9.png"/><Relationship Id="rId7" Type="http://schemas.openxmlformats.org/officeDocument/2006/relationships/image" Target="../media/image10.gi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PHAN%20KET%20NOI/BOM%20NO%20ExBig.wav" TargetMode="External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6" Type="http://schemas.openxmlformats.org/officeDocument/2006/relationships/image" Target="../media/image10.gi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inh 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2011362"/>
          </a:xfrm>
        </p:spPr>
        <p:txBody>
          <a:bodyPr>
            <a:normAutofit/>
          </a:bodyPr>
          <a:lstStyle/>
          <a:p>
            <a:r>
              <a:rPr lang="en-US" sz="3600" b="1" i="1" u="sng" dirty="0">
                <a:solidFill>
                  <a:srgbClr val="0000FF"/>
                </a:solidFill>
                <a:latin typeface="Times New Roman" pitchFamily="18" charset="0"/>
              </a:rPr>
              <a:t>CHƯƠNG V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3600" b="1" dirty="0">
                <a:solidFill>
                  <a:srgbClr val="FF3300"/>
                </a:solidFill>
                <a:latin typeface="Times New Roman" pitchFamily="18" charset="0"/>
              </a:rPr>
              <a:t>VIỆT NAM TỪ CUỐI NĂM 1946 ĐẾN NĂM 1954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2209800"/>
            <a:ext cx="9144000" cy="236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000" b="1" i="1" u="sng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r>
              <a:rPr lang="en-US" sz="4000" b="1" i="1" u="sng" dirty="0">
                <a:latin typeface="Times New Roman" pitchFamily="18" charset="0"/>
              </a:rPr>
              <a:t>BÀI </a:t>
            </a:r>
            <a:r>
              <a:rPr lang="en-US" sz="4000" b="1" i="1" u="sng" dirty="0" smtClean="0">
                <a:latin typeface="Times New Roman" pitchFamily="18" charset="0"/>
              </a:rPr>
              <a:t>25- </a:t>
            </a:r>
            <a:r>
              <a:rPr lang="en-US" sz="4000" b="1" i="1" u="sng" dirty="0" smtClean="0">
                <a:latin typeface="Times New Roman" pitchFamily="18" charset="0"/>
              </a:rPr>
              <a:t>TIẾT 29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</a:rPr>
              <a:t> NHỮNG NĂM ĐẦU CỦA CUỘC </a:t>
            </a:r>
          </a:p>
          <a:p>
            <a:pPr algn="ctr"/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</a:rPr>
              <a:t>KHÁNG CHIẾN TOÀN QUỐC </a:t>
            </a:r>
          </a:p>
          <a:p>
            <a:pPr algn="ctr"/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</a:rPr>
              <a:t>CHỐNG THỰC DÂN PHÁP (1946- 1950)</a:t>
            </a:r>
          </a:p>
          <a:p>
            <a:pPr algn="ctr"/>
            <a:endParaRPr lang="en-US" sz="28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48357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839200" y="6170613"/>
            <a:ext cx="228600" cy="306387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AutoShape 3">
            <a:hlinkClick r:id="rId4"/>
          </p:cNvPr>
          <p:cNvSpPr>
            <a:spLocks noChangeArrowheads="1"/>
          </p:cNvSpPr>
          <p:nvPr/>
        </p:nvSpPr>
        <p:spPr bwMode="auto">
          <a:xfrm>
            <a:off x="8610600" y="6705600"/>
            <a:ext cx="228600" cy="3048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9092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Bitmap Image" r:id="rId5" imgW="4067743" imgH="3476190" progId="PBrush">
                  <p:embed/>
                </p:oleObj>
              </mc:Choice>
              <mc:Fallback>
                <p:oleObj name="Bitmap Image" r:id="rId5" imgW="4067743" imgH="3476190" progId="PBrush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7" name="AutoShape 9"/>
          <p:cNvSpPr>
            <a:spLocks noChangeArrowheads="1"/>
          </p:cNvSpPr>
          <p:nvPr/>
        </p:nvSpPr>
        <p:spPr bwMode="auto">
          <a:xfrm>
            <a:off x="3962400" y="1828800"/>
            <a:ext cx="455613" cy="37941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3200400" y="1905000"/>
            <a:ext cx="12176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marL="4572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912813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marL="13716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marL="18288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vi-VN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  <a:endParaRPr lang="en-US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0" y="5334000"/>
            <a:ext cx="8915400" cy="1477321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marL="4572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912813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marL="13716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marL="18288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chiến đấu ở các đô thị phía Bắc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 16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100" name="Picture 12" descr="explod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1219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1" name="Picture 13" descr="explod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1219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2" name="Picture 14" descr="explod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1219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06808"/>
      </p:ext>
    </p:extLst>
  </p:cSld>
  <p:clrMapOvr>
    <a:masterClrMapping/>
  </p:clrMapOvr>
  <p:transition xmlns:p14="http://schemas.microsoft.com/office/powerpoint/2010/main" spd="med">
    <p:check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>
            <a:hlinkClick r:id="rId3"/>
          </p:cNvPr>
          <p:cNvSpPr>
            <a:spLocks noChangeArrowheads="1"/>
          </p:cNvSpPr>
          <p:nvPr/>
        </p:nvSpPr>
        <p:spPr bwMode="auto">
          <a:xfrm>
            <a:off x="8610600" y="6705600"/>
            <a:ext cx="228600" cy="3048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9875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8839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4" name="Bitmap Image" r:id="rId4" imgW="4067743" imgH="3476190" progId="PBrush">
                  <p:embed/>
                </p:oleObj>
              </mc:Choice>
              <mc:Fallback>
                <p:oleObj name="Bitmap Image" r:id="rId4" imgW="4067743" imgH="3476190" progId="PBrush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839200" cy="685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6" name="AutoShape 4"/>
          <p:cNvSpPr>
            <a:spLocks noChangeArrowheads="1"/>
          </p:cNvSpPr>
          <p:nvPr/>
        </p:nvSpPr>
        <p:spPr bwMode="auto">
          <a:xfrm>
            <a:off x="4343400" y="2741613"/>
            <a:ext cx="228600" cy="384175"/>
          </a:xfrm>
          <a:prstGeom prst="irregularSeal1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auto">
          <a:xfrm>
            <a:off x="5562600" y="5943600"/>
            <a:ext cx="381000" cy="381000"/>
          </a:xfrm>
          <a:prstGeom prst="irregularSeal1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5792788" y="6400800"/>
            <a:ext cx="379412" cy="381000"/>
          </a:xfrm>
          <a:prstGeom prst="irregularSeal1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879" name="Picture 7" descr="explod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097588"/>
            <a:ext cx="1219200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explod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0"/>
            <a:ext cx="1219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304800" y="0"/>
            <a:ext cx="6781800" cy="120032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marL="4572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912813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marL="13716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marL="18288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chiến đấu tại các đô thị phía Bắc vĩ tuyến 16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3200400" y="1905000"/>
            <a:ext cx="121761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marL="4572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912813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marL="13716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marL="18288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vi-VN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  <a:endParaRPr lang="en-US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83" name="AutoShape 11"/>
          <p:cNvSpPr>
            <a:spLocks noChangeArrowheads="1"/>
          </p:cNvSpPr>
          <p:nvPr/>
        </p:nvSpPr>
        <p:spPr bwMode="auto">
          <a:xfrm>
            <a:off x="3884613" y="1828800"/>
            <a:ext cx="382587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4495800" y="2668588"/>
            <a:ext cx="160020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marL="4572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marL="912813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marL="13716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marL="1828800" defTabSz="912813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vi-VN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 Định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85" name="AutoShape 13"/>
          <p:cNvSpPr>
            <a:spLocks noChangeArrowheads="1"/>
          </p:cNvSpPr>
          <p:nvPr/>
        </p:nvSpPr>
        <p:spPr bwMode="auto">
          <a:xfrm>
            <a:off x="3429000" y="3505200"/>
            <a:ext cx="455613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886" name="Picture 14" descr="explod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1219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7" name="Picture 15" descr="explod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12207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42955"/>
      </p:ext>
    </p:extLst>
  </p:cSld>
  <p:clrMapOvr>
    <a:masterClrMapping/>
  </p:clrMapOvr>
  <p:transition xmlns:p14="http://schemas.microsoft.com/office/powerpoint/2010/main" spd="med">
    <p:comb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animBg="1"/>
      <p:bldP spid="79877" grpId="0" animBg="1"/>
      <p:bldP spid="79878" grpId="0" animBg="1"/>
      <p:bldP spid="798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 noEditPoint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1000" y="457200"/>
            <a:ext cx="83058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17/2/1947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2819400"/>
            <a:ext cx="8610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31510123"/>
      </p:ext>
    </p:extLst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485371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00600" y="533400"/>
            <a:ext cx="4343400" cy="5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20h03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19/12/1946.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75 mm ta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00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3600"/>
            <a:ext cx="9498013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4" descr="e756d9a8-4add-4fb1-8446-15f48f1f1de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816" y="37706"/>
            <a:ext cx="8776355" cy="6080289"/>
          </a:xfrm>
        </p:spPr>
      </p:pic>
    </p:spTree>
    <p:extLst>
      <p:ext uri="{BB962C8B-B14F-4D97-AF65-F5344CB8AC3E}">
        <p14:creationId xmlns:p14="http://schemas.microsoft.com/office/powerpoint/2010/main" val="2281665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1143000"/>
          </a:xfrm>
        </p:spPr>
        <p:txBody>
          <a:bodyPr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4995" name="Picture 3" descr="vtc_29522_DSC04563_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8229600" cy="498157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957256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990599"/>
          </a:xfrm>
        </p:spPr>
        <p:txBody>
          <a:bodyPr>
            <a:noAutofit/>
          </a:bodyPr>
          <a:lstStyle/>
          <a:p>
            <a:pPr algn="l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9" name="Picture 3" descr="2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1" y="1330036"/>
            <a:ext cx="8114144" cy="51816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896987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m ba c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99"/>
            <a:ext cx="8959273" cy="664311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56388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ClrTx/>
              <a:buSzTx/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Bom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1946</a:t>
            </a:r>
          </a:p>
        </p:txBody>
      </p:sp>
    </p:spTree>
    <p:extLst>
      <p:ext uri="{BB962C8B-B14F-4D97-AF65-F5344CB8AC3E}">
        <p14:creationId xmlns:p14="http://schemas.microsoft.com/office/powerpoint/2010/main" val="258744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715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0" y="4191000"/>
            <a:ext cx="563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5992813" y="152400"/>
            <a:ext cx="3151187" cy="4483100"/>
          </a:xfrm>
          <a:prstGeom prst="rect">
            <a:avLst/>
          </a:prstGeom>
          <a:solidFill>
            <a:srgbClr val="004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2400" b="1" i="1">
                <a:solidFill>
                  <a:srgbClr val="FFFF00"/>
                </a:solidFill>
                <a:latin typeface="Times New Roman" pitchFamily="18" charset="0"/>
              </a:rPr>
              <a:t>Bức ảnh do bác sĩ quân y Trần Hạnh chụp tháng 12/1946. Người trong ảnh là chiến sĩ Nguyễn Văn Thiềng, còn gọi là Trần Thành, quê ở phố hàng Vôi – Hà Nội. Bức ảnh gốc hiện đang được trưng bày tại Bảo tàng quân sự Việt Nam.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4882237"/>
            <a:ext cx="8763000" cy="1927225"/>
          </a:xfrm>
          <a:prstGeom prst="rect">
            <a:avLst/>
          </a:prstGeom>
          <a:solidFill>
            <a:srgbClr val="004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Bức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ảnh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phản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ánh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hiện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thực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lịch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sử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sinh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động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về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chiến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sĩ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trung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đoàn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Thủ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đô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quyết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tử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”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cho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quốc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quyết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sinh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”.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Hành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động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quyết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tử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chiến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sĩ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Trần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Thành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mãi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mãi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là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tấm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gương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sáng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về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tinh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thần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yêu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nước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lòng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dũng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cảm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sẵn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sàng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hy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sinh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để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bảo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vệ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quốc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mà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thế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hệ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thanh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niên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cần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tập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7337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  <p:bldP spid="62469" grpId="0" animBg="1"/>
      <p:bldP spid="624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4584" name="Picture 8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1295400" y="152400"/>
            <a:ext cx="6705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(12/1946)</a:t>
            </a:r>
          </a:p>
        </p:txBody>
      </p:sp>
    </p:spTree>
    <p:extLst>
      <p:ext uri="{BB962C8B-B14F-4D97-AF65-F5344CB8AC3E}">
        <p14:creationId xmlns:p14="http://schemas.microsoft.com/office/powerpoint/2010/main" val="396261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1DBE8-50D3-4B63-A7AB-8FA91562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BÀI 25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I.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lối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A4691B-418C-4DDC-A51D-958E49AD1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II. </a:t>
            </a:r>
            <a:r>
              <a:rPr lang="en-US" b="1" dirty="0" err="1"/>
              <a:t>Chỉ</a:t>
            </a:r>
            <a:r>
              <a:rPr lang="en-US" b="1" dirty="0"/>
              <a:t> </a:t>
            </a:r>
            <a:r>
              <a:rPr lang="en-US" b="1" dirty="0" err="1"/>
              <a:t>nêu</a:t>
            </a:r>
            <a:r>
              <a:rPr lang="en-US" b="1" dirty="0"/>
              <a:t> ý </a:t>
            </a:r>
            <a:r>
              <a:rPr lang="en-US" b="1" dirty="0" err="1"/>
              <a:t>nghĩa</a:t>
            </a:r>
            <a:r>
              <a:rPr lang="en-US" b="1" dirty="0"/>
              <a:t> </a:t>
            </a:r>
            <a:r>
              <a:rPr lang="en-US" b="1" dirty="0" err="1"/>
              <a:t>cuộc</a:t>
            </a:r>
            <a:r>
              <a:rPr lang="en-US" b="1" dirty="0"/>
              <a:t> </a:t>
            </a:r>
            <a:r>
              <a:rPr lang="en-US" b="1" dirty="0" err="1"/>
              <a:t>kháng</a:t>
            </a:r>
            <a:r>
              <a:rPr lang="en-US" b="1" dirty="0"/>
              <a:t> </a:t>
            </a:r>
            <a:r>
              <a:rPr lang="en-US" b="1" dirty="0" err="1"/>
              <a:t>chiến</a:t>
            </a:r>
            <a:r>
              <a:rPr lang="en-US" b="1" dirty="0"/>
              <a:t>.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III. </a:t>
            </a: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endParaRPr lang="en-US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/>
              <a:t>IV. </a:t>
            </a:r>
            <a:r>
              <a:rPr lang="en-US" b="1" dirty="0" err="1"/>
              <a:t>Chỉ</a:t>
            </a:r>
            <a:r>
              <a:rPr lang="en-US" b="1" dirty="0"/>
              <a:t>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mạnh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, ý </a:t>
            </a:r>
            <a:r>
              <a:rPr lang="en-US" b="1" dirty="0" err="1"/>
              <a:t>nghĩa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chiến</a:t>
            </a:r>
            <a:r>
              <a:rPr lang="en-US" b="1" dirty="0"/>
              <a:t> </a:t>
            </a:r>
            <a:r>
              <a:rPr lang="en-US" b="1" dirty="0" err="1"/>
              <a:t>dịch</a:t>
            </a:r>
            <a:r>
              <a:rPr lang="en-US" b="1" dirty="0"/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V. </a:t>
            </a:r>
            <a:r>
              <a:rPr lang="en-US" b="1" dirty="0" err="1">
                <a:solidFill>
                  <a:srgbClr val="FF0000"/>
                </a:solidFill>
              </a:rPr>
              <a:t>Không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học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0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tuong dai quyet tu cho to quoc quyet s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tuong dai quyet tu cho to quoc quyet si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Kết quả hình ảnh cho tuong dai quyet tu cho to quoc quyet si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9" descr="Kết quả hình ảnh cho tuong dai quyet tu cho to quoc quyet sinh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09" y="55419"/>
            <a:ext cx="4073236" cy="535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55419"/>
            <a:ext cx="4544291" cy="535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0374" y="5791200"/>
            <a:ext cx="837882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880447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 noEditPoint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3636" y="207818"/>
            <a:ext cx="78534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</a:rPr>
              <a:t>II/ CUỘC CHIẾN  ĐẤU Ở CÁC ĐÔ THỊ PHÍA BẮCVĨ TUYẾN 16.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438400"/>
            <a:ext cx="238067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 Ý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200400"/>
            <a:ext cx="86868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FF"/>
                </a:solidFill>
              </a:rPr>
              <a:t>-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33400" y="5105400"/>
            <a:ext cx="78534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III / TÍCH CỰC CHO CUỘC CHIẾN ĐẤU LÂU DÀI (GIẢM TẢI).</a:t>
            </a:r>
          </a:p>
          <a:p>
            <a:endParaRPr lang="en-US" sz="24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2201"/>
      </p:ext>
    </p:extLst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6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" y="0"/>
            <a:ext cx="9982200" cy="762000"/>
          </a:xfrm>
        </p:spPr>
        <p:txBody>
          <a:bodyPr>
            <a:normAutofit/>
          </a:bodyPr>
          <a:lstStyle/>
          <a:p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Thu-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1947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83819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295399"/>
            <a:ext cx="4343400" cy="5562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phủ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Bô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-la-e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Cao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úy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Dương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Đắc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giăng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-ơ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mưu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.</a:t>
            </a:r>
          </a:p>
        </p:txBody>
      </p:sp>
      <p:pic>
        <p:nvPicPr>
          <p:cNvPr id="5" name="Picture 4" descr="bolla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990600"/>
            <a:ext cx="4495800" cy="4800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00600" y="5780782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úy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Emila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Bollaert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2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828800"/>
            <a:ext cx="8382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3600" dirty="0">
              <a:solidFill>
                <a:srgbClr val="FF0000"/>
              </a:solidFill>
              <a:latin typeface=" Arial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3600" dirty="0">
                <a:latin typeface=" Arial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 Arial"/>
                <a:ea typeface="Times New Roman" pitchFamily="18" charset="0"/>
                <a:cs typeface="Times New Roman" pitchFamily="18" charset="0"/>
              </a:rPr>
              <a:t>“Đánh nhanh, thắng nhanh”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3600" dirty="0">
                <a:latin typeface=" Arial"/>
                <a:ea typeface="Times New Roman" pitchFamily="18" charset="0"/>
                <a:cs typeface="Times New Roman" pitchFamily="18" charset="0"/>
              </a:rPr>
              <a:t>- P</a:t>
            </a:r>
            <a:r>
              <a:rPr kumimoji="0" 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 Arial"/>
                <a:ea typeface="Times New Roman" pitchFamily="18" charset="0"/>
                <a:cs typeface="Times New Roman" pitchFamily="18" charset="0"/>
              </a:rPr>
              <a:t>há tan đầu não kháng chiến và tiêu diệt phần lớn bộ đội chủ lực của ta</a:t>
            </a:r>
            <a:r>
              <a:rPr lang="pt-BR" sz="3600" dirty="0">
                <a:latin typeface=" Arial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 Arial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 Arial"/>
                <a:ea typeface="Times New Roman" pitchFamily="18" charset="0"/>
                <a:cs typeface="Arial" pitchFamily="34" charset="0"/>
              </a:rPr>
              <a:t>- Khoá chặt biên giới Việt- Trung để ngăn chặn liên lạc giữa nước ta với quốc tế.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 Arial"/>
                <a:cs typeface="Arial" pitchFamily="34" charset="0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300" y="114300"/>
            <a:ext cx="9982200" cy="762000"/>
          </a:xfrm>
        </p:spPr>
        <p:txBody>
          <a:bodyPr>
            <a:normAutofit/>
          </a:bodyPr>
          <a:lstStyle/>
          <a:p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Thu-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1947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952500"/>
            <a:ext cx="9144000" cy="83819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43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ban_do_nghien_cuu[1]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75" y="-91828"/>
            <a:ext cx="5486400" cy="696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511300" y="5842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err="1">
                <a:solidFill>
                  <a:srgbClr val="0033CC"/>
                </a:solidFill>
                <a:latin typeface="Times New Roman" pitchFamily="18" charset="0"/>
              </a:rPr>
              <a:t>Việt</a:t>
            </a:r>
            <a:r>
              <a:rPr lang="en-US" sz="1600" b="1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1600" b="1" err="1">
                <a:solidFill>
                  <a:srgbClr val="0033CC"/>
                </a:solidFill>
                <a:latin typeface="Times New Roman" pitchFamily="18" charset="0"/>
              </a:rPr>
              <a:t>Bắc</a:t>
            </a:r>
            <a:endParaRPr lang="en-US" sz="1600" b="1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 rot="-3962250">
            <a:off x="1425192" y="-38115"/>
            <a:ext cx="1129489" cy="1507139"/>
          </a:xfrm>
          <a:prstGeom prst="wedgeEllipseCallout">
            <a:avLst>
              <a:gd name="adj1" fmla="val 6704"/>
              <a:gd name="adj2" fmla="val 114551"/>
            </a:avLst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vert="eaVert"/>
          <a:lstStyle/>
          <a:p>
            <a:pPr eaLnBrk="0" hangingPunct="0"/>
            <a:endParaRPr lang="vi-VN" sz="2800">
              <a:latin typeface="Times New Roman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592388" y="0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TRUNG QUỐC</a:t>
            </a:r>
          </a:p>
        </p:txBody>
      </p:sp>
      <p:pic>
        <p:nvPicPr>
          <p:cNvPr id="84998" name="Picture 6" descr="p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1888" y="188913"/>
            <a:ext cx="54721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6767513" y="719138"/>
            <a:ext cx="576262" cy="3476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480175" y="1517650"/>
            <a:ext cx="720725" cy="3476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667625" y="2060575"/>
            <a:ext cx="576263" cy="3476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4787900" y="374650"/>
            <a:ext cx="720725" cy="3492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4359275" y="1887538"/>
            <a:ext cx="946150" cy="3476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556375" y="2408238"/>
            <a:ext cx="860425" cy="3492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5F6A7E2-7B00-437F-89C6-E14ED7859EC8}"/>
              </a:ext>
            </a:extLst>
          </p:cNvPr>
          <p:cNvSpPr txBox="1"/>
          <p:nvPr/>
        </p:nvSpPr>
        <p:spPr>
          <a:xfrm>
            <a:off x="4329113" y="4514850"/>
            <a:ext cx="501491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Căn 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cứ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Việt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Bắc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gồm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 6 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tỉnh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r>
              <a:rPr lang="vi-VN" sz="2000" b="1" u="sng">
                <a:solidFill>
                  <a:srgbClr val="002060"/>
                </a:solidFill>
                <a:latin typeface="Arial"/>
                <a:cs typeface="Arial"/>
              </a:rPr>
              <a:t>+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Cao 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Bằng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;</a:t>
            </a:r>
          </a:p>
          <a:p>
            <a:r>
              <a:rPr lang="vi-VN" sz="2000" b="1" u="sng">
                <a:solidFill>
                  <a:srgbClr val="002060"/>
                </a:solidFill>
                <a:latin typeface="Arial"/>
                <a:cs typeface="Arial"/>
              </a:rPr>
              <a:t>+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Bắc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Kạn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;</a:t>
            </a: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b="1" u="sng">
                <a:solidFill>
                  <a:srgbClr val="002060"/>
                </a:solidFill>
                <a:latin typeface="Arial"/>
                <a:cs typeface="Arial"/>
              </a:rPr>
              <a:t>+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Hà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 Giang;</a:t>
            </a:r>
            <a:endParaRPr lang="vi-VN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vi-VN" sz="2000" b="1" u="sng">
                <a:solidFill>
                  <a:srgbClr val="002060"/>
                </a:solidFill>
                <a:latin typeface="Arial"/>
                <a:cs typeface="Arial"/>
              </a:rPr>
              <a:t>+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Tuyên Quang;</a:t>
            </a:r>
            <a:endParaRPr lang="vi-VN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vi-VN" sz="2000" b="1" u="sng">
                <a:solidFill>
                  <a:srgbClr val="002060"/>
                </a:solidFill>
                <a:latin typeface="Arial"/>
                <a:cs typeface="Arial"/>
              </a:rPr>
              <a:t>+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Thái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 Nguyên;</a:t>
            </a:r>
            <a:endParaRPr lang="vi-VN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vi-VN" sz="2000" b="1" u="sng">
                <a:solidFill>
                  <a:srgbClr val="002060"/>
                </a:solidFill>
                <a:latin typeface="Arial"/>
                <a:cs typeface="Arial"/>
              </a:rPr>
              <a:t>+</a:t>
            </a:r>
            <a:r>
              <a:rPr lang="vi-VN" sz="2000" b="1" u="sng" err="1">
                <a:solidFill>
                  <a:srgbClr val="FF0000"/>
                </a:solidFill>
                <a:latin typeface="Arial"/>
                <a:cs typeface="Arial"/>
              </a:rPr>
              <a:t>Lạng</a:t>
            </a:r>
            <a:r>
              <a:rPr lang="vi-VN" sz="2000" b="1" u="sng">
                <a:solidFill>
                  <a:srgbClr val="FF0000"/>
                </a:solidFill>
                <a:latin typeface="Arial"/>
                <a:cs typeface="Arial"/>
              </a:rPr>
              <a:t> Sơn.</a:t>
            </a:r>
            <a:endParaRPr lang="vi-VN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72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  <p:bldP spid="84996" grpId="0" animBg="1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672" y="0"/>
            <a:chExt cx="4464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672" y="0"/>
              <a:ext cx="4464" cy="4320"/>
              <a:chOff x="672" y="0"/>
              <a:chExt cx="4464" cy="4320"/>
            </a:xfrm>
          </p:grpSpPr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672" y="0"/>
                <a:ext cx="4464" cy="4320"/>
                <a:chOff x="672" y="0"/>
                <a:chExt cx="4464" cy="4320"/>
              </a:xfrm>
            </p:grpSpPr>
            <p:grpSp>
              <p:nvGrpSpPr>
                <p:cNvPr id="7" name="Group 5"/>
                <p:cNvGrpSpPr>
                  <a:grpSpLocks/>
                </p:cNvGrpSpPr>
                <p:nvPr/>
              </p:nvGrpSpPr>
              <p:grpSpPr bwMode="auto">
                <a:xfrm>
                  <a:off x="672" y="0"/>
                  <a:ext cx="4464" cy="4320"/>
                  <a:chOff x="768" y="0"/>
                  <a:chExt cx="4274" cy="4320"/>
                </a:xfrm>
              </p:grpSpPr>
              <p:pic>
                <p:nvPicPr>
                  <p:cNvPr id="10282" name="Picture 6" descr="Picture1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lum bright="-6000" contrast="24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0"/>
                    <a:ext cx="4274" cy="4320"/>
                  </a:xfrm>
                  <a:prstGeom prst="rect">
                    <a:avLst/>
                  </a:prstGeom>
                  <a:noFill/>
                  <a:ln w="5715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028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8" y="1824"/>
                    <a:ext cx="480" cy="154"/>
                  </a:xfrm>
                  <a:prstGeom prst="rect">
                    <a:avLst/>
                  </a:prstGeom>
                  <a:noFill/>
                  <a:ln w="57150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l" eaLnBrk="0" hangingPunct="0">
                      <a:spcBef>
                        <a:spcPct val="50000"/>
                      </a:spcBef>
                    </a:pPr>
                    <a:r>
                      <a:rPr lang="en-US" sz="1000" b="1"/>
                      <a:t>Chợ Mới</a:t>
                    </a:r>
                  </a:p>
                </p:txBody>
              </p:sp>
            </p:grpSp>
            <p:sp>
              <p:nvSpPr>
                <p:cNvPr id="89096" name="AutoShape 8"/>
                <p:cNvSpPr>
                  <a:spLocks noChangeArrowheads="1"/>
                </p:cNvSpPr>
                <p:nvPr/>
              </p:nvSpPr>
              <p:spPr bwMode="auto">
                <a:xfrm>
                  <a:off x="2910" y="3159"/>
                  <a:ext cx="191" cy="192"/>
                </a:xfrm>
                <a:prstGeom prst="star5">
                  <a:avLst/>
                </a:prstGeom>
                <a:solidFill>
                  <a:srgbClr val="FF0000"/>
                </a:solidFill>
                <a:ln w="571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Text Box 9"/>
              <p:cNvSpPr txBox="1">
                <a:spLocks noChangeArrowheads="1"/>
              </p:cNvSpPr>
              <p:nvPr/>
            </p:nvSpPr>
            <p:spPr bwMode="auto">
              <a:xfrm>
                <a:off x="1767" y="1574"/>
                <a:ext cx="480" cy="154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000" b="1"/>
                  <a:t>Khe lau</a:t>
                </a:r>
              </a:p>
            </p:txBody>
          </p:sp>
          <p:sp>
            <p:nvSpPr>
              <p:cNvPr id="10279" name="Text Box 10"/>
              <p:cNvSpPr txBox="1">
                <a:spLocks noChangeArrowheads="1"/>
              </p:cNvSpPr>
              <p:nvPr/>
            </p:nvSpPr>
            <p:spPr bwMode="auto">
              <a:xfrm>
                <a:off x="3447" y="909"/>
                <a:ext cx="576" cy="250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000" b="1"/>
                  <a:t>Đèo                  Bông Lau</a:t>
                </a:r>
              </a:p>
            </p:txBody>
          </p:sp>
        </p:grpSp>
        <p:sp>
          <p:nvSpPr>
            <p:cNvPr id="10276" name="Text Box 11"/>
            <p:cNvSpPr txBox="1">
              <a:spLocks noChangeArrowheads="1"/>
            </p:cNvSpPr>
            <p:nvPr/>
          </p:nvSpPr>
          <p:spPr bwMode="auto">
            <a:xfrm>
              <a:off x="2032" y="1056"/>
              <a:ext cx="2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000" b="1">
                  <a:solidFill>
                    <a:srgbClr val="333333"/>
                  </a:solidFill>
                </a:rPr>
                <a:t>Đài Thị</a:t>
              </a:r>
            </a:p>
          </p:txBody>
        </p:sp>
      </p:grp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5445125" y="1016000"/>
            <a:ext cx="1214438" cy="911225"/>
            <a:chOff x="2976" y="656"/>
            <a:chExt cx="672" cy="400"/>
          </a:xfrm>
        </p:grpSpPr>
        <p:sp>
          <p:nvSpPr>
            <p:cNvPr id="16417" name="Line 13"/>
            <p:cNvSpPr>
              <a:spLocks noChangeShapeType="1"/>
            </p:cNvSpPr>
            <p:nvPr/>
          </p:nvSpPr>
          <p:spPr bwMode="auto">
            <a:xfrm flipH="1">
              <a:off x="2976" y="720"/>
              <a:ext cx="144" cy="4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  <p:sp>
          <p:nvSpPr>
            <p:cNvPr id="16418" name="Freeform 14"/>
            <p:cNvSpPr>
              <a:spLocks/>
            </p:cNvSpPr>
            <p:nvPr/>
          </p:nvSpPr>
          <p:spPr bwMode="auto">
            <a:xfrm>
              <a:off x="3120" y="656"/>
              <a:ext cx="528" cy="400"/>
            </a:xfrm>
            <a:custGeom>
              <a:avLst/>
              <a:gdLst>
                <a:gd name="T0" fmla="*/ 0 w 528"/>
                <a:gd name="T1" fmla="*/ 64 h 400"/>
                <a:gd name="T2" fmla="*/ 144 w 528"/>
                <a:gd name="T3" fmla="*/ 16 h 400"/>
                <a:gd name="T4" fmla="*/ 288 w 528"/>
                <a:gd name="T5" fmla="*/ 16 h 400"/>
                <a:gd name="T6" fmla="*/ 384 w 528"/>
                <a:gd name="T7" fmla="*/ 112 h 400"/>
                <a:gd name="T8" fmla="*/ 480 w 528"/>
                <a:gd name="T9" fmla="*/ 256 h 400"/>
                <a:gd name="T10" fmla="*/ 528 w 52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8" h="400">
                  <a:moveTo>
                    <a:pt x="0" y="64"/>
                  </a:moveTo>
                  <a:cubicBezTo>
                    <a:pt x="48" y="44"/>
                    <a:pt x="96" y="24"/>
                    <a:pt x="144" y="16"/>
                  </a:cubicBezTo>
                  <a:cubicBezTo>
                    <a:pt x="192" y="8"/>
                    <a:pt x="248" y="0"/>
                    <a:pt x="288" y="16"/>
                  </a:cubicBezTo>
                  <a:cubicBezTo>
                    <a:pt x="328" y="32"/>
                    <a:pt x="352" y="72"/>
                    <a:pt x="384" y="112"/>
                  </a:cubicBezTo>
                  <a:cubicBezTo>
                    <a:pt x="416" y="152"/>
                    <a:pt x="456" y="208"/>
                    <a:pt x="480" y="256"/>
                  </a:cubicBezTo>
                  <a:cubicBezTo>
                    <a:pt x="504" y="304"/>
                    <a:pt x="504" y="384"/>
                    <a:pt x="528" y="40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15"/>
          <p:cNvGrpSpPr>
            <a:grpSpLocks/>
          </p:cNvGrpSpPr>
          <p:nvPr/>
        </p:nvGrpSpPr>
        <p:grpSpPr bwMode="auto">
          <a:xfrm rot="-416581">
            <a:off x="7064375" y="2514600"/>
            <a:ext cx="315913" cy="627063"/>
            <a:chOff x="3744" y="1296"/>
            <a:chExt cx="240" cy="480"/>
          </a:xfrm>
        </p:grpSpPr>
        <p:sp>
          <p:nvSpPr>
            <p:cNvPr id="16415" name="Line 16"/>
            <p:cNvSpPr>
              <a:spLocks noChangeShapeType="1"/>
            </p:cNvSpPr>
            <p:nvPr/>
          </p:nvSpPr>
          <p:spPr bwMode="auto">
            <a:xfrm flipH="1" flipV="1">
              <a:off x="3744" y="1293"/>
              <a:ext cx="48" cy="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28398" dir="6993903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  <p:sp>
          <p:nvSpPr>
            <p:cNvPr id="16416" name="Freeform 17"/>
            <p:cNvSpPr>
              <a:spLocks/>
            </p:cNvSpPr>
            <p:nvPr/>
          </p:nvSpPr>
          <p:spPr bwMode="auto">
            <a:xfrm>
              <a:off x="3792" y="1392"/>
              <a:ext cx="192" cy="384"/>
            </a:xfrm>
            <a:custGeom>
              <a:avLst/>
              <a:gdLst>
                <a:gd name="T0" fmla="*/ 0 w 192"/>
                <a:gd name="T1" fmla="*/ 0 h 384"/>
                <a:gd name="T2" fmla="*/ 96 w 192"/>
                <a:gd name="T3" fmla="*/ 192 h 384"/>
                <a:gd name="T4" fmla="*/ 192 w 192"/>
                <a:gd name="T5" fmla="*/ 384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384">
                  <a:moveTo>
                    <a:pt x="0" y="0"/>
                  </a:moveTo>
                  <a:cubicBezTo>
                    <a:pt x="32" y="64"/>
                    <a:pt x="64" y="128"/>
                    <a:pt x="96" y="192"/>
                  </a:cubicBezTo>
                  <a:cubicBezTo>
                    <a:pt x="128" y="256"/>
                    <a:pt x="176" y="360"/>
                    <a:pt x="192" y="384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6993903" algn="ctr" rotWithShape="0">
                <a:schemeClr val="bg1"/>
              </a:outerShdw>
            </a:effec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4876800" y="1304924"/>
            <a:ext cx="533399" cy="1590676"/>
            <a:chOff x="2872" y="816"/>
            <a:chExt cx="56" cy="336"/>
          </a:xfrm>
        </p:grpSpPr>
        <p:sp>
          <p:nvSpPr>
            <p:cNvPr id="16413" name="Line 19"/>
            <p:cNvSpPr>
              <a:spLocks noChangeShapeType="1"/>
            </p:cNvSpPr>
            <p:nvPr/>
          </p:nvSpPr>
          <p:spPr bwMode="auto">
            <a:xfrm>
              <a:off x="2880" y="1008"/>
              <a:ext cx="0" cy="14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28398" dir="3806097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vi-VN">
                <a:latin typeface="Arial" charset="0"/>
              </a:endParaRPr>
            </a:p>
          </p:txBody>
        </p:sp>
        <p:sp>
          <p:nvSpPr>
            <p:cNvPr id="16414" name="Freeform 20"/>
            <p:cNvSpPr>
              <a:spLocks/>
            </p:cNvSpPr>
            <p:nvPr/>
          </p:nvSpPr>
          <p:spPr bwMode="auto">
            <a:xfrm>
              <a:off x="2872" y="816"/>
              <a:ext cx="56" cy="240"/>
            </a:xfrm>
            <a:custGeom>
              <a:avLst/>
              <a:gdLst>
                <a:gd name="T0" fmla="*/ 56 w 56"/>
                <a:gd name="T1" fmla="*/ 0 h 240"/>
                <a:gd name="T2" fmla="*/ 8 w 56"/>
                <a:gd name="T3" fmla="*/ 48 h 240"/>
                <a:gd name="T4" fmla="*/ 8 w 56"/>
                <a:gd name="T5" fmla="*/ 144 h 240"/>
                <a:gd name="T6" fmla="*/ 8 w 56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240">
                  <a:moveTo>
                    <a:pt x="56" y="0"/>
                  </a:moveTo>
                  <a:cubicBezTo>
                    <a:pt x="36" y="12"/>
                    <a:pt x="16" y="24"/>
                    <a:pt x="8" y="48"/>
                  </a:cubicBezTo>
                  <a:cubicBezTo>
                    <a:pt x="0" y="72"/>
                    <a:pt x="8" y="112"/>
                    <a:pt x="8" y="144"/>
                  </a:cubicBezTo>
                  <a:cubicBezTo>
                    <a:pt x="8" y="176"/>
                    <a:pt x="8" y="208"/>
                    <a:pt x="8" y="240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3806097" algn="ctr" rotWithShape="0">
                <a:schemeClr val="bg1"/>
              </a:outerShdw>
            </a:effec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89109" name="Picture 2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54000"/>
          </a:blip>
          <a:srcRect r="54716" b="-18681"/>
          <a:stretch>
            <a:fillRect/>
          </a:stretch>
        </p:blipFill>
        <p:spPr bwMode="auto">
          <a:xfrm>
            <a:off x="3373438" y="63500"/>
            <a:ext cx="33496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10" name="Freeform 22"/>
          <p:cNvSpPr>
            <a:spLocks/>
          </p:cNvSpPr>
          <p:nvPr/>
        </p:nvSpPr>
        <p:spPr bwMode="auto">
          <a:xfrm>
            <a:off x="6738938" y="1989138"/>
            <a:ext cx="173037" cy="357187"/>
          </a:xfrm>
          <a:custGeom>
            <a:avLst/>
            <a:gdLst>
              <a:gd name="T0" fmla="*/ 96 w 96"/>
              <a:gd name="T1" fmla="*/ 192 h 192"/>
              <a:gd name="T2" fmla="*/ 0 w 96"/>
              <a:gd name="T3" fmla="*/ 0 h 1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6" h="192">
                <a:moveTo>
                  <a:pt x="96" y="192"/>
                </a:moveTo>
                <a:cubicBezTo>
                  <a:pt x="56" y="112"/>
                  <a:pt x="16" y="32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35921" dir="8100000" algn="ctr" rotWithShape="0">
              <a:schemeClr val="bg1"/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89111" name="Freeform 23"/>
          <p:cNvSpPr>
            <a:spLocks/>
          </p:cNvSpPr>
          <p:nvPr/>
        </p:nvSpPr>
        <p:spPr bwMode="auto">
          <a:xfrm>
            <a:off x="4832350" y="917575"/>
            <a:ext cx="1144588" cy="207963"/>
          </a:xfrm>
          <a:custGeom>
            <a:avLst/>
            <a:gdLst>
              <a:gd name="T0" fmla="*/ 768 w 768"/>
              <a:gd name="T1" fmla="*/ 56 h 104"/>
              <a:gd name="T2" fmla="*/ 432 w 768"/>
              <a:gd name="T3" fmla="*/ 8 h 104"/>
              <a:gd name="T4" fmla="*/ 0 w 768"/>
              <a:gd name="T5" fmla="*/ 104 h 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104">
                <a:moveTo>
                  <a:pt x="768" y="56"/>
                </a:moveTo>
                <a:cubicBezTo>
                  <a:pt x="664" y="28"/>
                  <a:pt x="560" y="0"/>
                  <a:pt x="432" y="8"/>
                </a:cubicBezTo>
                <a:cubicBezTo>
                  <a:pt x="304" y="16"/>
                  <a:pt x="152" y="60"/>
                  <a:pt x="0" y="10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1593903" algn="ctr" rotWithShape="0">
              <a:schemeClr val="bg1"/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89112" name="Freeform 24"/>
          <p:cNvSpPr>
            <a:spLocks/>
          </p:cNvSpPr>
          <p:nvPr/>
        </p:nvSpPr>
        <p:spPr bwMode="auto">
          <a:xfrm>
            <a:off x="3810000" y="1182688"/>
            <a:ext cx="977900" cy="1103312"/>
          </a:xfrm>
          <a:custGeom>
            <a:avLst/>
            <a:gdLst>
              <a:gd name="T0" fmla="*/ 384 w 384"/>
              <a:gd name="T1" fmla="*/ 0 h 384"/>
              <a:gd name="T2" fmla="*/ 192 w 384"/>
              <a:gd name="T3" fmla="*/ 96 h 384"/>
              <a:gd name="T4" fmla="*/ 0 w 384"/>
              <a:gd name="T5" fmla="*/ 384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384">
                <a:moveTo>
                  <a:pt x="384" y="0"/>
                </a:moveTo>
                <a:cubicBezTo>
                  <a:pt x="320" y="16"/>
                  <a:pt x="256" y="32"/>
                  <a:pt x="192" y="96"/>
                </a:cubicBezTo>
                <a:cubicBezTo>
                  <a:pt x="128" y="160"/>
                  <a:pt x="32" y="336"/>
                  <a:pt x="0" y="384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1593903" algn="ctr" rotWithShape="0">
              <a:schemeClr val="bg1"/>
            </a:outerShdw>
          </a:effectLst>
        </p:spPr>
        <p:txBody>
          <a:bodyPr/>
          <a:lstStyle/>
          <a:p>
            <a:endParaRPr lang="vi-VN"/>
          </a:p>
        </p:txBody>
      </p:sp>
      <p:pic>
        <p:nvPicPr>
          <p:cNvPr id="89113" name="Picture 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8000"/>
          </a:blip>
          <a:srcRect r="54716" b="-18681"/>
          <a:stretch>
            <a:fillRect/>
          </a:stretch>
        </p:blipFill>
        <p:spPr bwMode="auto">
          <a:xfrm>
            <a:off x="3527425" y="57150"/>
            <a:ext cx="3365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14" name="Picture 2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8000"/>
          </a:blip>
          <a:srcRect r="54716" b="-18681"/>
          <a:stretch>
            <a:fillRect/>
          </a:stretch>
        </p:blipFill>
        <p:spPr bwMode="auto">
          <a:xfrm>
            <a:off x="5184775" y="260350"/>
            <a:ext cx="3079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15" name="Freeform 27"/>
          <p:cNvSpPr>
            <a:spLocks/>
          </p:cNvSpPr>
          <p:nvPr/>
        </p:nvSpPr>
        <p:spPr bwMode="auto">
          <a:xfrm rot="262096">
            <a:off x="3694113" y="4437063"/>
            <a:ext cx="914400" cy="457200"/>
          </a:xfrm>
          <a:custGeom>
            <a:avLst/>
            <a:gdLst>
              <a:gd name="T0" fmla="*/ 576 w 576"/>
              <a:gd name="T1" fmla="*/ 288 h 288"/>
              <a:gd name="T2" fmla="*/ 384 w 576"/>
              <a:gd name="T3" fmla="*/ 192 h 288"/>
              <a:gd name="T4" fmla="*/ 144 w 576"/>
              <a:gd name="T5" fmla="*/ 144 h 288"/>
              <a:gd name="T6" fmla="*/ 0 w 576"/>
              <a:gd name="T7" fmla="*/ 0 h 2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76" h="288">
                <a:moveTo>
                  <a:pt x="576" y="288"/>
                </a:moveTo>
                <a:cubicBezTo>
                  <a:pt x="516" y="252"/>
                  <a:pt x="456" y="216"/>
                  <a:pt x="384" y="192"/>
                </a:cubicBezTo>
                <a:cubicBezTo>
                  <a:pt x="312" y="168"/>
                  <a:pt x="208" y="176"/>
                  <a:pt x="144" y="144"/>
                </a:cubicBezTo>
                <a:cubicBezTo>
                  <a:pt x="80" y="112"/>
                  <a:pt x="40" y="56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45791" dir="3378596" algn="ctr" rotWithShape="0">
              <a:schemeClr val="bg1"/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89116" name="Freeform 28"/>
          <p:cNvSpPr>
            <a:spLocks/>
          </p:cNvSpPr>
          <p:nvPr/>
        </p:nvSpPr>
        <p:spPr bwMode="auto">
          <a:xfrm rot="-487806">
            <a:off x="2981325" y="3716338"/>
            <a:ext cx="566738" cy="684212"/>
          </a:xfrm>
          <a:custGeom>
            <a:avLst/>
            <a:gdLst>
              <a:gd name="T0" fmla="*/ 336 w 336"/>
              <a:gd name="T1" fmla="*/ 480 h 480"/>
              <a:gd name="T2" fmla="*/ 288 w 336"/>
              <a:gd name="T3" fmla="*/ 288 h 480"/>
              <a:gd name="T4" fmla="*/ 240 w 336"/>
              <a:gd name="T5" fmla="*/ 192 h 480"/>
              <a:gd name="T6" fmla="*/ 144 w 336"/>
              <a:gd name="T7" fmla="*/ 48 h 480"/>
              <a:gd name="T8" fmla="*/ 0 w 336"/>
              <a:gd name="T9" fmla="*/ 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6" h="480">
                <a:moveTo>
                  <a:pt x="336" y="480"/>
                </a:moveTo>
                <a:cubicBezTo>
                  <a:pt x="320" y="408"/>
                  <a:pt x="304" y="336"/>
                  <a:pt x="288" y="288"/>
                </a:cubicBezTo>
                <a:cubicBezTo>
                  <a:pt x="272" y="240"/>
                  <a:pt x="264" y="232"/>
                  <a:pt x="240" y="192"/>
                </a:cubicBezTo>
                <a:cubicBezTo>
                  <a:pt x="216" y="152"/>
                  <a:pt x="184" y="80"/>
                  <a:pt x="144" y="48"/>
                </a:cubicBezTo>
                <a:cubicBezTo>
                  <a:pt x="104" y="16"/>
                  <a:pt x="52" y="8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28398" dir="3806097" algn="ctr" rotWithShape="0">
              <a:schemeClr val="bg1"/>
            </a:outerShdw>
          </a:effectLst>
        </p:spPr>
        <p:txBody>
          <a:bodyPr/>
          <a:lstStyle/>
          <a:p>
            <a:endParaRPr lang="vi-VN"/>
          </a:p>
        </p:txBody>
      </p:sp>
      <p:sp>
        <p:nvSpPr>
          <p:cNvPr id="89117" name="Freeform 29"/>
          <p:cNvSpPr>
            <a:spLocks/>
          </p:cNvSpPr>
          <p:nvPr/>
        </p:nvSpPr>
        <p:spPr bwMode="auto">
          <a:xfrm>
            <a:off x="2987675" y="2312988"/>
            <a:ext cx="144463" cy="1295400"/>
          </a:xfrm>
          <a:custGeom>
            <a:avLst/>
            <a:gdLst>
              <a:gd name="T0" fmla="*/ 56 w 160"/>
              <a:gd name="T1" fmla="*/ 816 h 816"/>
              <a:gd name="T2" fmla="*/ 152 w 160"/>
              <a:gd name="T3" fmla="*/ 576 h 816"/>
              <a:gd name="T4" fmla="*/ 8 w 160"/>
              <a:gd name="T5" fmla="*/ 336 h 816"/>
              <a:gd name="T6" fmla="*/ 104 w 160"/>
              <a:gd name="T7" fmla="*/ 144 h 816"/>
              <a:gd name="T8" fmla="*/ 104 w 160"/>
              <a:gd name="T9" fmla="*/ 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" h="816">
                <a:moveTo>
                  <a:pt x="56" y="816"/>
                </a:moveTo>
                <a:cubicBezTo>
                  <a:pt x="108" y="736"/>
                  <a:pt x="160" y="656"/>
                  <a:pt x="152" y="576"/>
                </a:cubicBezTo>
                <a:cubicBezTo>
                  <a:pt x="144" y="496"/>
                  <a:pt x="16" y="408"/>
                  <a:pt x="8" y="336"/>
                </a:cubicBezTo>
                <a:cubicBezTo>
                  <a:pt x="0" y="264"/>
                  <a:pt x="88" y="200"/>
                  <a:pt x="104" y="144"/>
                </a:cubicBezTo>
                <a:cubicBezTo>
                  <a:pt x="120" y="88"/>
                  <a:pt x="112" y="44"/>
                  <a:pt x="104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stealth" w="med" len="med"/>
          </a:ln>
          <a:effectLst>
            <a:outerShdw dist="45791" dir="2021404" algn="ctr" rotWithShape="0">
              <a:schemeClr val="bg1"/>
            </a:outerShdw>
          </a:effectLst>
        </p:spPr>
        <p:txBody>
          <a:bodyPr/>
          <a:lstStyle/>
          <a:p>
            <a:endParaRPr lang="vi-VN"/>
          </a:p>
        </p:txBody>
      </p: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0" y="6057900"/>
            <a:ext cx="3327400" cy="800100"/>
            <a:chOff x="648" y="3816"/>
            <a:chExt cx="2096" cy="504"/>
          </a:xfrm>
        </p:grpSpPr>
        <p:sp>
          <p:nvSpPr>
            <p:cNvPr id="10263" name="Rectangle 30"/>
            <p:cNvSpPr>
              <a:spLocks noChangeArrowheads="1"/>
            </p:cNvSpPr>
            <p:nvPr/>
          </p:nvSpPr>
          <p:spPr bwMode="auto">
            <a:xfrm>
              <a:off x="648" y="3821"/>
              <a:ext cx="2096" cy="499"/>
            </a:xfrm>
            <a:prstGeom prst="rect">
              <a:avLst/>
            </a:prstGeom>
            <a:solidFill>
              <a:srgbClr val="E5F5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pic>
          <p:nvPicPr>
            <p:cNvPr id="10264" name="Picture 3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8000"/>
            </a:blip>
            <a:srcRect r="54716" b="-18681"/>
            <a:stretch>
              <a:fillRect/>
            </a:stretch>
          </p:blipFill>
          <p:spPr bwMode="auto">
            <a:xfrm>
              <a:off x="857" y="3816"/>
              <a:ext cx="1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5" name="Text Box 33"/>
            <p:cNvSpPr txBox="1">
              <a:spLocks noChangeArrowheads="1"/>
            </p:cNvSpPr>
            <p:nvPr/>
          </p:nvSpPr>
          <p:spPr bwMode="auto">
            <a:xfrm>
              <a:off x="1169" y="3826"/>
              <a:ext cx="13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400" b="1"/>
                <a:t>Nơi quân Pháp nhảy dù</a:t>
              </a:r>
            </a:p>
          </p:txBody>
        </p: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680" y="4128"/>
              <a:ext cx="2024" cy="192"/>
              <a:chOff x="680" y="4128"/>
              <a:chExt cx="2024" cy="192"/>
            </a:xfrm>
          </p:grpSpPr>
          <p:sp>
            <p:nvSpPr>
              <p:cNvPr id="10267" name="Line 35"/>
              <p:cNvSpPr>
                <a:spLocks noChangeShapeType="1"/>
              </p:cNvSpPr>
              <p:nvPr/>
            </p:nvSpPr>
            <p:spPr bwMode="auto">
              <a:xfrm>
                <a:off x="680" y="4224"/>
                <a:ext cx="3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8" name="Text Box 36"/>
              <p:cNvSpPr txBox="1">
                <a:spLocks noChangeArrowheads="1"/>
              </p:cNvSpPr>
              <p:nvPr/>
            </p:nvSpPr>
            <p:spPr bwMode="auto">
              <a:xfrm>
                <a:off x="1060" y="4128"/>
                <a:ext cx="164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400" b="1"/>
                  <a:t>Mũi tấn công của quân Pháp</a:t>
                </a:r>
              </a:p>
            </p:txBody>
          </p:sp>
        </p:grpSp>
      </p:grpSp>
      <p:sp>
        <p:nvSpPr>
          <p:cNvPr id="89125" name="Text Box 37"/>
          <p:cNvSpPr txBox="1">
            <a:spLocks noChangeArrowheads="1"/>
          </p:cNvSpPr>
          <p:nvPr/>
        </p:nvSpPr>
        <p:spPr bwMode="auto">
          <a:xfrm>
            <a:off x="4608513" y="4652963"/>
            <a:ext cx="1143000" cy="304800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>
                <a:solidFill>
                  <a:srgbClr val="993300"/>
                </a:solidFill>
              </a:rPr>
              <a:t>09-10-1947</a:t>
            </a:r>
          </a:p>
        </p:txBody>
      </p:sp>
      <p:sp>
        <p:nvSpPr>
          <p:cNvPr id="89126" name="Text Box 38"/>
          <p:cNvSpPr txBox="1">
            <a:spLocks noChangeArrowheads="1"/>
          </p:cNvSpPr>
          <p:nvPr/>
        </p:nvSpPr>
        <p:spPr bwMode="auto">
          <a:xfrm>
            <a:off x="7019925" y="2852738"/>
            <a:ext cx="1143000" cy="304800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>
                <a:solidFill>
                  <a:srgbClr val="993300"/>
                </a:solidFill>
              </a:rPr>
              <a:t>07-10-1947</a:t>
            </a:r>
          </a:p>
        </p:txBody>
      </p:sp>
      <p:sp>
        <p:nvSpPr>
          <p:cNvPr id="10258" name="Rectangle 39"/>
          <p:cNvSpPr>
            <a:spLocks noChangeArrowheads="1"/>
          </p:cNvSpPr>
          <p:nvPr/>
        </p:nvSpPr>
        <p:spPr bwMode="auto">
          <a:xfrm>
            <a:off x="5410200" y="6172200"/>
            <a:ext cx="3733800" cy="685800"/>
          </a:xfrm>
          <a:prstGeom prst="rect">
            <a:avLst/>
          </a:prstGeom>
          <a:solidFill>
            <a:srgbClr val="E5F5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200" b="1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2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59" name="Picture 23" descr="j02330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276475" y="19050"/>
            <a:ext cx="2276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3" descr="j02330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384550" y="114300"/>
            <a:ext cx="2276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3" descr="j02330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773363" y="190500"/>
            <a:ext cx="2276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34" name="AutoShape 46"/>
          <p:cNvSpPr>
            <a:spLocks noChangeArrowheads="1"/>
          </p:cNvSpPr>
          <p:nvPr/>
        </p:nvSpPr>
        <p:spPr bwMode="auto">
          <a:xfrm>
            <a:off x="3527425" y="2528888"/>
            <a:ext cx="3101976" cy="1368425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sz="2400" b="1" err="1">
                <a:solidFill>
                  <a:srgbClr val="C00000"/>
                </a:solidFill>
                <a:latin typeface="Times New Roman" pitchFamily="18" charset="0"/>
              </a:rPr>
              <a:t>Chiến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itchFamily="18" charset="0"/>
              </a:rPr>
              <a:t>thuật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itchFamily="18" charset="0"/>
              </a:rPr>
              <a:t>gọng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itchFamily="18" charset="0"/>
              </a:rPr>
              <a:t>kìm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sz="2400" b="1" err="1">
                <a:solidFill>
                  <a:srgbClr val="C00000"/>
                </a:solidFill>
                <a:latin typeface="Times New Roman" pitchFamily="18" charset="0"/>
              </a:rPr>
              <a:t>kẹp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itchFamily="18" charset="0"/>
              </a:rPr>
              <a:t>chặt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itchFamily="18" charset="0"/>
              </a:rPr>
              <a:t>Việt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itchFamily="18" charset="0"/>
              </a:rPr>
              <a:t>Bắc</a:t>
            </a:r>
            <a:endParaRPr lang="en-US" sz="240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9370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32948E-6 L 1.29948 -1.329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9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4.81481E-6 L 0.10364 0.25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9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156 -0.0257 L 1.37326 -0.0277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" y="-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9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8.33333E-7 0 L -0.04844 0.326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9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16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9601 -0.01945 L 1.43872 -0.01945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77778E-6 -1.11111E-6 L 0.00261 0.256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9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9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8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89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0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9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9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8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89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8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25" grpId="0" animBg="1"/>
      <p:bldP spid="89126" grpId="0" animBg="1"/>
      <p:bldP spid="891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314450"/>
            <a:ext cx="9144000" cy="5543550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D1964F6-8BC1-4889-8CD6-F7D19FB22C4C}"/>
              </a:ext>
            </a:extLst>
          </p:cNvPr>
          <p:cNvSpPr txBox="1">
            <a:spLocks/>
          </p:cNvSpPr>
          <p:nvPr/>
        </p:nvSpPr>
        <p:spPr>
          <a:xfrm>
            <a:off x="0" y="595313"/>
            <a:ext cx="9144000" cy="8381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756A5-055E-4EF2-8764-88A745B08E43}"/>
              </a:ext>
            </a:extLst>
          </p:cNvPr>
          <p:cNvSpPr txBox="1">
            <a:spLocks/>
          </p:cNvSpPr>
          <p:nvPr/>
        </p:nvSpPr>
        <p:spPr>
          <a:xfrm>
            <a:off x="-114300" y="0"/>
            <a:ext cx="99822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Thu-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166796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xmlns="" id="{41FCA681-335F-4D5A-9719-A32C7F9989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67400"/>
            <a:ext cx="9144000" cy="990600"/>
          </a:xfrm>
        </p:spPr>
        <p:txBody>
          <a:bodyPr/>
          <a:lstStyle/>
          <a:p>
            <a:r>
              <a:rPr lang="en-US" altLang="ja-JP" sz="2100" b="1">
                <a:solidFill>
                  <a:srgbClr val="0000FF"/>
                </a:solidFill>
              </a:rPr>
              <a:t>Nhân dân Phú Thọ cắm chông đối phó với quân Pháp nhảy dù.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FA8DB-B64E-41A0-AD94-3D21BF6C10D2}"/>
              </a:ext>
            </a:extLst>
          </p:cNvPr>
          <p:cNvSpPr txBox="1">
            <a:spLocks/>
          </p:cNvSpPr>
          <p:nvPr/>
        </p:nvSpPr>
        <p:spPr>
          <a:xfrm>
            <a:off x="-114300" y="114300"/>
            <a:ext cx="99822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Thu-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9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1947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97B08B-95D8-4CC2-97D1-E2D4B35240B2}"/>
              </a:ext>
            </a:extLst>
          </p:cNvPr>
          <p:cNvSpPr txBox="1">
            <a:spLocks/>
          </p:cNvSpPr>
          <p:nvPr/>
        </p:nvSpPr>
        <p:spPr>
          <a:xfrm>
            <a:off x="0" y="952500"/>
            <a:ext cx="9144000" cy="8381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6" name="Sơ đồ 7">
            <a:extLst>
              <a:ext uri="{FF2B5EF4-FFF2-40B4-BE49-F238E27FC236}">
                <a16:creationId xmlns:a16="http://schemas.microsoft.com/office/drawing/2014/main" xmlns="" id="{9498DA58-CB81-4CD0-8170-F9BA5F7A5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11983"/>
              </p:ext>
            </p:extLst>
          </p:nvPr>
        </p:nvGraphicFramePr>
        <p:xfrm>
          <a:off x="1000125" y="1628775"/>
          <a:ext cx="7229474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9688" name="Picture 3" descr="PIC_0005">
            <a:extLst>
              <a:ext uri="{FF2B5EF4-FFF2-40B4-BE49-F238E27FC236}">
                <a16:creationId xmlns:a16="http://schemas.microsoft.com/office/drawing/2014/main" xmlns="" id="{8AC8B70A-2DCF-4FF2-8957-F4384B5D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" y="1288210"/>
            <a:ext cx="9144000" cy="5131788"/>
          </a:xfrm>
          <a:prstGeom prst="rect">
            <a:avLst/>
          </a:prstGeom>
          <a:solidFill>
            <a:srgbClr val="0000FF"/>
          </a:solidFill>
          <a:ln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853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2" grpId="0"/>
      <p:bldP spid="3" grpId="0" build="p"/>
      <p:bldGraphic spid="6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1219200"/>
            <a:ext cx="4040188" cy="639762"/>
          </a:xfrm>
        </p:spPr>
        <p:txBody>
          <a:bodyPr>
            <a:no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1857375"/>
            <a:ext cx="8839200" cy="3463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phá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tan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cuộc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tấn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công</a:t>
            </a:r>
            <a:r>
              <a:rPr kumimoji="0" lang="pt-BR" sz="3200" b="1" i="0" u="none" strike="noStrike" cap="none" normalizeH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của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Pháp</a:t>
            </a:r>
            <a:r>
              <a:rPr kumimoji="0" lang="pt-BR" sz="3200" b="1" i="0" u="none" strike="noStrike" cap="none" normalizeH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trên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các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hướng;các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mặt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trận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: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tiêu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diệt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nhiều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sinh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lực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địch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,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bẻ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gãy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từng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gọng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kìm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của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pt-BR" sz="3200" b="1" i="0" u="none" strike="noStrike" cap="none" normalizeH="0" baseline="0" err="1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chúng</a:t>
            </a:r>
            <a:r>
              <a:rPr kumimoji="0" lang="pt-BR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.</a:t>
            </a:r>
          </a:p>
          <a:p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Vừa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chặn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đánh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địch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, ta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vừa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bí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mật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,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khẩn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trương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di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chuyển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các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cơ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quan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Trung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ương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 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Đảng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Chính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 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phủ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,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các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công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xưởng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,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kho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tàng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từ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nơi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địch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 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uy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hiếp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,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chiếm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đóng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đến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nơi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an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 </a:t>
            </a:r>
            <a:r>
              <a:rPr lang="en-US" sz="3200" b="1" err="1">
                <a:solidFill>
                  <a:srgbClr val="C00000"/>
                </a:solidFill>
                <a:latin typeface="Times New Roman"/>
                <a:cs typeface="Times New Roman"/>
              </a:rPr>
              <a:t>toàn</a:t>
            </a:r>
            <a:r>
              <a:rPr lang="en-US" sz="3200" b="1">
                <a:solidFill>
                  <a:srgbClr val="C00000"/>
                </a:solidFill>
                <a:latin typeface="Times New Roman"/>
                <a:cs typeface="Times New Roman"/>
              </a:rPr>
              <a:t>.</a:t>
            </a:r>
            <a:endParaRPr lang="pt-BR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457200" y="0"/>
            <a:ext cx="9982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IV. Chiến dịch Việt Bắc Thu-Đông năm 1947</a:t>
            </a:r>
          </a:p>
        </p:txBody>
      </p:sp>
    </p:spTree>
    <p:extLst>
      <p:ext uri="{BB962C8B-B14F-4D97-AF65-F5344CB8AC3E}">
        <p14:creationId xmlns:p14="http://schemas.microsoft.com/office/powerpoint/2010/main" val="334668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uoc_do_chien_dich_viet_bac_thu_-_dong_1947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8600"/>
            <a:ext cx="3733800" cy="617220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37829" y="5867400"/>
            <a:ext cx="36061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/>
              <a:t>Lược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: C</a:t>
            </a:r>
            <a:r>
              <a:rPr lang="nl-NL" sz="2000" b="1" dirty="0"/>
              <a:t>hiến dịch Việt Bắc thu –đông 1947.</a:t>
            </a:r>
            <a:r>
              <a:rPr lang="en-US" sz="2000" b="1" dirty="0"/>
              <a:t>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" y="304800"/>
            <a:ext cx="46482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 Diễn biến: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Tại Bắc Cạn: </a:t>
            </a:r>
            <a:r>
              <a:rPr kumimoji="0" 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Quân dân ta chủ động phản công bao vây, chia cắt địch.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Ở hướng Đông</a:t>
            </a:r>
            <a:r>
              <a:rPr kumimoji="0" lang="pt-BR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quân ta phục kích chặn địch trên đường số 4, Bản Sao - đèo Bông Lau (ngày 30 – 10 – 1947).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Ở hướng Tây</a:t>
            </a:r>
            <a:r>
              <a:rPr kumimoji="0" 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quân ta phục kích ở Khoan Bộ, Đoan Hùng, Khe Lau…</a:t>
            </a:r>
            <a:endParaRPr kumimoji="0" 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4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 noEditPoint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0"/>
            <a:ext cx="8382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dânPháp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371600"/>
            <a:ext cx="8915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 nhân </a:t>
            </a:r>
          </a:p>
          <a:p>
            <a:r>
              <a:rPr lang="it-IT" sz="3200" dirty="0"/>
              <a:t>- </a:t>
            </a:r>
            <a:r>
              <a:rPr lang="it-IT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 khi kí Hiệp định Sơ bộ (6/3/1946) và Tạm ước (14/9/1946), thực dân Pháp tăng cường khiêu khích, tấn công ta ở Nam Bộ, Nam Trung Bộ, ở Hải Phòng, Lạng Sơn, nhất là ở Hà Nội (12/1946).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Ban Thường Vụ TW Đảng họp 18-19/12/1946 quyết định phát động toàn quốc kháng chiến.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- Tối 19/12/1946 Hồ Chí Minh ra Lời kêu gọi toàn quốc kháng chiến.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70333"/>
      </p:ext>
    </p:extLst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895308"/>
              </p:ext>
            </p:extLst>
          </p:nvPr>
        </p:nvGraphicFramePr>
        <p:xfrm>
          <a:off x="304800" y="687367"/>
          <a:ext cx="8534400" cy="4809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74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536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06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7/1O/1947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ột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binh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đoàn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nhảy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dù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TX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Kạn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06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7/1O/ 1947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binh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đoàn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Lạng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Sơn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Kạn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318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9/1O/1947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binh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đoàn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hỗn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ngược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TX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Tuyên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Chiêm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-&gt;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vây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căn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cứ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endParaRPr lang="en-US" sz="2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6463">
                <a:tc>
                  <a:txBody>
                    <a:bodyPr/>
                    <a:lstStyle/>
                    <a:p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Từ đầu tháng 1O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Tại Bắc Cạn: </a:t>
                      </a: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Quân dân ta chủ động phản công bao vây, chia cắt địch.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87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30 – 10 – 1947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Tại hướng Đông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quân ta phục kích chặn địch trên đường số 4, Bản Sao - đèo Bông Lau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30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Cuối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táng</a:t>
                      </a:r>
                      <a:r>
                        <a:rPr lang="en-US" baseline="0" dirty="0"/>
                        <a:t> 1O </a:t>
                      </a:r>
                      <a:r>
                        <a:rPr lang="en-US" baseline="0" dirty="0" err="1"/>
                        <a:t>đầu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tháng</a:t>
                      </a:r>
                      <a:r>
                        <a:rPr lang="en-US" baseline="0" dirty="0"/>
                        <a:t> 11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Tại hướng Tây: 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quân ta phục kích ở  Đoan Hùng, Khe Lau, Sông Lô, Sông Gâm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..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855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 quả</a:t>
            </a:r>
            <a:r>
              <a:rPr lang="pt-B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Pháp phải rút khỏi Việt Bắc.</a:t>
            </a:r>
            <a:r>
              <a:rPr lang="vi-VN" altLang="ja-JP" sz="3200" b="1" dirty="0">
                <a:ea typeface="HG明朝E"/>
                <a:cs typeface="Arial"/>
              </a:rPr>
              <a:t> Cơ quan đầu não kháng chiến được bảo toàn. Bộ đội chủ lực của ta ngày càng trưởng thành. 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04800" y="3134857"/>
            <a:ext cx="8686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Ý </a:t>
            </a:r>
            <a:r>
              <a:rPr kumimoji="0" lang="fr-FR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nghĩa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lịch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sử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fr-FR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thắng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ta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buộc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Pháp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phải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chuyển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từ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đánh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nhanh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thắng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nhanh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 sang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đánh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lâu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dài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26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6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6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Untitled-8 copy 3">
            <a:extLst>
              <a:ext uri="{FF2B5EF4-FFF2-40B4-BE49-F238E27FC236}">
                <a16:creationId xmlns:a16="http://schemas.microsoft.com/office/drawing/2014/main" xmlns="" id="{7B0413E1-AFAA-4A35-933A-52425E57CDA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9144000" cy="495300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D4BEA-2D9A-479F-A942-9EB7FCAB0046}"/>
              </a:ext>
            </a:extLst>
          </p:cNvPr>
          <p:cNvSpPr txBox="1">
            <a:spLocks/>
          </p:cNvSpPr>
          <p:nvPr/>
        </p:nvSpPr>
        <p:spPr>
          <a:xfrm>
            <a:off x="0" y="30321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D405D68-91FB-40B7-9158-DD2E55A80F1C}"/>
              </a:ext>
            </a:extLst>
          </p:cNvPr>
          <p:cNvSpPr txBox="1">
            <a:spLocks/>
          </p:cNvSpPr>
          <p:nvPr/>
        </p:nvSpPr>
        <p:spPr>
          <a:xfrm>
            <a:off x="-414338" y="0"/>
            <a:ext cx="9982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IV. Chiến dịch Việt Bắc Thu-Đông năm 1947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4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scontent.fhph1-2.fna.fbcdn.net/v/t1.15752-9/83091409_2425493117711762_2849463878931185664_n.jpg?_nc_cat=103&amp;_nc_ohc=3z5mKruB18QAQkLTgVnlivegn9NwFdr3hqHu-MylHrBN-JbPZkxBbBahg&amp;_nc_ht=scontent.fhph1-2.fna&amp;oh=36b2e3b414eefee08f809a760d88310d&amp;oe=5EDAAAC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6009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s://scontent.fhph1-1.fna.fbcdn.net/v/t1.15752-9/82155199_574682469794244_8424521150729551872_n.jpg?_nc_cat=111&amp;_nc_ohc=t_S-rFy6S0UAQmKvVrQvvGze4sSW71fB958HegSJiGBtrttzqTdIxuBcQ&amp;_nc_ht=scontent.fhph1-1.fna&amp;oh=04df5d5a00b96dfb0b21c815833271a1&amp;oe=5ED874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782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scontent.fhph1-1.fna.fbcdn.net/v/t1.15752-9/82460337_2663126983777649_4147494800708337664_n.jpg?_nc_cat=100&amp;_nc_ohc=Yj6Q6kregroAQmETihGO9ssUBo8-VDGdeXjHCYFN_PzMvQnGbyn2wO16w&amp;_nc_ht=scontent.fhph1-1.fna&amp;oh=6635a125f256dd2b1d3a2d299ceb6b17&amp;oe=5EA14B7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1475" y="-371475"/>
            <a:ext cx="10029825" cy="7229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0528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52400" y="179249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  <a:tab pos="360363" algn="l"/>
              </a:tabLst>
            </a:pP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GIAO BÀI TẬP VỀ NHÀ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  <a:tab pos="360363" algn="l"/>
              </a:tabLst>
            </a:pP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sv-SE" altLang="zh-CN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Bài vừa học: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  <a:tab pos="360363" algn="l"/>
              </a:tabLst>
            </a:pP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 1.  Trình bày diễn biến, kết quả, </a:t>
            </a:r>
            <a:r>
              <a:rPr kumimoji="0" lang="pt-B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ý</a:t>
            </a:r>
            <a:r>
              <a:rPr kumimoji="0" lang="pt-BR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nghĩa của chiến dịch Việt B</a:t>
            </a: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ắc Thu - Đông 1947 trên lược đồ.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  <a:tab pos="360363" algn="l"/>
              </a:tabLst>
            </a:pP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 2.  Cuộc kháng chiến toàn dân, toàn diện của ta được đẩy mạnh như thế nào sau chiến thắng Việt Bắc thu - đông 1947?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  <a:tab pos="360363" algn="l"/>
              </a:tabLst>
            </a:pP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Làm bài tập (từ bài 5 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bài 7) trong vở bài tập lịch sử.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  <a:tab pos="360363" algn="l"/>
              </a:tabLst>
            </a:pP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sv-SE" altLang="zh-CN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* Bài tiếp theo: Đọc – soạn 26. 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  <a:tab pos="360363" algn="l"/>
              </a:tabLst>
            </a:pP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- Trả lời câu hỏi trong bài; tìm hiểu nội dung bức tranh 46, 48 trong SGK tr110+113.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  <a:tab pos="360363" algn="l"/>
              </a:tabLst>
            </a:pP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- Tập trình bày diễn biến Chiến dịch Biên giới thu - đông 1950.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  <a:tab pos="360363" algn="l"/>
              </a:tabLst>
            </a:pPr>
            <a:r>
              <a:rPr kumimoji="0" lang="sv-SE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- Sưu tầm phim tư liệu, tư liệu ... về Chiến dịch Biên giới thu - đông 1950.</a:t>
            </a: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2160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van phuc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26602" b="41638"/>
          <a:stretch>
            <a:fillRect/>
          </a:stretch>
        </p:blipFill>
        <p:spPr bwMode="auto">
          <a:xfrm>
            <a:off x="27708" y="64655"/>
            <a:ext cx="4719782" cy="5204258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87" name="Text Box 3"/>
          <p:cNvSpPr txBox="1">
            <a:spLocks noChangeArrowheads="1"/>
          </p:cNvSpPr>
          <p:nvPr/>
        </p:nvSpPr>
        <p:spPr bwMode="auto">
          <a:xfrm>
            <a:off x="0" y="556260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FF0000"/>
                </a:solidFill>
              </a:rPr>
              <a:t>Ngôi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 ở </a:t>
            </a:r>
            <a:r>
              <a:rPr lang="en-US" sz="3200" dirty="0" err="1">
                <a:solidFill>
                  <a:srgbClr val="FF0000"/>
                </a:solidFill>
              </a:rPr>
              <a:t>làng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Phúc</a:t>
            </a:r>
            <a:r>
              <a:rPr lang="en-US" sz="3200" dirty="0">
                <a:solidFill>
                  <a:srgbClr val="FF0000"/>
                </a:solidFill>
              </a:rPr>
              <a:t> – </a:t>
            </a:r>
            <a:r>
              <a:rPr lang="en-US" sz="3200" dirty="0" err="1">
                <a:solidFill>
                  <a:srgbClr val="FF0000"/>
                </a:solidFill>
              </a:rPr>
              <a:t>Hà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Đông</a:t>
            </a:r>
            <a:r>
              <a:rPr lang="en-US" sz="3200" dirty="0">
                <a:solidFill>
                  <a:srgbClr val="FF0000"/>
                </a:solidFill>
              </a:rPr>
              <a:t> - </a:t>
            </a:r>
            <a:r>
              <a:rPr lang="en-US" sz="3200" dirty="0" err="1">
                <a:solidFill>
                  <a:srgbClr val="FF0000"/>
                </a:solidFill>
              </a:rPr>
              <a:t>nơi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Trung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Đảng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chỉ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toàn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quốc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chiến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14" descr="hc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127"/>
            <a:ext cx="4343400" cy="50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1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23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23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ời kêu gọi toàn quốc jkháng chiế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5" y="119101"/>
            <a:ext cx="7943272" cy="648101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 noEditPoint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" y="990600"/>
            <a:ext cx="914399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k/c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xâm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k/c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tịch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HCM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toàn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k/c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ban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đầy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KHÁNG CHIẾN NHẤT ĐỊNH THẮNG LỢI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9/1947.</a:t>
            </a:r>
          </a:p>
        </p:txBody>
      </p:sp>
    </p:spTree>
    <p:extLst>
      <p:ext uri="{BB962C8B-B14F-4D97-AF65-F5344CB8AC3E}">
        <p14:creationId xmlns:p14="http://schemas.microsoft.com/office/powerpoint/2010/main" val="24488752"/>
      </p:ext>
    </p:extLst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 noEditPoint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609600"/>
            <a:ext cx="83058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2667000"/>
            <a:ext cx="8305800" cy="2283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3945015"/>
      </p:ext>
    </p:extLst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17411" name="Picture 3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4937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41613"/>
            <a:ext cx="4953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sta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15000"/>
            <a:ext cx="4953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rang t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765800"/>
            <a:ext cx="11620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4419600" y="6248400"/>
            <a:ext cx="457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Tx/>
              <a:buSzTx/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Trường Chinh (1907-1988)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Đặng Xuân Khu</a:t>
            </a:r>
          </a:p>
        </p:txBody>
      </p:sp>
    </p:spTree>
    <p:extLst>
      <p:ext uri="{BB962C8B-B14F-4D97-AF65-F5344CB8AC3E}">
        <p14:creationId xmlns:p14="http://schemas.microsoft.com/office/powerpoint/2010/main" val="2513563164"/>
      </p:ext>
    </p:extLst>
  </p:cSld>
  <p:clrMapOvr>
    <a:masterClrMapping/>
  </p:clrMapOvr>
  <p:transition xmlns:p14="http://schemas.microsoft.com/office/powerpoint/2010/main" spd="med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 noEditPoint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278 w 5298"/>
              <a:gd name="T1" fmla="*/ 3904 h 4030"/>
              <a:gd name="T2" fmla="*/ 150 w 5298"/>
              <a:gd name="T3" fmla="*/ 3840 h 4030"/>
              <a:gd name="T4" fmla="*/ 73 w 5298"/>
              <a:gd name="T5" fmla="*/ 3985 h 4030"/>
              <a:gd name="T6" fmla="*/ 0 w 5298"/>
              <a:gd name="T7" fmla="*/ 3741 h 4030"/>
              <a:gd name="T8" fmla="*/ 128 w 5298"/>
              <a:gd name="T9" fmla="*/ 3613 h 4030"/>
              <a:gd name="T10" fmla="*/ 0 w 5298"/>
              <a:gd name="T11" fmla="*/ 3585 h 4030"/>
              <a:gd name="T12" fmla="*/ 44 w 5298"/>
              <a:gd name="T13" fmla="*/ 3365 h 4030"/>
              <a:gd name="T14" fmla="*/ 95 w 5298"/>
              <a:gd name="T15" fmla="*/ 3585 h 4030"/>
              <a:gd name="T16" fmla="*/ 381 w 5298"/>
              <a:gd name="T17" fmla="*/ 3916 h 4030"/>
              <a:gd name="T18" fmla="*/ 879 w 5298"/>
              <a:gd name="T19" fmla="*/ 4003 h 4030"/>
              <a:gd name="T20" fmla="*/ 887 w 5298"/>
              <a:gd name="T21" fmla="*/ 4030 h 4030"/>
              <a:gd name="T22" fmla="*/ 557 w 5298"/>
              <a:gd name="T23" fmla="*/ 4030 h 4030"/>
              <a:gd name="T24" fmla="*/ 498 w 5298"/>
              <a:gd name="T25" fmla="*/ 3987 h 4030"/>
              <a:gd name="T26" fmla="*/ 381 w 5298"/>
              <a:gd name="T27" fmla="*/ 4012 h 4030"/>
              <a:gd name="T28" fmla="*/ 5254 w 5298"/>
              <a:gd name="T29" fmla="*/ 4003 h 4030"/>
              <a:gd name="T30" fmla="*/ 5221 w 5298"/>
              <a:gd name="T31" fmla="*/ 3886 h 4030"/>
              <a:gd name="T32" fmla="*/ 5254 w 5298"/>
              <a:gd name="T33" fmla="*/ 3904 h 4030"/>
              <a:gd name="T34" fmla="*/ 5163 w 5298"/>
              <a:gd name="T35" fmla="*/ 3927 h 4030"/>
              <a:gd name="T36" fmla="*/ 5199 w 5298"/>
              <a:gd name="T37" fmla="*/ 3718 h 4030"/>
              <a:gd name="T38" fmla="*/ 5199 w 5298"/>
              <a:gd name="T39" fmla="*/ 3666 h 4030"/>
              <a:gd name="T40" fmla="*/ 5229 w 5298"/>
              <a:gd name="T41" fmla="*/ 3491 h 4030"/>
              <a:gd name="T42" fmla="*/ 5229 w 5298"/>
              <a:gd name="T43" fmla="*/ 3393 h 4030"/>
              <a:gd name="T44" fmla="*/ 5207 w 5298"/>
              <a:gd name="T45" fmla="*/ 3776 h 4030"/>
              <a:gd name="T46" fmla="*/ 4613 w 5298"/>
              <a:gd name="T47" fmla="*/ 3925 h 4030"/>
              <a:gd name="T48" fmla="*/ 4261 w 5298"/>
              <a:gd name="T49" fmla="*/ 3964 h 4030"/>
              <a:gd name="T50" fmla="*/ 4595 w 5298"/>
              <a:gd name="T51" fmla="*/ 3996 h 4030"/>
              <a:gd name="T52" fmla="*/ 4701 w 5298"/>
              <a:gd name="T53" fmla="*/ 4003 h 4030"/>
              <a:gd name="T54" fmla="*/ 4800 w 5298"/>
              <a:gd name="T55" fmla="*/ 4030 h 4030"/>
              <a:gd name="T56" fmla="*/ 5251 w 5298"/>
              <a:gd name="T57" fmla="*/ 3776 h 4030"/>
              <a:gd name="T58" fmla="*/ 5247 w 5298"/>
              <a:gd name="T59" fmla="*/ 688 h 4030"/>
              <a:gd name="T60" fmla="*/ 242 w 5298"/>
              <a:gd name="T61" fmla="*/ 144 h 4030"/>
              <a:gd name="T62" fmla="*/ 77 w 5298"/>
              <a:gd name="T63" fmla="*/ 211 h 4030"/>
              <a:gd name="T64" fmla="*/ 176 w 5298"/>
              <a:gd name="T65" fmla="*/ 84 h 4030"/>
              <a:gd name="T66" fmla="*/ 47 w 5298"/>
              <a:gd name="T67" fmla="*/ 254 h 4030"/>
              <a:gd name="T68" fmla="*/ 44 w 5298"/>
              <a:gd name="T69" fmla="*/ 323 h 4030"/>
              <a:gd name="T70" fmla="*/ 0 w 5298"/>
              <a:gd name="T71" fmla="*/ 385 h 4030"/>
              <a:gd name="T72" fmla="*/ 0 w 5298"/>
              <a:gd name="T73" fmla="*/ 566 h 4030"/>
              <a:gd name="T74" fmla="*/ 113 w 5298"/>
              <a:gd name="T75" fmla="*/ 566 h 4030"/>
              <a:gd name="T76" fmla="*/ 242 w 5298"/>
              <a:gd name="T77" fmla="*/ 167 h 4030"/>
              <a:gd name="T78" fmla="*/ 703 w 5298"/>
              <a:gd name="T79" fmla="*/ 59 h 4030"/>
              <a:gd name="T80" fmla="*/ 1037 w 5298"/>
              <a:gd name="T81" fmla="*/ 0 h 4030"/>
              <a:gd name="T82" fmla="*/ 652 w 5298"/>
              <a:gd name="T83" fmla="*/ 0 h 4030"/>
              <a:gd name="T84" fmla="*/ 447 w 5298"/>
              <a:gd name="T85" fmla="*/ 80 h 4030"/>
              <a:gd name="T86" fmla="*/ 403 w 5298"/>
              <a:gd name="T87" fmla="*/ 0 h 4030"/>
              <a:gd name="T88" fmla="*/ 242 w 5298"/>
              <a:gd name="T89" fmla="*/ 103 h 4030"/>
              <a:gd name="T90" fmla="*/ 5042 w 5298"/>
              <a:gd name="T91" fmla="*/ 48 h 4030"/>
              <a:gd name="T92" fmla="*/ 5097 w 5298"/>
              <a:gd name="T93" fmla="*/ 167 h 4030"/>
              <a:gd name="T94" fmla="*/ 5196 w 5298"/>
              <a:gd name="T95" fmla="*/ 84 h 4030"/>
              <a:gd name="T96" fmla="*/ 5298 w 5298"/>
              <a:gd name="T97" fmla="*/ 348 h 4030"/>
              <a:gd name="T98" fmla="*/ 5229 w 5298"/>
              <a:gd name="T99" fmla="*/ 392 h 4030"/>
              <a:gd name="T100" fmla="*/ 5298 w 5298"/>
              <a:gd name="T101" fmla="*/ 456 h 4030"/>
              <a:gd name="T102" fmla="*/ 5185 w 5298"/>
              <a:gd name="T103" fmla="*/ 665 h 4030"/>
              <a:gd name="T104" fmla="*/ 5130 w 5298"/>
              <a:gd name="T105" fmla="*/ 270 h 4030"/>
              <a:gd name="T106" fmla="*/ 4895 w 5298"/>
              <a:gd name="T107" fmla="*/ 59 h 4030"/>
              <a:gd name="T108" fmla="*/ 4375 w 5298"/>
              <a:gd name="T109" fmla="*/ 43 h 4030"/>
              <a:gd name="T110" fmla="*/ 4554 w 5298"/>
              <a:gd name="T111" fmla="*/ 43 h 4030"/>
              <a:gd name="T112" fmla="*/ 4683 w 5298"/>
              <a:gd name="T113" fmla="*/ 61 h 4030"/>
              <a:gd name="T114" fmla="*/ 4767 w 5298"/>
              <a:gd name="T115" fmla="*/ 61 h 4030"/>
              <a:gd name="T116" fmla="*/ 5298 w 5298"/>
              <a:gd name="T117" fmla="*/ 18 h 4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371600"/>
            <a:ext cx="883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II/ CUỘC CHIẾN  ĐẤU Ở CÁC ĐÔ THỊ PHÍA BẮC VĨ TUYẾN 16.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971800"/>
            <a:ext cx="4038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1931637"/>
      </p:ext>
    </p:extLst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 - &amp;quot;CHƯƠNG V  VIỆT NAM TỪ CUỐI NĂM 1946 ĐẾN NĂM 1954&amp;quot;&quot;/&gt;&lt;property id=&quot;20307&quot; value=&quot;259&quot;/&gt;&lt;/object&gt;&lt;object type=&quot;3&quot; unique_id=&quot;10007&quot;&gt;&lt;property id=&quot;20148&quot; value=&quot;5&quot;/&gt;&lt;property id=&quot;20300&quot; value=&quot;Slide 3&quot;/&gt;&lt;property id=&quot;20307&quot; value=&quot;263&quot;/&gt;&lt;/object&gt;&lt;object type=&quot;3&quot; unique_id=&quot;10009&quot;&gt;&lt;property id=&quot;20148&quot; value=&quot;5&quot;/&gt;&lt;property id=&quot;20300&quot; value=&quot;Slide 5&quot;/&gt;&lt;property id=&quot;20307&quot; value=&quot;265&quot;/&gt;&lt;/object&gt;&lt;object type=&quot;3&quot; unique_id=&quot;10010&quot;&gt;&lt;property id=&quot;20148&quot; value=&quot;5&quot;/&gt;&lt;property id=&quot;20300&quot; value=&quot;Slide 6&quot;/&gt;&lt;property id=&quot;20307&quot; value=&quot;266&quot;/&gt;&lt;/object&gt;&lt;object type=&quot;3&quot; unique_id=&quot;10012&quot;&gt;&lt;property id=&quot;20148&quot; value=&quot;5&quot;/&gt;&lt;property id=&quot;20300&quot; value=&quot;Slide 8&quot;/&gt;&lt;property id=&quot;20307&quot; value=&quot;287&quot;/&gt;&lt;/object&gt;&lt;object type=&quot;3&quot; unique_id=&quot;10013&quot;&gt;&lt;property id=&quot;20148&quot; value=&quot;5&quot;/&gt;&lt;property id=&quot;20300&quot; value=&quot;Slide 7&quot;/&gt;&lt;property id=&quot;20307&quot; value=&quot;267&quot;/&gt;&lt;/object&gt;&lt;object type=&quot;3&quot; unique_id=&quot;10016&quot;&gt;&lt;property id=&quot;20148&quot; value=&quot;5&quot;/&gt;&lt;property id=&quot;20300&quot; value=&quot;Slide 11&quot;/&gt;&lt;property id=&quot;20307&quot; value=&quot;286&quot;/&gt;&lt;/object&gt;&lt;object type=&quot;3&quot; unique_id=&quot;10017&quot;&gt;&lt;property id=&quot;20148&quot; value=&quot;5&quot;/&gt;&lt;property id=&quot;20300&quot; value=&quot;Slide 9&quot;/&gt;&lt;property id=&quot;20307&quot; value=&quot;288&quot;/&gt;&lt;/object&gt;&lt;object type=&quot;3&quot; unique_id=&quot;10018&quot;&gt;&lt;property id=&quot;20148&quot; value=&quot;5&quot;/&gt;&lt;property id=&quot;20300&quot; value=&quot;Slide 12&quot;/&gt;&lt;property id=&quot;20307&quot; value=&quot;272&quot;/&gt;&lt;/object&gt;&lt;object type=&quot;3&quot; unique_id=&quot;10019&quot;&gt;&lt;property id=&quot;20148&quot; value=&quot;5&quot;/&gt;&lt;property id=&quot;20300&quot; value=&quot;Slide 14&quot;/&gt;&lt;property id=&quot;20307&quot; value=&quot;270&quot;/&gt;&lt;/object&gt;&lt;object type=&quot;3&quot; unique_id=&quot;10020&quot;&gt;&lt;property id=&quot;20148&quot; value=&quot;5&quot;/&gt;&lt;property id=&quot;20300&quot; value=&quot;Slide 16&quot;/&gt;&lt;property id=&quot;20307&quot; value=&quot;273&quot;/&gt;&lt;/object&gt;&lt;object type=&quot;3&quot; unique_id=&quot;10021&quot;&gt;&lt;property id=&quot;20148&quot; value=&quot;5&quot;/&gt;&lt;property id=&quot;20300&quot; value=&quot;Slide 17 - &amp;quot;Trung đoàn Thủ Đô&amp;quot;&quot;/&gt;&lt;property id=&quot;20307&quot; value=&quot;291&quot;/&gt;&lt;/object&gt;&lt;object type=&quot;3&quot; unique_id=&quot;10022&quot;&gt;&lt;property id=&quot;20148&quot; value=&quot;5&quot;/&gt;&lt;property id=&quot;20300&quot; value=&quot;Slide 18 - &amp;quot;Đục thông tường nhà nọ sang nhà kia, làm thành những con đường bí mật khắp thành phố. &amp;quot;&quot;/&gt;&lt;property id=&quot;20307&quot; value=&quot;274&quot;/&gt;&lt;/object&gt;&lt;object type=&quot;3&quot; unique_id=&quot;10023&quot;&gt;&lt;property id=&quot;20148&quot; value=&quot;5&quot;/&gt;&lt;property id=&quot;20300&quot; value=&quot;Slide 19 - &amp;quot;Chướng ngại vật  giao thông hào tạo thế liên hoàn chiến đấu trên đường phố&amp;quot;&quot;/&gt;&lt;property id=&quot;20307&quot; value=&quot;275&quot;/&gt;&lt;/object&gt;&lt;object type=&quot;3&quot; unique_id=&quot;10024&quot;&gt;&lt;property id=&quot;20148&quot; value=&quot;5&quot;/&gt;&lt;property id=&quot;20300&quot; value=&quot;Slide 20&quot;/&gt;&lt;property id=&quot;20307&quot; value=&quot;289&quot;/&gt;&lt;/object&gt;&lt;object type=&quot;3&quot; unique_id=&quot;10025&quot;&gt;&lt;property id=&quot;20148&quot; value=&quot;5&quot;/&gt;&lt;property id=&quot;20300&quot; value=&quot;Slide 21&quot;/&gt;&lt;property id=&quot;20307&quot; value=&quot;276&quot;/&gt;&lt;/object&gt;&lt;object type=&quot;3&quot; unique_id=&quot;10026&quot;&gt;&lt;property id=&quot;20148&quot; value=&quot;5&quot;/&gt;&lt;property id=&quot;20300&quot; value=&quot;Slide 22&quot;/&gt;&lt;property id=&quot;20307&quot; value=&quot;277&quot;/&gt;&lt;/object&gt;&lt;object type=&quot;3&quot; unique_id=&quot;10027&quot;&gt;&lt;property id=&quot;20148&quot; value=&quot;5&quot;/&gt;&lt;property id=&quot;20300&quot; value=&quot;Slide 23&quot;/&gt;&lt;property id=&quot;20307&quot; value=&quot;292&quot;/&gt;&lt;/object&gt;&lt;object type=&quot;3&quot; unique_id=&quot;10031&quot;&gt;&lt;property id=&quot;20148&quot; value=&quot;5&quot;/&gt;&lt;property id=&quot;20300&quot; value=&quot;Slide 24&quot;/&gt;&lt;property id=&quot;20307&quot; value=&quot;280&quot;/&gt;&lt;/object&gt;&lt;object type=&quot;3&quot; unique_id=&quot;10032&quot;&gt;&lt;property id=&quot;20148&quot; value=&quot;5&quot;/&gt;&lt;property id=&quot;20300&quot; value=&quot;Slide 25&quot;/&gt;&lt;property id=&quot;20307&quot; value=&quot;281&quot;/&gt;&lt;/object&gt;&lt;object type=&quot;3&quot; unique_id=&quot;10033&quot;&gt;&lt;property id=&quot;20148&quot; value=&quot;5&quot;/&gt;&lt;property id=&quot;20300&quot; value=&quot;Slide 26&quot;/&gt;&lt;property id=&quot;20307&quot; value=&quot;283&quot;/&gt;&lt;/object&gt;&lt;object type=&quot;3&quot; unique_id=&quot;10034&quot;&gt;&lt;property id=&quot;20148&quot; value=&quot;5&quot;/&gt;&lt;property id=&quot;20300&quot; value=&quot;Slide 27&quot;/&gt;&lt;property id=&quot;20307&quot; value=&quot;262&quot;/&gt;&lt;/object&gt;&lt;object type=&quot;3&quot; unique_id=&quot;10035&quot;&gt;&lt;property id=&quot;20148&quot; value=&quot;5&quot;/&gt;&lt;property id=&quot;20300&quot; value=&quot;Slide 28&quot;/&gt;&lt;property id=&quot;20307&quot; value=&quot;284&quot;/&gt;&lt;/object&gt;&lt;object type=&quot;3&quot; unique_id=&quot;10036&quot;&gt;&lt;property id=&quot;20148&quot; value=&quot;5&quot;/&gt;&lt;property id=&quot;20300&quot; value=&quot;Slide 29&quot;/&gt;&lt;property id=&quot;20307&quot; value=&quot;285&quot;/&gt;&lt;/object&gt;&lt;object type=&quot;3&quot; unique_id=&quot;10145&quot;&gt;&lt;property id=&quot;20148&quot; value=&quot;5&quot;/&gt;&lt;property id=&quot;20300&quot; value=&quot;Slide 4&quot;/&gt;&lt;property id=&quot;20307&quot; value=&quot;293&quot;/&gt;&lt;/object&gt;&lt;object type=&quot;3&quot; unique_id=&quot;10420&quot;&gt;&lt;property id=&quot;20148&quot; value=&quot;5&quot;/&gt;&lt;property id=&quot;20300&quot; value=&quot;Slide 10&quot;/&gt;&lt;property id=&quot;20307&quot; value=&quot;294&quot;/&gt;&lt;/object&gt;&lt;object type=&quot;3&quot; unique_id=&quot;10421&quot;&gt;&lt;property id=&quot;20148&quot; value=&quot;5&quot;/&gt;&lt;property id=&quot;20300&quot; value=&quot;Slide 13&quot;/&gt;&lt;property id=&quot;20307&quot; value=&quot;295&quot;/&gt;&lt;/object&gt;&lt;object type=&quot;3&quot; unique_id=&quot;10422&quot;&gt;&lt;property id=&quot;20148&quot; value=&quot;5&quot;/&gt;&lt;property id=&quot;20300&quot; value=&quot;Slide 15&quot;/&gt;&lt;property id=&quot;20307&quot; value=&quot;296&quot;/&gt;&lt;/object&gt;&lt;/object&gt;&lt;object type=&quot;8&quot; unique_id=&quot;1007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1613</Words>
  <Application>Microsoft Macintosh PowerPoint</Application>
  <PresentationFormat>On-screen Show (4:3)</PresentationFormat>
  <Paragraphs>163</Paragraphs>
  <Slides>36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Bitmap Image</vt:lpstr>
      <vt:lpstr>CHƯƠNG V  VIỆT NAM TỪ CUỐI NĂM 1946 ĐẾN NĂM 1954</vt:lpstr>
      <vt:lpstr>   BÀI 25  I. Chỉ nêu nguyên nhân cuộc kháng chiến và nội dung đường lối kháng chiến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Trung đoàn Thủ Đô</vt:lpstr>
      <vt:lpstr>Đục thông tường nhà nọ sang nhà kia, làm thành những con đường bí mật khắp thành phố. </vt:lpstr>
      <vt:lpstr>Chướng ngại vật  giao thông hào tạo thế liên hoàn chiến đấu trên đường phố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Chiến dịch Việt Bắc Thu-Đông năm 1947</vt:lpstr>
      <vt:lpstr>IV. Chiến dịch Việt Bắc Thu-Đông năm 1947</vt:lpstr>
      <vt:lpstr>PowerPoint Presentation</vt:lpstr>
      <vt:lpstr>PowerPoint Presentation</vt:lpstr>
      <vt:lpstr>PowerPoint Presentation</vt:lpstr>
      <vt:lpstr>Nhân dân Phú Thọ cắm chông đối phó với quân Pháp nhảy dù.</vt:lpstr>
      <vt:lpstr>2. Quân dân ta chiếm đấu bảo vệ căn cứ địa Việt Bắc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MacBook Air</cp:lastModifiedBy>
  <cp:revision>61</cp:revision>
  <dcterms:created xsi:type="dcterms:W3CDTF">2017-03-07T07:44:07Z</dcterms:created>
  <dcterms:modified xsi:type="dcterms:W3CDTF">2020-08-28T10:28:15Z</dcterms:modified>
</cp:coreProperties>
</file>