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0" r:id="rId2"/>
    <p:sldId id="263" r:id="rId3"/>
    <p:sldId id="264" r:id="rId4"/>
    <p:sldId id="265" r:id="rId5"/>
    <p:sldId id="272" r:id="rId6"/>
    <p:sldId id="266" r:id="rId7"/>
    <p:sldId id="267" r:id="rId8"/>
    <p:sldId id="269" r:id="rId9"/>
    <p:sldId id="279" r:id="rId10"/>
    <p:sldId id="268" r:id="rId11"/>
    <p:sldId id="270" r:id="rId12"/>
    <p:sldId id="277" r:id="rId13"/>
    <p:sldId id="273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91" r:id="rId23"/>
    <p:sldId id="288" r:id="rId24"/>
    <p:sldId id="289" r:id="rId25"/>
    <p:sldId id="293" r:id="rId26"/>
    <p:sldId id="294" r:id="rId27"/>
    <p:sldId id="295" r:id="rId28"/>
    <p:sldId id="296" r:id="rId29"/>
    <p:sldId id="297" r:id="rId30"/>
    <p:sldId id="299" r:id="rId31"/>
    <p:sldId id="30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26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3FD0A-5378-4C23-9F5F-F0AF71532221}" type="datetimeFigureOut">
              <a:rPr lang="en-US" smtClean="0"/>
              <a:t>17/02/21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D712C-DF63-4B05-90F1-B9CB92241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34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“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ơ</a:t>
            </a:r>
            <a:r>
              <a:rPr lang="en-US" dirty="0"/>
              <a:t>: </a:t>
            </a:r>
            <a:r>
              <a:rPr lang="en-US" dirty="0" err="1"/>
              <a:t>Thất</a:t>
            </a:r>
            <a:r>
              <a:rPr lang="en-US" dirty="0"/>
              <a:t> </a:t>
            </a:r>
            <a:r>
              <a:rPr lang="en-US" dirty="0" err="1"/>
              <a:t>ngôn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tuyệt</a:t>
            </a:r>
            <a:r>
              <a:rPr lang="en-US" dirty="0"/>
              <a:t>”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“2.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” </a:t>
            </a:r>
            <a:r>
              <a:rPr lang="en-US" dirty="0" err="1"/>
              <a:t>để</a:t>
            </a:r>
            <a:r>
              <a:rPr lang="en-US" dirty="0"/>
              <a:t> sang slide 12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ẩn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77639-DB84-4EBA-BD4A-421EB94365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8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C330-0EC6-4F8B-A51C-933FD1555A44}" type="datetimeFigureOut">
              <a:rPr lang="en-US" smtClean="0"/>
              <a:t>17/02/21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82E1-3FA5-4E47-B66E-E7BAB743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45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C330-0EC6-4F8B-A51C-933FD1555A44}" type="datetimeFigureOut">
              <a:rPr lang="en-US" smtClean="0"/>
              <a:t>17/02/21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82E1-3FA5-4E47-B66E-E7BAB743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9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C330-0EC6-4F8B-A51C-933FD1555A44}" type="datetimeFigureOut">
              <a:rPr lang="en-US" smtClean="0"/>
              <a:t>17/02/21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82E1-3FA5-4E47-B66E-E7BAB743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85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587F6-3928-49EC-AD44-82990A74B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1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C330-0EC6-4F8B-A51C-933FD1555A44}" type="datetimeFigureOut">
              <a:rPr lang="en-US" smtClean="0"/>
              <a:t>17/02/21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82E1-3FA5-4E47-B66E-E7BAB743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7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C330-0EC6-4F8B-A51C-933FD1555A44}" type="datetimeFigureOut">
              <a:rPr lang="en-US" smtClean="0"/>
              <a:t>17/02/21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82E1-3FA5-4E47-B66E-E7BAB743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7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C330-0EC6-4F8B-A51C-933FD1555A44}" type="datetimeFigureOut">
              <a:rPr lang="en-US" smtClean="0"/>
              <a:t>17/02/21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82E1-3FA5-4E47-B66E-E7BAB743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7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C330-0EC6-4F8B-A51C-933FD1555A44}" type="datetimeFigureOut">
              <a:rPr lang="en-US" smtClean="0"/>
              <a:t>17/02/21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82E1-3FA5-4E47-B66E-E7BAB743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5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C330-0EC6-4F8B-A51C-933FD1555A44}" type="datetimeFigureOut">
              <a:rPr lang="en-US" smtClean="0"/>
              <a:t>17/02/21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82E1-3FA5-4E47-B66E-E7BAB743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5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C330-0EC6-4F8B-A51C-933FD1555A44}" type="datetimeFigureOut">
              <a:rPr lang="en-US" smtClean="0"/>
              <a:t>17/02/21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82E1-3FA5-4E47-B66E-E7BAB743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C330-0EC6-4F8B-A51C-933FD1555A44}" type="datetimeFigureOut">
              <a:rPr lang="en-US" smtClean="0"/>
              <a:t>17/02/21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82E1-3FA5-4E47-B66E-E7BAB743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2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C330-0EC6-4F8B-A51C-933FD1555A44}" type="datetimeFigureOut">
              <a:rPr lang="en-US" smtClean="0"/>
              <a:t>17/02/21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82E1-3FA5-4E47-B66E-E7BAB743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9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4C330-0EC6-4F8B-A51C-933FD1555A44}" type="datetimeFigureOut">
              <a:rPr lang="en-US" smtClean="0"/>
              <a:t>17/02/21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C82E1-3FA5-4E47-B66E-E7BAB743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2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audio" Target="../media/audio3.wav"/><Relationship Id="rId5" Type="http://schemas.openxmlformats.org/officeDocument/2006/relationships/image" Target="../media/image1.gif"/><Relationship Id="rId6" Type="http://schemas.openxmlformats.org/officeDocument/2006/relationships/image" Target="../media/image2.gif"/><Relationship Id="rId7" Type="http://schemas.openxmlformats.org/officeDocument/2006/relationships/image" Target="../media/image3.png"/><Relationship Id="rId8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2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5105400" y="1524000"/>
            <a:ext cx="3790950" cy="6985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Ô CỬA MAY MẮN</a:t>
            </a:r>
          </a:p>
        </p:txBody>
      </p:sp>
      <p:pic>
        <p:nvPicPr>
          <p:cNvPr id="4099" name="Picture 3" descr="S128x128P_1049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124460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48200" y="43434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cs typeface="Arial" charset="0"/>
              </a:rPr>
              <a:t>Nêu nội dung chính của bài thơ Tức cảnh Pác Bó ( Hồ Chí Minh )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4724400" y="4953000"/>
            <a:ext cx="1752600" cy="1371600"/>
          </a:xfrm>
          <a:prstGeom prst="rightArrow">
            <a:avLst>
              <a:gd name="adj1" fmla="val 50000"/>
              <a:gd name="adj2" fmla="val 319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3300"/>
                </a:solidFill>
                <a:cs typeface="Arial" charset="0"/>
              </a:rPr>
              <a:t>Phần thưởng</a:t>
            </a:r>
          </a:p>
          <a:p>
            <a:pPr algn="ctr"/>
            <a:r>
              <a:rPr lang="en-US" b="1">
                <a:solidFill>
                  <a:srgbClr val="FF3300"/>
                </a:solidFill>
                <a:cs typeface="Arial" charset="0"/>
              </a:rPr>
              <a:t> của bạn là:</a:t>
            </a:r>
          </a:p>
        </p:txBody>
      </p:sp>
      <p:pic>
        <p:nvPicPr>
          <p:cNvPr id="13318" name="Picture 6" descr="Copy of 138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28600" y="41910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cs typeface="Arial" charset="0"/>
              </a:rPr>
              <a:t>Nêu hiểu biết của em về tác giả Hồ Chí Minh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28600" y="1676400"/>
            <a:ext cx="411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cs typeface="Arial" charset="0"/>
              </a:rPr>
              <a:t>Đọc thuộc bài thơ Tức cảnh Pác Bó</a:t>
            </a: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304800" y="4953000"/>
            <a:ext cx="1752600" cy="1371600"/>
          </a:xfrm>
          <a:prstGeom prst="rightArrow">
            <a:avLst>
              <a:gd name="adj1" fmla="val 50000"/>
              <a:gd name="adj2" fmla="val 319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3300"/>
                </a:solidFill>
                <a:cs typeface="Arial" charset="0"/>
              </a:rPr>
              <a:t>Phần thưởng</a:t>
            </a:r>
          </a:p>
          <a:p>
            <a:pPr algn="ctr"/>
            <a:r>
              <a:rPr lang="en-US" b="1">
                <a:solidFill>
                  <a:srgbClr val="FF3300"/>
                </a:solidFill>
                <a:cs typeface="Arial" charset="0"/>
              </a:rPr>
              <a:t> của bạn là: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590800" y="4953000"/>
            <a:ext cx="1371600" cy="11874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cs typeface="Arial" charset="0"/>
              </a:rPr>
              <a:t>Một tràng vỗ tay</a:t>
            </a: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381000" y="2209800"/>
            <a:ext cx="1752600" cy="1371600"/>
          </a:xfrm>
          <a:prstGeom prst="rightArrow">
            <a:avLst>
              <a:gd name="adj1" fmla="val 50000"/>
              <a:gd name="adj2" fmla="val 319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3300"/>
                </a:solidFill>
                <a:cs typeface="Arial" charset="0"/>
              </a:rPr>
              <a:t>Phần thưởng</a:t>
            </a:r>
          </a:p>
          <a:p>
            <a:pPr algn="ctr"/>
            <a:r>
              <a:rPr lang="en-US" b="1">
                <a:solidFill>
                  <a:srgbClr val="FF3300"/>
                </a:solidFill>
                <a:cs typeface="Arial" charset="0"/>
              </a:rPr>
              <a:t> của bạn là: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514600" y="2362200"/>
            <a:ext cx="1524000" cy="11906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  <a:cs typeface="Arial" charset="0"/>
              </a:rPr>
              <a:t>ĐIỂM 10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4533900" y="4194175"/>
            <a:ext cx="480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Tahoma" pitchFamily="34" charset="0"/>
                <a:cs typeface="Arial" charset="0"/>
              </a:rPr>
              <a:t>    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52400" y="1411288"/>
            <a:ext cx="457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         </a:t>
            </a:r>
            <a:endParaRPr lang="en-US" sz="2000">
              <a:cs typeface="Arial" charset="0"/>
            </a:endParaRPr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0" y="1447800"/>
            <a:ext cx="9144000" cy="5257800"/>
            <a:chOff x="0" y="1080"/>
            <a:chExt cx="5760" cy="3216"/>
          </a:xfrm>
        </p:grpSpPr>
        <p:sp>
          <p:nvSpPr>
            <p:cNvPr id="4124" name="Rectangle 16"/>
            <p:cNvSpPr>
              <a:spLocks noChangeArrowheads="1"/>
            </p:cNvSpPr>
            <p:nvPr/>
          </p:nvSpPr>
          <p:spPr bwMode="auto">
            <a:xfrm>
              <a:off x="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>
                <a:solidFill>
                  <a:srgbClr val="0000FF"/>
                </a:solidFill>
                <a:cs typeface="Arial" charset="0"/>
              </a:endParaRPr>
            </a:p>
          </p:txBody>
        </p:sp>
        <p:sp>
          <p:nvSpPr>
            <p:cNvPr id="4125" name="Rectangle 17"/>
            <p:cNvSpPr>
              <a:spLocks noChangeArrowheads="1"/>
            </p:cNvSpPr>
            <p:nvPr/>
          </p:nvSpPr>
          <p:spPr bwMode="auto">
            <a:xfrm>
              <a:off x="288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>
                <a:solidFill>
                  <a:srgbClr val="0000FF"/>
                </a:solidFill>
                <a:cs typeface="Arial" charset="0"/>
              </a:endParaRPr>
            </a:p>
          </p:txBody>
        </p:sp>
        <p:sp>
          <p:nvSpPr>
            <p:cNvPr id="4126" name="Rectangle 18"/>
            <p:cNvSpPr>
              <a:spLocks noChangeArrowheads="1"/>
            </p:cNvSpPr>
            <p:nvPr/>
          </p:nvSpPr>
          <p:spPr bwMode="auto">
            <a:xfrm>
              <a:off x="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>
                <a:solidFill>
                  <a:srgbClr val="0000FF"/>
                </a:solidFill>
                <a:cs typeface="Arial" charset="0"/>
              </a:endParaRPr>
            </a:p>
          </p:txBody>
        </p:sp>
        <p:sp>
          <p:nvSpPr>
            <p:cNvPr id="4127" name="Rectangle 19"/>
            <p:cNvSpPr>
              <a:spLocks noChangeArrowheads="1"/>
            </p:cNvSpPr>
            <p:nvPr/>
          </p:nvSpPr>
          <p:spPr bwMode="auto">
            <a:xfrm>
              <a:off x="288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>
                <a:solidFill>
                  <a:srgbClr val="0000FF"/>
                </a:solidFill>
                <a:cs typeface="Arial" charset="0"/>
              </a:endParaRPr>
            </a:p>
          </p:txBody>
        </p:sp>
      </p:grpSp>
      <p:sp>
        <p:nvSpPr>
          <p:cNvPr id="4112" name="Oval 20"/>
          <p:cNvSpPr>
            <a:spLocks noChangeArrowheads="1"/>
          </p:cNvSpPr>
          <p:nvPr/>
        </p:nvSpPr>
        <p:spPr bwMode="auto">
          <a:xfrm>
            <a:off x="2208213" y="85725"/>
            <a:ext cx="4343400" cy="114300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cs typeface="Arial" charset="0"/>
              </a:rPr>
              <a:t>Ô CỬA BÍ MẬT</a:t>
            </a:r>
            <a:endParaRPr lang="en-US" sz="2400">
              <a:cs typeface="Arial" charset="0"/>
            </a:endParaRPr>
          </a:p>
        </p:txBody>
      </p:sp>
      <p:pic>
        <p:nvPicPr>
          <p:cNvPr id="4113" name="Picture 21" descr="S128x128P_1049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47625"/>
            <a:ext cx="117157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2" descr="S128x128P_1049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7963" y="42863"/>
            <a:ext cx="11430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23" descr="untitl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1" t="12640" r="23039" b="54080"/>
          <a:stretch>
            <a:fillRect/>
          </a:stretch>
        </p:blipFill>
        <p:spPr bwMode="auto">
          <a:xfrm>
            <a:off x="4562475" y="4114800"/>
            <a:ext cx="45815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6400800" y="5029200"/>
            <a:ext cx="830263" cy="77628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3300"/>
                </a:solidFill>
                <a:cs typeface="Arial" charset="0"/>
              </a:rPr>
              <a:t>4</a:t>
            </a:r>
            <a:endParaRPr lang="en-US">
              <a:cs typeface="Arial" charset="0"/>
            </a:endParaRPr>
          </a:p>
        </p:txBody>
      </p:sp>
      <p:pic>
        <p:nvPicPr>
          <p:cNvPr id="13337" name="Picture 25" descr="untitl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0" y="1447800"/>
            <a:ext cx="46482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1981200" y="2286000"/>
            <a:ext cx="822325" cy="7969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3300"/>
                </a:solidFill>
                <a:cs typeface="Arial" charset="0"/>
              </a:rPr>
              <a:t>1</a:t>
            </a:r>
            <a:endParaRPr lang="en-US">
              <a:cs typeface="Arial" charset="0"/>
            </a:endParaRPr>
          </a:p>
        </p:txBody>
      </p:sp>
      <p:pic>
        <p:nvPicPr>
          <p:cNvPr id="13339" name="Picture 27" descr="untitl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0" y="4038600"/>
            <a:ext cx="457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1828800" y="4876800"/>
            <a:ext cx="866775" cy="7318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3300"/>
                </a:solidFill>
                <a:cs typeface="Arial" charset="0"/>
              </a:rPr>
              <a:t>3</a:t>
            </a:r>
            <a:endParaRPr lang="en-US">
              <a:cs typeface="Arial" charset="0"/>
            </a:endParaRPr>
          </a:p>
        </p:txBody>
      </p:sp>
      <p:pic>
        <p:nvPicPr>
          <p:cNvPr id="13341" name="Picture 29" descr="untitl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4540250" y="1447800"/>
            <a:ext cx="4603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6324600" y="2438400"/>
            <a:ext cx="866775" cy="7461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3300"/>
                </a:solidFill>
                <a:cs typeface="Arial" charset="0"/>
              </a:rPr>
              <a:t>2</a:t>
            </a:r>
            <a:endParaRPr lang="en-US">
              <a:cs typeface="Arial" charset="0"/>
            </a:endParaRPr>
          </a:p>
        </p:txBody>
      </p:sp>
      <p:sp>
        <p:nvSpPr>
          <p:cNvPr id="4123" name="AutoShape 3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457200"/>
            <a:ext cx="6096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1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2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2" dur="2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2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8" dur="2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0" dur="2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4" dur="2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1"/>
                  </p:tgtEl>
                </p:cond>
              </p:nextCondLst>
            </p:seq>
          </p:childTnLst>
        </p:cTn>
      </p:par>
    </p:tnLst>
    <p:bldLst>
      <p:bldP spid="13322" grpId="0" animBg="1"/>
      <p:bldP spid="13324" grpId="0" animBg="1"/>
      <p:bldP spid="13336" grpId="0" animBg="1"/>
      <p:bldP spid="13336" grpId="1" animBg="1"/>
      <p:bldP spid="13338" grpId="0" animBg="1"/>
      <p:bldP spid="13338" grpId="1" animBg="1"/>
      <p:bldP spid="13340" grpId="0" animBg="1"/>
      <p:bldP spid="13340" grpId="1" animBg="1"/>
      <p:bldP spid="13342" grpId="0" animBg="1"/>
      <p:bldP spid="1334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20A673-8FED-484A-B36B-42E09AEDDAD1}"/>
              </a:ext>
            </a:extLst>
          </p:cNvPr>
          <p:cNvSpPr txBox="1"/>
          <p:nvPr/>
        </p:nvSpPr>
        <p:spPr>
          <a:xfrm>
            <a:off x="228601" y="524508"/>
            <a:ext cx="557806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5816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4048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520A673-8FED-484A-B36B-42E09AEDDAD1}"/>
              </a:ext>
            </a:extLst>
          </p:cNvPr>
          <p:cNvSpPr txBox="1"/>
          <p:nvPr/>
        </p:nvSpPr>
        <p:spPr>
          <a:xfrm>
            <a:off x="228601" y="1081931"/>
            <a:ext cx="4253345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5334000" y="1109640"/>
            <a:ext cx="3581400" cy="176645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thơ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được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viết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theo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thể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thơ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gì</a:t>
            </a:r>
            <a:r>
              <a:rPr lang="en-US" sz="2800" dirty="0" smtClean="0">
                <a:solidFill>
                  <a:srgbClr val="FFFF00"/>
                </a:solidFill>
              </a:rPr>
              <a:t>?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054" y="1992868"/>
            <a:ext cx="440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thơ</a:t>
            </a:r>
            <a:r>
              <a:rPr lang="en-US" sz="2800" dirty="0" smtClean="0"/>
              <a:t>: </a:t>
            </a:r>
            <a:r>
              <a:rPr lang="en-US" sz="2800" dirty="0" err="1" smtClean="0"/>
              <a:t>Thất</a:t>
            </a:r>
            <a:r>
              <a:rPr lang="en-US" sz="2800" dirty="0" smtClean="0"/>
              <a:t> </a:t>
            </a:r>
            <a:r>
              <a:rPr lang="en-US" sz="2800" dirty="0" err="1" smtClean="0"/>
              <a:t>ngôn</a:t>
            </a:r>
            <a:r>
              <a:rPr lang="en-US" sz="2800" dirty="0" smtClean="0"/>
              <a:t> </a:t>
            </a:r>
            <a:r>
              <a:rPr lang="en-US" sz="2800" dirty="0" err="1" smtClean="0"/>
              <a:t>tứ</a:t>
            </a:r>
            <a:r>
              <a:rPr lang="en-US" sz="2800" dirty="0" smtClean="0"/>
              <a:t> </a:t>
            </a:r>
            <a:r>
              <a:rPr lang="en-US" sz="2800" dirty="0" err="1" smtClean="0"/>
              <a:t>tuyệt</a:t>
            </a:r>
            <a:endParaRPr lang="en-US" sz="2800" dirty="0"/>
          </a:p>
        </p:txBody>
      </p:sp>
      <p:sp>
        <p:nvSpPr>
          <p:cNvPr id="13" name="Oval Callout 12"/>
          <p:cNvSpPr/>
          <p:nvPr/>
        </p:nvSpPr>
        <p:spPr>
          <a:xfrm>
            <a:off x="401782" y="2876095"/>
            <a:ext cx="4253345" cy="271421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88164" y="4038600"/>
            <a:ext cx="43272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/>
              <a:t>Bố</a:t>
            </a:r>
            <a:r>
              <a:rPr lang="en-US" sz="2800" dirty="0" smtClean="0"/>
              <a:t> </a:t>
            </a:r>
            <a:r>
              <a:rPr lang="en-US" sz="2800" dirty="0" err="1" smtClean="0"/>
              <a:t>cục</a:t>
            </a:r>
            <a:r>
              <a:rPr lang="en-US" sz="2800" dirty="0" smtClean="0"/>
              <a:t> : 2 </a:t>
            </a:r>
            <a:r>
              <a:rPr lang="en-US" sz="2800" dirty="0" err="1" smtClean="0"/>
              <a:t>phần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+ 2 </a:t>
            </a:r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err="1" smtClean="0"/>
              <a:t>đầu</a:t>
            </a:r>
            <a:r>
              <a:rPr lang="en-US" sz="2800" dirty="0" smtClean="0"/>
              <a:t>: </a:t>
            </a:r>
            <a:r>
              <a:rPr lang="en-US" sz="2800" dirty="0" err="1" smtClean="0"/>
              <a:t>Hoàn</a:t>
            </a:r>
            <a:r>
              <a:rPr lang="en-US" sz="2800" dirty="0" smtClean="0"/>
              <a:t> </a:t>
            </a:r>
            <a:r>
              <a:rPr lang="en-US" sz="2800" dirty="0" err="1" smtClean="0"/>
              <a:t>cảnh</a:t>
            </a:r>
            <a:r>
              <a:rPr lang="en-US" sz="2800" dirty="0" smtClean="0"/>
              <a:t> </a:t>
            </a:r>
            <a:r>
              <a:rPr lang="en-US" sz="2800" dirty="0" err="1" smtClean="0"/>
              <a:t>ngắm</a:t>
            </a:r>
            <a:r>
              <a:rPr lang="en-US" sz="2800" dirty="0" smtClean="0"/>
              <a:t> </a:t>
            </a:r>
            <a:r>
              <a:rPr lang="en-US" sz="2800" dirty="0" err="1" smtClean="0"/>
              <a:t>trăng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nỗi</a:t>
            </a:r>
            <a:r>
              <a:rPr lang="en-US" sz="2800" dirty="0" smtClean="0"/>
              <a:t> </a:t>
            </a:r>
            <a:r>
              <a:rPr lang="en-US" sz="2800" dirty="0" err="1" smtClean="0"/>
              <a:t>lòng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Bác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+ 2 </a:t>
            </a:r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: </a:t>
            </a:r>
            <a:r>
              <a:rPr lang="en-US" sz="2800" dirty="0" err="1" smtClean="0"/>
              <a:t>Cuộc</a:t>
            </a:r>
            <a:r>
              <a:rPr lang="en-US" sz="2800" dirty="0" smtClean="0"/>
              <a:t> </a:t>
            </a:r>
            <a:r>
              <a:rPr lang="en-US" sz="2800" dirty="0" err="1" smtClean="0"/>
              <a:t>ngắm</a:t>
            </a:r>
            <a:r>
              <a:rPr lang="en-US" sz="2800" dirty="0" smtClean="0"/>
              <a:t> </a:t>
            </a:r>
            <a:r>
              <a:rPr lang="en-US" sz="2800" dirty="0" err="1" smtClean="0"/>
              <a:t>trăng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19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69062D-48C4-4E77-ADBE-ED54BD22AAF5}"/>
              </a:ext>
            </a:extLst>
          </p:cNvPr>
          <p:cNvSpPr txBox="1"/>
          <p:nvPr/>
        </p:nvSpPr>
        <p:spPr>
          <a:xfrm>
            <a:off x="609600" y="1459658"/>
            <a:ext cx="5562600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33" descr="Tay viÕt ">
            <a:extLst>
              <a:ext uri="{FF2B5EF4-FFF2-40B4-BE49-F238E27FC236}">
                <a16:creationId xmlns:a16="http://schemas.microsoft.com/office/drawing/2014/main" xmlns="" id="{06447AB1-CBC2-401D-A192-1642F574E1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38581"/>
            <a:ext cx="645023" cy="71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2209800"/>
            <a:ext cx="4996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thơ</a:t>
            </a:r>
            <a:r>
              <a:rPr lang="en-US" sz="2800" dirty="0" smtClean="0"/>
              <a:t>: </a:t>
            </a:r>
            <a:r>
              <a:rPr lang="en-US" sz="2800" dirty="0" err="1" smtClean="0"/>
              <a:t>Thất</a:t>
            </a:r>
            <a:r>
              <a:rPr lang="en-US" sz="2800" dirty="0" smtClean="0"/>
              <a:t> </a:t>
            </a:r>
            <a:r>
              <a:rPr lang="en-US" sz="2800" dirty="0" err="1" smtClean="0"/>
              <a:t>ngôn</a:t>
            </a:r>
            <a:r>
              <a:rPr lang="en-US" sz="2800" dirty="0" smtClean="0"/>
              <a:t> </a:t>
            </a:r>
            <a:r>
              <a:rPr lang="en-US" sz="2800" dirty="0" err="1" smtClean="0"/>
              <a:t>tứ</a:t>
            </a:r>
            <a:r>
              <a:rPr lang="en-US" sz="2800" dirty="0" smtClean="0"/>
              <a:t> </a:t>
            </a:r>
            <a:r>
              <a:rPr lang="en-US" sz="2800" dirty="0" err="1" smtClean="0"/>
              <a:t>tuyệt</a:t>
            </a:r>
            <a:endParaRPr lang="en-US" sz="2800" dirty="0" smtClean="0"/>
          </a:p>
          <a:p>
            <a:r>
              <a:rPr lang="en-US" sz="2800" dirty="0" smtClean="0"/>
              <a:t>-   PTBĐ  : </a:t>
            </a:r>
            <a:r>
              <a:rPr lang="en-US" sz="2800" dirty="0" err="1" smtClean="0"/>
              <a:t>miêu</a:t>
            </a:r>
            <a:r>
              <a:rPr lang="en-US" sz="2800" dirty="0" smtClean="0"/>
              <a:t> </a:t>
            </a:r>
            <a:r>
              <a:rPr lang="en-US" sz="2800" dirty="0" err="1" smtClean="0"/>
              <a:t>tả</a:t>
            </a:r>
            <a:r>
              <a:rPr lang="en-US" sz="2800" dirty="0" smtClean="0"/>
              <a:t> + </a:t>
            </a:r>
            <a:r>
              <a:rPr lang="en-US" sz="2800" dirty="0" err="1" smtClean="0"/>
              <a:t>biểu</a:t>
            </a:r>
            <a:r>
              <a:rPr lang="en-US" sz="2800" dirty="0" smtClean="0"/>
              <a:t> </a:t>
            </a:r>
            <a:r>
              <a:rPr lang="en-US" sz="2800" dirty="0" err="1" smtClean="0"/>
              <a:t>cảm</a:t>
            </a:r>
            <a:endParaRPr lang="en-US" sz="2800" dirty="0" smtClean="0"/>
          </a:p>
          <a:p>
            <a:r>
              <a:rPr lang="en-US" sz="2800" dirty="0" smtClean="0"/>
              <a:t>-   </a:t>
            </a:r>
            <a:r>
              <a:rPr lang="en-US" sz="2800" dirty="0" err="1" smtClean="0"/>
              <a:t>Bố</a:t>
            </a:r>
            <a:r>
              <a:rPr lang="en-US" sz="2800" dirty="0" smtClean="0"/>
              <a:t> </a:t>
            </a:r>
            <a:r>
              <a:rPr lang="en-US" sz="2800" dirty="0" err="1" smtClean="0"/>
              <a:t>cục</a:t>
            </a:r>
            <a:r>
              <a:rPr lang="en-US" sz="2800" dirty="0" smtClean="0"/>
              <a:t> : 2 </a:t>
            </a:r>
            <a:r>
              <a:rPr lang="en-US" sz="2800" dirty="0" err="1" smtClean="0"/>
              <a:t>phần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2" y="3429000"/>
            <a:ext cx="45719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II- ĐỌC- HIỂU VĂN BẢN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1" y="4267200"/>
            <a:ext cx="834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</a:rPr>
              <a:t>1</a:t>
            </a:r>
            <a:r>
              <a:rPr lang="en-US" sz="2800" u="sng" dirty="0" smtClean="0">
                <a:solidFill>
                  <a:srgbClr val="FF0000"/>
                </a:solidFill>
              </a:rPr>
              <a:t>/ </a:t>
            </a:r>
            <a:r>
              <a:rPr lang="en-US" sz="2800" u="sng" dirty="0" err="1" smtClean="0">
                <a:solidFill>
                  <a:srgbClr val="FF0000"/>
                </a:solidFill>
              </a:rPr>
              <a:t>Hoàn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cảnh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ngắm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trăng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và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nỗi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lòng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Bác</a:t>
            </a:r>
            <a:r>
              <a:rPr lang="en-US" sz="2800" u="sng" dirty="0">
                <a:solidFill>
                  <a:srgbClr val="FF0000"/>
                </a:solidFill>
              </a:rPr>
              <a:t> </a:t>
            </a:r>
            <a:r>
              <a:rPr lang="en-US" sz="2800" u="sng" dirty="0" smtClean="0"/>
              <a:t>( 2câu </a:t>
            </a:r>
            <a:r>
              <a:rPr lang="en-US" sz="2800" u="sng" dirty="0" err="1" smtClean="0"/>
              <a:t>đầu</a:t>
            </a:r>
            <a:r>
              <a:rPr lang="en-US" sz="2800" u="sng" dirty="0" smtClean="0"/>
              <a:t>)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38704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263324" y="332942"/>
            <a:ext cx="8254598" cy="5867400"/>
            <a:chOff x="1008" y="192"/>
            <a:chExt cx="3572" cy="3867"/>
          </a:xfrm>
        </p:grpSpPr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008" y="192"/>
              <a:ext cx="3249" cy="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Phiên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âm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:          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Ngục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trung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vô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tửu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diệc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vô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algn="ctr">
                <a:spcBef>
                  <a:spcPct val="50000"/>
                </a:spcBef>
              </a:pP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                           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thử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lương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tiêu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nại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nhược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hà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1028" y="2915"/>
              <a:ext cx="3552" cy="1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Dịch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:  </a:t>
              </a:r>
            </a:p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                       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tù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rượu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cũng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                        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Cảnh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đẹp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đêm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nay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khó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hững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hờ</a:t>
              </a:r>
              <a:r>
                <a:rPr lang="en-US" sz="2800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</a:p>
          </p:txBody>
        </p:sp>
      </p:grpSp>
      <p:pic>
        <p:nvPicPr>
          <p:cNvPr id="5127" name="Picture 7" descr="M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75509"/>
            <a:ext cx="38862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lip134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904" y="1905000"/>
            <a:ext cx="1828800" cy="272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J01019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70884"/>
            <a:ext cx="127158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09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5C8666F-C63D-4DCC-BEEE-B433015DE11E}"/>
              </a:ext>
            </a:extLst>
          </p:cNvPr>
          <p:cNvSpPr/>
          <p:nvPr/>
        </p:nvSpPr>
        <p:spPr>
          <a:xfrm>
            <a:off x="228600" y="533400"/>
            <a:ext cx="8610600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CD4998-4317-4CC7-848E-27F531868361}"/>
              </a:ext>
            </a:extLst>
          </p:cNvPr>
          <p:cNvSpPr txBox="1"/>
          <p:nvPr/>
        </p:nvSpPr>
        <p:spPr>
          <a:xfrm>
            <a:off x="1" y="1105225"/>
            <a:ext cx="9144000" cy="363175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252BCC26-810F-48CC-9FA5-66F1D98D1559}"/>
              </a:ext>
            </a:extLst>
          </p:cNvPr>
          <p:cNvSpPr/>
          <p:nvPr/>
        </p:nvSpPr>
        <p:spPr>
          <a:xfrm>
            <a:off x="726833" y="2003571"/>
            <a:ext cx="7614133" cy="4397230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ngục</a:t>
            </a:r>
            <a:r>
              <a:rPr lang="en-US" sz="4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4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4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6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39C664E-3D65-4D48-8A18-8C6D08B9D992}"/>
              </a:ext>
            </a:extLst>
          </p:cNvPr>
          <p:cNvSpPr/>
          <p:nvPr/>
        </p:nvSpPr>
        <p:spPr>
          <a:xfrm>
            <a:off x="76199" y="1147274"/>
            <a:ext cx="9047019" cy="67710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B4A977-A697-4C00-B1EA-74137D45F13E}"/>
              </a:ext>
            </a:extLst>
          </p:cNvPr>
          <p:cNvSpPr txBox="1"/>
          <p:nvPr/>
        </p:nvSpPr>
        <p:spPr>
          <a:xfrm>
            <a:off x="-20781" y="2209800"/>
            <a:ext cx="9144000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ợu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03141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DA3AEBD-D50C-490A-A042-6AE19B39C1BB}"/>
              </a:ext>
            </a:extLst>
          </p:cNvPr>
          <p:cNvSpPr txBox="1"/>
          <p:nvPr/>
        </p:nvSpPr>
        <p:spPr>
          <a:xfrm>
            <a:off x="152400" y="2049999"/>
            <a:ext cx="9144000" cy="33855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83F5285A-27B4-4E37-9187-090646198D69}"/>
              </a:ext>
            </a:extLst>
          </p:cNvPr>
          <p:cNvSpPr/>
          <p:nvPr/>
        </p:nvSpPr>
        <p:spPr>
          <a:xfrm>
            <a:off x="686602" y="2539937"/>
            <a:ext cx="8000999" cy="289560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ấy,nhân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4800"/>
            <a:ext cx="62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457200"/>
            <a:ext cx="62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0511" y="443332"/>
            <a:ext cx="8139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sz="3200" u="sng" dirty="0">
              <a:solidFill>
                <a:srgbClr val="FF0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252794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596DDB2-AB70-48FC-84CE-331DD012D2A2}"/>
              </a:ext>
            </a:extLst>
          </p:cNvPr>
          <p:cNvSpPr txBox="1"/>
          <p:nvPr/>
        </p:nvSpPr>
        <p:spPr>
          <a:xfrm>
            <a:off x="124691" y="2351514"/>
            <a:ext cx="8638309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CDA82D21-4D8D-4961-8D11-7BF2970E9449}"/>
              </a:ext>
            </a:extLst>
          </p:cNvPr>
          <p:cNvSpPr/>
          <p:nvPr/>
        </p:nvSpPr>
        <p:spPr>
          <a:xfrm>
            <a:off x="-1" y="2057400"/>
            <a:ext cx="8526075" cy="419100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35493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274296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sz="3200" u="sng" dirty="0">
              <a:solidFill>
                <a:srgbClr val="FF0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176708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FFFA1BE-1AA1-4854-9789-AA3A674D712E}"/>
              </a:ext>
            </a:extLst>
          </p:cNvPr>
          <p:cNvSpPr txBox="1"/>
          <p:nvPr/>
        </p:nvSpPr>
        <p:spPr>
          <a:xfrm>
            <a:off x="89228" y="0"/>
            <a:ext cx="6767119" cy="149271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endParaRPr lang="en-US" sz="3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85A5DDD-5E66-4172-833A-973A2BB68F2C}"/>
              </a:ext>
            </a:extLst>
          </p:cNvPr>
          <p:cNvSpPr/>
          <p:nvPr/>
        </p:nvSpPr>
        <p:spPr>
          <a:xfrm>
            <a:off x="57910" y="805445"/>
            <a:ext cx="8681743" cy="1415768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alt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sz="3600" u="sng" dirty="0">
              <a:solidFill>
                <a:srgbClr val="FF0000"/>
              </a:solidFill>
            </a:endParaRPr>
          </a:p>
          <a:p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5" name="Picture 33" descr="Tay viÕt ">
            <a:extLst>
              <a:ext uri="{FF2B5EF4-FFF2-40B4-BE49-F238E27FC236}">
                <a16:creationId xmlns="" xmlns:a16="http://schemas.microsoft.com/office/drawing/2014/main" id="{65BF8319-0B9E-4D4F-81BA-1BE1F9CD99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345" y="1666746"/>
            <a:ext cx="1371600" cy="110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1862866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800" dirty="0" err="1" smtClean="0"/>
              <a:t>Bác</a:t>
            </a:r>
            <a:r>
              <a:rPr lang="en-US" sz="2800" dirty="0" smtClean="0"/>
              <a:t> </a:t>
            </a:r>
            <a:r>
              <a:rPr lang="en-US" sz="2800" dirty="0" err="1" smtClean="0"/>
              <a:t>ngắm</a:t>
            </a:r>
            <a:r>
              <a:rPr lang="en-US" sz="2800" dirty="0" smtClean="0"/>
              <a:t> </a:t>
            </a:r>
            <a:r>
              <a:rPr lang="en-US" sz="2800" dirty="0" err="1" smtClean="0"/>
              <a:t>trăng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cảnh</a:t>
            </a:r>
            <a:r>
              <a:rPr lang="en-US" sz="2800" dirty="0" smtClean="0"/>
              <a:t> </a:t>
            </a:r>
            <a:r>
              <a:rPr lang="en-US" sz="2800" dirty="0" err="1" smtClean="0"/>
              <a:t>tù</a:t>
            </a:r>
            <a:r>
              <a:rPr lang="en-US" sz="2800" dirty="0" smtClean="0"/>
              <a:t> </a:t>
            </a:r>
            <a:r>
              <a:rPr lang="en-US" sz="2800" dirty="0" err="1" smtClean="0"/>
              <a:t>đày,lòng</a:t>
            </a:r>
            <a:r>
              <a:rPr lang="en-US" sz="2800" dirty="0" smtClean="0"/>
              <a:t> </a:t>
            </a:r>
            <a:r>
              <a:rPr lang="en-US" sz="2800" dirty="0" err="1" smtClean="0"/>
              <a:t>xốn</a:t>
            </a:r>
            <a:r>
              <a:rPr lang="en-US" sz="2800" dirty="0" smtClean="0"/>
              <a:t> </a:t>
            </a:r>
            <a:r>
              <a:rPr lang="en-US" sz="2800" dirty="0" err="1" smtClean="0"/>
              <a:t>xang,bối</a:t>
            </a:r>
            <a:r>
              <a:rPr lang="en-US" sz="2800" dirty="0" smtClean="0"/>
              <a:t> </a:t>
            </a:r>
            <a:r>
              <a:rPr lang="en-US" sz="2800" dirty="0" err="1" smtClean="0"/>
              <a:t>rối,rung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mãnh</a:t>
            </a:r>
            <a:r>
              <a:rPr lang="en-US" sz="2800" dirty="0" smtClean="0"/>
              <a:t> </a:t>
            </a:r>
            <a:r>
              <a:rPr lang="en-US" sz="2800" dirty="0" err="1" smtClean="0"/>
              <a:t>liệt</a:t>
            </a:r>
            <a:r>
              <a:rPr lang="en-US" sz="2800" dirty="0" smtClean="0"/>
              <a:t> </a:t>
            </a:r>
            <a:r>
              <a:rPr lang="en-US" sz="2800" dirty="0" err="1" smtClean="0"/>
              <a:t>trước</a:t>
            </a:r>
            <a:r>
              <a:rPr lang="en-US" sz="2800" dirty="0" smtClean="0"/>
              <a:t> </a:t>
            </a:r>
            <a:r>
              <a:rPr lang="en-US" sz="2800" dirty="0" err="1" smtClean="0"/>
              <a:t>cảnh</a:t>
            </a:r>
            <a:r>
              <a:rPr lang="en-US" sz="2800" dirty="0" smtClean="0"/>
              <a:t> </a:t>
            </a:r>
            <a:r>
              <a:rPr lang="en-US" sz="2800" dirty="0" err="1" smtClean="0"/>
              <a:t>trăng</a:t>
            </a:r>
            <a:r>
              <a:rPr lang="en-US" sz="2800" dirty="0" smtClean="0"/>
              <a:t> </a:t>
            </a:r>
            <a:r>
              <a:rPr lang="en-US" sz="2800" dirty="0" err="1" smtClean="0"/>
              <a:t>đẹp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9228" y="3657600"/>
            <a:ext cx="882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.Cuộc </a:t>
            </a:r>
            <a:r>
              <a:rPr lang="en-US" alt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alt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alt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ngục</a:t>
            </a:r>
            <a:r>
              <a:rPr lang="en-US" alt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( 2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0919572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263324" y="332942"/>
            <a:ext cx="8254598" cy="5947817"/>
            <a:chOff x="1008" y="192"/>
            <a:chExt cx="3572" cy="3920"/>
          </a:xfrm>
        </p:grpSpPr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008" y="192"/>
              <a:ext cx="3513" cy="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Phiên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âm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:   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song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khán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minh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nguyệt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algn="ctr">
                <a:spcBef>
                  <a:spcPct val="50000"/>
                </a:spcBef>
              </a:pP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Nguyệt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tòng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song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khích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khán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thi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1028" y="2915"/>
              <a:ext cx="3552" cy="1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Dịch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:  </a:t>
              </a:r>
            </a:p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              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ngắm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trăng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soi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sổ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              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Trăng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nhòm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khe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ngắm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2800" dirty="0" smtClean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799645"/>
              </p:ext>
            </p:extLst>
          </p:nvPr>
        </p:nvGraphicFramePr>
        <p:xfrm>
          <a:off x="2209800" y="1502780"/>
          <a:ext cx="6308122" cy="3678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Image" r:id="rId3" imgW="6400000" imgH="5015873" progId="Photoshop.Image.7">
                  <p:embed/>
                </p:oleObj>
              </mc:Choice>
              <mc:Fallback>
                <p:oleObj name="Image" r:id="rId3" imgW="6400000" imgH="5015873" progId="Photoshop.Image.7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502780"/>
                        <a:ext cx="6308122" cy="36788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671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CFA3B7-BC7A-4D7B-9024-D4E54A1DA82E}"/>
              </a:ext>
            </a:extLst>
          </p:cNvPr>
          <p:cNvSpPr txBox="1"/>
          <p:nvPr/>
        </p:nvSpPr>
        <p:spPr>
          <a:xfrm>
            <a:off x="0" y="1714619"/>
            <a:ext cx="9144000" cy="9848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914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2.Cuộc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ngục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9" name="Cloud Callout 8"/>
          <p:cNvSpPr/>
          <p:nvPr/>
        </p:nvSpPr>
        <p:spPr>
          <a:xfrm>
            <a:off x="4599709" y="2590800"/>
            <a:ext cx="4662456" cy="3886200"/>
          </a:xfrm>
          <a:prstGeom prst="cloudCallout">
            <a:avLst>
              <a:gd name="adj1" fmla="val -23863"/>
              <a:gd name="adj2" fmla="val 692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814557"/>
              </p:ext>
            </p:extLst>
          </p:nvPr>
        </p:nvGraphicFramePr>
        <p:xfrm>
          <a:off x="-30163" y="2819400"/>
          <a:ext cx="4830763" cy="367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Image" r:id="rId3" imgW="6400000" imgH="5015873" progId="Photoshop.Image.7">
                  <p:embed/>
                </p:oleObj>
              </mc:Choice>
              <mc:Fallback>
                <p:oleObj name="Image" r:id="rId3" imgW="6400000" imgH="5015873" progId="Photoshop.Image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163" y="2819400"/>
                        <a:ext cx="4830763" cy="367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087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39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3505200" y="1447800"/>
            <a:ext cx="5638800" cy="3276600"/>
          </a:xfrm>
          <a:prstGeom prst="cloudCallout">
            <a:avLst>
              <a:gd name="adj1" fmla="val -46958"/>
              <a:gd name="adj2" fmla="val 143944"/>
            </a:avLst>
          </a:prstGeom>
          <a:gradFill rotWithShape="1">
            <a:gsLst>
              <a:gs pos="0">
                <a:srgbClr val="CCFFCC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endParaRPr lang="en-US" sz="2800" b="1" dirty="0" smtClean="0">
              <a:solidFill>
                <a:srgbClr val="3333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3333FF"/>
                </a:solidFill>
              </a:rPr>
              <a:t>Hãy</a:t>
            </a:r>
            <a:r>
              <a:rPr lang="en-US" sz="2800" b="1" dirty="0" smtClean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nêu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hiểu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biết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của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em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về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tác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giả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Hồ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Chí</a:t>
            </a:r>
            <a:r>
              <a:rPr lang="en-US" sz="2800" b="1" dirty="0">
                <a:solidFill>
                  <a:srgbClr val="3333FF"/>
                </a:solidFill>
              </a:rPr>
              <a:t> Minh?</a:t>
            </a:r>
          </a:p>
          <a:p>
            <a:pPr algn="ctr"/>
            <a:endParaRPr lang="en-US" sz="2400" b="1" dirty="0">
              <a:solidFill>
                <a:srgbClr val="3333FF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390900" y="1739106"/>
            <a:ext cx="5867400" cy="307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Hồ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Chí</a:t>
            </a:r>
            <a:r>
              <a:rPr lang="en-US" sz="2400" b="1" dirty="0">
                <a:latin typeface="Times New Roman" pitchFamily="18" charset="0"/>
              </a:rPr>
              <a:t> Minh ( 1890 – 1969 ) </a:t>
            </a:r>
            <a:r>
              <a:rPr lang="en-US" sz="2400" b="1" dirty="0" err="1">
                <a:latin typeface="Times New Roman" pitchFamily="18" charset="0"/>
              </a:rPr>
              <a:t>tên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khai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Nguyễn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Cung</a:t>
            </a:r>
            <a:endParaRPr lang="en-US" sz="2400" b="1" dirty="0"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vị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lãnh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tụ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đại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dân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tộc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chèo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lái</a:t>
            </a:r>
            <a:r>
              <a:rPr lang="en-US" sz="2400" b="1" dirty="0">
                <a:latin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</a:rPr>
              <a:t>thuyền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Việt</a:t>
            </a:r>
            <a:r>
              <a:rPr lang="en-US" sz="2400" b="1" dirty="0">
                <a:latin typeface="Times New Roman" pitchFamily="18" charset="0"/>
              </a:rPr>
              <a:t> Nam </a:t>
            </a:r>
            <a:r>
              <a:rPr lang="en-US" sz="2400" b="1" dirty="0" err="1">
                <a:latin typeface="Times New Roman" pitchFamily="18" charset="0"/>
              </a:rPr>
              <a:t>cập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bến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vinh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quang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chiến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sĩ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kiệt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suất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còn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văn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thơ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lớn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danh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văn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hóa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</a:rPr>
              <a:t>. </a:t>
            </a:r>
          </a:p>
        </p:txBody>
      </p:sp>
      <p:sp>
        <p:nvSpPr>
          <p:cNvPr id="6148" name="AutoShape 13" descr="9k="/>
          <p:cNvSpPr>
            <a:spLocks noChangeAspect="1" noChangeArrowheads="1"/>
          </p:cNvSpPr>
          <p:nvPr/>
        </p:nvSpPr>
        <p:spPr bwMode="auto">
          <a:xfrm>
            <a:off x="3109913" y="1419225"/>
            <a:ext cx="29241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AutoShape 15" descr="9k="/>
          <p:cNvSpPr>
            <a:spLocks noChangeAspect="1" noChangeArrowheads="1"/>
          </p:cNvSpPr>
          <p:nvPr/>
        </p:nvSpPr>
        <p:spPr bwMode="auto">
          <a:xfrm>
            <a:off x="3109913" y="1419225"/>
            <a:ext cx="29241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AutoShape 17" descr="9k="/>
          <p:cNvSpPr>
            <a:spLocks noChangeAspect="1" noChangeArrowheads="1"/>
          </p:cNvSpPr>
          <p:nvPr/>
        </p:nvSpPr>
        <p:spPr bwMode="auto">
          <a:xfrm>
            <a:off x="3109913" y="1419225"/>
            <a:ext cx="29241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AutoShape 19" descr="9k="/>
          <p:cNvSpPr>
            <a:spLocks noChangeAspect="1" noChangeArrowheads="1"/>
          </p:cNvSpPr>
          <p:nvPr/>
        </p:nvSpPr>
        <p:spPr bwMode="auto">
          <a:xfrm>
            <a:off x="3109913" y="1419225"/>
            <a:ext cx="29241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AutoShape 21" descr="Kết quả hình ảnh cho chủ tịch hồ chí minh &amp;dstrok;ọc tuyên ngôn &amp;dstrok;ộc lập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AutoShape 23" descr="Kết quả hình ảnh cho chủ tịch hồ chí minh &amp;dstrok;ọc tuyên ngôn &amp;dstrok;ộc lập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AutoShape 25" descr="Kết quả hình ảnh cho chủ tịch hồ chí minh &amp;dstrok;ọc tuyên ngôn &amp;dstrok;ộc lập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AutoShape 27" descr="9k="/>
          <p:cNvSpPr>
            <a:spLocks noChangeAspect="1" noChangeArrowheads="1"/>
          </p:cNvSpPr>
          <p:nvPr/>
        </p:nvSpPr>
        <p:spPr bwMode="auto">
          <a:xfrm>
            <a:off x="3109913" y="1419225"/>
            <a:ext cx="29241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AutoShape 29" descr="9k="/>
          <p:cNvSpPr>
            <a:spLocks noChangeAspect="1" noChangeArrowheads="1"/>
          </p:cNvSpPr>
          <p:nvPr/>
        </p:nvSpPr>
        <p:spPr bwMode="auto">
          <a:xfrm>
            <a:off x="838200" y="1938338"/>
            <a:ext cx="285750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AutoShape 31" descr="9k="/>
          <p:cNvSpPr>
            <a:spLocks noChangeAspect="1" noChangeArrowheads="1"/>
          </p:cNvSpPr>
          <p:nvPr/>
        </p:nvSpPr>
        <p:spPr bwMode="auto">
          <a:xfrm>
            <a:off x="3886200" y="3733800"/>
            <a:ext cx="29241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8" name="Picture 33" descr="39929_h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3" y="2226469"/>
            <a:ext cx="320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Rectangle 34"/>
          <p:cNvSpPr>
            <a:spLocks noChangeArrowheads="1"/>
          </p:cNvSpPr>
          <p:nvPr/>
        </p:nvSpPr>
        <p:spPr bwMode="auto">
          <a:xfrm>
            <a:off x="495300" y="1344613"/>
            <a:ext cx="32004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/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chung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giả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6160" name="Rectangle 35"/>
          <p:cNvSpPr>
            <a:spLocks noChangeArrowheads="1"/>
          </p:cNvSpPr>
          <p:nvPr/>
        </p:nvSpPr>
        <p:spPr bwMode="auto">
          <a:xfrm>
            <a:off x="1066800" y="152400"/>
            <a:ext cx="76406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87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–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: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Ngắm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trăng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                     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Minh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)            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3144838" y="4419600"/>
            <a:ext cx="5562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71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60"/>
                            </p:stCondLst>
                            <p:childTnLst>
                              <p:par>
                                <p:cTn id="23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19" grpId="1" animBg="1"/>
      <p:bldP spid="9220" grpId="0"/>
      <p:bldP spid="92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CFA3B7-BC7A-4D7B-9024-D4E54A1DA82E}"/>
              </a:ext>
            </a:extLst>
          </p:cNvPr>
          <p:cNvSpPr txBox="1"/>
          <p:nvPr/>
        </p:nvSpPr>
        <p:spPr>
          <a:xfrm>
            <a:off x="0" y="1714619"/>
            <a:ext cx="9144000" cy="9848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AEED79AF-95B2-40CA-A31B-F8A62DBF12AD}"/>
              </a:ext>
            </a:extLst>
          </p:cNvPr>
          <p:cNvSpPr/>
          <p:nvPr/>
        </p:nvSpPr>
        <p:spPr>
          <a:xfrm>
            <a:off x="381000" y="3048000"/>
            <a:ext cx="8305800" cy="335280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,2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ý:những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914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.Cuộc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ngục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1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39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407B8AB-328E-414C-BE3E-9B4BC75362F5}"/>
              </a:ext>
            </a:extLst>
          </p:cNvPr>
          <p:cNvSpPr/>
          <p:nvPr/>
        </p:nvSpPr>
        <p:spPr>
          <a:xfrm>
            <a:off x="256309" y="780272"/>
            <a:ext cx="8520144" cy="123110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ngục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B11E17-1D82-4DB6-8198-AD866173A76E}"/>
              </a:ext>
            </a:extLst>
          </p:cNvPr>
          <p:cNvSpPr txBox="1"/>
          <p:nvPr/>
        </p:nvSpPr>
        <p:spPr>
          <a:xfrm>
            <a:off x="296141" y="2085335"/>
            <a:ext cx="9144000" cy="50475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&gt;&lt;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&gt;&lt;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Symbol"/>
              <a:buChar char="Þ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nhòm,ngắm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,tri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Symbol"/>
              <a:buChar char="Þ"/>
            </a:pP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66700" y="4800600"/>
            <a:ext cx="4953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9276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9AB198-A586-4FBA-9A55-751204D15FCF}"/>
              </a:ext>
            </a:extLst>
          </p:cNvPr>
          <p:cNvSpPr txBox="1"/>
          <p:nvPr/>
        </p:nvSpPr>
        <p:spPr>
          <a:xfrm>
            <a:off x="0" y="536"/>
            <a:ext cx="8001000" cy="17851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23" descr="dauhoi">
            <a:extLst>
              <a:ext uri="{FF2B5EF4-FFF2-40B4-BE49-F238E27FC236}">
                <a16:creationId xmlns:a16="http://schemas.microsoft.com/office/drawing/2014/main" xmlns="" id="{EE891B3A-7EF8-4B17-BD73-E0FB84D685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103293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2057400"/>
            <a:ext cx="836506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158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0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xmlns="" id="{1039F2BA-5D50-4754-A265-67B704A6F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040" y="2267712"/>
            <a:ext cx="1219200" cy="201585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</a:p>
          <a:p>
            <a:pPr algn="ctr" eaLnBrk="1" hangingPunct="1"/>
            <a:r>
              <a:rPr lang="en-US" altLang="en-US" sz="3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371AE60E-FF2E-4564-9BF8-861EE594A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240" y="2267713"/>
            <a:ext cx="4937760" cy="127214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 rtlCol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alt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AC4B70-EEE9-4189-AF1A-D6D7FC60AD01}"/>
              </a:ext>
            </a:extLst>
          </p:cNvPr>
          <p:cNvSpPr txBox="1"/>
          <p:nvPr/>
        </p:nvSpPr>
        <p:spPr>
          <a:xfrm>
            <a:off x="-16257" y="2267713"/>
            <a:ext cx="3015489" cy="69762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2B27C559-DEC3-41FF-885C-241C69DDA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8432" y="3527663"/>
            <a:ext cx="4913376" cy="69762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 rtlCol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endParaRPr lang="en-US" alt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317B37A-930F-4AFF-A742-3D82E8FF7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256" y="2995169"/>
            <a:ext cx="3015488" cy="127214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 rtlCol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alt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250A2BB-B6E6-4D3A-9D95-33BE3CD7B220}"/>
              </a:ext>
            </a:extLst>
          </p:cNvPr>
          <p:cNvSpPr/>
          <p:nvPr/>
        </p:nvSpPr>
        <p:spPr>
          <a:xfrm>
            <a:off x="63300" y="654897"/>
            <a:ext cx="8852099" cy="123110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trăng-cuộc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ngục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82F91001-DBE2-42A5-B9EA-7EBFDCB94CB1}"/>
              </a:ext>
            </a:extLst>
          </p:cNvPr>
          <p:cNvCxnSpPr>
            <a:cxnSpLocks/>
            <a:stCxn id="6" idx="3"/>
            <a:endCxn id="3" idx="1"/>
          </p:cNvCxnSpPr>
          <p:nvPr/>
        </p:nvCxnSpPr>
        <p:spPr>
          <a:xfrm flipV="1">
            <a:off x="2999232" y="2903784"/>
            <a:ext cx="1207008" cy="72745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2E8ECF71-F942-479C-B921-EBEB7EBD4C3C}"/>
              </a:ext>
            </a:extLst>
          </p:cNvPr>
          <p:cNvCxnSpPr>
            <a:cxnSpLocks/>
          </p:cNvCxnSpPr>
          <p:nvPr/>
        </p:nvCxnSpPr>
        <p:spPr>
          <a:xfrm flipH="1">
            <a:off x="2962656" y="2903784"/>
            <a:ext cx="1255776" cy="74371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6BD0EB1-E459-4F00-820F-DF414EC3B576}"/>
              </a:ext>
            </a:extLst>
          </p:cNvPr>
          <p:cNvSpPr/>
          <p:nvPr/>
        </p:nvSpPr>
        <p:spPr>
          <a:xfrm>
            <a:off x="0" y="4213741"/>
            <a:ext cx="9131808" cy="242117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đắm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(song </a:t>
            </a:r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alt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alt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quyện</a:t>
            </a:r>
            <a:r>
              <a:rPr lang="en-US" alt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altLang="en-US" sz="3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Explosion: 8 Points 16">
            <a:extLst>
              <a:ext uri="{FF2B5EF4-FFF2-40B4-BE49-F238E27FC236}">
                <a16:creationId xmlns:a16="http://schemas.microsoft.com/office/drawing/2014/main" xmlns="" id="{7347D44C-5816-4E76-AF00-1B4193762FEE}"/>
              </a:ext>
            </a:extLst>
          </p:cNvPr>
          <p:cNvSpPr/>
          <p:nvPr/>
        </p:nvSpPr>
        <p:spPr>
          <a:xfrm>
            <a:off x="5373949" y="3484221"/>
            <a:ext cx="4545371" cy="4126920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ngục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07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7" grpId="0" animBg="1"/>
      <p:bldP spid="1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EA9A3A69-33C2-42FE-9A8D-44E3DA24E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01" y="250603"/>
            <a:ext cx="2994706" cy="10025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xmlns="" id="{70FCC006-46A5-4749-B0B8-70B2956DD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8349" y="250603"/>
            <a:ext cx="1301773" cy="214192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</a:p>
          <a:p>
            <a:pPr algn="ctr" eaLnBrk="1" hangingPunct="1"/>
            <a:r>
              <a:rPr lang="en-US" altLang="en-US" sz="3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altLang="en-US" sz="3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xmlns="" id="{F12C577A-6105-420C-85AD-201E3474A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869" y="250603"/>
            <a:ext cx="4300451" cy="110799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 rtlCol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xmlns="" id="{71075CDF-126F-4D4F-A03B-CD034FD62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160" y="1337278"/>
            <a:ext cx="4328160" cy="110799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 rtlCol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xmlns="" id="{A3BC1FFE-B7E6-474B-8F44-27D3E96DD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8656320" cy="240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en-US" sz="3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3255AA5-B14E-4916-8CC3-EFC5D63131E6}"/>
              </a:ext>
            </a:extLst>
          </p:cNvPr>
          <p:cNvSpPr txBox="1"/>
          <p:nvPr/>
        </p:nvSpPr>
        <p:spPr>
          <a:xfrm>
            <a:off x="-7024" y="1276518"/>
            <a:ext cx="2960347" cy="1107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779920"/>
              </p:ext>
            </p:extLst>
          </p:nvPr>
        </p:nvGraphicFramePr>
        <p:xfrm>
          <a:off x="175260" y="3962400"/>
          <a:ext cx="83057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399"/>
                <a:gridCol w="2819400"/>
              </a:tblGrid>
              <a:tr h="472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</a:t>
                      </a:r>
                      <a:r>
                        <a:rPr lang="vi-V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ợt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ngục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-&gt;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thép</a:t>
                      </a:r>
                      <a:endParaRPr lang="en-US" sz="3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626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trăng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vi-V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ời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-&gt;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endParaRPr lang="en-US" sz="3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75662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42EE34A-84D9-4907-BAEC-53A6F2B5B49E}"/>
              </a:ext>
            </a:extLst>
          </p:cNvPr>
          <p:cNvSpPr/>
          <p:nvPr/>
        </p:nvSpPr>
        <p:spPr>
          <a:xfrm>
            <a:off x="194365" y="1073369"/>
            <a:ext cx="8520144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trăng-cuộc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ngục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D68B09D-394D-47DF-86B4-654DC68414DA}"/>
              </a:ext>
            </a:extLst>
          </p:cNvPr>
          <p:cNvSpPr/>
          <p:nvPr/>
        </p:nvSpPr>
        <p:spPr>
          <a:xfrm>
            <a:off x="152400" y="1690560"/>
            <a:ext cx="9144000" cy="110799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xmlns="" id="{0254DB44-9BD3-4F5C-9271-AB3C931FD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29" y="2798552"/>
            <a:ext cx="9144000" cy="11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Minh.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3" descr="Tay viÕt ">
            <a:extLst>
              <a:ext uri="{FF2B5EF4-FFF2-40B4-BE49-F238E27FC236}">
                <a16:creationId xmlns:a16="http://schemas.microsoft.com/office/drawing/2014/main" xmlns="" id="{E7E0D6F1-5113-47CA-A0A1-2BEAC63BB9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487" y="1523495"/>
            <a:ext cx="645023" cy="71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22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6ABEE29-C8F6-4602-8D64-8728E8F77F95}"/>
              </a:ext>
            </a:extLst>
          </p:cNvPr>
          <p:cNvSpPr txBox="1"/>
          <p:nvPr/>
        </p:nvSpPr>
        <p:spPr>
          <a:xfrm>
            <a:off x="1" y="-67112"/>
            <a:ext cx="6767119" cy="9438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5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5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5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CEA2888-341B-4326-8EC0-792E715B9904}"/>
              </a:ext>
            </a:extLst>
          </p:cNvPr>
          <p:cNvSpPr/>
          <p:nvPr/>
        </p:nvSpPr>
        <p:spPr>
          <a:xfrm>
            <a:off x="623856" y="654897"/>
            <a:ext cx="8520144" cy="86177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C7BCF17-4A28-43E8-B249-B9257F0974B5}"/>
              </a:ext>
            </a:extLst>
          </p:cNvPr>
          <p:cNvSpPr/>
          <p:nvPr/>
        </p:nvSpPr>
        <p:spPr>
          <a:xfrm>
            <a:off x="0" y="1301187"/>
            <a:ext cx="9144000" cy="258531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1D3A966-331F-4208-8276-BC172D743900}"/>
              </a:ext>
            </a:extLst>
          </p:cNvPr>
          <p:cNvSpPr/>
          <p:nvPr/>
        </p:nvSpPr>
        <p:spPr>
          <a:xfrm>
            <a:off x="457200" y="3657600"/>
            <a:ext cx="8520144" cy="86177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SGK/38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6" name="Picture 33" descr="Tay viÕt ">
            <a:extLst>
              <a:ext uri="{FF2B5EF4-FFF2-40B4-BE49-F238E27FC236}">
                <a16:creationId xmlns:a16="http://schemas.microsoft.com/office/drawing/2014/main" xmlns="" id="{FBF7C134-380F-4239-BB0F-01B1D10F0A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978" y="46466"/>
            <a:ext cx="645023" cy="71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74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80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image002">
            <a:extLst>
              <a:ext uri="{FF2B5EF4-FFF2-40B4-BE49-F238E27FC236}">
                <a16:creationId xmlns:a16="http://schemas.microsoft.com/office/drawing/2014/main" xmlns="" id="{593E68CE-4BEA-48FA-849D-D985F424A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1" y="1204914"/>
            <a:ext cx="3698875" cy="291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5" name="Picture 3" descr="image003">
            <a:extLst>
              <a:ext uri="{FF2B5EF4-FFF2-40B4-BE49-F238E27FC236}">
                <a16:creationId xmlns:a16="http://schemas.microsoft.com/office/drawing/2014/main" xmlns="" id="{90FEDD54-25C7-421F-9654-143FDD168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3027364"/>
            <a:ext cx="3397251" cy="12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6" name="Picture 4" descr="image004">
            <a:extLst>
              <a:ext uri="{FF2B5EF4-FFF2-40B4-BE49-F238E27FC236}">
                <a16:creationId xmlns:a16="http://schemas.microsoft.com/office/drawing/2014/main" xmlns="" id="{4E87D94D-0DCD-4CBF-9546-5FFBCFB8B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6" y="1377950"/>
            <a:ext cx="3035300" cy="257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7" name="Picture 5" descr="image005">
            <a:extLst>
              <a:ext uri="{FF2B5EF4-FFF2-40B4-BE49-F238E27FC236}">
                <a16:creationId xmlns:a16="http://schemas.microsoft.com/office/drawing/2014/main" xmlns="" id="{299C7765-897A-4D16-8351-C7B773549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6" y="2620965"/>
            <a:ext cx="3935413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8" name="Picture 6" descr="image006">
            <a:extLst>
              <a:ext uri="{FF2B5EF4-FFF2-40B4-BE49-F238E27FC236}">
                <a16:creationId xmlns:a16="http://schemas.microsoft.com/office/drawing/2014/main" xmlns="" id="{F79E6F87-8490-4B5D-B417-6336B2FDF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4" y="3316289"/>
            <a:ext cx="2968625" cy="216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9" name="Picture 7" descr="image007">
            <a:extLst>
              <a:ext uri="{FF2B5EF4-FFF2-40B4-BE49-F238E27FC236}">
                <a16:creationId xmlns:a16="http://schemas.microsoft.com/office/drawing/2014/main" xmlns="" id="{99A51B18-C3F2-4B5A-9BB6-5D9392358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3005139"/>
            <a:ext cx="2627312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20" name="Picture 8" descr="image008">
            <a:extLst>
              <a:ext uri="{FF2B5EF4-FFF2-40B4-BE49-F238E27FC236}">
                <a16:creationId xmlns:a16="http://schemas.microsoft.com/office/drawing/2014/main" xmlns="" id="{A9D17EEE-3C54-483B-9F03-88CAFD1B8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3552826"/>
            <a:ext cx="3440112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21" name="Picture 9" descr="image009">
            <a:extLst>
              <a:ext uri="{FF2B5EF4-FFF2-40B4-BE49-F238E27FC236}">
                <a16:creationId xmlns:a16="http://schemas.microsoft.com/office/drawing/2014/main" xmlns="" id="{96AD2F39-7233-4C9B-97A0-14077E3AB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6" y="3873501"/>
            <a:ext cx="4545013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22" name="Picture 10" descr="image001">
            <a:extLst>
              <a:ext uri="{FF2B5EF4-FFF2-40B4-BE49-F238E27FC236}">
                <a16:creationId xmlns:a16="http://schemas.microsoft.com/office/drawing/2014/main" xmlns="" id="{5DD03C03-256B-4CBB-BEAA-4366A3348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5" y="3117851"/>
            <a:ext cx="160813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29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xmlns="" id="{F7186E81-7655-46DD-928C-D3E4046EE1AF}"/>
              </a:ext>
            </a:extLst>
          </p:cNvPr>
          <p:cNvSpPr/>
          <p:nvPr/>
        </p:nvSpPr>
        <p:spPr>
          <a:xfrm>
            <a:off x="194554" y="0"/>
            <a:ext cx="8780833" cy="592738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“Th</a:t>
            </a:r>
            <a:r>
              <a:rPr lang="vi-VN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4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165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191404-F4DF-4CD6-84D2-6C933341F26B}"/>
              </a:ext>
            </a:extLst>
          </p:cNvPr>
          <p:cNvSpPr txBox="1"/>
          <p:nvPr/>
        </p:nvSpPr>
        <p:spPr>
          <a:xfrm>
            <a:off x="152400" y="189389"/>
            <a:ext cx="6642197" cy="270843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3505200"/>
            <a:ext cx="6553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suối trong như tiếng hát xa,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Trăng lồng cổ thụ, bóng lồng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hoa.</a:t>
            </a:r>
            <a:b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khuya như vẽ người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ngủ,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Chưa ngủ vì lo nỗi nước nhà.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02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D17BCF-ED20-4D5F-812C-9EE758276913}"/>
              </a:ext>
            </a:extLst>
          </p:cNvPr>
          <p:cNvSpPr txBox="1"/>
          <p:nvPr/>
        </p:nvSpPr>
        <p:spPr>
          <a:xfrm>
            <a:off x="1" y="-67112"/>
            <a:ext cx="6767119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4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3995050-E77B-4233-83AB-FFDF04B4BDEA}"/>
              </a:ext>
            </a:extLst>
          </p:cNvPr>
          <p:cNvSpPr txBox="1"/>
          <p:nvPr/>
        </p:nvSpPr>
        <p:spPr>
          <a:xfrm>
            <a:off x="838901" y="581637"/>
            <a:ext cx="6386816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3" descr="Tay viÕt ">
            <a:extLst>
              <a:ext uri="{FF2B5EF4-FFF2-40B4-BE49-F238E27FC236}">
                <a16:creationId xmlns:a16="http://schemas.microsoft.com/office/drawing/2014/main" xmlns="" id="{C0F30413-F6D1-4A84-9217-03F507350C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814" y="603177"/>
            <a:ext cx="645023" cy="71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901" y="1752600"/>
            <a:ext cx="3656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2.Tác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/>
          </a:p>
        </p:txBody>
      </p:sp>
      <p:sp>
        <p:nvSpPr>
          <p:cNvPr id="9" name="Cloud Callout 8"/>
          <p:cNvSpPr/>
          <p:nvPr/>
        </p:nvSpPr>
        <p:spPr>
          <a:xfrm>
            <a:off x="3733800" y="2389908"/>
            <a:ext cx="5105400" cy="309649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51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4AA8A5B-1C3C-445B-AE84-FA9D4F9FE345}"/>
              </a:ext>
            </a:extLst>
          </p:cNvPr>
          <p:cNvSpPr/>
          <p:nvPr/>
        </p:nvSpPr>
        <p:spPr>
          <a:xfrm>
            <a:off x="1" y="-8506"/>
            <a:ext cx="8352817" cy="258531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…Hai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Trằn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3124200"/>
            <a:ext cx="65462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Tin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5086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203325" y="750888"/>
            <a:ext cx="5314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HƯỚNG DẪN HỌC BÀI Ở NHÀ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113269" y="1563688"/>
            <a:ext cx="76435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/>
              <a:t>- </a:t>
            </a:r>
            <a:r>
              <a:rPr lang="en-US" sz="2400" b="1" dirty="0" err="1"/>
              <a:t>Học</a:t>
            </a:r>
            <a:r>
              <a:rPr lang="en-US" sz="2400" b="1" dirty="0"/>
              <a:t> </a:t>
            </a:r>
            <a:r>
              <a:rPr lang="en-US" sz="2400" b="1" dirty="0" err="1"/>
              <a:t>thuộc</a:t>
            </a:r>
            <a:r>
              <a:rPr lang="en-US" sz="2400" b="1" dirty="0"/>
              <a:t> </a:t>
            </a:r>
            <a:r>
              <a:rPr lang="en-US" sz="2400" b="1" dirty="0" err="1"/>
              <a:t>lòng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thơ</a:t>
            </a:r>
            <a:r>
              <a:rPr lang="en-US" sz="2400" b="1" dirty="0"/>
              <a:t> ( </a:t>
            </a:r>
            <a:r>
              <a:rPr lang="en-US" sz="2400" b="1" dirty="0" err="1"/>
              <a:t>bản</a:t>
            </a:r>
            <a:r>
              <a:rPr lang="en-US" sz="2400" b="1" dirty="0"/>
              <a:t> </a:t>
            </a:r>
            <a:r>
              <a:rPr lang="en-US" sz="2400" b="1" dirty="0" err="1"/>
              <a:t>phiên</a:t>
            </a:r>
            <a:r>
              <a:rPr lang="en-US" sz="2400" b="1" dirty="0"/>
              <a:t> </a:t>
            </a:r>
            <a:r>
              <a:rPr lang="en-US" sz="2400" b="1" dirty="0" err="1"/>
              <a:t>âm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dịch</a:t>
            </a:r>
            <a:r>
              <a:rPr lang="en-US" sz="2400" b="1" dirty="0"/>
              <a:t> </a:t>
            </a:r>
            <a:r>
              <a:rPr lang="en-US" sz="2400" b="1" dirty="0" err="1"/>
              <a:t>thơ</a:t>
            </a:r>
            <a:r>
              <a:rPr lang="en-US" sz="2400" b="1" dirty="0"/>
              <a:t> )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113270" y="2286000"/>
            <a:ext cx="6099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/>
              <a:t>-</a:t>
            </a:r>
            <a:r>
              <a:rPr lang="en-US" sz="2400" b="1" dirty="0" err="1"/>
              <a:t>Học</a:t>
            </a:r>
            <a:r>
              <a:rPr lang="en-US" sz="2400" b="1" dirty="0"/>
              <a:t> </a:t>
            </a:r>
            <a:r>
              <a:rPr lang="en-US" sz="2400" b="1" dirty="0" err="1"/>
              <a:t>nội</a:t>
            </a:r>
            <a:r>
              <a:rPr lang="en-US" sz="2400" b="1" dirty="0"/>
              <a:t> dung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nghệ</a:t>
            </a:r>
            <a:r>
              <a:rPr lang="en-US" sz="2400" b="1" dirty="0"/>
              <a:t> </a:t>
            </a:r>
            <a:r>
              <a:rPr lang="en-US" sz="2400" b="1" dirty="0" err="1"/>
              <a:t>thuật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thơ</a:t>
            </a:r>
            <a:r>
              <a:rPr lang="en-US" sz="2400" b="1" dirty="0"/>
              <a:t>.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1175182" y="2971800"/>
            <a:ext cx="5389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/>
              <a:t>-</a:t>
            </a:r>
            <a:r>
              <a:rPr lang="en-US" sz="2400" b="1" dirty="0" err="1"/>
              <a:t>Tìm</a:t>
            </a:r>
            <a:r>
              <a:rPr lang="en-US" sz="2400" b="1" dirty="0"/>
              <a:t> </a:t>
            </a:r>
            <a:r>
              <a:rPr lang="en-US" sz="2400" b="1" dirty="0" err="1"/>
              <a:t>đọc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  <a:r>
              <a:rPr lang="en-US" sz="2400" b="1" dirty="0" err="1"/>
              <a:t>thơ</a:t>
            </a:r>
            <a:r>
              <a:rPr lang="en-US" sz="2400" b="1" dirty="0"/>
              <a:t> “ </a:t>
            </a:r>
            <a:r>
              <a:rPr lang="en-US" sz="2400" b="1" dirty="0" err="1"/>
              <a:t>Nhật</a:t>
            </a:r>
            <a:r>
              <a:rPr lang="en-US" sz="2400" b="1" dirty="0"/>
              <a:t> </a:t>
            </a:r>
            <a:r>
              <a:rPr lang="en-US" sz="2400" b="1" dirty="0" err="1"/>
              <a:t>kí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 smtClean="0"/>
              <a:t>tù</a:t>
            </a:r>
            <a:r>
              <a:rPr lang="en-US" sz="2400" b="1" dirty="0" smtClean="0"/>
              <a:t>”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175182" y="36576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 </a:t>
            </a:r>
            <a:r>
              <a:rPr lang="en-US" sz="2400" b="1" dirty="0" err="1" smtClean="0"/>
              <a:t>Chuẩn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bài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tiếp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theo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Tiết</a:t>
            </a:r>
            <a:r>
              <a:rPr lang="en-US" sz="2400" b="1" dirty="0" smtClean="0"/>
              <a:t> </a:t>
            </a:r>
            <a:r>
              <a:rPr lang="en-US" sz="2400" b="1" dirty="0" smtClean="0"/>
              <a:t>89 </a:t>
            </a:r>
            <a:r>
              <a:rPr lang="en-US" sz="2400" b="1" dirty="0" smtClean="0"/>
              <a:t>– </a:t>
            </a:r>
            <a:r>
              <a:rPr lang="en-US" sz="2400" b="1" dirty="0" err="1" smtClean="0"/>
              <a:t>Câu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trần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thuật</a:t>
            </a:r>
            <a:r>
              <a:rPr lang="en-US" sz="2400" b="1" dirty="0" smtClean="0"/>
              <a:t> , </a:t>
            </a:r>
            <a:r>
              <a:rPr lang="en-US" sz="2400" b="1" dirty="0" err="1" smtClean="0"/>
              <a:t>câu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phủ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định</a:t>
            </a:r>
            <a:endParaRPr lang="en-US" sz="2400" b="1" dirty="0" smtClean="0"/>
          </a:p>
          <a:p>
            <a:pPr marL="342900" indent="-342900">
              <a:buFontTx/>
              <a:buChar char="-"/>
            </a:pPr>
            <a:r>
              <a:rPr lang="en-US" sz="2400" b="1" dirty="0" smtClean="0"/>
              <a:t>  + </a:t>
            </a:r>
            <a:r>
              <a:rPr lang="en-US" sz="2400" b="1" dirty="0" err="1" smtClean="0"/>
              <a:t>Đặc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điểm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thức</a:t>
            </a:r>
            <a:r>
              <a:rPr lang="en-US" sz="2400" b="1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b="1" dirty="0"/>
              <a:t> </a:t>
            </a:r>
            <a:r>
              <a:rPr lang="en-US" sz="2400" b="1" dirty="0" smtClean="0"/>
              <a:t> + </a:t>
            </a:r>
            <a:r>
              <a:rPr lang="en-US" sz="2400" b="1" dirty="0" err="1" smtClean="0"/>
              <a:t>Chức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năng</a:t>
            </a:r>
            <a:endParaRPr lang="en-US" sz="2400" b="1" dirty="0" smtClean="0"/>
          </a:p>
          <a:p>
            <a:pPr marL="342900" indent="-342900">
              <a:buFontTx/>
              <a:buChar char="-"/>
            </a:pPr>
            <a:r>
              <a:rPr lang="en-US" sz="2400" b="1" dirty="0"/>
              <a:t> </a:t>
            </a:r>
            <a:r>
              <a:rPr lang="en-US" sz="2400" b="1" dirty="0" smtClean="0"/>
              <a:t> + </a:t>
            </a:r>
            <a:r>
              <a:rPr lang="en-US" sz="2400" b="1" dirty="0" err="1" smtClean="0"/>
              <a:t>Lấy</a:t>
            </a:r>
            <a:r>
              <a:rPr lang="en-US" sz="2400" b="1" dirty="0" smtClean="0"/>
              <a:t> VD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5857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0720107_images1367345_flower-rose2589_fu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55626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.HOÀN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CẢNH SÁNG TÁC BÀI THƠ: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28600" y="1066800"/>
            <a:ext cx="556260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err="1">
                <a:latin typeface="Times New Roman" pitchFamily="18" charset="0"/>
              </a:rPr>
              <a:t>Mùa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thu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năm</a:t>
            </a:r>
            <a:r>
              <a:rPr lang="en-US" sz="2200" dirty="0">
                <a:latin typeface="Times New Roman" pitchFamily="18" charset="0"/>
              </a:rPr>
              <a:t> 1942, </a:t>
            </a:r>
            <a:r>
              <a:rPr lang="en-US" sz="2200" dirty="0" err="1">
                <a:latin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</a:rPr>
              <a:t> Cao </a:t>
            </a:r>
            <a:r>
              <a:rPr lang="en-US" sz="2200" dirty="0" err="1">
                <a:latin typeface="Times New Roman" pitchFamily="18" charset="0"/>
              </a:rPr>
              <a:t>Bằng</a:t>
            </a:r>
            <a:r>
              <a:rPr lang="en-US" sz="2200" dirty="0">
                <a:latin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</a:rPr>
              <a:t>lãnh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tụ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Nguyễn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Ái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Quốc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lấy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tên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Hồ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Chí</a:t>
            </a:r>
            <a:r>
              <a:rPr lang="en-US" sz="2200" dirty="0">
                <a:latin typeface="Times New Roman" pitchFamily="18" charset="0"/>
              </a:rPr>
              <a:t> Minh, sang </a:t>
            </a:r>
            <a:r>
              <a:rPr lang="en-US" sz="2200" dirty="0" err="1">
                <a:latin typeface="Times New Roman" pitchFamily="18" charset="0"/>
              </a:rPr>
              <a:t>Trung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quốc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tranh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thủ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viện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trợ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quốc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tế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mạng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Việt</a:t>
            </a:r>
            <a:r>
              <a:rPr lang="en-US" sz="2200" dirty="0">
                <a:latin typeface="Times New Roman" pitchFamily="18" charset="0"/>
              </a:rPr>
              <a:t> Nam. </a:t>
            </a:r>
            <a:r>
              <a:rPr lang="en-US" sz="2200" dirty="0" err="1">
                <a:latin typeface="Times New Roman" pitchFamily="18" charset="0"/>
              </a:rPr>
              <a:t>Đến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huyện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Túc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Vinh</a:t>
            </a:r>
            <a:r>
              <a:rPr lang="en-US" sz="2200" dirty="0">
                <a:latin typeface="Times New Roman" pitchFamily="18" charset="0"/>
              </a:rPr>
              <a:t> ( </a:t>
            </a:r>
            <a:r>
              <a:rPr lang="en-US" sz="2200" dirty="0" err="1">
                <a:latin typeface="Times New Roman" pitchFamily="18" charset="0"/>
              </a:rPr>
              <a:t>Quảng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Tây</a:t>
            </a:r>
            <a:r>
              <a:rPr lang="en-US" sz="2200" dirty="0">
                <a:latin typeface="Times New Roman" pitchFamily="18" charset="0"/>
              </a:rPr>
              <a:t>), </a:t>
            </a:r>
            <a:r>
              <a:rPr lang="en-US" sz="2200" dirty="0" err="1">
                <a:latin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bị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nhà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cầm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quyền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Tưởng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Giới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Thạch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bắt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giữ</a:t>
            </a:r>
            <a:r>
              <a:rPr lang="en-US" sz="2200" dirty="0">
                <a:latin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</a:rPr>
              <a:t>rồi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bị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giải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tới</a:t>
            </a:r>
            <a:r>
              <a:rPr lang="en-US" sz="2200" dirty="0">
                <a:latin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</a:rPr>
              <a:t>giải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lui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gần</a:t>
            </a:r>
            <a:r>
              <a:rPr lang="en-US" sz="2200" dirty="0">
                <a:latin typeface="Times New Roman" pitchFamily="18" charset="0"/>
              </a:rPr>
              <a:t> 30 </a:t>
            </a:r>
            <a:r>
              <a:rPr lang="en-US" sz="2200" dirty="0" err="1">
                <a:latin typeface="Times New Roman" pitchFamily="18" charset="0"/>
              </a:rPr>
              <a:t>nhà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giam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</a:rPr>
              <a:t> 13 </a:t>
            </a:r>
            <a:r>
              <a:rPr lang="en-US" sz="2200" dirty="0" err="1">
                <a:latin typeface="Times New Roman" pitchFamily="18" charset="0"/>
              </a:rPr>
              <a:t>huyện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thuộc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tỉnh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Quảng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Tây</a:t>
            </a:r>
            <a:r>
              <a:rPr lang="en-US" sz="2200" dirty="0">
                <a:latin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</a:rPr>
              <a:t>bị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đày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ải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cực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khổ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hơn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năm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trời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</a:rPr>
              <a:t> 29 </a:t>
            </a:r>
            <a:r>
              <a:rPr lang="en-US" sz="2200" dirty="0" err="1">
                <a:latin typeface="Times New Roman" pitchFamily="18" charset="0"/>
              </a:rPr>
              <a:t>tháng</a:t>
            </a:r>
            <a:r>
              <a:rPr lang="en-US" sz="2200" dirty="0">
                <a:latin typeface="Times New Roman" pitchFamily="18" charset="0"/>
              </a:rPr>
              <a:t> 8 </a:t>
            </a:r>
            <a:r>
              <a:rPr lang="en-US" sz="2200" dirty="0" err="1">
                <a:latin typeface="Times New Roman" pitchFamily="18" charset="0"/>
              </a:rPr>
              <a:t>năm</a:t>
            </a:r>
            <a:r>
              <a:rPr lang="en-US" sz="2200" dirty="0">
                <a:latin typeface="Times New Roman" pitchFamily="18" charset="0"/>
              </a:rPr>
              <a:t> 1942 </a:t>
            </a:r>
            <a:r>
              <a:rPr lang="en-US" sz="2200" dirty="0" err="1">
                <a:latin typeface="Times New Roman" pitchFamily="18" charset="0"/>
              </a:rPr>
              <a:t>đến</a:t>
            </a:r>
            <a:r>
              <a:rPr lang="en-US" sz="2200" dirty="0">
                <a:latin typeface="Times New Roman" pitchFamily="18" charset="0"/>
              </a:rPr>
              <a:t> 10 </a:t>
            </a:r>
            <a:r>
              <a:rPr lang="en-US" sz="2200" dirty="0" err="1">
                <a:latin typeface="Times New Roman" pitchFamily="18" charset="0"/>
              </a:rPr>
              <a:t>tháng</a:t>
            </a:r>
            <a:r>
              <a:rPr lang="en-US" sz="2200" dirty="0">
                <a:latin typeface="Times New Roman" pitchFamily="18" charset="0"/>
              </a:rPr>
              <a:t> 9 </a:t>
            </a:r>
            <a:r>
              <a:rPr lang="en-US" sz="2200" dirty="0" err="1">
                <a:latin typeface="Times New Roman" pitchFamily="18" charset="0"/>
              </a:rPr>
              <a:t>năm</a:t>
            </a:r>
            <a:r>
              <a:rPr lang="en-US" sz="2200" dirty="0">
                <a:latin typeface="Times New Roman" pitchFamily="18" charset="0"/>
              </a:rPr>
              <a:t> 1943. </a:t>
            </a:r>
            <a:r>
              <a:rPr lang="en-US" sz="2200" dirty="0" err="1">
                <a:latin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thời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gian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đó</a:t>
            </a:r>
            <a:r>
              <a:rPr lang="en-US" sz="2200" dirty="0">
                <a:latin typeface="Times New Roman" pitchFamily="18" charset="0"/>
              </a:rPr>
              <a:t>, </a:t>
            </a:r>
            <a:r>
              <a:rPr lang="en-US" sz="2200" dirty="0" smtClean="0">
                <a:latin typeface="Times New Roman" pitchFamily="18" charset="0"/>
              </a:rPr>
              <a:t>“</a:t>
            </a:r>
            <a:r>
              <a:rPr lang="en-US" sz="2200" dirty="0" err="1" smtClean="0">
                <a:latin typeface="Times New Roman" pitchFamily="18" charset="0"/>
              </a:rPr>
              <a:t>để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ngâm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ngợi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khuây</a:t>
            </a:r>
            <a:r>
              <a:rPr lang="en-US" sz="2200" dirty="0">
                <a:latin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</a:rPr>
              <a:t>vừa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ngâm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vừa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đợi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đến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ngày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tự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</a:rPr>
              <a:t>do”, </a:t>
            </a:r>
            <a:r>
              <a:rPr lang="en-US" sz="2200" dirty="0" err="1">
                <a:latin typeface="Times New Roman" pitchFamily="18" charset="0"/>
              </a:rPr>
              <a:t>Bác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viết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tập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nhật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kí</a:t>
            </a:r>
            <a:r>
              <a:rPr lang="en-US" sz="2200" dirty="0">
                <a:latin typeface="Times New Roman" pitchFamily="18" charset="0"/>
              </a:rPr>
              <a:t>  </a:t>
            </a:r>
            <a:r>
              <a:rPr lang="en-US" sz="2200" dirty="0" err="1">
                <a:latin typeface="Times New Roman" pitchFamily="18" charset="0"/>
              </a:rPr>
              <a:t>bằng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chữ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Hán</a:t>
            </a:r>
            <a:r>
              <a:rPr lang="en-US" sz="2200" dirty="0">
                <a:latin typeface="Times New Roman" pitchFamily="18" charset="0"/>
              </a:rPr>
              <a:t>: </a:t>
            </a:r>
            <a:r>
              <a:rPr lang="en-US" sz="2200" b="1" i="1" dirty="0" err="1">
                <a:latin typeface="Times New Roman" pitchFamily="18" charset="0"/>
              </a:rPr>
              <a:t>Ngục</a:t>
            </a:r>
            <a:r>
              <a:rPr lang="en-US" sz="2200" b="1" i="1" dirty="0">
                <a:latin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</a:rPr>
              <a:t>trung</a:t>
            </a:r>
            <a:r>
              <a:rPr lang="en-US" sz="2200" b="1" i="1" dirty="0">
                <a:latin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</a:rPr>
              <a:t>nhật</a:t>
            </a:r>
            <a:r>
              <a:rPr lang="en-US" sz="2200" b="1" i="1" dirty="0">
                <a:latin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</a:rPr>
              <a:t>kí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</a:rPr>
              <a:t>(</a:t>
            </a:r>
            <a:r>
              <a:rPr lang="en-US" sz="2200" dirty="0" err="1">
                <a:latin typeface="Times New Roman" pitchFamily="18" charset="0"/>
              </a:rPr>
              <a:t>Nhật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kí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tù</a:t>
            </a:r>
            <a:r>
              <a:rPr lang="en-US" sz="2200" dirty="0">
                <a:latin typeface="Times New Roman" pitchFamily="18" charset="0"/>
              </a:rPr>
              <a:t>), </a:t>
            </a:r>
            <a:r>
              <a:rPr lang="en-US" sz="2200" dirty="0" err="1">
                <a:latin typeface="Times New Roman" pitchFamily="18" charset="0"/>
              </a:rPr>
              <a:t>gồm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</a:rPr>
              <a:t>133 </a:t>
            </a:r>
            <a:r>
              <a:rPr lang="en-US" sz="2200" dirty="0" err="1" smtClean="0">
                <a:latin typeface="Times New Roman" pitchFamily="18" charset="0"/>
              </a:rPr>
              <a:t>bài.Đây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coi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là</a:t>
            </a:r>
            <a:r>
              <a:rPr lang="en-US" sz="2200" dirty="0" smtClean="0">
                <a:latin typeface="Times New Roman" pitchFamily="18" charset="0"/>
              </a:rPr>
              <a:t> “ </a:t>
            </a:r>
            <a:r>
              <a:rPr lang="en-US" sz="2200" dirty="0" err="1" smtClean="0">
                <a:latin typeface="Times New Roman" pitchFamily="18" charset="0"/>
              </a:rPr>
              <a:t>viên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ngọc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quý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kho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tàng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văn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học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Việt</a:t>
            </a:r>
            <a:r>
              <a:rPr lang="en-US" sz="2200" dirty="0" smtClean="0">
                <a:latin typeface="Times New Roman" pitchFamily="18" charset="0"/>
              </a:rPr>
              <a:t> Nam”. </a:t>
            </a:r>
            <a:r>
              <a:rPr lang="en-US" sz="2200" dirty="0" err="1">
                <a:latin typeface="Times New Roman" pitchFamily="18" charset="0"/>
              </a:rPr>
              <a:t>Ngoài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bìa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tập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thơ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Bác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vẽ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hai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nắm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tay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bị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xích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đang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giơ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cùng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bốn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câu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đề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</a:rPr>
              <a:t>:</a:t>
            </a:r>
          </a:p>
        </p:txBody>
      </p:sp>
      <p:pic>
        <p:nvPicPr>
          <p:cNvPr id="14345" name="Picture 9" descr="HCMnk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90600"/>
            <a:ext cx="3048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5562600" y="4191000"/>
            <a:ext cx="3581400" cy="25146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</a:rPr>
              <a:t>Thân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</a:rPr>
              <a:t>lao</a:t>
            </a:r>
            <a:endParaRPr lang="en-US" sz="2200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</a:rPr>
              <a:t>Tinh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</a:rPr>
              <a:t>thần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</a:rPr>
              <a:t>ngoài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</a:rPr>
              <a:t>lao</a:t>
            </a:r>
            <a:endParaRPr lang="en-US" sz="2200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</a:rPr>
              <a:t>Muốn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</a:rPr>
              <a:t>nên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</a:rPr>
              <a:t>nghiệp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</a:rPr>
              <a:t>lớn</a:t>
            </a:r>
            <a:endParaRPr lang="en-US" sz="2200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</a:rPr>
              <a:t>Tinh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</a:rPr>
              <a:t>thần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</a:rPr>
              <a:t>càng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</a:rPr>
              <a:t>phải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</a:rPr>
              <a:t>cao</a:t>
            </a:r>
            <a:endParaRPr lang="en-US" sz="22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20720107_images1367345_flower-rose2589_fu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52400" y="914400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42900" y="914400"/>
            <a:ext cx="54864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.HOÀN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CẢNH SÁNG TÁC BÀI THƠ: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" y="1970544"/>
            <a:ext cx="77169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 </a:t>
            </a:r>
            <a:r>
              <a:rPr lang="en-US" sz="2800" dirty="0" err="1" smtClean="0"/>
              <a:t>Ngắm</a:t>
            </a:r>
            <a:r>
              <a:rPr lang="en-US" sz="2800" dirty="0" smtClean="0"/>
              <a:t> </a:t>
            </a:r>
            <a:r>
              <a:rPr lang="en-US" sz="2800" dirty="0" err="1" smtClean="0"/>
              <a:t>trăng</a:t>
            </a:r>
            <a:r>
              <a:rPr lang="en-US" sz="2800" dirty="0" smtClean="0"/>
              <a:t>”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thơ</a:t>
            </a:r>
            <a:r>
              <a:rPr lang="en-US" sz="2800" dirty="0" smtClean="0"/>
              <a:t> </a:t>
            </a:r>
            <a:r>
              <a:rPr lang="en-US" sz="2800" dirty="0" err="1" smtClean="0"/>
              <a:t>thứ</a:t>
            </a:r>
            <a:r>
              <a:rPr lang="en-US" sz="2800" dirty="0" smtClean="0"/>
              <a:t> 20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thơ</a:t>
            </a:r>
            <a:r>
              <a:rPr lang="en-US" sz="2800" dirty="0" smtClean="0"/>
              <a:t>, </a:t>
            </a:r>
            <a:r>
              <a:rPr lang="en-US" sz="2800" dirty="0" err="1" smtClean="0"/>
              <a:t>tiêu</a:t>
            </a:r>
            <a:r>
              <a:rPr lang="en-US" sz="2800" dirty="0" smtClean="0"/>
              <a:t> </a:t>
            </a:r>
            <a:r>
              <a:rPr lang="en-US" sz="2800" dirty="0" err="1" smtClean="0"/>
              <a:t>biểu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tình</a:t>
            </a:r>
            <a:r>
              <a:rPr lang="en-US" sz="2800" dirty="0" smtClean="0"/>
              <a:t> </a:t>
            </a:r>
            <a:r>
              <a:rPr lang="en-US" sz="2800" dirty="0" err="1" smtClean="0"/>
              <a:t>yêu</a:t>
            </a:r>
            <a:r>
              <a:rPr lang="en-US" sz="2800" dirty="0" smtClean="0"/>
              <a:t> </a:t>
            </a:r>
            <a:r>
              <a:rPr lang="en-US" sz="2800" dirty="0" err="1" smtClean="0"/>
              <a:t>thiên</a:t>
            </a:r>
            <a:r>
              <a:rPr lang="en-US" sz="2800" dirty="0" smtClean="0"/>
              <a:t> </a:t>
            </a:r>
            <a:r>
              <a:rPr lang="en-US" sz="2800" dirty="0" err="1" smtClean="0"/>
              <a:t>nhiên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Hồ</a:t>
            </a:r>
            <a:r>
              <a:rPr lang="en-US" sz="2800" dirty="0" smtClean="0"/>
              <a:t> </a:t>
            </a:r>
            <a:r>
              <a:rPr lang="en-US" sz="2800" dirty="0" err="1"/>
              <a:t>C</a:t>
            </a:r>
            <a:r>
              <a:rPr lang="en-US" sz="2800" dirty="0" err="1" smtClean="0"/>
              <a:t>hí</a:t>
            </a:r>
            <a:r>
              <a:rPr lang="en-US" sz="2800" dirty="0" smtClean="0"/>
              <a:t> </a:t>
            </a:r>
            <a:r>
              <a:rPr lang="en-US" sz="2800" dirty="0" err="1"/>
              <a:t>M</a:t>
            </a:r>
            <a:r>
              <a:rPr lang="en-US" sz="2800" dirty="0" err="1" smtClean="0"/>
              <a:t>inh.Bài</a:t>
            </a:r>
            <a:r>
              <a:rPr lang="en-US" sz="2800" dirty="0" smtClean="0"/>
              <a:t> </a:t>
            </a:r>
            <a:r>
              <a:rPr lang="en-US" sz="2800" dirty="0" err="1" smtClean="0"/>
              <a:t>thơ</a:t>
            </a:r>
            <a:r>
              <a:rPr lang="en-US" sz="2800" dirty="0" smtClean="0"/>
              <a:t>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cuộc</a:t>
            </a:r>
            <a:r>
              <a:rPr lang="en-US" sz="2800" dirty="0" smtClean="0"/>
              <a:t> </a:t>
            </a:r>
            <a:r>
              <a:rPr lang="en-US" sz="2800" dirty="0" err="1" smtClean="0"/>
              <a:t>ngắm</a:t>
            </a:r>
            <a:r>
              <a:rPr lang="en-US" sz="2800" dirty="0" smtClean="0"/>
              <a:t> </a:t>
            </a:r>
            <a:r>
              <a:rPr lang="en-US" sz="2800" dirty="0" err="1" smtClean="0"/>
              <a:t>trăng</a:t>
            </a:r>
            <a:r>
              <a:rPr lang="en-US" sz="2800" dirty="0" smtClean="0"/>
              <a:t> </a:t>
            </a:r>
            <a:r>
              <a:rPr lang="en-US" sz="2800" dirty="0" err="1" smtClean="0"/>
              <a:t>thật</a:t>
            </a:r>
            <a:r>
              <a:rPr lang="en-US" sz="2800" dirty="0" smtClean="0"/>
              <a:t> </a:t>
            </a:r>
            <a:r>
              <a:rPr lang="en-US" sz="2800" dirty="0" err="1" smtClean="0"/>
              <a:t>đặc</a:t>
            </a:r>
            <a:r>
              <a:rPr lang="en-US" sz="2800" dirty="0" smtClean="0"/>
              <a:t> </a:t>
            </a:r>
            <a:r>
              <a:rPr lang="en-US" sz="2800" dirty="0" err="1" smtClean="0"/>
              <a:t>biệt</a:t>
            </a:r>
            <a:r>
              <a:rPr lang="en-US" sz="2800" dirty="0" smtClean="0"/>
              <a:t>: </a:t>
            </a:r>
            <a:r>
              <a:rPr lang="en-US" sz="2800" dirty="0" err="1" smtClean="0"/>
              <a:t>Ngắm</a:t>
            </a:r>
            <a:r>
              <a:rPr lang="en-US" sz="2800" dirty="0" smtClean="0"/>
              <a:t> </a:t>
            </a:r>
            <a:r>
              <a:rPr lang="en-US" sz="2800" dirty="0" err="1" smtClean="0"/>
              <a:t>trăng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nhà</a:t>
            </a:r>
            <a:r>
              <a:rPr lang="en-US" sz="2800" dirty="0" smtClean="0"/>
              <a:t> </a:t>
            </a:r>
            <a:r>
              <a:rPr lang="en-US" sz="2800" dirty="0" err="1" smtClean="0"/>
              <a:t>tù.Chính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hoàn</a:t>
            </a:r>
            <a:r>
              <a:rPr lang="en-US" sz="2800" dirty="0" smtClean="0"/>
              <a:t> </a:t>
            </a:r>
            <a:r>
              <a:rPr lang="en-US" sz="2800" dirty="0" err="1" smtClean="0"/>
              <a:t>cảnh</a:t>
            </a:r>
            <a:r>
              <a:rPr lang="en-US" sz="2800" dirty="0" smtClean="0"/>
              <a:t> </a:t>
            </a:r>
            <a:r>
              <a:rPr lang="en-US" sz="2800" dirty="0" err="1" smtClean="0"/>
              <a:t>đặc</a:t>
            </a:r>
            <a:r>
              <a:rPr lang="en-US" sz="2800" dirty="0" smtClean="0"/>
              <a:t> </a:t>
            </a:r>
            <a:r>
              <a:rPr lang="en-US" sz="2800" dirty="0" err="1" smtClean="0"/>
              <a:t>biệt,lòng</a:t>
            </a:r>
            <a:r>
              <a:rPr lang="en-US" sz="2800" dirty="0" smtClean="0"/>
              <a:t> </a:t>
            </a:r>
            <a:r>
              <a:rPr lang="en-US" sz="2800" dirty="0" err="1" smtClean="0"/>
              <a:t>yêu</a:t>
            </a:r>
            <a:r>
              <a:rPr lang="en-US" sz="2800" dirty="0" smtClean="0"/>
              <a:t> </a:t>
            </a:r>
            <a:r>
              <a:rPr lang="en-US" sz="2800" dirty="0" err="1" smtClean="0"/>
              <a:t>thiên</a:t>
            </a:r>
            <a:r>
              <a:rPr lang="en-US" sz="2800" dirty="0" smtClean="0"/>
              <a:t> </a:t>
            </a:r>
            <a:r>
              <a:rPr lang="en-US" sz="2800" dirty="0" err="1" smtClean="0"/>
              <a:t>nhiên</a:t>
            </a:r>
            <a:r>
              <a:rPr lang="en-US" sz="2800" dirty="0" smtClean="0"/>
              <a:t> </a:t>
            </a:r>
            <a:r>
              <a:rPr lang="en-US" sz="2800" dirty="0" err="1" smtClean="0"/>
              <a:t>nói</a:t>
            </a:r>
            <a:r>
              <a:rPr lang="en-US" sz="2800" dirty="0" smtClean="0"/>
              <a:t> </a:t>
            </a:r>
            <a:r>
              <a:rPr lang="en-US" sz="2800" dirty="0" err="1" smtClean="0"/>
              <a:t>riêng,vẻ</a:t>
            </a:r>
            <a:r>
              <a:rPr lang="en-US" sz="2800" dirty="0" smtClean="0"/>
              <a:t> </a:t>
            </a:r>
            <a:r>
              <a:rPr lang="en-US" sz="2800" dirty="0" err="1" smtClean="0"/>
              <a:t>đẹp</a:t>
            </a:r>
            <a:r>
              <a:rPr lang="en-US" sz="2800" dirty="0" smtClean="0"/>
              <a:t> </a:t>
            </a:r>
            <a:r>
              <a:rPr lang="en-US" sz="2800" dirty="0" err="1" smtClean="0"/>
              <a:t>tâm</a:t>
            </a:r>
            <a:r>
              <a:rPr lang="en-US" sz="2800" dirty="0" smtClean="0"/>
              <a:t> </a:t>
            </a:r>
            <a:r>
              <a:rPr lang="en-US" sz="2800" dirty="0" err="1" smtClean="0"/>
              <a:t>hồn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Bác</a:t>
            </a:r>
            <a:r>
              <a:rPr lang="en-US" sz="2800" dirty="0" smtClean="0"/>
              <a:t> </a:t>
            </a:r>
            <a:r>
              <a:rPr lang="en-US" sz="2800" dirty="0" err="1" smtClean="0"/>
              <a:t>nói</a:t>
            </a:r>
            <a:r>
              <a:rPr lang="en-US" sz="2800" dirty="0" smtClean="0"/>
              <a:t> </a:t>
            </a:r>
            <a:r>
              <a:rPr lang="en-US" sz="2800" dirty="0" err="1" smtClean="0"/>
              <a:t>chung</a:t>
            </a:r>
            <a:r>
              <a:rPr lang="en-US" sz="2800" dirty="0" smtClean="0"/>
              <a:t> </a:t>
            </a:r>
            <a:r>
              <a:rPr lang="en-US" sz="2800" dirty="0" err="1" smtClean="0"/>
              <a:t>càng</a:t>
            </a:r>
            <a:r>
              <a:rPr lang="en-US" sz="2800" dirty="0" smtClean="0"/>
              <a:t> </a:t>
            </a:r>
            <a:r>
              <a:rPr lang="en-US" sz="2800" dirty="0" err="1" smtClean="0"/>
              <a:t>bộc</a:t>
            </a:r>
            <a:r>
              <a:rPr lang="en-US" sz="2800" dirty="0" smtClean="0"/>
              <a:t> </a:t>
            </a:r>
            <a:r>
              <a:rPr lang="en-US" sz="2800" dirty="0" err="1" smtClean="0"/>
              <a:t>lộ</a:t>
            </a:r>
            <a:r>
              <a:rPr lang="en-US" sz="2800" dirty="0" smtClean="0"/>
              <a:t> </a:t>
            </a:r>
            <a:r>
              <a:rPr lang="en-US" sz="2800" dirty="0" err="1" smtClean="0"/>
              <a:t>rõ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1" name="Picture 7" descr="J02003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648200"/>
            <a:ext cx="131603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51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9EB2273-C221-4A9E-8403-5F6D08176853}"/>
              </a:ext>
            </a:extLst>
          </p:cNvPr>
          <p:cNvSpPr txBox="1"/>
          <p:nvPr/>
        </p:nvSpPr>
        <p:spPr>
          <a:xfrm>
            <a:off x="0" y="-22370"/>
            <a:ext cx="6767119" cy="9438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5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5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3AC448-31ED-4495-AB37-23337A3DC0A0}"/>
              </a:ext>
            </a:extLst>
          </p:cNvPr>
          <p:cNvSpPr txBox="1"/>
          <p:nvPr/>
        </p:nvSpPr>
        <p:spPr>
          <a:xfrm>
            <a:off x="838901" y="581637"/>
            <a:ext cx="3277297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8A1AB8-DB63-4664-805C-EAF03377E939}"/>
              </a:ext>
            </a:extLst>
          </p:cNvPr>
          <p:cNvSpPr txBox="1"/>
          <p:nvPr/>
        </p:nvSpPr>
        <p:spPr>
          <a:xfrm>
            <a:off x="0" y="1140903"/>
            <a:ext cx="9144000" cy="32778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1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4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4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endParaRPr lang="en-US" sz="41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giam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29/8/1942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10/9/1943</a:t>
            </a:r>
          </a:p>
          <a:p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133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2" descr="VpiOKjialarge">
            <a:extLst>
              <a:ext uri="{FF2B5EF4-FFF2-40B4-BE49-F238E27FC236}">
                <a16:creationId xmlns:a16="http://schemas.microsoft.com/office/drawing/2014/main" xmlns="" id="{BEC89622-855A-40F3-9453-A95BF61F9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3" r="19403"/>
          <a:stretch>
            <a:fillRect/>
          </a:stretch>
        </p:blipFill>
        <p:spPr bwMode="auto">
          <a:xfrm>
            <a:off x="0" y="6498"/>
            <a:ext cx="4542971" cy="672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vov.vn/Uploaded/huyphuong/2013_09_18/nhat%20ky.jpg">
            <a:extLst>
              <a:ext uri="{FF2B5EF4-FFF2-40B4-BE49-F238E27FC236}">
                <a16:creationId xmlns:a16="http://schemas.microsoft.com/office/drawing/2014/main" xmlns="" id="{F122970F-51A0-4F46-9EAC-A15483087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2985" r="5882" b="2985"/>
          <a:stretch>
            <a:fillRect/>
          </a:stretch>
        </p:blipFill>
        <p:spPr bwMode="auto">
          <a:xfrm>
            <a:off x="4572000" y="16023"/>
            <a:ext cx="4724399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3" descr="Tay viÕt ">
            <a:extLst>
              <a:ext uri="{FF2B5EF4-FFF2-40B4-BE49-F238E27FC236}">
                <a16:creationId xmlns:a16="http://schemas.microsoft.com/office/drawing/2014/main" xmlns="" id="{D4790FDA-A33B-403F-9649-961A345CED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43" y="921478"/>
            <a:ext cx="645023" cy="71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05538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E3DB79CF-BC98-43D6-ADAD-C26FAB517A1A}"/>
              </a:ext>
            </a:extLst>
          </p:cNvPr>
          <p:cNvSpPr txBox="1"/>
          <p:nvPr/>
        </p:nvSpPr>
        <p:spPr>
          <a:xfrm>
            <a:off x="838901" y="581637"/>
            <a:ext cx="3277297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4DBC26-DBAA-490E-95A9-5D808E246269}"/>
              </a:ext>
            </a:extLst>
          </p:cNvPr>
          <p:cNvSpPr txBox="1"/>
          <p:nvPr/>
        </p:nvSpPr>
        <p:spPr>
          <a:xfrm>
            <a:off x="0" y="1252756"/>
            <a:ext cx="9144000" cy="17851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3" descr="Tay viÕt ">
            <a:extLst>
              <a:ext uri="{FF2B5EF4-FFF2-40B4-BE49-F238E27FC236}">
                <a16:creationId xmlns:a16="http://schemas.microsoft.com/office/drawing/2014/main" xmlns="" id="{985DB313-8EC3-4B2A-93FC-0A525FCB62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806" y="1252757"/>
            <a:ext cx="645023" cy="71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95198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20A673-8FED-484A-B36B-42E09AEDDAD1}"/>
              </a:ext>
            </a:extLst>
          </p:cNvPr>
          <p:cNvSpPr txBox="1"/>
          <p:nvPr/>
        </p:nvSpPr>
        <p:spPr>
          <a:xfrm>
            <a:off x="381000" y="733103"/>
            <a:ext cx="557806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5816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4048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77724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rgbClr val="00B050"/>
                </a:solidFill>
                <a:latin typeface="Times New Roman" pitchFamily="18" charset="0"/>
              </a:rPr>
              <a:t>   </a:t>
            </a:r>
            <a:r>
              <a:rPr lang="nl-NL" sz="2000" b="1" dirty="0">
                <a:solidFill>
                  <a:srgbClr val="00B050"/>
                </a:solidFill>
                <a:latin typeface="Times New Roman" pitchFamily="18" charset="0"/>
              </a:rPr>
              <a:t>Phiên âm</a:t>
            </a:r>
          </a:p>
          <a:p>
            <a:r>
              <a:rPr lang="nl-NL" sz="2000" b="1" dirty="0" smtClean="0">
                <a:solidFill>
                  <a:srgbClr val="00B050"/>
                </a:solidFill>
                <a:latin typeface="Times New Roman" pitchFamily="18" charset="0"/>
              </a:rPr>
              <a:t>                          Ngục </a:t>
            </a:r>
            <a:r>
              <a:rPr lang="nl-NL" sz="2000" b="1" dirty="0">
                <a:solidFill>
                  <a:srgbClr val="00B050"/>
                </a:solidFill>
                <a:latin typeface="Times New Roman" pitchFamily="18" charset="0"/>
              </a:rPr>
              <a:t>trung vô tửu diệc vô hoa,</a:t>
            </a:r>
          </a:p>
          <a:p>
            <a:r>
              <a:rPr lang="nl-NL" sz="2000" b="1" dirty="0" smtClean="0">
                <a:solidFill>
                  <a:srgbClr val="00B050"/>
                </a:solidFill>
                <a:latin typeface="Times New Roman" pitchFamily="18" charset="0"/>
              </a:rPr>
              <a:t>                          Đối </a:t>
            </a:r>
            <a:r>
              <a:rPr lang="nl-NL" sz="2000" b="1" dirty="0">
                <a:solidFill>
                  <a:srgbClr val="00B050"/>
                </a:solidFill>
                <a:latin typeface="Times New Roman" pitchFamily="18" charset="0"/>
              </a:rPr>
              <a:t>thử lương tiêu nại nhược hà?</a:t>
            </a:r>
          </a:p>
          <a:p>
            <a:r>
              <a:rPr lang="nl-NL" sz="2000" b="1" dirty="0" smtClean="0">
                <a:solidFill>
                  <a:srgbClr val="00B050"/>
                </a:solidFill>
                <a:latin typeface="Times New Roman" pitchFamily="18" charset="0"/>
              </a:rPr>
              <a:t>                          Nhân </a:t>
            </a:r>
            <a:r>
              <a:rPr lang="nl-NL" sz="2000" b="1" dirty="0">
                <a:solidFill>
                  <a:srgbClr val="00B050"/>
                </a:solidFill>
                <a:latin typeface="Times New Roman" pitchFamily="18" charset="0"/>
              </a:rPr>
              <a:t>hướng song tiền khán minh nguyệt ,</a:t>
            </a:r>
          </a:p>
          <a:p>
            <a:r>
              <a:rPr lang="nl-NL" sz="2000" b="1" dirty="0" smtClean="0">
                <a:solidFill>
                  <a:srgbClr val="00B050"/>
                </a:solidFill>
                <a:latin typeface="Times New Roman" pitchFamily="18" charset="0"/>
              </a:rPr>
              <a:t>                          Nguyệt </a:t>
            </a:r>
            <a:r>
              <a:rPr lang="nl-NL" sz="2000" b="1" dirty="0">
                <a:solidFill>
                  <a:srgbClr val="00B050"/>
                </a:solidFill>
                <a:latin typeface="Times New Roman" pitchFamily="18" charset="0"/>
              </a:rPr>
              <a:t>tòng song khích khán thi gia</a:t>
            </a:r>
            <a:r>
              <a:rPr lang="nl-NL" sz="2000" b="1" dirty="0" smtClean="0">
                <a:solidFill>
                  <a:srgbClr val="00B050"/>
                </a:solidFill>
                <a:latin typeface="Times New Roman" pitchFamily="18" charset="0"/>
              </a:rPr>
              <a:t>.</a:t>
            </a:r>
          </a:p>
          <a:p>
            <a:r>
              <a:rPr lang="nl-NL" sz="2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nl-NL" sz="2000" b="1" dirty="0" smtClean="0">
                <a:solidFill>
                  <a:srgbClr val="3333FF"/>
                </a:solidFill>
                <a:latin typeface="Times New Roman" pitchFamily="18" charset="0"/>
              </a:rPr>
              <a:t>                    </a:t>
            </a:r>
          </a:p>
          <a:p>
            <a:r>
              <a:rPr lang="nl-NL" sz="2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nl-NL" sz="2000" b="1" dirty="0" smtClean="0">
                <a:solidFill>
                  <a:srgbClr val="0070C0"/>
                </a:solidFill>
                <a:latin typeface="Times New Roman" pitchFamily="18" charset="0"/>
              </a:rPr>
              <a:t>   </a:t>
            </a:r>
            <a:r>
              <a:rPr lang="nl-NL" sz="2000" b="1" dirty="0">
                <a:solidFill>
                  <a:srgbClr val="0070C0"/>
                </a:solidFill>
                <a:latin typeface="Times New Roman" pitchFamily="18" charset="0"/>
              </a:rPr>
              <a:t>Dịch nghĩa</a:t>
            </a:r>
          </a:p>
          <a:p>
            <a:r>
              <a:rPr lang="nl-NL" sz="2000" b="1" dirty="0" smtClean="0">
                <a:solidFill>
                  <a:srgbClr val="0070C0"/>
                </a:solidFill>
                <a:latin typeface="Times New Roman" pitchFamily="18" charset="0"/>
              </a:rPr>
              <a:t>                           Trong </a:t>
            </a:r>
            <a:r>
              <a:rPr lang="nl-NL" sz="2000" b="1" dirty="0">
                <a:solidFill>
                  <a:srgbClr val="0070C0"/>
                </a:solidFill>
                <a:latin typeface="Times New Roman" pitchFamily="18" charset="0"/>
              </a:rPr>
              <a:t>tù không rượu cũng không hoa,</a:t>
            </a:r>
          </a:p>
          <a:p>
            <a:r>
              <a:rPr lang="nl-NL" sz="2000" b="1" dirty="0" smtClean="0">
                <a:solidFill>
                  <a:srgbClr val="0070C0"/>
                </a:solidFill>
                <a:latin typeface="Times New Roman" pitchFamily="18" charset="0"/>
              </a:rPr>
              <a:t>                           Trước </a:t>
            </a:r>
            <a:r>
              <a:rPr lang="nl-NL" sz="2000" b="1" dirty="0">
                <a:solidFill>
                  <a:srgbClr val="0070C0"/>
                </a:solidFill>
                <a:latin typeface="Times New Roman" pitchFamily="18" charset="0"/>
              </a:rPr>
              <a:t>cảnh đẹp đêm nay biết làm thế nào?</a:t>
            </a:r>
          </a:p>
          <a:p>
            <a:r>
              <a:rPr lang="nl-NL" sz="2000" b="1" dirty="0" smtClean="0">
                <a:solidFill>
                  <a:srgbClr val="0070C0"/>
                </a:solidFill>
                <a:latin typeface="Times New Roman" pitchFamily="18" charset="0"/>
              </a:rPr>
              <a:t>                           Người </a:t>
            </a:r>
            <a:r>
              <a:rPr lang="nl-NL" sz="2000" b="1" dirty="0">
                <a:solidFill>
                  <a:srgbClr val="0070C0"/>
                </a:solidFill>
                <a:latin typeface="Times New Roman" pitchFamily="18" charset="0"/>
              </a:rPr>
              <a:t>hướng ra trước song ngắm trăng sáng,</a:t>
            </a:r>
          </a:p>
          <a:p>
            <a:r>
              <a:rPr lang="nl-NL" sz="2000" b="1" dirty="0" smtClean="0">
                <a:solidFill>
                  <a:srgbClr val="0070C0"/>
                </a:solidFill>
                <a:latin typeface="Times New Roman" pitchFamily="18" charset="0"/>
              </a:rPr>
              <a:t>                           Từ </a:t>
            </a:r>
            <a:r>
              <a:rPr lang="nl-NL" sz="2000" b="1" dirty="0">
                <a:solidFill>
                  <a:srgbClr val="0070C0"/>
                </a:solidFill>
                <a:latin typeface="Times New Roman" pitchFamily="18" charset="0"/>
              </a:rPr>
              <a:t>ngoài khe cửa, trăng ngắm nhà thơ</a:t>
            </a:r>
            <a:r>
              <a:rPr lang="nl-NL" sz="2000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  <a:p>
            <a:endParaRPr lang="nl-NL" sz="2000" b="1" dirty="0" smtClean="0">
              <a:solidFill>
                <a:srgbClr val="3333FF"/>
              </a:solidFill>
              <a:latin typeface="Times New Roman" pitchFamily="18" charset="0"/>
            </a:endParaRPr>
          </a:p>
          <a:p>
            <a:r>
              <a:rPr lang="nl-NL" sz="2000" b="1" dirty="0" smtClean="0">
                <a:solidFill>
                  <a:srgbClr val="9933FF"/>
                </a:solidFill>
                <a:latin typeface="Times New Roman" pitchFamily="18" charset="0"/>
              </a:rPr>
              <a:t>     </a:t>
            </a:r>
            <a:r>
              <a:rPr lang="nl-NL" sz="2000" b="1" dirty="0" smtClean="0">
                <a:solidFill>
                  <a:srgbClr val="00B050"/>
                </a:solidFill>
                <a:latin typeface="Times New Roman" pitchFamily="18" charset="0"/>
              </a:rPr>
              <a:t>Dịch </a:t>
            </a:r>
            <a:r>
              <a:rPr lang="nl-NL" sz="2000" b="1" dirty="0">
                <a:solidFill>
                  <a:srgbClr val="00B050"/>
                </a:solidFill>
                <a:latin typeface="Times New Roman" pitchFamily="18" charset="0"/>
              </a:rPr>
              <a:t>thơ ( bản dịch của Nam Trân)</a:t>
            </a:r>
          </a:p>
          <a:p>
            <a:r>
              <a:rPr lang="nl-NL" sz="2000" b="1" dirty="0" smtClean="0">
                <a:solidFill>
                  <a:srgbClr val="00B050"/>
                </a:solidFill>
                <a:latin typeface="Times New Roman" pitchFamily="18" charset="0"/>
              </a:rPr>
              <a:t>                            Trong </a:t>
            </a:r>
            <a:r>
              <a:rPr lang="nl-NL" sz="2000" b="1" dirty="0">
                <a:solidFill>
                  <a:srgbClr val="00B050"/>
                </a:solidFill>
                <a:latin typeface="Times New Roman" pitchFamily="18" charset="0"/>
              </a:rPr>
              <a:t>tù không rượu cũng không hoa,</a:t>
            </a:r>
          </a:p>
          <a:p>
            <a:r>
              <a:rPr lang="nl-NL" sz="2000" b="1" dirty="0" smtClean="0">
                <a:solidFill>
                  <a:srgbClr val="00B050"/>
                </a:solidFill>
                <a:latin typeface="Times New Roman" pitchFamily="18" charset="0"/>
              </a:rPr>
              <a:t>                            Cảnh </a:t>
            </a:r>
            <a:r>
              <a:rPr lang="nl-NL" sz="2000" b="1" dirty="0">
                <a:solidFill>
                  <a:srgbClr val="00B050"/>
                </a:solidFill>
                <a:latin typeface="Times New Roman" pitchFamily="18" charset="0"/>
              </a:rPr>
              <a:t>đẹp đêm nay, khó hững hờ;</a:t>
            </a:r>
          </a:p>
          <a:p>
            <a:r>
              <a:rPr lang="nl-NL" sz="2000" b="1" dirty="0" smtClean="0">
                <a:solidFill>
                  <a:srgbClr val="00B050"/>
                </a:solidFill>
                <a:latin typeface="Times New Roman" pitchFamily="18" charset="0"/>
              </a:rPr>
              <a:t>                            Người </a:t>
            </a:r>
            <a:r>
              <a:rPr lang="nl-NL" sz="2000" b="1" dirty="0">
                <a:solidFill>
                  <a:srgbClr val="00B050"/>
                </a:solidFill>
                <a:latin typeface="Times New Roman" pitchFamily="18" charset="0"/>
              </a:rPr>
              <a:t>ngắm trăng soi ngoài cửa sổ,</a:t>
            </a:r>
          </a:p>
          <a:p>
            <a:r>
              <a:rPr lang="nl-NL" sz="2000" b="1" dirty="0" smtClean="0">
                <a:solidFill>
                  <a:srgbClr val="00B050"/>
                </a:solidFill>
                <a:latin typeface="Times New Roman" pitchFamily="18" charset="0"/>
              </a:rPr>
              <a:t>                            Trăng </a:t>
            </a:r>
            <a:r>
              <a:rPr lang="nl-NL" sz="2000" b="1" dirty="0">
                <a:solidFill>
                  <a:srgbClr val="00B050"/>
                </a:solidFill>
                <a:latin typeface="Times New Roman" pitchFamily="18" charset="0"/>
              </a:rPr>
              <a:t>nhòm khe cửa ngắm nhà thơ.</a:t>
            </a:r>
          </a:p>
          <a:p>
            <a:endParaRPr lang="nl-NL" b="1" dirty="0">
              <a:solidFill>
                <a:srgbClr val="3333FF"/>
              </a:solidFill>
              <a:latin typeface="Times New Roman" pitchFamily="18" charset="0"/>
            </a:endParaRPr>
          </a:p>
          <a:p>
            <a:r>
              <a:rPr lang="nl-NL" b="1" dirty="0" smtClean="0">
                <a:solidFill>
                  <a:srgbClr val="3333FF"/>
                </a:solidFill>
                <a:latin typeface="Times New Roman" pitchFamily="18" charset="0"/>
              </a:rPr>
              <a:t>                                           </a:t>
            </a:r>
          </a:p>
          <a:p>
            <a:r>
              <a:rPr lang="en-US" dirty="0" smtClean="0"/>
              <a:t>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0720107_images1367345_flower-rose2589_fu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-443345" y="0"/>
            <a:ext cx="5029200" cy="6650182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algn="ctr"/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</a:rPr>
              <a:t>Vọng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</a:rPr>
              <a:t>ngắm</a:t>
            </a:r>
            <a:endParaRPr lang="en-US" sz="22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</a:rPr>
              <a:t>Nguyệt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</a:rPr>
              <a:t>trăng</a:t>
            </a:r>
            <a:endParaRPr lang="en-US" sz="22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endParaRPr lang="en-US" sz="22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</a:rPr>
              <a:t>Nại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</a:rPr>
              <a:t>nhược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</a:rPr>
              <a:t>hà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</a:rPr>
              <a:t>nào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9" name="Picture 7" descr="ANd9GcQ72aoVzQyD5ReNkrppT7VunokkYFq4k7UVy__rI3PgEREefPqt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5181600" cy="665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05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1989</Words>
  <Application>Microsoft Macintosh PowerPoint</Application>
  <PresentationFormat>On-screen Show (4:3)</PresentationFormat>
  <Paragraphs>207</Paragraphs>
  <Slides>31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MacBook Air</cp:lastModifiedBy>
  <cp:revision>104</cp:revision>
  <dcterms:created xsi:type="dcterms:W3CDTF">2020-04-21T08:35:30Z</dcterms:created>
  <dcterms:modified xsi:type="dcterms:W3CDTF">2021-02-17T15:45:10Z</dcterms:modified>
</cp:coreProperties>
</file>