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8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3" r:id="rId13"/>
    <p:sldId id="267" r:id="rId14"/>
    <p:sldId id="270" r:id="rId15"/>
    <p:sldId id="271" r:id="rId16"/>
    <p:sldId id="274" r:id="rId17"/>
    <p:sldId id="281" r:id="rId18"/>
    <p:sldId id="279" r:id="rId19"/>
    <p:sldId id="283" r:id="rId20"/>
    <p:sldId id="275" r:id="rId21"/>
    <p:sldId id="284" r:id="rId22"/>
    <p:sldId id="277" r:id="rId23"/>
    <p:sldId id="282" r:id="rId24"/>
    <p:sldId id="285" r:id="rId25"/>
    <p:sldId id="286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60C3"/>
    <a:srgbClr val="F1A0FE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8" autoAdjust="0"/>
    <p:restoredTop sz="94624" autoAdjust="0"/>
  </p:normalViewPr>
  <p:slideViewPr>
    <p:cSldViewPr>
      <p:cViewPr>
        <p:scale>
          <a:sx n="64" d="100"/>
          <a:sy n="64" d="100"/>
        </p:scale>
        <p:origin x="-678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2D47C19-1FA9-4B6D-9D19-222ECDC02A05}" type="datetimeFigureOut">
              <a:rPr lang="en-US" smtClean="0"/>
              <a:pPr/>
              <a:t>2/20/2021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C6B6546-BEE3-415D-929F-DE78D20009A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3" Type="http://schemas.openxmlformats.org/officeDocument/2006/relationships/slide" Target="slide2.xml"/><Relationship Id="rId7" Type="http://schemas.openxmlformats.org/officeDocument/2006/relationships/slide" Target="slide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5" Type="http://schemas.openxmlformats.org/officeDocument/2006/relationships/slide" Target="slide4.xml"/><Relationship Id="rId10" Type="http://schemas.openxmlformats.org/officeDocument/2006/relationships/slide" Target="slide9.xml"/><Relationship Id="rId4" Type="http://schemas.openxmlformats.org/officeDocument/2006/relationships/slide" Target="slide3.xml"/><Relationship Id="rId9" Type="http://schemas.openxmlformats.org/officeDocument/2006/relationships/slide" Target="slide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18" Type="http://schemas.openxmlformats.org/officeDocument/2006/relationships/image" Target="../media/image25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image" Target="../media/image9.jpeg"/><Relationship Id="rId16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Relationship Id="rId14" Type="http://schemas.openxmlformats.org/officeDocument/2006/relationships/image" Target="../media/image21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62200" y="838200"/>
            <a:ext cx="5410200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GAME SHOW</a:t>
            </a:r>
            <a:endParaRPr lang="en-US" b="1" dirty="0">
              <a:ln w="50800"/>
              <a:solidFill>
                <a:schemeClr val="bg1">
                  <a:shade val="50000"/>
                </a:schemeClr>
              </a:solidFill>
            </a:endParaRPr>
          </a:p>
        </p:txBody>
      </p:sp>
      <p:sp>
        <p:nvSpPr>
          <p:cNvPr id="6" name="TextBox 5">
            <a:hlinkClick r:id="rId3" action="ppaction://hlinksldjump"/>
          </p:cNvPr>
          <p:cNvSpPr txBox="1"/>
          <p:nvPr/>
        </p:nvSpPr>
        <p:spPr>
          <a:xfrm>
            <a:off x="914400" y="182880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" name="TextBox 7">
            <a:hlinkClick r:id="rId4" action="ppaction://hlinksldjump"/>
          </p:cNvPr>
          <p:cNvSpPr txBox="1"/>
          <p:nvPr/>
        </p:nvSpPr>
        <p:spPr>
          <a:xfrm>
            <a:off x="9144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9" name="TextBox 8">
            <a:hlinkClick r:id="rId5" action="ppaction://hlinksldjump"/>
          </p:cNvPr>
          <p:cNvSpPr txBox="1"/>
          <p:nvPr/>
        </p:nvSpPr>
        <p:spPr>
          <a:xfrm>
            <a:off x="914400" y="2590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10" name="TextBox 9">
            <a:hlinkClick r:id="rId6" action="ppaction://hlinksldjump"/>
          </p:cNvPr>
          <p:cNvSpPr txBox="1"/>
          <p:nvPr/>
        </p:nvSpPr>
        <p:spPr>
          <a:xfrm>
            <a:off x="914400" y="2971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11" name="TextBox 10">
            <a:hlinkClick r:id="rId7" action="ppaction://hlinksldjump"/>
          </p:cNvPr>
          <p:cNvSpPr txBox="1"/>
          <p:nvPr/>
        </p:nvSpPr>
        <p:spPr>
          <a:xfrm>
            <a:off x="9144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12" name="TextBox 11">
            <a:hlinkClick r:id="rId8" action="ppaction://hlinksldjump"/>
          </p:cNvPr>
          <p:cNvSpPr txBox="1"/>
          <p:nvPr/>
        </p:nvSpPr>
        <p:spPr>
          <a:xfrm>
            <a:off x="9144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13" name="TextBox 12">
            <a:hlinkClick r:id="rId9" action="ppaction://hlinksldjump"/>
          </p:cNvPr>
          <p:cNvSpPr txBox="1"/>
          <p:nvPr/>
        </p:nvSpPr>
        <p:spPr>
          <a:xfrm>
            <a:off x="9144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7</a:t>
            </a:r>
            <a:endParaRPr lang="en-US" dirty="0"/>
          </a:p>
        </p:txBody>
      </p:sp>
      <p:sp>
        <p:nvSpPr>
          <p:cNvPr id="14" name="TextBox 13">
            <a:hlinkClick r:id="rId10" action="ppaction://hlinksldjump"/>
          </p:cNvPr>
          <p:cNvSpPr txBox="1"/>
          <p:nvPr/>
        </p:nvSpPr>
        <p:spPr>
          <a:xfrm>
            <a:off x="914400" y="4495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8288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2860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Â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2004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Đ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1148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36576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Ặ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1828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4864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Ê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864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43600" y="2209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0292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Â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29200" y="1828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943600" y="2590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0" y="220980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5029200" y="2590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5486400" y="2590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Ó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200400" y="259080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657600" y="2590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4114800" y="2590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/>
              <a:t>Â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572000" y="2590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66" name="TextBox 65"/>
          <p:cNvSpPr txBox="1"/>
          <p:nvPr/>
        </p:nvSpPr>
        <p:spPr>
          <a:xfrm>
            <a:off x="82296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67" name="TextBox 66"/>
          <p:cNvSpPr txBox="1"/>
          <p:nvPr/>
        </p:nvSpPr>
        <p:spPr>
          <a:xfrm>
            <a:off x="77724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Ọ</a:t>
            </a:r>
            <a:endParaRPr lang="en-US" dirty="0"/>
          </a:p>
        </p:txBody>
      </p:sp>
      <p:sp>
        <p:nvSpPr>
          <p:cNvPr id="68" name="TextBox 67"/>
          <p:cNvSpPr txBox="1"/>
          <p:nvPr/>
        </p:nvSpPr>
        <p:spPr>
          <a:xfrm>
            <a:off x="73152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69" name="TextBox 68"/>
          <p:cNvSpPr txBox="1"/>
          <p:nvPr/>
        </p:nvSpPr>
        <p:spPr>
          <a:xfrm>
            <a:off x="68580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</a:t>
            </a:r>
            <a:endParaRPr lang="en-US" dirty="0"/>
          </a:p>
        </p:txBody>
      </p:sp>
      <p:sp>
        <p:nvSpPr>
          <p:cNvPr id="70" name="TextBox 69"/>
          <p:cNvSpPr txBox="1"/>
          <p:nvPr/>
        </p:nvSpPr>
        <p:spPr>
          <a:xfrm>
            <a:off x="6400800" y="2209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Ú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36576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77724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73152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Ể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64008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73152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68580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Ị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54864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6400800" y="2971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5943600" y="2971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5486400" y="2971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Ủ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5029200" y="2971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4572000" y="297180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858000" y="2971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Ữ</a:t>
            </a:r>
            <a:endParaRPr 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5943600" y="3352800"/>
            <a:ext cx="457200" cy="36933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64008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Đ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68580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50292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54864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Ậ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5943600" y="3733800"/>
            <a:ext cx="457200" cy="36933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41148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0292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Ứ</a:t>
            </a:r>
            <a:endParaRPr 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54864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63" name="TextBox 62"/>
          <p:cNvSpPr txBox="1"/>
          <p:nvPr/>
        </p:nvSpPr>
        <p:spPr>
          <a:xfrm>
            <a:off x="5943600" y="4114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64" name="TextBox 63"/>
          <p:cNvSpPr txBox="1"/>
          <p:nvPr/>
        </p:nvSpPr>
        <p:spPr>
          <a:xfrm>
            <a:off x="4572000" y="411480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H</a:t>
            </a:r>
            <a:endParaRPr lang="en-US" dirty="0"/>
          </a:p>
        </p:txBody>
      </p:sp>
      <p:sp>
        <p:nvSpPr>
          <p:cNvPr id="71" name="TextBox 70"/>
          <p:cNvSpPr txBox="1"/>
          <p:nvPr/>
        </p:nvSpPr>
        <p:spPr>
          <a:xfrm>
            <a:off x="4114800" y="4495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V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4572000" y="4495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Ị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5029200" y="4495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5486400" y="4495800"/>
            <a:ext cx="457200" cy="36933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G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2004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Ẫ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77724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U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86868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8229600" y="3352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Ậ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4572000" y="3733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L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5943600" y="4495800"/>
            <a:ext cx="457200" cy="38100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Ữ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2743200" y="4114800"/>
            <a:ext cx="457200" cy="381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D</a:t>
            </a:r>
            <a:endParaRPr lang="en-US" dirty="0"/>
          </a:p>
        </p:txBody>
      </p:sp>
    </p:spTree>
  </p:cSld>
  <p:clrMapOvr>
    <a:masterClrMapping/>
  </p:clrMapOvr>
  <p:transition advClick="0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4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7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0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3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6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9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5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7" dur="500"/>
                                        <p:tgtEl>
                                          <p:spTgt spid="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0" dur="5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3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6" dur="500"/>
                                        <p:tgtEl>
                                          <p:spTgt spid="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9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4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7" dur="500"/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0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3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6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2" dur="5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5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8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3" dur="500"/>
                                        <p:tgtEl>
                                          <p:spTgt spid="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6" dur="500"/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9" dur="5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2" dur="500"/>
                                        <p:tgtEl>
                                          <p:spTgt spid="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5" dur="5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8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1" dur="500"/>
                                        <p:tgtEl>
                                          <p:spTgt spid="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4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9" dur="500"/>
                                        <p:tgtEl>
                                          <p:spTgt spid="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2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5" dur="500"/>
                                        <p:tgtEl>
                                          <p:spTgt spid="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8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1" dur="500"/>
                                        <p:tgtEl>
                                          <p:spTgt spid="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4" dur="500"/>
                                        <p:tgtEl>
                                          <p:spTgt spid="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7" dur="500"/>
                                        <p:tgtEl>
                                          <p:spTgt spid="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0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5" dur="5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8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1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4" dur="500"/>
                                        <p:tgtEl>
                                          <p:spTgt spid="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7" dur="500"/>
                                        <p:tgtEl>
                                          <p:spTgt spid="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       </a:t>
            </a:r>
            <a:r>
              <a:rPr lang="en-US" i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86:  </a:t>
            </a:r>
            <a:endParaRPr lang="en-US" i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884237"/>
            <a:ext cx="6934200" cy="5364163"/>
          </a:xfrm>
        </p:spPr>
        <p:txBody>
          <a:bodyPr>
            <a:noAutofit/>
          </a:bodyPr>
          <a:lstStyle/>
          <a:p>
            <a:pPr algn="ctr">
              <a:buNone/>
            </a:pPr>
            <a:endParaRPr lang="en-US" sz="5400" dirty="0" smtClean="0"/>
          </a:p>
          <a:p>
            <a:pPr algn="ctr">
              <a:buNone/>
            </a:pPr>
            <a:r>
              <a:rPr lang="en-US" sz="54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THÊM TRẠNG NGỮ CHO CÂU</a:t>
            </a:r>
          </a:p>
          <a:p>
            <a:pPr algn="ctr">
              <a:buNone/>
            </a:pPr>
            <a:endParaRPr lang="en-US" sz="5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800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GV: </a:t>
            </a:r>
            <a:r>
              <a:rPr lang="en-US" sz="2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Trần</a:t>
            </a:r>
            <a:r>
              <a:rPr lang="en-US" sz="2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 </a:t>
            </a:r>
            <a:r>
              <a:rPr lang="en-US" sz="2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Kiều</a:t>
            </a:r>
            <a:r>
              <a:rPr lang="en-US" sz="28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 </a:t>
            </a:r>
            <a:r>
              <a:rPr lang="en-US" sz="28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</a:rPr>
              <a:t>Trang</a:t>
            </a:r>
            <a:endParaRPr lang="en-US" sz="28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066800"/>
          </a:xfrm>
        </p:spPr>
        <p:txBody>
          <a:bodyPr/>
          <a:lstStyle/>
          <a:p>
            <a:r>
              <a:rPr lang="vi-VN" b="1" i="1" dirty="0" smtClean="0">
                <a:latin typeface="+mn-lt"/>
              </a:rPr>
              <a:t>I, Đặc điểm của trạng ngữ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480"/>
            <a:ext cx="8458200" cy="4389120"/>
          </a:xfrm>
        </p:spPr>
        <p:txBody>
          <a:bodyPr/>
          <a:lstStyle/>
          <a:p>
            <a:r>
              <a:rPr lang="en-US" b="1" dirty="0" smtClean="0"/>
              <a:t>1.VD:</a:t>
            </a:r>
          </a:p>
          <a:p>
            <a:pPr>
              <a:buNone/>
            </a:pPr>
            <a:r>
              <a:rPr lang="en-US" dirty="0" smtClean="0"/>
              <a:t>		</a:t>
            </a:r>
            <a:r>
              <a:rPr lang="en-US" sz="2800" dirty="0" err="1" smtClean="0"/>
              <a:t>Dưới</a:t>
            </a:r>
            <a:r>
              <a:rPr lang="en-US" sz="2800" dirty="0" smtClean="0"/>
              <a:t> </a:t>
            </a:r>
            <a:r>
              <a:rPr lang="en-US" sz="2800" dirty="0" err="1" smtClean="0"/>
              <a:t>bóng</a:t>
            </a:r>
            <a:r>
              <a:rPr lang="en-US" sz="2800" dirty="0" smtClean="0"/>
              <a:t> </a:t>
            </a:r>
            <a:r>
              <a:rPr lang="en-US" sz="2800" dirty="0" err="1" smtClean="0"/>
              <a:t>tre</a:t>
            </a:r>
            <a:r>
              <a:rPr lang="en-US" sz="2800" dirty="0" smtClean="0"/>
              <a:t> </a:t>
            </a:r>
            <a:r>
              <a:rPr lang="en-US" sz="2800" dirty="0" err="1" smtClean="0"/>
              <a:t>xanh</a:t>
            </a:r>
            <a:r>
              <a:rPr lang="en-US" sz="2800" dirty="0" smtClean="0"/>
              <a:t>,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 smtClean="0"/>
              <a:t>lâu</a:t>
            </a:r>
            <a:r>
              <a:rPr lang="en-US" sz="2800" dirty="0" smtClean="0"/>
              <a:t> </a:t>
            </a:r>
            <a:r>
              <a:rPr lang="en-US" sz="2800" dirty="0" err="1" smtClean="0"/>
              <a:t>đời</a:t>
            </a:r>
            <a:r>
              <a:rPr lang="en-US" sz="2800" dirty="0" smtClean="0"/>
              <a:t>,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dân</a:t>
            </a:r>
            <a:r>
              <a:rPr lang="en-US" sz="2800" dirty="0" smtClean="0"/>
              <a:t> </a:t>
            </a:r>
            <a:r>
              <a:rPr lang="en-US" sz="2800" dirty="0" err="1" smtClean="0"/>
              <a:t>cày</a:t>
            </a:r>
            <a:r>
              <a:rPr lang="en-US" sz="2800" dirty="0" smtClean="0"/>
              <a:t> </a:t>
            </a:r>
            <a:r>
              <a:rPr lang="en-US" sz="2800" dirty="0" err="1" smtClean="0"/>
              <a:t>Việt</a:t>
            </a:r>
            <a:r>
              <a:rPr lang="en-US" sz="2800" dirty="0" smtClean="0"/>
              <a:t> Nam </a:t>
            </a:r>
            <a:r>
              <a:rPr lang="en-US" sz="2800" dirty="0" err="1" smtClean="0"/>
              <a:t>dựng</a:t>
            </a:r>
            <a:r>
              <a:rPr lang="en-US" sz="2800" dirty="0" smtClean="0"/>
              <a:t> </a:t>
            </a:r>
            <a:r>
              <a:rPr lang="en-US" sz="2800" dirty="0" err="1" smtClean="0"/>
              <a:t>nhà</a:t>
            </a:r>
            <a:r>
              <a:rPr lang="en-US" sz="2800" dirty="0" smtClean="0"/>
              <a:t>, </a:t>
            </a:r>
            <a:r>
              <a:rPr lang="en-US" sz="2800" dirty="0" err="1" smtClean="0"/>
              <a:t>dựng</a:t>
            </a:r>
            <a:r>
              <a:rPr lang="en-US" sz="2800" dirty="0" smtClean="0"/>
              <a:t> </a:t>
            </a:r>
            <a:r>
              <a:rPr lang="en-US" sz="2800" dirty="0" err="1" smtClean="0"/>
              <a:t>cửa</a:t>
            </a:r>
            <a:r>
              <a:rPr lang="en-US" sz="2800" dirty="0" smtClean="0"/>
              <a:t>, </a:t>
            </a:r>
            <a:r>
              <a:rPr lang="en-US" sz="2800" dirty="0" err="1" smtClean="0"/>
              <a:t>vỡ</a:t>
            </a:r>
            <a:r>
              <a:rPr lang="en-US" sz="2800" dirty="0" smtClean="0"/>
              <a:t> </a:t>
            </a:r>
            <a:r>
              <a:rPr lang="en-US" sz="2800" dirty="0" err="1" smtClean="0"/>
              <a:t>ruộng</a:t>
            </a:r>
            <a:r>
              <a:rPr lang="en-US" sz="2800" dirty="0" smtClean="0"/>
              <a:t>, </a:t>
            </a:r>
            <a:r>
              <a:rPr lang="en-US" sz="2800" dirty="0" err="1" smtClean="0"/>
              <a:t>khai</a:t>
            </a:r>
            <a:r>
              <a:rPr lang="en-US" sz="2800" dirty="0" smtClean="0"/>
              <a:t> </a:t>
            </a:r>
            <a:r>
              <a:rPr lang="en-US" sz="2800" dirty="0" err="1" smtClean="0"/>
              <a:t>hoang</a:t>
            </a:r>
            <a:r>
              <a:rPr lang="en-US" sz="2800" dirty="0" smtClean="0"/>
              <a:t>. </a:t>
            </a:r>
            <a:r>
              <a:rPr lang="en-US" sz="2800" dirty="0" err="1" smtClean="0"/>
              <a:t>Tre</a:t>
            </a:r>
            <a:r>
              <a:rPr lang="en-US" sz="2800" dirty="0" smtClean="0"/>
              <a:t> </a:t>
            </a:r>
            <a:r>
              <a:rPr lang="en-US" sz="2800" dirty="0" err="1" smtClean="0"/>
              <a:t>ăn</a:t>
            </a:r>
            <a:r>
              <a:rPr lang="en-US" sz="2800" dirty="0" smtClean="0"/>
              <a:t> ở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, </a:t>
            </a:r>
            <a:r>
              <a:rPr lang="en-US" sz="2800" dirty="0" err="1" smtClean="0"/>
              <a:t>đời</a:t>
            </a:r>
            <a:r>
              <a:rPr lang="en-US" sz="2800" dirty="0" smtClean="0"/>
              <a:t> </a:t>
            </a:r>
            <a:r>
              <a:rPr lang="en-US" sz="2800" dirty="0" err="1" smtClean="0"/>
              <a:t>đời</a:t>
            </a:r>
            <a:r>
              <a:rPr lang="en-US" sz="2800" dirty="0" smtClean="0"/>
              <a:t> , </a:t>
            </a:r>
            <a:r>
              <a:rPr lang="en-US" sz="2800" dirty="0" err="1" smtClean="0"/>
              <a:t>kiếp</a:t>
            </a:r>
            <a:r>
              <a:rPr lang="en-US" sz="2800" dirty="0" smtClean="0"/>
              <a:t> </a:t>
            </a:r>
            <a:r>
              <a:rPr lang="en-US" sz="2800" dirty="0" err="1" smtClean="0"/>
              <a:t>kiếp</a:t>
            </a:r>
            <a:r>
              <a:rPr lang="en-US" sz="2800" dirty="0" smtClean="0"/>
              <a:t>. </a:t>
            </a:r>
          </a:p>
          <a:p>
            <a:pPr>
              <a:buNone/>
            </a:pPr>
            <a:r>
              <a:rPr lang="en-US" sz="2800" dirty="0" smtClean="0"/>
              <a:t>		</a:t>
            </a:r>
            <a:r>
              <a:rPr lang="en-US" sz="2800" dirty="0" err="1" smtClean="0"/>
              <a:t>Tre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 </a:t>
            </a:r>
            <a:r>
              <a:rPr lang="en-US" sz="2800" dirty="0" err="1" smtClean="0"/>
              <a:t>như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r>
              <a:rPr lang="en-US" sz="2800" dirty="0" smtClean="0"/>
              <a:t> </a:t>
            </a:r>
            <a:r>
              <a:rPr lang="en-US" sz="2800" dirty="0" err="1" smtClean="0"/>
              <a:t>đã</a:t>
            </a:r>
            <a:r>
              <a:rPr lang="en-US" sz="2800" dirty="0" smtClean="0"/>
              <a:t> </a:t>
            </a:r>
            <a:r>
              <a:rPr lang="en-US" sz="2800" dirty="0" err="1" smtClean="0"/>
              <a:t>mấy</a:t>
            </a:r>
            <a:r>
              <a:rPr lang="en-US" sz="2800" dirty="0" smtClean="0"/>
              <a:t> </a:t>
            </a:r>
            <a:r>
              <a:rPr lang="en-US" sz="2800" dirty="0" err="1" smtClean="0"/>
              <a:t>nghìn</a:t>
            </a:r>
            <a:r>
              <a:rPr lang="en-US" sz="2800" dirty="0" smtClean="0"/>
              <a:t> </a:t>
            </a:r>
            <a:r>
              <a:rPr lang="en-US" sz="2800" dirty="0" err="1" smtClean="0"/>
              <a:t>năm</a:t>
            </a:r>
            <a:r>
              <a:rPr lang="en-US" sz="2800" dirty="0" smtClean="0"/>
              <a:t>.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thế</a:t>
            </a:r>
            <a:r>
              <a:rPr lang="en-US" sz="2800" dirty="0" smtClean="0"/>
              <a:t> </a:t>
            </a:r>
            <a:r>
              <a:rPr lang="en-US" sz="2800" dirty="0" err="1" smtClean="0"/>
              <a:t>kỉ</a:t>
            </a:r>
            <a:r>
              <a:rPr lang="en-US" sz="2800" dirty="0" smtClean="0"/>
              <a:t> “</a:t>
            </a:r>
            <a:r>
              <a:rPr lang="en-US" sz="2800" dirty="0" err="1" smtClean="0"/>
              <a:t>văn</a:t>
            </a:r>
            <a:r>
              <a:rPr lang="en-US" sz="2800" dirty="0" smtClean="0"/>
              <a:t> minh”, “</a:t>
            </a:r>
            <a:r>
              <a:rPr lang="en-US" sz="2800" dirty="0" err="1" smtClean="0"/>
              <a:t>khai</a:t>
            </a:r>
            <a:r>
              <a:rPr lang="en-US" sz="2800" dirty="0" smtClean="0"/>
              <a:t> </a:t>
            </a:r>
            <a:r>
              <a:rPr lang="en-US" sz="2800" dirty="0" err="1" smtClean="0"/>
              <a:t>hóa</a:t>
            </a:r>
            <a:r>
              <a:rPr lang="en-US" sz="2800" dirty="0" smtClean="0"/>
              <a:t>” </a:t>
            </a:r>
            <a:r>
              <a:rPr lang="en-US" sz="2800" dirty="0" err="1" smtClean="0"/>
              <a:t>của</a:t>
            </a:r>
            <a:r>
              <a:rPr lang="en-US" sz="2800" dirty="0" smtClean="0"/>
              <a:t> </a:t>
            </a:r>
            <a:r>
              <a:rPr lang="en-US" sz="2800" dirty="0" err="1" smtClean="0"/>
              <a:t>thực</a:t>
            </a:r>
            <a:r>
              <a:rPr lang="en-US" sz="2800" dirty="0" smtClean="0"/>
              <a:t> </a:t>
            </a:r>
            <a:r>
              <a:rPr lang="en-US" sz="2800" dirty="0" err="1" smtClean="0"/>
              <a:t>dân</a:t>
            </a:r>
            <a:r>
              <a:rPr lang="en-US" sz="2800" dirty="0" smtClean="0"/>
              <a:t> </a:t>
            </a:r>
            <a:r>
              <a:rPr lang="en-US" sz="2800" dirty="0" err="1" smtClean="0"/>
              <a:t>cũng</a:t>
            </a:r>
            <a:r>
              <a:rPr lang="en-US" sz="2800" dirty="0" smtClean="0"/>
              <a:t> </a:t>
            </a:r>
            <a:r>
              <a:rPr lang="en-US" sz="2800" dirty="0" err="1" smtClean="0"/>
              <a:t>không</a:t>
            </a:r>
            <a:r>
              <a:rPr lang="en-US" sz="2800" dirty="0" smtClean="0"/>
              <a:t> </a:t>
            </a:r>
            <a:r>
              <a:rPr lang="en-US" sz="2800" dirty="0" err="1" smtClean="0"/>
              <a:t>làm</a:t>
            </a:r>
            <a:r>
              <a:rPr lang="en-US" sz="2800" dirty="0" smtClean="0"/>
              <a:t> </a:t>
            </a:r>
            <a:r>
              <a:rPr lang="en-US" sz="2800" dirty="0" err="1" smtClean="0"/>
              <a:t>ra</a:t>
            </a:r>
            <a:r>
              <a:rPr lang="en-US" sz="2800" dirty="0" smtClean="0"/>
              <a:t> </a:t>
            </a:r>
            <a:r>
              <a:rPr lang="en-US" sz="2800" dirty="0" err="1" smtClean="0"/>
              <a:t>được</a:t>
            </a:r>
            <a:r>
              <a:rPr lang="en-US" sz="2800" dirty="0" smtClean="0"/>
              <a:t> </a:t>
            </a:r>
            <a:r>
              <a:rPr lang="en-US" sz="2800" dirty="0" err="1" smtClean="0"/>
              <a:t>một</a:t>
            </a:r>
            <a:r>
              <a:rPr lang="en-US" sz="2800" dirty="0" smtClean="0"/>
              <a:t> </a:t>
            </a:r>
            <a:r>
              <a:rPr lang="en-US" sz="2800" dirty="0" err="1" smtClean="0"/>
              <a:t>tấc</a:t>
            </a:r>
            <a:r>
              <a:rPr lang="en-US" sz="2800" dirty="0" smtClean="0"/>
              <a:t> </a:t>
            </a:r>
            <a:r>
              <a:rPr lang="en-US" sz="2800" dirty="0" err="1" smtClean="0"/>
              <a:t>sắt</a:t>
            </a:r>
            <a:r>
              <a:rPr lang="en-US" sz="2800" dirty="0" smtClean="0"/>
              <a:t>. </a:t>
            </a:r>
            <a:r>
              <a:rPr lang="en-US" sz="2800" dirty="0" err="1" smtClean="0"/>
              <a:t>Tre</a:t>
            </a:r>
            <a:r>
              <a:rPr lang="en-US" sz="2800" dirty="0" smtClean="0"/>
              <a:t> </a:t>
            </a:r>
            <a:r>
              <a:rPr lang="en-US" sz="2800" dirty="0" err="1" smtClean="0"/>
              <a:t>vẫn</a:t>
            </a:r>
            <a:r>
              <a:rPr lang="en-US" sz="2800" dirty="0" smtClean="0"/>
              <a:t> </a:t>
            </a:r>
            <a:r>
              <a:rPr lang="en-US" sz="2800" dirty="0" err="1" smtClean="0"/>
              <a:t>còn</a:t>
            </a:r>
            <a:r>
              <a:rPr lang="en-US" sz="2800" dirty="0" smtClean="0"/>
              <a:t> </a:t>
            </a:r>
            <a:r>
              <a:rPr lang="en-US" sz="2800" dirty="0" err="1" smtClean="0"/>
              <a:t>phải</a:t>
            </a:r>
            <a:r>
              <a:rPr lang="en-US" sz="2800" dirty="0" smtClean="0"/>
              <a:t> </a:t>
            </a:r>
            <a:r>
              <a:rPr lang="en-US" sz="2800" dirty="0" err="1" smtClean="0"/>
              <a:t>vất</a:t>
            </a:r>
            <a:r>
              <a:rPr lang="en-US" sz="2800" dirty="0" smtClean="0"/>
              <a:t> </a:t>
            </a:r>
            <a:r>
              <a:rPr lang="en-US" sz="2800" dirty="0" err="1" smtClean="0"/>
              <a:t>vả</a:t>
            </a:r>
            <a:r>
              <a:rPr lang="en-US" sz="2800" dirty="0" smtClean="0"/>
              <a:t> </a:t>
            </a:r>
            <a:r>
              <a:rPr lang="en-US" sz="2800" dirty="0" err="1" smtClean="0"/>
              <a:t>mãi</a:t>
            </a:r>
            <a:r>
              <a:rPr lang="en-US" sz="2800" dirty="0" smtClean="0"/>
              <a:t> </a:t>
            </a:r>
            <a:r>
              <a:rPr lang="en-US" sz="2800" dirty="0" err="1" smtClean="0"/>
              <a:t>với</a:t>
            </a:r>
            <a:r>
              <a:rPr lang="en-US" sz="2800" dirty="0" smtClean="0"/>
              <a:t> </a:t>
            </a:r>
            <a:r>
              <a:rPr lang="en-US" sz="2800" dirty="0" err="1" smtClean="0"/>
              <a:t>người</a:t>
            </a:r>
            <a:r>
              <a:rPr lang="en-US" sz="2800" dirty="0" smtClean="0"/>
              <a:t>. </a:t>
            </a:r>
            <a:r>
              <a:rPr lang="en-US" sz="2800" dirty="0" err="1" smtClean="0"/>
              <a:t>Cối</a:t>
            </a:r>
            <a:r>
              <a:rPr lang="en-US" sz="2800" dirty="0" smtClean="0"/>
              <a:t> </a:t>
            </a:r>
            <a:r>
              <a:rPr lang="en-US" sz="2800" dirty="0" err="1" smtClean="0"/>
              <a:t>xay</a:t>
            </a:r>
            <a:r>
              <a:rPr lang="en-US" sz="2800" dirty="0" smtClean="0"/>
              <a:t> </a:t>
            </a:r>
            <a:r>
              <a:rPr lang="en-US" sz="2800" dirty="0" err="1" smtClean="0"/>
              <a:t>tre</a:t>
            </a:r>
            <a:r>
              <a:rPr lang="en-US" sz="2800" dirty="0" smtClean="0"/>
              <a:t> </a:t>
            </a:r>
            <a:r>
              <a:rPr lang="en-US" sz="2800" dirty="0" err="1" smtClean="0"/>
              <a:t>nặng</a:t>
            </a:r>
            <a:r>
              <a:rPr lang="en-US" sz="2800" dirty="0" smtClean="0"/>
              <a:t> </a:t>
            </a:r>
            <a:r>
              <a:rPr lang="en-US" sz="2800" dirty="0" err="1" smtClean="0"/>
              <a:t>nề</a:t>
            </a:r>
            <a:r>
              <a:rPr lang="en-US" sz="2800" dirty="0" smtClean="0"/>
              <a:t> quay, </a:t>
            </a:r>
            <a:r>
              <a:rPr lang="en-US" sz="2800" dirty="0" err="1" smtClean="0"/>
              <a:t>từ</a:t>
            </a:r>
            <a:r>
              <a:rPr lang="en-US" sz="2800" dirty="0" smtClean="0"/>
              <a:t> </a:t>
            </a:r>
            <a:r>
              <a:rPr lang="en-US" sz="2800" dirty="0" err="1" smtClean="0"/>
              <a:t>nghìn</a:t>
            </a:r>
            <a:r>
              <a:rPr lang="en-US" sz="2800" dirty="0" smtClean="0"/>
              <a:t> </a:t>
            </a:r>
            <a:r>
              <a:rPr lang="en-US" sz="2800" dirty="0" err="1" smtClean="0"/>
              <a:t>đời</a:t>
            </a:r>
            <a:r>
              <a:rPr lang="en-US" sz="2800" dirty="0" smtClean="0"/>
              <a:t> nay, </a:t>
            </a:r>
            <a:r>
              <a:rPr lang="en-US" sz="2800" dirty="0" err="1" smtClean="0"/>
              <a:t>xay</a:t>
            </a:r>
            <a:r>
              <a:rPr lang="en-US" sz="2800" dirty="0" smtClean="0"/>
              <a:t> </a:t>
            </a:r>
            <a:r>
              <a:rPr lang="en-US" sz="2800" dirty="0" err="1" smtClean="0"/>
              <a:t>nắm</a:t>
            </a:r>
            <a:r>
              <a:rPr lang="en-US" sz="2800" dirty="0" smtClean="0"/>
              <a:t> </a:t>
            </a:r>
            <a:r>
              <a:rPr lang="en-US" sz="2800" dirty="0" err="1" smtClean="0"/>
              <a:t>thóc</a:t>
            </a:r>
            <a:r>
              <a:rPr lang="en-US" sz="2800" dirty="0" smtClean="0"/>
              <a:t>. 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524000" y="2514600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43400" y="2514600"/>
            <a:ext cx="19159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657600" y="3352800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_____________________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410200" y="5269468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_____________________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685800" y="1143000"/>
            <a:ext cx="7772400" cy="4267200"/>
          </a:xfrm>
          <a:prstGeom prst="cloudCallou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i="1" dirty="0" err="1" smtClean="0"/>
              <a:t>Các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trạng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ngữ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vừa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tìm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được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đã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bổ</a:t>
            </a:r>
            <a:r>
              <a:rPr lang="en-US" sz="4800" i="1" dirty="0" smtClean="0"/>
              <a:t> sung </a:t>
            </a:r>
            <a:r>
              <a:rPr lang="en-US" sz="4800" i="1" dirty="0" err="1" smtClean="0"/>
              <a:t>cho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câu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những</a:t>
            </a:r>
            <a:r>
              <a:rPr lang="en-US" sz="4800" i="1" dirty="0" smtClean="0"/>
              <a:t> </a:t>
            </a:r>
            <a:r>
              <a:rPr lang="en-US" sz="4800" i="1" dirty="0" err="1" smtClean="0"/>
              <a:t>nội</a:t>
            </a:r>
            <a:r>
              <a:rPr lang="en-US" sz="4800" i="1" dirty="0" smtClean="0"/>
              <a:t> dung </a:t>
            </a:r>
            <a:r>
              <a:rPr lang="en-US" sz="4800" i="1" dirty="0" err="1" smtClean="0"/>
              <a:t>gì</a:t>
            </a:r>
            <a:r>
              <a:rPr lang="en-US" sz="4800" i="1" dirty="0" smtClean="0"/>
              <a:t>? </a:t>
            </a:r>
            <a:endParaRPr lang="en-US" sz="4800" i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5000" r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43800" cy="51511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latin typeface="+mn-lt"/>
              </a:rPr>
              <a:t>2. </a:t>
            </a:r>
            <a:r>
              <a:rPr lang="en-US" dirty="0" err="1" smtClean="0">
                <a:latin typeface="+mn-lt"/>
              </a:rPr>
              <a:t>Nhận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xét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990600"/>
            <a:ext cx="8229600" cy="5181600"/>
          </a:xfrm>
        </p:spPr>
        <p:txBody>
          <a:bodyPr>
            <a:noAutofit/>
          </a:bodyPr>
          <a:lstStyle/>
          <a:p>
            <a:pPr>
              <a:buClrTx/>
            </a:pPr>
            <a:r>
              <a:rPr lang="vi-VN" sz="3600" dirty="0" smtClean="0">
                <a:solidFill>
                  <a:srgbClr val="0070C0"/>
                </a:solidFill>
              </a:rPr>
              <a:t>Dưới bóng tre </a:t>
            </a:r>
            <a:r>
              <a:rPr lang="en-US" sz="3600" dirty="0" err="1" smtClean="0">
                <a:solidFill>
                  <a:srgbClr val="0070C0"/>
                </a:solidFill>
              </a:rPr>
              <a:t>xanh</a:t>
            </a:r>
            <a:endParaRPr lang="en-US" sz="3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3600" dirty="0" smtClean="0"/>
              <a:t>			</a:t>
            </a:r>
            <a:r>
              <a:rPr lang="en-US" sz="3600" dirty="0" smtClean="0">
                <a:solidFill>
                  <a:srgbClr val="C00000"/>
                </a:solidFill>
                <a:sym typeface="Wingdings" pitchFamily="2" charset="2"/>
              </a:rPr>
              <a:t></a:t>
            </a:r>
            <a:r>
              <a:rPr lang="vi-VN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TN </a:t>
            </a:r>
            <a:r>
              <a:rPr lang="en-US" sz="3600" dirty="0" err="1" smtClean="0">
                <a:solidFill>
                  <a:srgbClr val="C00000"/>
                </a:solidFill>
              </a:rPr>
              <a:t>chỉ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nơi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chốn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</a:p>
          <a:p>
            <a:pPr>
              <a:buClrTx/>
            </a:pPr>
            <a:r>
              <a:rPr lang="vi-VN" sz="3600" dirty="0" smtClean="0">
                <a:solidFill>
                  <a:srgbClr val="0070C0"/>
                </a:solidFill>
              </a:rPr>
              <a:t>Đã từ lâu đời</a:t>
            </a:r>
            <a:endParaRPr lang="en-US" sz="3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3600" dirty="0" smtClean="0"/>
              <a:t>			</a:t>
            </a:r>
            <a:r>
              <a:rPr lang="en-US" sz="3600" dirty="0" smtClean="0">
                <a:solidFill>
                  <a:srgbClr val="C00000"/>
                </a:solidFill>
                <a:sym typeface="Wingdings" pitchFamily="2" charset="2"/>
              </a:rPr>
              <a:t></a:t>
            </a:r>
            <a:r>
              <a:rPr lang="vi-VN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TN </a:t>
            </a:r>
            <a:r>
              <a:rPr lang="en-US" sz="3600" dirty="0" err="1" smtClean="0">
                <a:solidFill>
                  <a:srgbClr val="C00000"/>
                </a:solidFill>
              </a:rPr>
              <a:t>chỉ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thời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gian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</a:p>
          <a:p>
            <a:pPr>
              <a:buClrTx/>
            </a:pPr>
            <a:r>
              <a:rPr lang="vi-VN" sz="3600" dirty="0" smtClean="0">
                <a:solidFill>
                  <a:srgbClr val="0070C0"/>
                </a:solidFill>
              </a:rPr>
              <a:t>Đời đời, kiếp kiếp </a:t>
            </a:r>
            <a:endParaRPr lang="en-US" sz="3600" dirty="0" smtClean="0">
              <a:solidFill>
                <a:srgbClr val="0070C0"/>
              </a:solidFill>
            </a:endParaRPr>
          </a:p>
          <a:p>
            <a:pPr lvl="6">
              <a:buNone/>
            </a:pPr>
            <a:r>
              <a:rPr lang="en-US" sz="3600" dirty="0" smtClean="0">
                <a:solidFill>
                  <a:srgbClr val="0070C0"/>
                </a:solidFill>
              </a:rPr>
              <a:t>	</a:t>
            </a:r>
            <a:r>
              <a:rPr lang="en-US" sz="3600" dirty="0" smtClean="0">
                <a:solidFill>
                  <a:srgbClr val="C00000"/>
                </a:solidFill>
                <a:sym typeface="Wingdings" pitchFamily="2" charset="2"/>
              </a:rPr>
              <a:t></a:t>
            </a:r>
            <a:r>
              <a:rPr lang="vi-VN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smtClean="0">
                <a:solidFill>
                  <a:srgbClr val="C00000"/>
                </a:solidFill>
              </a:rPr>
              <a:t>TN </a:t>
            </a:r>
            <a:r>
              <a:rPr lang="en-US" sz="3600" dirty="0" err="1" smtClean="0">
                <a:solidFill>
                  <a:srgbClr val="C00000"/>
                </a:solidFill>
              </a:rPr>
              <a:t>chỉ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thời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gian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</a:p>
          <a:p>
            <a:pPr>
              <a:buClrTx/>
            </a:pPr>
            <a:r>
              <a:rPr lang="vi-VN" sz="3600" dirty="0" smtClean="0">
                <a:solidFill>
                  <a:srgbClr val="0070C0"/>
                </a:solidFill>
              </a:rPr>
              <a:t>Từ nghìn đời nay </a:t>
            </a:r>
            <a:endParaRPr lang="en-US" sz="3600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sz="3600" dirty="0" smtClean="0"/>
              <a:t>			</a:t>
            </a:r>
            <a:r>
              <a:rPr lang="en-US" sz="3600" dirty="0" smtClean="0">
                <a:solidFill>
                  <a:srgbClr val="C00000"/>
                </a:solidFill>
                <a:sym typeface="Wingdings" pitchFamily="2" charset="2"/>
              </a:rPr>
              <a:t></a:t>
            </a:r>
            <a:r>
              <a:rPr lang="en-US" sz="3600" dirty="0" smtClean="0">
                <a:solidFill>
                  <a:srgbClr val="C00000"/>
                </a:solidFill>
              </a:rPr>
              <a:t> TN </a:t>
            </a:r>
            <a:r>
              <a:rPr lang="en-US" sz="3600" dirty="0" err="1" smtClean="0">
                <a:solidFill>
                  <a:srgbClr val="C00000"/>
                </a:solidFill>
              </a:rPr>
              <a:t>chỉ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thời</a:t>
            </a:r>
            <a:r>
              <a:rPr lang="en-US" sz="3600" dirty="0" smtClean="0">
                <a:solidFill>
                  <a:srgbClr val="C00000"/>
                </a:solidFill>
              </a:rPr>
              <a:t> </a:t>
            </a:r>
            <a:r>
              <a:rPr lang="en-US" sz="3600" dirty="0" err="1" smtClean="0">
                <a:solidFill>
                  <a:srgbClr val="C00000"/>
                </a:solidFill>
              </a:rPr>
              <a:t>gian</a:t>
            </a:r>
            <a:r>
              <a:rPr lang="en-US" sz="3600" dirty="0" smtClean="0">
                <a:solidFill>
                  <a:srgbClr val="C00000"/>
                </a:solidFill>
              </a:rPr>
              <a:t>.</a:t>
            </a:r>
          </a:p>
          <a:p>
            <a:pPr>
              <a:buNone/>
            </a:pPr>
            <a:endParaRPr lang="en-US" sz="36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71800" y="2743200"/>
            <a:ext cx="3352800" cy="18288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 Rounded MT Bold" pitchFamily="34" charset="0"/>
              </a:rPr>
              <a:t>TRẠNG NGỮ</a:t>
            </a:r>
            <a:endParaRPr lang="en-US" sz="3600" b="1" dirty="0">
              <a:solidFill>
                <a:srgbClr val="FF0000"/>
              </a:solidFill>
              <a:latin typeface="Arial Rounded MT Bold" pitchFamily="34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19800" y="1066800"/>
            <a:ext cx="1219200" cy="10668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NƠI CHỐN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7162800" y="3200400"/>
            <a:ext cx="1752600" cy="1143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NGUYÊN NHÂN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6400800" y="5257800"/>
            <a:ext cx="1676400" cy="12192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MỤC ĐÍCH</a:t>
            </a:r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1524000" y="5257800"/>
            <a:ext cx="1752600" cy="12954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PHƯƠNG </a:t>
            </a:r>
            <a:r>
              <a:rPr lang="en-US" dirty="0" err="1" smtClean="0"/>
              <a:t>TiỆN</a:t>
            </a:r>
            <a:endParaRPr lang="en-US" dirty="0"/>
          </a:p>
        </p:txBody>
      </p:sp>
      <p:sp>
        <p:nvSpPr>
          <p:cNvPr id="10" name="Oval 9"/>
          <p:cNvSpPr/>
          <p:nvPr/>
        </p:nvSpPr>
        <p:spPr>
          <a:xfrm>
            <a:off x="838200" y="2590800"/>
            <a:ext cx="1600200" cy="1219200"/>
          </a:xfrm>
          <a:prstGeom prst="ellipse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CÁCH THỨC</a:t>
            </a:r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3048000" y="838200"/>
            <a:ext cx="1752600" cy="129540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THỜI GIAN</a:t>
            </a:r>
            <a:endParaRPr lang="en-US" dirty="0"/>
          </a:p>
        </p:txBody>
      </p:sp>
      <p:cxnSp>
        <p:nvCxnSpPr>
          <p:cNvPr id="13" name="Straight Arrow Connector 12"/>
          <p:cNvCxnSpPr>
            <a:stCxn id="2" idx="7"/>
            <a:endCxn id="6" idx="4"/>
          </p:cNvCxnSpPr>
          <p:nvPr/>
        </p:nvCxnSpPr>
        <p:spPr>
          <a:xfrm rot="5400000" flipH="1" flipV="1">
            <a:off x="5792786" y="2174408"/>
            <a:ext cx="877421" cy="7958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2" idx="6"/>
            <a:endCxn id="7" idx="2"/>
          </p:cNvCxnSpPr>
          <p:nvPr/>
        </p:nvCxnSpPr>
        <p:spPr>
          <a:xfrm>
            <a:off x="6324600" y="3657600"/>
            <a:ext cx="838200" cy="114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2" idx="5"/>
            <a:endCxn id="8" idx="0"/>
          </p:cNvCxnSpPr>
          <p:nvPr/>
        </p:nvCxnSpPr>
        <p:spPr>
          <a:xfrm rot="16200000" flipH="1">
            <a:off x="6059486" y="4078285"/>
            <a:ext cx="953621" cy="14054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2" idx="3"/>
          </p:cNvCxnSpPr>
          <p:nvPr/>
        </p:nvCxnSpPr>
        <p:spPr>
          <a:xfrm rot="5400000">
            <a:off x="2511894" y="4306886"/>
            <a:ext cx="953621" cy="94820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>
            <a:off x="2438400" y="3429000"/>
            <a:ext cx="609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1" idx="4"/>
          </p:cNvCxnSpPr>
          <p:nvPr/>
        </p:nvCxnSpPr>
        <p:spPr>
          <a:xfrm rot="16200000" flipV="1">
            <a:off x="3714750" y="2343150"/>
            <a:ext cx="609600" cy="190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loud Callout 6"/>
          <p:cNvSpPr/>
          <p:nvPr/>
        </p:nvSpPr>
        <p:spPr>
          <a:xfrm rot="21434338">
            <a:off x="348665" y="156687"/>
            <a:ext cx="6553200" cy="1979174"/>
          </a:xfrm>
          <a:prstGeom prst="cloudCallout">
            <a:avLst/>
          </a:prstGeom>
          <a:solidFill>
            <a:srgbClr val="FF0000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i="1" dirty="0" smtClean="0">
              <a:solidFill>
                <a:schemeClr val="bg1"/>
              </a:solidFill>
            </a:endParaRPr>
          </a:p>
          <a:p>
            <a:pPr algn="ctr"/>
            <a:r>
              <a:rPr lang="en-US" sz="4000" i="1" dirty="0" err="1" smtClean="0">
                <a:solidFill>
                  <a:schemeClr val="bg1"/>
                </a:solidFill>
              </a:rPr>
              <a:t>Hãy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nhận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xét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vê</a:t>
            </a:r>
            <a:r>
              <a:rPr lang="en-US" sz="4000" i="1" dirty="0" smtClean="0">
                <a:solidFill>
                  <a:schemeClr val="bg1"/>
                </a:solidFill>
              </a:rPr>
              <a:t>̀ vị trí </a:t>
            </a:r>
            <a:r>
              <a:rPr lang="en-US" sz="4000" i="1" dirty="0" err="1" smtClean="0">
                <a:solidFill>
                  <a:schemeClr val="bg1"/>
                </a:solidFill>
              </a:rPr>
              <a:t>của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các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trạng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ngư</a:t>
            </a:r>
            <a:r>
              <a:rPr lang="en-US" sz="4000" i="1" dirty="0" smtClean="0">
                <a:solidFill>
                  <a:schemeClr val="bg1"/>
                </a:solidFill>
              </a:rPr>
              <a:t>̃ </a:t>
            </a:r>
            <a:r>
              <a:rPr lang="en-US" sz="4000" i="1" dirty="0" err="1" smtClean="0">
                <a:solidFill>
                  <a:schemeClr val="bg1"/>
                </a:solidFill>
              </a:rPr>
              <a:t>trong</a:t>
            </a:r>
            <a:r>
              <a:rPr lang="en-US" sz="4000" i="1" dirty="0" smtClean="0">
                <a:solidFill>
                  <a:schemeClr val="bg1"/>
                </a:solidFill>
              </a:rPr>
              <a:t> </a:t>
            </a:r>
            <a:r>
              <a:rPr lang="en-US" sz="4000" i="1" dirty="0" err="1" smtClean="0">
                <a:solidFill>
                  <a:schemeClr val="bg1"/>
                </a:solidFill>
              </a:rPr>
              <a:t>câu</a:t>
            </a:r>
            <a:r>
              <a:rPr lang="en-US" sz="4000" i="1" dirty="0" smtClean="0">
                <a:solidFill>
                  <a:schemeClr val="bg1"/>
                </a:solidFill>
              </a:rPr>
              <a:t>.</a:t>
            </a:r>
          </a:p>
          <a:p>
            <a:pPr algn="ctr"/>
            <a:endParaRPr lang="en-US" sz="4000" i="1" dirty="0">
              <a:solidFill>
                <a:schemeClr val="bg1"/>
              </a:solidFill>
            </a:endParaRPr>
          </a:p>
        </p:txBody>
      </p:sp>
      <p:sp>
        <p:nvSpPr>
          <p:cNvPr id="3" name="Cloud Callout 2"/>
          <p:cNvSpPr/>
          <p:nvPr/>
        </p:nvSpPr>
        <p:spPr>
          <a:xfrm rot="260443">
            <a:off x="3272690" y="1978985"/>
            <a:ext cx="6037136" cy="2139015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Nếu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di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chuyển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trạng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ngư</a:t>
            </a:r>
            <a:r>
              <a:rPr lang="en-US" sz="2800" dirty="0" smtClean="0">
                <a:solidFill>
                  <a:schemeClr val="tx1"/>
                </a:solidFill>
              </a:rPr>
              <a:t>̃ </a:t>
            </a:r>
            <a:r>
              <a:rPr lang="en-US" sz="2800" dirty="0" err="1" smtClean="0">
                <a:solidFill>
                  <a:schemeClr val="tx1"/>
                </a:solidFill>
              </a:rPr>
              <a:t>đo</a:t>
            </a:r>
            <a:r>
              <a:rPr lang="en-US" sz="2800" dirty="0" smtClean="0">
                <a:solidFill>
                  <a:schemeClr val="tx1"/>
                </a:solidFill>
              </a:rPr>
              <a:t>́ </a:t>
            </a:r>
            <a:r>
              <a:rPr lang="en-US" sz="2800" dirty="0" err="1" smtClean="0">
                <a:solidFill>
                  <a:schemeClr val="tx1"/>
                </a:solidFill>
              </a:rPr>
              <a:t>thi</a:t>
            </a:r>
            <a:r>
              <a:rPr lang="en-US" sz="2800" dirty="0" smtClean="0">
                <a:solidFill>
                  <a:schemeClr val="tx1"/>
                </a:solidFill>
              </a:rPr>
              <a:t>̀ </a:t>
            </a:r>
            <a:r>
              <a:rPr lang="en-US" sz="2800" dirty="0" err="1" smtClean="0">
                <a:solidFill>
                  <a:schemeClr val="tx1"/>
                </a:solidFill>
              </a:rPr>
              <a:t>nội</a:t>
            </a:r>
            <a:r>
              <a:rPr lang="en-US" sz="2800" dirty="0" smtClean="0">
                <a:solidFill>
                  <a:schemeClr val="tx1"/>
                </a:solidFill>
              </a:rPr>
              <a:t> dung </a:t>
            </a:r>
            <a:r>
              <a:rPr lang="en-US" sz="2800" dirty="0" err="1" smtClean="0">
                <a:solidFill>
                  <a:schemeClr val="tx1"/>
                </a:solidFill>
              </a:rPr>
              <a:t>câu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văn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này</a:t>
            </a:r>
            <a:r>
              <a:rPr lang="en-US" sz="2800" dirty="0" smtClean="0">
                <a:solidFill>
                  <a:schemeClr val="tx1"/>
                </a:solidFill>
              </a:rPr>
              <a:t> có </a:t>
            </a:r>
            <a:r>
              <a:rPr lang="en-US" sz="2800" dirty="0" err="1" smtClean="0">
                <a:solidFill>
                  <a:schemeClr val="tx1"/>
                </a:solidFill>
              </a:rPr>
              <a:t>thay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đổi</a:t>
            </a:r>
            <a:r>
              <a:rPr lang="en-US" sz="2800" dirty="0" smtClean="0">
                <a:solidFill>
                  <a:schemeClr val="tx1"/>
                </a:solidFill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</a:rPr>
              <a:t>không</a:t>
            </a:r>
            <a:r>
              <a:rPr lang="en-US" sz="2800" dirty="0" smtClean="0">
                <a:solidFill>
                  <a:schemeClr val="tx1"/>
                </a:solidFill>
              </a:rPr>
              <a:t>?</a:t>
            </a:r>
            <a:endParaRPr lang="en-US" sz="2800" b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Cloud Callout 3"/>
          <p:cNvSpPr/>
          <p:nvPr/>
        </p:nvSpPr>
        <p:spPr>
          <a:xfrm rot="21320265">
            <a:off x="40086" y="3730348"/>
            <a:ext cx="4988076" cy="2622904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FF00"/>
                </a:solidFill>
              </a:rPr>
              <a:t>Vậy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ta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nhận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biết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trạng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ngư</a:t>
            </a:r>
            <a:r>
              <a:rPr lang="en-US" sz="3600" b="1" dirty="0" smtClean="0">
                <a:solidFill>
                  <a:srgbClr val="FFFF00"/>
                </a:solidFill>
              </a:rPr>
              <a:t>̃ </a:t>
            </a:r>
            <a:r>
              <a:rPr lang="en-US" sz="3600" b="1" dirty="0" err="1" smtClean="0">
                <a:solidFill>
                  <a:srgbClr val="FFFF00"/>
                </a:solidFill>
              </a:rPr>
              <a:t>khi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nói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va</a:t>
            </a:r>
            <a:r>
              <a:rPr lang="en-US" sz="3600" b="1" dirty="0" smtClean="0">
                <a:solidFill>
                  <a:srgbClr val="FFFF00"/>
                </a:solidFill>
              </a:rPr>
              <a:t>̀ </a:t>
            </a:r>
            <a:r>
              <a:rPr lang="en-US" sz="3600" b="1" dirty="0" err="1" smtClean="0">
                <a:solidFill>
                  <a:srgbClr val="FFFF00"/>
                </a:solidFill>
              </a:rPr>
              <a:t>viết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bằng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cách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nào</a:t>
            </a:r>
            <a:r>
              <a:rPr lang="en-US" sz="3600" b="1" dirty="0" smtClean="0">
                <a:solidFill>
                  <a:srgbClr val="FFFF00"/>
                </a:solidFill>
              </a:rPr>
              <a:t>?</a:t>
            </a:r>
            <a:endParaRPr lang="en-US" sz="36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3" grpId="2" animBg="1"/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lowchart: Sequential Access Storage 6"/>
          <p:cNvSpPr/>
          <p:nvPr/>
        </p:nvSpPr>
        <p:spPr>
          <a:xfrm>
            <a:off x="2895600" y="685800"/>
            <a:ext cx="5715000" cy="2590800"/>
          </a:xfrm>
          <a:prstGeom prst="flowChartMagneticTap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Về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hình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thức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trạng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có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thể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đứng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đầu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câu,giữa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hoặc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cuối</a:t>
            </a:r>
            <a:r>
              <a:rPr lang="en-US" sz="32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b="1" dirty="0" smtClean="0"/>
              <a:t>.</a:t>
            </a:r>
            <a:endParaRPr lang="en-US" b="1" dirty="0"/>
          </a:p>
        </p:txBody>
      </p:sp>
      <p:sp>
        <p:nvSpPr>
          <p:cNvPr id="8" name="Flowchart: Sequential Access Storage 7"/>
          <p:cNvSpPr/>
          <p:nvPr/>
        </p:nvSpPr>
        <p:spPr>
          <a:xfrm flipH="1">
            <a:off x="533400" y="3429000"/>
            <a:ext cx="5943600" cy="2743200"/>
          </a:xfrm>
          <a:prstGeom prst="flowChartMagneticTap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/>
              <a:t>Giữa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trạng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ngữ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với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chủ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ngữ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và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vị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ngữ</a:t>
            </a:r>
            <a:r>
              <a:rPr lang="en-US" sz="3200" b="1" dirty="0" smtClean="0"/>
              <a:t>  </a:t>
            </a:r>
            <a:r>
              <a:rPr lang="en-US" sz="3200" b="1" dirty="0" err="1" smtClean="0"/>
              <a:t>thường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quãng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nghỉ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nói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hoặc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dấu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phẩy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viết</a:t>
            </a:r>
            <a:r>
              <a:rPr lang="en-US" sz="3200" b="1" dirty="0" smtClean="0"/>
              <a:t>.</a:t>
            </a:r>
            <a:endParaRPr lang="en-US" sz="3200" b="1" dirty="0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8000" r="-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+mn-lt"/>
              </a:rPr>
              <a:t>3. </a:t>
            </a:r>
            <a:r>
              <a:rPr lang="en-US" dirty="0" err="1" smtClean="0">
                <a:latin typeface="+mn-lt"/>
              </a:rPr>
              <a:t>Ghi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nhớ</a:t>
            </a:r>
            <a:r>
              <a:rPr lang="en-US" dirty="0" smtClean="0">
                <a:latin typeface="+mn-lt"/>
              </a:rPr>
              <a:t> (SGK)</a:t>
            </a:r>
            <a:endParaRPr lang="en-US" dirty="0">
              <a:latin typeface="+mn-lt"/>
            </a:endParaRPr>
          </a:p>
        </p:txBody>
      </p:sp>
      <p:sp>
        <p:nvSpPr>
          <p:cNvPr id="5" name="Vertical Scroll 4"/>
          <p:cNvSpPr/>
          <p:nvPr/>
        </p:nvSpPr>
        <p:spPr>
          <a:xfrm>
            <a:off x="457200" y="1371600"/>
            <a:ext cx="8382000" cy="5105400"/>
          </a:xfrm>
          <a:prstGeom prst="verticalScroll">
            <a:avLst/>
          </a:prstGeom>
          <a:solidFill>
            <a:srgbClr val="DA60C3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Về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ý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nghĩa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trạng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được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thêm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vào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để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xác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định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thời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gian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nơi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chốn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nguyên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nhân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mục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đích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phương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tiên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cách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thức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diễn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ra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sự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việc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nêu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trong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Về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hình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thức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trạng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có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thể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đứng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đầu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cuối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hay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giữa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</a:p>
          <a:p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-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Giữa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trạng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với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chủ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và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vị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thường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có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một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quãng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nghỉ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khi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nói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hoặc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một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dấu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phẩy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khi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viết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686800" cy="4495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Trong</a:t>
            </a:r>
            <a:r>
              <a:rPr lang="en-US" sz="2800" dirty="0" smtClean="0">
                <a:solidFill>
                  <a:srgbClr val="FF0000"/>
                </a:solidFill>
              </a:rPr>
              <a:t> 2 </a:t>
            </a:r>
            <a:r>
              <a:rPr lang="en-US" sz="2800" dirty="0" err="1" smtClean="0">
                <a:solidFill>
                  <a:srgbClr val="FF0000"/>
                </a:solidFill>
              </a:rPr>
              <a:t>cặp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sau</a:t>
            </a:r>
            <a:r>
              <a:rPr lang="en-US" sz="2800" dirty="0" smtClean="0">
                <a:solidFill>
                  <a:srgbClr val="FF0000"/>
                </a:solidFill>
              </a:rPr>
              <a:t> , </a:t>
            </a:r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nào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trạng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</a:rPr>
              <a:t> , </a:t>
            </a:r>
            <a:r>
              <a:rPr lang="en-US" sz="2800" dirty="0" err="1" smtClean="0">
                <a:solidFill>
                  <a:srgbClr val="FF0000"/>
                </a:solidFill>
              </a:rPr>
              <a:t>câu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nào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không</a:t>
            </a:r>
            <a:endParaRPr lang="en-US" sz="28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800" dirty="0" err="1" smtClean="0">
                <a:solidFill>
                  <a:srgbClr val="FF0000"/>
                </a:solidFill>
              </a:rPr>
              <a:t>có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trạng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ngữ</a:t>
            </a:r>
            <a:r>
              <a:rPr lang="en-US" sz="2800" dirty="0" smtClean="0">
                <a:solidFill>
                  <a:srgbClr val="FF0000"/>
                </a:solidFill>
              </a:rPr>
              <a:t>? </a:t>
            </a:r>
            <a:r>
              <a:rPr lang="en-US" sz="2800" dirty="0" err="1" smtClean="0">
                <a:solidFill>
                  <a:srgbClr val="FF0000"/>
                </a:solidFill>
              </a:rPr>
              <a:t>Tại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sao</a:t>
            </a:r>
            <a:r>
              <a:rPr lang="en-US" sz="2800" dirty="0" smtClean="0">
                <a:solidFill>
                  <a:srgbClr val="FF0000"/>
                </a:solidFill>
              </a:rPr>
              <a:t>?	</a:t>
            </a:r>
          </a:p>
          <a:p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		      </a:t>
            </a:r>
            <a:r>
              <a:rPr lang="en-US" sz="2800" b="1" dirty="0" err="1" smtClean="0"/>
              <a:t>Cặp</a:t>
            </a:r>
            <a:r>
              <a:rPr lang="en-US" sz="2800" b="1" dirty="0" smtClean="0"/>
              <a:t> 1</a:t>
            </a:r>
            <a:r>
              <a:rPr lang="en-US" sz="2800" dirty="0" smtClean="0"/>
              <a:t>             			    </a:t>
            </a:r>
            <a:r>
              <a:rPr lang="en-US" sz="2800" b="1" dirty="0" err="1" smtClean="0"/>
              <a:t>Cặp</a:t>
            </a:r>
            <a:r>
              <a:rPr lang="en-US" sz="2800" b="1" dirty="0" smtClean="0"/>
              <a:t> 2</a:t>
            </a:r>
          </a:p>
          <a:p>
            <a:pPr>
              <a:buNone/>
            </a:pPr>
            <a:r>
              <a:rPr lang="en-US" sz="2800" dirty="0" smtClean="0"/>
              <a:t>a, </a:t>
            </a:r>
            <a:r>
              <a:rPr lang="en-US" sz="2800" dirty="0" err="1" smtClean="0"/>
              <a:t>Tôi</a:t>
            </a:r>
            <a:r>
              <a:rPr lang="en-US" sz="2800" dirty="0" smtClean="0"/>
              <a:t> </a:t>
            </a:r>
            <a:r>
              <a:rPr lang="en-US" sz="2800" dirty="0" err="1" smtClean="0"/>
              <a:t>đi</a:t>
            </a:r>
            <a:r>
              <a:rPr lang="en-US" sz="2800" dirty="0" smtClean="0"/>
              <a:t> </a:t>
            </a:r>
            <a:r>
              <a:rPr lang="en-US" sz="2800" dirty="0" err="1" smtClean="0"/>
              <a:t>chơi</a:t>
            </a:r>
            <a:r>
              <a:rPr lang="en-US" sz="2800" dirty="0" smtClean="0"/>
              <a:t> </a:t>
            </a:r>
            <a:r>
              <a:rPr lang="en-US" sz="2800" dirty="0" err="1" smtClean="0"/>
              <a:t>hôm</a:t>
            </a:r>
            <a:r>
              <a:rPr lang="en-US" sz="2800" dirty="0" smtClean="0"/>
              <a:t> nay		a, </a:t>
            </a:r>
            <a:r>
              <a:rPr lang="en-US" sz="2800" dirty="0" err="1" smtClean="0"/>
              <a:t>Lớp</a:t>
            </a:r>
            <a:r>
              <a:rPr lang="en-US" sz="2800" dirty="0" smtClean="0"/>
              <a:t> 7C </a:t>
            </a: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giờ</a:t>
            </a:r>
            <a:r>
              <a:rPr lang="en-US" sz="2800" dirty="0" smtClean="0"/>
              <a:t>.</a:t>
            </a:r>
          </a:p>
          <a:p>
            <a:pPr>
              <a:buNone/>
            </a:pPr>
            <a:r>
              <a:rPr lang="en-US" sz="2800" dirty="0" err="1" smtClean="0"/>
              <a:t>b,Hôm</a:t>
            </a:r>
            <a:r>
              <a:rPr lang="en-US" sz="2800" dirty="0" smtClean="0"/>
              <a:t> </a:t>
            </a:r>
            <a:r>
              <a:rPr lang="en-US" sz="2800" dirty="0" err="1" smtClean="0"/>
              <a:t>nay,tôi</a:t>
            </a:r>
            <a:r>
              <a:rPr lang="en-US" sz="2800" dirty="0" smtClean="0"/>
              <a:t> </a:t>
            </a:r>
            <a:r>
              <a:rPr lang="en-US" sz="2800" dirty="0" err="1" smtClean="0"/>
              <a:t>đi</a:t>
            </a:r>
            <a:r>
              <a:rPr lang="en-US" sz="2800" dirty="0" smtClean="0"/>
              <a:t> </a:t>
            </a:r>
            <a:r>
              <a:rPr lang="en-US" sz="2800" dirty="0" err="1" smtClean="0"/>
              <a:t>chơi</a:t>
            </a:r>
            <a:r>
              <a:rPr lang="en-US" sz="2800" dirty="0" smtClean="0"/>
              <a:t>. 		b, </a:t>
            </a:r>
            <a:r>
              <a:rPr lang="en-US" sz="2800" dirty="0" err="1" smtClean="0"/>
              <a:t>Hai</a:t>
            </a:r>
            <a:r>
              <a:rPr lang="en-US" sz="2800" dirty="0" smtClean="0"/>
              <a:t> </a:t>
            </a:r>
            <a:r>
              <a:rPr lang="en-US" sz="2800" dirty="0" err="1" smtClean="0"/>
              <a:t>giờ</a:t>
            </a:r>
            <a:r>
              <a:rPr lang="en-US" sz="2800" dirty="0" smtClean="0"/>
              <a:t>, </a:t>
            </a:r>
            <a:r>
              <a:rPr lang="en-US" sz="2800" dirty="0" err="1" smtClean="0"/>
              <a:t>lớp</a:t>
            </a:r>
            <a:r>
              <a:rPr lang="en-US" sz="2800" dirty="0" smtClean="0"/>
              <a:t> 7C </a:t>
            </a:r>
            <a:r>
              <a:rPr lang="en-US" sz="2800" dirty="0" err="1" smtClean="0"/>
              <a:t>học</a:t>
            </a:r>
            <a:r>
              <a:rPr lang="en-US" sz="2800" dirty="0" smtClean="0"/>
              <a:t> </a:t>
            </a:r>
            <a:r>
              <a:rPr lang="en-US" sz="2800" dirty="0" err="1" smtClean="0"/>
              <a:t>bài</a:t>
            </a:r>
            <a:r>
              <a:rPr lang="en-US" sz="2800" dirty="0" smtClean="0"/>
              <a:t>.</a:t>
            </a:r>
          </a:p>
          <a:p>
            <a:pPr>
              <a:buNone/>
            </a:pPr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2438400" y="762000"/>
            <a:ext cx="4343400" cy="6096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FF00"/>
                </a:solidFill>
              </a:rPr>
              <a:t>BÀI TẬP NHANH</a:t>
            </a:r>
            <a:endParaRPr lang="en-US" sz="32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98401"/>
            <a:ext cx="8229600" cy="56205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3200" dirty="0"/>
              <a:t>- </a:t>
            </a:r>
            <a:r>
              <a:rPr lang="vi-VN" sz="2800" dirty="0"/>
              <a:t>Câu b của 2 cặp có trạng ngữ vì</a:t>
            </a:r>
            <a:r>
              <a:rPr lang="vi-VN" sz="2800" i="1" dirty="0"/>
              <a:t> hôm nay </a:t>
            </a:r>
            <a:r>
              <a:rPr lang="vi-VN" sz="2800" dirty="0"/>
              <a:t>và </a:t>
            </a:r>
            <a:r>
              <a:rPr lang="vi-VN" sz="2800" i="1" dirty="0"/>
              <a:t>hai giờ</a:t>
            </a:r>
            <a:r>
              <a:rPr lang="vi-VN" sz="2800" dirty="0"/>
              <a:t> được thêm vào để bổ sung ý nghĩa cho câu văn.</a:t>
            </a:r>
            <a:endParaRPr lang="en-GB" sz="2800" dirty="0"/>
          </a:p>
          <a:p>
            <a:pPr marL="0" indent="0">
              <a:buNone/>
            </a:pPr>
            <a:r>
              <a:rPr lang="vi-VN" sz="2800" dirty="0"/>
              <a:t>- Câu a của 2 cặp không có trạng ngữ vì:</a:t>
            </a:r>
            <a:endParaRPr lang="en-GB" sz="2800" dirty="0"/>
          </a:p>
          <a:p>
            <a:pPr marL="0" indent="0">
              <a:buNone/>
            </a:pPr>
            <a:r>
              <a:rPr lang="vi-VN" sz="2800" dirty="0"/>
              <a:t>+ Tôi đọc báo hôm nay </a:t>
            </a: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vi-VN" sz="2800" dirty="0" smtClean="0"/>
              <a:t>-&gt; </a:t>
            </a:r>
            <a:r>
              <a:rPr lang="vi-VN" sz="2800" i="1" dirty="0"/>
              <a:t>hôm nay </a:t>
            </a:r>
            <a:r>
              <a:rPr lang="vi-VN" sz="2800" dirty="0"/>
              <a:t>là phụ ngữ </a:t>
            </a:r>
            <a:r>
              <a:rPr lang="vi-VN" sz="2800" dirty="0" smtClean="0"/>
              <a:t>cho</a:t>
            </a:r>
            <a:r>
              <a:rPr lang="en-GB" sz="2800" dirty="0" smtClean="0"/>
              <a:t> </a:t>
            </a:r>
            <a:r>
              <a:rPr lang="en-GB" sz="2800" dirty="0" err="1" smtClean="0"/>
              <a:t>danh</a:t>
            </a:r>
            <a:r>
              <a:rPr lang="en-GB" sz="2800" dirty="0" smtClean="0"/>
              <a:t> </a:t>
            </a:r>
            <a:r>
              <a:rPr lang="en-GB" sz="2800" dirty="0" err="1" smtClean="0"/>
              <a:t>từ</a:t>
            </a:r>
            <a:r>
              <a:rPr lang="vi-VN" sz="2800" dirty="0" smtClean="0"/>
              <a:t> </a:t>
            </a:r>
            <a:r>
              <a:rPr lang="vi-VN" sz="2800" i="1" dirty="0"/>
              <a:t>báo</a:t>
            </a:r>
            <a:r>
              <a:rPr lang="vi-VN" sz="2800" dirty="0"/>
              <a:t>.</a:t>
            </a:r>
            <a:endParaRPr lang="en-GB" sz="2800" dirty="0"/>
          </a:p>
          <a:p>
            <a:pPr marL="0" indent="0">
              <a:buNone/>
            </a:pPr>
            <a:r>
              <a:rPr lang="vi-VN" sz="2800" dirty="0"/>
              <a:t>+ Tôi đi học hai </a:t>
            </a:r>
            <a:r>
              <a:rPr lang="vi-VN" sz="2800" dirty="0" smtClean="0"/>
              <a:t>giờ</a:t>
            </a: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pPr marL="0" indent="0">
              <a:buNone/>
            </a:pPr>
            <a:r>
              <a:rPr lang="vi-VN" sz="2800" dirty="0" smtClean="0"/>
              <a:t>-&gt; </a:t>
            </a:r>
            <a:r>
              <a:rPr lang="vi-VN" sz="2800" i="1" dirty="0"/>
              <a:t>hai giờ </a:t>
            </a:r>
            <a:r>
              <a:rPr lang="vi-VN" sz="2800" dirty="0"/>
              <a:t>là bổ ngữ cho động từ </a:t>
            </a:r>
            <a:r>
              <a:rPr lang="vi-VN" sz="2800" i="1" dirty="0"/>
              <a:t>đi học.</a:t>
            </a:r>
            <a:endParaRPr lang="en-GB" sz="2800" i="1" dirty="0"/>
          </a:p>
          <a:p>
            <a:endParaRPr lang="en-GB" sz="36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2659039" y="2667000"/>
            <a:ext cx="107476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207224" y="26670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2251596" y="2971800"/>
            <a:ext cx="944823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V="1">
            <a:off x="2251596" y="266700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026124" y="2667000"/>
            <a:ext cx="4122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175112" y="2935069"/>
            <a:ext cx="1295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err="1" smtClean="0"/>
              <a:t>Phụ</a:t>
            </a:r>
            <a:r>
              <a:rPr lang="en-GB" sz="2200" dirty="0" smtClean="0"/>
              <a:t> </a:t>
            </a:r>
            <a:r>
              <a:rPr lang="en-GB" sz="2200" dirty="0" err="1" smtClean="0"/>
              <a:t>ngữ</a:t>
            </a:r>
            <a:endParaRPr lang="en-GB" sz="2200" dirty="0"/>
          </a:p>
        </p:txBody>
      </p:sp>
      <p:cxnSp>
        <p:nvCxnSpPr>
          <p:cNvPr id="19" name="Straight Connector 18"/>
          <p:cNvCxnSpPr/>
          <p:nvPr/>
        </p:nvCxnSpPr>
        <p:spPr>
          <a:xfrm>
            <a:off x="2438400" y="4191000"/>
            <a:ext cx="7688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1447800" y="4191000"/>
            <a:ext cx="7844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724007" y="4191000"/>
            <a:ext cx="0" cy="30480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1840031" y="4495800"/>
            <a:ext cx="883976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flipV="1">
            <a:off x="1840031" y="4191000"/>
            <a:ext cx="0" cy="304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632531" y="6996947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1819204" y="4541519"/>
            <a:ext cx="12383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 smtClean="0"/>
              <a:t>Bổ</a:t>
            </a:r>
            <a:r>
              <a:rPr lang="en-GB" sz="2000" dirty="0" smtClean="0"/>
              <a:t> </a:t>
            </a:r>
            <a:r>
              <a:rPr lang="en-GB" sz="2000" dirty="0" err="1" smtClean="0"/>
              <a:t>ngữ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164832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+mn-lt"/>
              </a:rPr>
              <a:t>CÂU 1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err="1" smtClean="0"/>
              <a:t>Loại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 </a:t>
            </a:r>
            <a:r>
              <a:rPr lang="en-US" sz="4000" dirty="0" err="1" smtClean="0"/>
              <a:t>nào</a:t>
            </a:r>
            <a:r>
              <a:rPr lang="en-US" sz="4000" dirty="0" smtClean="0"/>
              <a:t> </a:t>
            </a:r>
            <a:r>
              <a:rPr lang="en-US" sz="4000" dirty="0" err="1" smtClean="0"/>
              <a:t>không</a:t>
            </a:r>
            <a:r>
              <a:rPr lang="en-US" sz="4000" dirty="0" smtClean="0"/>
              <a:t> </a:t>
            </a:r>
            <a:r>
              <a:rPr lang="en-US" sz="4000" dirty="0" err="1" smtClean="0"/>
              <a:t>cấu</a:t>
            </a:r>
            <a:r>
              <a:rPr lang="en-US" sz="4000" dirty="0" smtClean="0"/>
              <a:t> </a:t>
            </a:r>
            <a:r>
              <a:rPr lang="en-US" sz="4000" dirty="0" err="1" smtClean="0"/>
              <a:t>tạo</a:t>
            </a:r>
            <a:r>
              <a:rPr lang="en-US" sz="4000" dirty="0" smtClean="0"/>
              <a:t> </a:t>
            </a:r>
            <a:r>
              <a:rPr lang="en-US" sz="4000" dirty="0" err="1" smtClean="0"/>
              <a:t>theo</a:t>
            </a:r>
            <a:r>
              <a:rPr lang="en-US" sz="4000" dirty="0" smtClean="0"/>
              <a:t> </a:t>
            </a:r>
            <a:r>
              <a:rPr lang="en-US" sz="4000" dirty="0" err="1" smtClean="0"/>
              <a:t>mô</a:t>
            </a:r>
            <a:r>
              <a:rPr lang="en-US" sz="4000" dirty="0" smtClean="0"/>
              <a:t> </a:t>
            </a:r>
            <a:r>
              <a:rPr lang="en-US" sz="4000" dirty="0" err="1" smtClean="0"/>
              <a:t>hình</a:t>
            </a:r>
            <a:r>
              <a:rPr lang="en-US" sz="4000" dirty="0" smtClean="0"/>
              <a:t> </a:t>
            </a:r>
            <a:r>
              <a:rPr lang="en-US" sz="4000" dirty="0" err="1" smtClean="0"/>
              <a:t>chủ</a:t>
            </a:r>
            <a:r>
              <a:rPr lang="en-US" sz="4000" dirty="0" smtClean="0"/>
              <a:t> </a:t>
            </a:r>
            <a:r>
              <a:rPr lang="en-US" sz="4000" dirty="0" err="1" smtClean="0"/>
              <a:t>ngữ</a:t>
            </a:r>
            <a:r>
              <a:rPr lang="en-US" sz="4000" dirty="0" smtClean="0"/>
              <a:t> -</a:t>
            </a:r>
            <a:r>
              <a:rPr lang="en-US" sz="4000" dirty="0" err="1" smtClean="0"/>
              <a:t>vị</a:t>
            </a:r>
            <a:r>
              <a:rPr lang="en-US" sz="4000" dirty="0" smtClean="0"/>
              <a:t> </a:t>
            </a:r>
            <a:r>
              <a:rPr lang="en-US" sz="4000" dirty="0" err="1" smtClean="0"/>
              <a:t>ngữ</a:t>
            </a:r>
            <a:r>
              <a:rPr lang="en-US" sz="4000" dirty="0" smtClean="0"/>
              <a:t>?</a:t>
            </a:r>
          </a:p>
          <a:p>
            <a:endParaRPr lang="en-US" dirty="0"/>
          </a:p>
        </p:txBody>
      </p:sp>
      <p:sp>
        <p:nvSpPr>
          <p:cNvPr id="4" name="Left Arrow 3"/>
          <p:cNvSpPr/>
          <p:nvPr/>
        </p:nvSpPr>
        <p:spPr>
          <a:xfrm>
            <a:off x="5257800" y="3276600"/>
            <a:ext cx="1600200" cy="838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6000" r="-2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+mn-lt"/>
              </a:rPr>
              <a:t>II. </a:t>
            </a:r>
            <a:r>
              <a:rPr lang="en-US" dirty="0" err="1" smtClean="0">
                <a:latin typeface="+mn-lt"/>
              </a:rPr>
              <a:t>Luyện</a:t>
            </a:r>
            <a:r>
              <a:rPr lang="en-US" dirty="0" smtClean="0">
                <a:latin typeface="+mn-lt"/>
              </a:rPr>
              <a:t> </a:t>
            </a:r>
            <a:r>
              <a:rPr lang="en-US" dirty="0" err="1" smtClean="0">
                <a:latin typeface="+mn-lt"/>
              </a:rPr>
              <a:t>tập</a:t>
            </a:r>
            <a:endParaRPr lang="en-US" dirty="0">
              <a:latin typeface="+mn-lt"/>
            </a:endParaRPr>
          </a:p>
        </p:txBody>
      </p:sp>
      <p:sp>
        <p:nvSpPr>
          <p:cNvPr id="5" name="Cloud Callout 4"/>
          <p:cNvSpPr/>
          <p:nvPr/>
        </p:nvSpPr>
        <p:spPr>
          <a:xfrm>
            <a:off x="381000" y="1676400"/>
            <a:ext cx="8153400" cy="42672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err="1" smtClean="0"/>
              <a:t>Bài</a:t>
            </a:r>
            <a:r>
              <a:rPr lang="en-US" sz="4000" dirty="0" smtClean="0"/>
              <a:t> 1: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Hãy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cho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biết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nào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cụm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từ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mùa</a:t>
            </a:r>
            <a:r>
              <a:rPr lang="en-US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xuân</a:t>
            </a:r>
            <a:r>
              <a:rPr lang="en-US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là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trạng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ngữ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.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Trong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những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câu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còn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lại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cụm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từ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i="1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mùa</a:t>
            </a:r>
            <a:r>
              <a:rPr lang="en-US" sz="40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xuân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đóng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vai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trò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en-US" sz="40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gì</a:t>
            </a:r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?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47000" r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pPr marL="514350" indent="-514350">
              <a:buAutoNum type="alphaLcParenR"/>
            </a:pP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tôi</a:t>
            </a:r>
            <a:r>
              <a:rPr lang="en-US" dirty="0" smtClean="0"/>
              <a:t>-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</a:t>
            </a:r>
            <a:r>
              <a:rPr lang="en-US" dirty="0" err="1" smtClean="0"/>
              <a:t>Bắc</a:t>
            </a:r>
            <a:r>
              <a:rPr lang="en-US" dirty="0" smtClean="0"/>
              <a:t> </a:t>
            </a:r>
            <a:r>
              <a:rPr lang="en-US" dirty="0" err="1" smtClean="0"/>
              <a:t>Việt</a:t>
            </a:r>
            <a:r>
              <a:rPr lang="en-US" dirty="0" smtClean="0"/>
              <a:t>,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</a:t>
            </a:r>
            <a:r>
              <a:rPr lang="en-US" dirty="0" err="1" smtClean="0"/>
              <a:t>của</a:t>
            </a:r>
            <a:r>
              <a:rPr lang="en-US" dirty="0" smtClean="0"/>
              <a:t> </a:t>
            </a:r>
            <a:r>
              <a:rPr lang="en-US" dirty="0" err="1" smtClean="0"/>
              <a:t>Hà</a:t>
            </a:r>
            <a:r>
              <a:rPr lang="en-US" dirty="0" smtClean="0"/>
              <a:t> </a:t>
            </a:r>
            <a:r>
              <a:rPr lang="en-US" dirty="0" err="1" smtClean="0"/>
              <a:t>Nội</a:t>
            </a:r>
            <a:r>
              <a:rPr lang="en-US" dirty="0" smtClean="0"/>
              <a:t>-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mưa</a:t>
            </a:r>
            <a:r>
              <a:rPr lang="en-US" dirty="0" smtClean="0"/>
              <a:t> </a:t>
            </a:r>
            <a:r>
              <a:rPr lang="en-US" dirty="0" err="1" smtClean="0"/>
              <a:t>riêu</a:t>
            </a:r>
            <a:r>
              <a:rPr lang="en-US" dirty="0" smtClean="0"/>
              <a:t> </a:t>
            </a:r>
            <a:r>
              <a:rPr lang="en-US" dirty="0" err="1" smtClean="0"/>
              <a:t>riêu</a:t>
            </a:r>
            <a:r>
              <a:rPr lang="en-US" dirty="0" smtClean="0"/>
              <a:t>, </a:t>
            </a:r>
            <a:r>
              <a:rPr lang="en-US" dirty="0" err="1" smtClean="0"/>
              <a:t>gió</a:t>
            </a:r>
            <a:r>
              <a:rPr lang="en-US" dirty="0" smtClean="0"/>
              <a:t> </a:t>
            </a:r>
            <a:r>
              <a:rPr lang="en-US" dirty="0" err="1" smtClean="0"/>
              <a:t>lành</a:t>
            </a:r>
            <a:r>
              <a:rPr lang="en-US" dirty="0" smtClean="0"/>
              <a:t> </a:t>
            </a:r>
            <a:r>
              <a:rPr lang="en-US" dirty="0" err="1" smtClean="0"/>
              <a:t>lạnh</a:t>
            </a:r>
            <a:r>
              <a:rPr lang="en-US" dirty="0" smtClean="0"/>
              <a:t> ,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nhạn</a:t>
            </a:r>
            <a:r>
              <a:rPr lang="en-US" dirty="0" smtClean="0"/>
              <a:t> </a:t>
            </a:r>
            <a:r>
              <a:rPr lang="en-US" dirty="0" err="1" smtClean="0"/>
              <a:t>kêu</a:t>
            </a:r>
            <a:r>
              <a:rPr lang="en-US" dirty="0" smtClean="0"/>
              <a:t> </a:t>
            </a:r>
            <a:r>
              <a:rPr lang="en-US" dirty="0" err="1" smtClean="0"/>
              <a:t>trong</a:t>
            </a:r>
            <a:r>
              <a:rPr lang="en-US" dirty="0" smtClean="0"/>
              <a:t> </a:t>
            </a:r>
            <a:r>
              <a:rPr lang="en-US" dirty="0" err="1" smtClean="0"/>
              <a:t>đêm</a:t>
            </a:r>
            <a:r>
              <a:rPr lang="en-US" dirty="0" smtClean="0"/>
              <a:t> </a:t>
            </a:r>
            <a:r>
              <a:rPr lang="en-US" dirty="0" err="1" smtClean="0"/>
              <a:t>xanh</a:t>
            </a:r>
            <a:r>
              <a:rPr lang="en-US" dirty="0" smtClean="0"/>
              <a:t>.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, </a:t>
            </a:r>
            <a:r>
              <a:rPr lang="en-US" dirty="0" err="1" smtClean="0"/>
              <a:t>cây</a:t>
            </a:r>
            <a:r>
              <a:rPr lang="en-US" dirty="0" smtClean="0"/>
              <a:t> </a:t>
            </a:r>
            <a:r>
              <a:rPr lang="en-US" dirty="0" err="1" smtClean="0"/>
              <a:t>gạo</a:t>
            </a:r>
            <a:r>
              <a:rPr lang="en-US" dirty="0" smtClean="0"/>
              <a:t> </a:t>
            </a:r>
            <a:r>
              <a:rPr lang="en-US" dirty="0" err="1" smtClean="0"/>
              <a:t>gọi</a:t>
            </a:r>
            <a:r>
              <a:rPr lang="en-US" dirty="0" smtClean="0"/>
              <a:t> </a:t>
            </a:r>
            <a:r>
              <a:rPr lang="en-US" dirty="0" err="1" smtClean="0"/>
              <a:t>đến</a:t>
            </a:r>
            <a:r>
              <a:rPr lang="en-US" dirty="0" smtClean="0"/>
              <a:t> </a:t>
            </a:r>
            <a:r>
              <a:rPr lang="en-US" dirty="0" err="1" smtClean="0"/>
              <a:t>bao</a:t>
            </a:r>
            <a:r>
              <a:rPr lang="en-US" dirty="0" smtClean="0"/>
              <a:t> </a:t>
            </a:r>
            <a:r>
              <a:rPr lang="en-US" dirty="0" err="1" smtClean="0"/>
              <a:t>nhiêu</a:t>
            </a:r>
            <a:r>
              <a:rPr lang="en-US" dirty="0" smtClean="0"/>
              <a:t> </a:t>
            </a:r>
            <a:r>
              <a:rPr lang="en-US" dirty="0" err="1" smtClean="0"/>
              <a:t>là</a:t>
            </a:r>
            <a:r>
              <a:rPr lang="en-US" dirty="0" smtClean="0"/>
              <a:t> </a:t>
            </a:r>
            <a:r>
              <a:rPr lang="en-US" dirty="0" err="1" smtClean="0"/>
              <a:t>chim</a:t>
            </a:r>
            <a:r>
              <a:rPr lang="en-US" dirty="0" smtClean="0"/>
              <a:t> </a:t>
            </a:r>
            <a:r>
              <a:rPr lang="en-US" dirty="0" err="1" smtClean="0"/>
              <a:t>ríu</a:t>
            </a:r>
            <a:r>
              <a:rPr lang="en-US" dirty="0" smtClean="0"/>
              <a:t> </a:t>
            </a:r>
            <a:r>
              <a:rPr lang="en-US" dirty="0" err="1" smtClean="0"/>
              <a:t>rít</a:t>
            </a:r>
            <a:r>
              <a:rPr lang="en-US" dirty="0" smtClean="0"/>
              <a:t>.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Tự</a:t>
            </a:r>
            <a:r>
              <a:rPr lang="en-US" dirty="0" smtClean="0"/>
              <a:t> </a:t>
            </a:r>
            <a:r>
              <a:rPr lang="en-US" dirty="0" err="1" smtClean="0"/>
              <a:t>nhiên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thế</a:t>
            </a:r>
            <a:r>
              <a:rPr lang="en-US" dirty="0" smtClean="0"/>
              <a:t>: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cũng</a:t>
            </a:r>
            <a:r>
              <a:rPr lang="en-US" dirty="0" smtClean="0"/>
              <a:t> </a:t>
            </a:r>
            <a:r>
              <a:rPr lang="en-US" dirty="0" err="1" smtClean="0"/>
              <a:t>chuộng</a:t>
            </a:r>
            <a:r>
              <a:rPr lang="en-US" dirty="0" smtClean="0"/>
              <a:t> </a:t>
            </a: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.</a:t>
            </a:r>
          </a:p>
          <a:p>
            <a:pPr marL="514350" indent="-514350">
              <a:buAutoNum type="alphaLcParenR"/>
            </a:pPr>
            <a:endParaRPr lang="en-US" dirty="0" smtClean="0"/>
          </a:p>
          <a:p>
            <a:pPr marL="514350" indent="-514350">
              <a:buAutoNum type="alphaLcParenR"/>
            </a:pPr>
            <a:r>
              <a:rPr lang="en-US" dirty="0" err="1" smtClean="0"/>
              <a:t>Mùa</a:t>
            </a:r>
            <a:r>
              <a:rPr lang="en-US" dirty="0" smtClean="0"/>
              <a:t> </a:t>
            </a:r>
            <a:r>
              <a:rPr lang="en-US" dirty="0" err="1" smtClean="0"/>
              <a:t>xuân</a:t>
            </a:r>
            <a:r>
              <a:rPr lang="en-US" dirty="0" smtClean="0"/>
              <a:t>! </a:t>
            </a:r>
            <a:r>
              <a:rPr lang="en-US" dirty="0" err="1" smtClean="0"/>
              <a:t>Mỗi</a:t>
            </a:r>
            <a:r>
              <a:rPr lang="en-US" dirty="0" smtClean="0"/>
              <a:t> </a:t>
            </a:r>
            <a:r>
              <a:rPr lang="en-US" dirty="0" err="1" smtClean="0"/>
              <a:t>khi</a:t>
            </a:r>
            <a:r>
              <a:rPr lang="en-US" dirty="0" smtClean="0"/>
              <a:t> </a:t>
            </a:r>
            <a:r>
              <a:rPr lang="en-US" dirty="0" err="1" smtClean="0"/>
              <a:t>họa</a:t>
            </a:r>
            <a:r>
              <a:rPr lang="en-US" dirty="0" smtClean="0"/>
              <a:t> mi </a:t>
            </a:r>
            <a:r>
              <a:rPr lang="en-US" dirty="0" err="1" smtClean="0"/>
              <a:t>tung</a:t>
            </a:r>
            <a:r>
              <a:rPr lang="en-US" dirty="0" smtClean="0"/>
              <a:t> </a:t>
            </a:r>
            <a:r>
              <a:rPr lang="en-US" dirty="0" err="1" smtClean="0"/>
              <a:t>ra</a:t>
            </a:r>
            <a:r>
              <a:rPr lang="en-US" dirty="0" smtClean="0"/>
              <a:t> </a:t>
            </a:r>
            <a:r>
              <a:rPr lang="en-US" dirty="0" err="1" smtClean="0"/>
              <a:t>những</a:t>
            </a:r>
            <a:r>
              <a:rPr lang="en-US" dirty="0" smtClean="0"/>
              <a:t> </a:t>
            </a:r>
            <a:r>
              <a:rPr lang="en-US" dirty="0" err="1" smtClean="0"/>
              <a:t>tiếng</a:t>
            </a:r>
            <a:r>
              <a:rPr lang="en-US" dirty="0" smtClean="0"/>
              <a:t> </a:t>
            </a:r>
            <a:r>
              <a:rPr lang="en-US" dirty="0" err="1" smtClean="0"/>
              <a:t>hót</a:t>
            </a:r>
            <a:r>
              <a:rPr lang="en-US" dirty="0" smtClean="0"/>
              <a:t> </a:t>
            </a:r>
            <a:r>
              <a:rPr lang="en-US" dirty="0" err="1" smtClean="0"/>
              <a:t>vang</a:t>
            </a:r>
            <a:r>
              <a:rPr lang="en-US" dirty="0" smtClean="0"/>
              <a:t> </a:t>
            </a:r>
            <a:r>
              <a:rPr lang="en-US" dirty="0" err="1" smtClean="0"/>
              <a:t>lừng</a:t>
            </a:r>
            <a:r>
              <a:rPr lang="en-US" dirty="0" smtClean="0"/>
              <a:t> , </a:t>
            </a:r>
            <a:r>
              <a:rPr lang="en-US" dirty="0" err="1" smtClean="0"/>
              <a:t>mọi</a:t>
            </a:r>
            <a:r>
              <a:rPr lang="en-US" dirty="0" smtClean="0"/>
              <a:t> </a:t>
            </a:r>
            <a:r>
              <a:rPr lang="en-US" dirty="0" err="1" smtClean="0"/>
              <a:t>vật</a:t>
            </a:r>
            <a:r>
              <a:rPr lang="en-US" dirty="0" smtClean="0"/>
              <a:t> </a:t>
            </a:r>
            <a:r>
              <a:rPr lang="en-US" dirty="0" err="1" smtClean="0"/>
              <a:t>như</a:t>
            </a:r>
            <a:r>
              <a:rPr lang="en-US" dirty="0" smtClean="0"/>
              <a:t> </a:t>
            </a:r>
            <a:r>
              <a:rPr lang="en-US" dirty="0" err="1" smtClean="0"/>
              <a:t>có</a:t>
            </a:r>
            <a:r>
              <a:rPr lang="en-US" dirty="0" smtClean="0"/>
              <a:t> </a:t>
            </a:r>
            <a:r>
              <a:rPr lang="en-US" dirty="0" err="1" smtClean="0"/>
              <a:t>sự</a:t>
            </a:r>
            <a:r>
              <a:rPr lang="en-US" dirty="0" smtClean="0"/>
              <a:t> </a:t>
            </a:r>
            <a:r>
              <a:rPr lang="en-US" dirty="0" err="1" smtClean="0"/>
              <a:t>đổi</a:t>
            </a:r>
            <a:r>
              <a:rPr lang="en-US" dirty="0" smtClean="0"/>
              <a:t> </a:t>
            </a:r>
            <a:r>
              <a:rPr lang="en-US" dirty="0" err="1" smtClean="0"/>
              <a:t>thay</a:t>
            </a:r>
            <a:r>
              <a:rPr lang="en-US" dirty="0" smtClean="0"/>
              <a:t> </a:t>
            </a:r>
            <a:r>
              <a:rPr lang="en-US" dirty="0" err="1" smtClean="0"/>
              <a:t>kì</a:t>
            </a:r>
            <a:r>
              <a:rPr lang="en-US" dirty="0" smtClean="0"/>
              <a:t> </a:t>
            </a:r>
            <a:r>
              <a:rPr lang="en-US" dirty="0" err="1" smtClean="0"/>
              <a:t>diệu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1905000" y="2438400"/>
            <a:ext cx="228600" cy="3048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219200" y="3276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2590800" y="2362200"/>
            <a:ext cx="2514600" cy="457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 smtClean="0"/>
              <a:t>Chủ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ngữ</a:t>
            </a:r>
            <a:r>
              <a:rPr lang="en-US" sz="2400" b="1" dirty="0" smtClean="0"/>
              <a:t>, </a:t>
            </a:r>
            <a:r>
              <a:rPr lang="en-US" sz="2400" b="1" dirty="0" err="1" smtClean="0"/>
              <a:t>vị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ngữ</a:t>
            </a:r>
            <a:endParaRPr lang="en-US" sz="2400" b="1" dirty="0"/>
          </a:p>
        </p:txBody>
      </p:sp>
      <p:sp>
        <p:nvSpPr>
          <p:cNvPr id="9" name="Right Arrow 8"/>
          <p:cNvSpPr/>
          <p:nvPr/>
        </p:nvSpPr>
        <p:spPr>
          <a:xfrm>
            <a:off x="1905000" y="4343400"/>
            <a:ext cx="228600" cy="3048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905000" y="3429000"/>
            <a:ext cx="228600" cy="3048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1905000" y="5715000"/>
            <a:ext cx="228600" cy="304800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2590800" y="3276600"/>
            <a:ext cx="2514600" cy="457200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Trạng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ngữ</a:t>
            </a:r>
            <a:endParaRPr lang="en-US" sz="2400" b="1" dirty="0"/>
          </a:p>
        </p:txBody>
      </p:sp>
      <p:sp>
        <p:nvSpPr>
          <p:cNvPr id="16" name="Rectangle 15"/>
          <p:cNvSpPr/>
          <p:nvPr/>
        </p:nvSpPr>
        <p:spPr>
          <a:xfrm>
            <a:off x="2590800" y="4191000"/>
            <a:ext cx="2514600" cy="457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Phụ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ngữ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cho</a:t>
            </a:r>
            <a:r>
              <a:rPr lang="en-US" sz="2400" b="1" dirty="0" smtClean="0"/>
              <a:t> ĐT</a:t>
            </a:r>
            <a:endParaRPr lang="en-US" sz="2400" b="1" dirty="0"/>
          </a:p>
        </p:txBody>
      </p:sp>
      <p:sp>
        <p:nvSpPr>
          <p:cNvPr id="17" name="Rectangle 16"/>
          <p:cNvSpPr/>
          <p:nvPr/>
        </p:nvSpPr>
        <p:spPr>
          <a:xfrm>
            <a:off x="2590800" y="5638800"/>
            <a:ext cx="2514600" cy="45720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/>
              <a:t>Câu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đặc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biệt</a:t>
            </a:r>
            <a:endParaRPr lang="en-US" sz="2400" b="1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066800" y="1447800"/>
            <a:ext cx="1295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581400" y="1420906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248400" y="1447800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133600" y="1828800"/>
            <a:ext cx="1219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1066800" y="3124200"/>
            <a:ext cx="1295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5676900" y="4165979"/>
            <a:ext cx="1143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066800" y="5029200"/>
            <a:ext cx="1295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5" grpId="0" animBg="1"/>
      <p:bldP spid="16" grpId="0" animBg="1"/>
      <p:bldP spid="1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5000" r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Callout 3"/>
          <p:cNvSpPr/>
          <p:nvPr/>
        </p:nvSpPr>
        <p:spPr>
          <a:xfrm>
            <a:off x="838200" y="2133600"/>
            <a:ext cx="7239000" cy="3429000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Tìm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và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phân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loại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trạng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ngữ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có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trong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48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bài</a:t>
            </a:r>
            <a:r>
              <a:rPr lang="en-US" sz="48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?</a:t>
            </a:r>
            <a:endParaRPr lang="en-US" sz="4800" b="1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895600" y="914400"/>
            <a:ext cx="3657600" cy="6096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THẢO LUẬN NHÓM</a:t>
            </a:r>
            <a:endParaRPr lang="en-US" sz="2800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715000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en-US" sz="8000" dirty="0" err="1" smtClean="0">
                <a:solidFill>
                  <a:srgbClr val="FF0000"/>
                </a:solidFill>
              </a:rPr>
              <a:t>Như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báo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trước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mùa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về</a:t>
            </a:r>
            <a:r>
              <a:rPr lang="en-US" sz="8000" dirty="0" smtClean="0">
                <a:solidFill>
                  <a:srgbClr val="FF0000"/>
                </a:solidFill>
              </a:rPr>
              <a:t>…</a:t>
            </a:r>
          </a:p>
          <a:p>
            <a:pPr algn="r">
              <a:buNone/>
            </a:pPr>
            <a:r>
              <a:rPr lang="en-US" sz="5700" dirty="0" smtClean="0">
                <a:solidFill>
                  <a:srgbClr val="7030A0"/>
                </a:solidFill>
              </a:rPr>
              <a:t>-&gt;TN </a:t>
            </a:r>
            <a:r>
              <a:rPr lang="en-US" sz="5700" dirty="0" err="1" smtClean="0">
                <a:solidFill>
                  <a:srgbClr val="7030A0"/>
                </a:solidFill>
              </a:rPr>
              <a:t>cách</a:t>
            </a:r>
            <a:r>
              <a:rPr lang="en-US" sz="5700" dirty="0" smtClean="0">
                <a:solidFill>
                  <a:srgbClr val="7030A0"/>
                </a:solidFill>
              </a:rPr>
              <a:t> </a:t>
            </a:r>
            <a:r>
              <a:rPr lang="en-US" sz="5700" dirty="0" err="1" smtClean="0">
                <a:solidFill>
                  <a:srgbClr val="7030A0"/>
                </a:solidFill>
              </a:rPr>
              <a:t>thức</a:t>
            </a:r>
            <a:endParaRPr lang="en-US" sz="5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8000" dirty="0" err="1" smtClean="0">
                <a:solidFill>
                  <a:srgbClr val="FF0000"/>
                </a:solidFill>
              </a:rPr>
              <a:t>Khi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đi</a:t>
            </a:r>
            <a:r>
              <a:rPr lang="en-US" sz="8000" dirty="0" smtClean="0">
                <a:solidFill>
                  <a:srgbClr val="FF0000"/>
                </a:solidFill>
              </a:rPr>
              <a:t> qua </a:t>
            </a:r>
            <a:r>
              <a:rPr lang="en-US" sz="8000" dirty="0" err="1" smtClean="0">
                <a:solidFill>
                  <a:srgbClr val="FF0000"/>
                </a:solidFill>
              </a:rPr>
              <a:t>những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cánh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đồng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xanh</a:t>
            </a:r>
            <a:endParaRPr lang="en-US" sz="8000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5600" dirty="0" smtClean="0">
                <a:solidFill>
                  <a:srgbClr val="7030A0"/>
                </a:solidFill>
              </a:rPr>
              <a:t>-&gt;TN </a:t>
            </a:r>
            <a:r>
              <a:rPr lang="en-US" sz="5600" dirty="0" err="1" smtClean="0">
                <a:solidFill>
                  <a:srgbClr val="7030A0"/>
                </a:solidFill>
              </a:rPr>
              <a:t>thời</a:t>
            </a:r>
            <a:r>
              <a:rPr lang="en-US" sz="5600" dirty="0" smtClean="0">
                <a:solidFill>
                  <a:srgbClr val="7030A0"/>
                </a:solidFill>
              </a:rPr>
              <a:t> </a:t>
            </a:r>
            <a:r>
              <a:rPr lang="en-US" sz="5600" dirty="0" err="1" smtClean="0">
                <a:solidFill>
                  <a:srgbClr val="7030A0"/>
                </a:solidFill>
              </a:rPr>
              <a:t>gian</a:t>
            </a:r>
            <a:endParaRPr lang="en-US" sz="56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8000" dirty="0" smtClean="0">
                <a:solidFill>
                  <a:srgbClr val="FF0000"/>
                </a:solidFill>
              </a:rPr>
              <a:t>Mà </a:t>
            </a:r>
            <a:r>
              <a:rPr lang="en-US" sz="8000" dirty="0" err="1" smtClean="0">
                <a:solidFill>
                  <a:srgbClr val="FF0000"/>
                </a:solidFill>
              </a:rPr>
              <a:t>hạt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thóc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nếp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đầu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tiên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làm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trĩu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thân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lúa</a:t>
            </a:r>
            <a:r>
              <a:rPr lang="en-US" sz="8000" dirty="0" smtClean="0">
                <a:solidFill>
                  <a:srgbClr val="FF0000"/>
                </a:solidFill>
              </a:rPr>
              <a:t>….</a:t>
            </a:r>
          </a:p>
          <a:p>
            <a:pPr algn="r">
              <a:buNone/>
            </a:pPr>
            <a:r>
              <a:rPr lang="en-US" sz="6800" dirty="0" smtClean="0">
                <a:solidFill>
                  <a:srgbClr val="FF0000"/>
                </a:solidFill>
              </a:rPr>
              <a:t>                                   </a:t>
            </a:r>
            <a:r>
              <a:rPr lang="en-US" sz="6800" dirty="0" smtClean="0">
                <a:solidFill>
                  <a:srgbClr val="7030A0"/>
                </a:solidFill>
              </a:rPr>
              <a:t>                 </a:t>
            </a:r>
            <a:r>
              <a:rPr lang="en-US" sz="5900" dirty="0" smtClean="0">
                <a:solidFill>
                  <a:srgbClr val="7030A0"/>
                </a:solidFill>
              </a:rPr>
              <a:t>-&gt; TN </a:t>
            </a:r>
            <a:r>
              <a:rPr lang="en-US" sz="5900" dirty="0" err="1" smtClean="0">
                <a:solidFill>
                  <a:srgbClr val="7030A0"/>
                </a:solidFill>
              </a:rPr>
              <a:t>thời</a:t>
            </a:r>
            <a:r>
              <a:rPr lang="en-US" sz="5900" dirty="0" smtClean="0">
                <a:solidFill>
                  <a:srgbClr val="7030A0"/>
                </a:solidFill>
              </a:rPr>
              <a:t> </a:t>
            </a:r>
            <a:r>
              <a:rPr lang="en-US" sz="5900" dirty="0" err="1" smtClean="0">
                <a:solidFill>
                  <a:srgbClr val="7030A0"/>
                </a:solidFill>
              </a:rPr>
              <a:t>gian</a:t>
            </a:r>
            <a:endParaRPr lang="en-US" sz="59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8000" dirty="0" err="1" smtClean="0">
                <a:solidFill>
                  <a:srgbClr val="FF0000"/>
                </a:solidFill>
              </a:rPr>
              <a:t>Trong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cái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vỏ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xanh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kia</a:t>
            </a:r>
            <a:endParaRPr lang="en-US" sz="8000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5700" dirty="0" smtClean="0">
                <a:solidFill>
                  <a:srgbClr val="7030A0"/>
                </a:solidFill>
              </a:rPr>
              <a:t>-&gt;TN </a:t>
            </a:r>
            <a:r>
              <a:rPr lang="en-US" sz="5700" dirty="0" err="1" smtClean="0">
                <a:solidFill>
                  <a:srgbClr val="7030A0"/>
                </a:solidFill>
              </a:rPr>
              <a:t>địa</a:t>
            </a:r>
            <a:r>
              <a:rPr lang="en-US" sz="5700" dirty="0" smtClean="0">
                <a:solidFill>
                  <a:srgbClr val="7030A0"/>
                </a:solidFill>
              </a:rPr>
              <a:t> </a:t>
            </a:r>
            <a:r>
              <a:rPr lang="en-US" sz="5700" dirty="0" err="1" smtClean="0">
                <a:solidFill>
                  <a:srgbClr val="7030A0"/>
                </a:solidFill>
              </a:rPr>
              <a:t>điểm</a:t>
            </a:r>
            <a:endParaRPr lang="en-US" sz="5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8000" dirty="0" err="1" smtClean="0">
                <a:solidFill>
                  <a:srgbClr val="FF0000"/>
                </a:solidFill>
              </a:rPr>
              <a:t>Dưới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ánh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nắng</a:t>
            </a:r>
            <a:endParaRPr lang="en-US" sz="8000" dirty="0" smtClean="0">
              <a:solidFill>
                <a:srgbClr val="FF0000"/>
              </a:solidFill>
            </a:endParaRPr>
          </a:p>
          <a:p>
            <a:pPr algn="r">
              <a:buNone/>
            </a:pPr>
            <a:r>
              <a:rPr lang="en-US" sz="5700" dirty="0" smtClean="0">
                <a:solidFill>
                  <a:srgbClr val="7030A0"/>
                </a:solidFill>
              </a:rPr>
              <a:t>-&gt;TN </a:t>
            </a:r>
            <a:r>
              <a:rPr lang="en-US" sz="5700" dirty="0" err="1" smtClean="0">
                <a:solidFill>
                  <a:srgbClr val="7030A0"/>
                </a:solidFill>
              </a:rPr>
              <a:t>nơi</a:t>
            </a:r>
            <a:r>
              <a:rPr lang="en-US" sz="5700" dirty="0" smtClean="0">
                <a:solidFill>
                  <a:srgbClr val="7030A0"/>
                </a:solidFill>
              </a:rPr>
              <a:t> </a:t>
            </a:r>
            <a:r>
              <a:rPr lang="en-US" sz="5700" dirty="0" err="1" smtClean="0">
                <a:solidFill>
                  <a:srgbClr val="7030A0"/>
                </a:solidFill>
              </a:rPr>
              <a:t>chốn</a:t>
            </a:r>
            <a:endParaRPr lang="en-US" sz="5700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en-US" sz="8000" dirty="0" err="1" smtClean="0">
                <a:solidFill>
                  <a:srgbClr val="FF0000"/>
                </a:solidFill>
              </a:rPr>
              <a:t>Với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khả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năng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thích</a:t>
            </a:r>
            <a:r>
              <a:rPr lang="en-US" sz="8000" dirty="0" smtClean="0">
                <a:solidFill>
                  <a:srgbClr val="FF0000"/>
                </a:solidFill>
              </a:rPr>
              <a:t> </a:t>
            </a:r>
            <a:r>
              <a:rPr lang="en-US" sz="8000" dirty="0" err="1" smtClean="0">
                <a:solidFill>
                  <a:srgbClr val="FF0000"/>
                </a:solidFill>
              </a:rPr>
              <a:t>ứng</a:t>
            </a:r>
            <a:r>
              <a:rPr lang="en-US" sz="8000" dirty="0" smtClean="0">
                <a:solidFill>
                  <a:srgbClr val="FF0000"/>
                </a:solidFill>
              </a:rPr>
              <a:t>….</a:t>
            </a:r>
          </a:p>
          <a:p>
            <a:pPr algn="r">
              <a:buNone/>
            </a:pPr>
            <a:r>
              <a:rPr lang="en-US" sz="5800" dirty="0" smtClean="0">
                <a:solidFill>
                  <a:srgbClr val="7030A0"/>
                </a:solidFill>
              </a:rPr>
              <a:t>-&gt;TN </a:t>
            </a:r>
            <a:r>
              <a:rPr lang="en-US" sz="5800" dirty="0" err="1" smtClean="0">
                <a:solidFill>
                  <a:srgbClr val="7030A0"/>
                </a:solidFill>
              </a:rPr>
              <a:t>cách</a:t>
            </a:r>
            <a:r>
              <a:rPr lang="en-US" sz="5800" dirty="0" smtClean="0">
                <a:solidFill>
                  <a:srgbClr val="7030A0"/>
                </a:solidFill>
              </a:rPr>
              <a:t> </a:t>
            </a:r>
            <a:r>
              <a:rPr lang="en-US" sz="5800" dirty="0" err="1" smtClean="0">
                <a:solidFill>
                  <a:srgbClr val="7030A0"/>
                </a:solidFill>
              </a:rPr>
              <a:t>thức</a:t>
            </a:r>
            <a:endParaRPr lang="en-US" sz="58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2130" name="Picture 2" descr="image0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0713" y="2420938"/>
            <a:ext cx="2476500" cy="1712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1" name="Picture 3" descr="image00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313" y="1993900"/>
            <a:ext cx="1874837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2" name="Picture 4" descr="image00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2441575"/>
            <a:ext cx="1974850" cy="598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3" name="Picture 5" descr="image00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6838" y="2592388"/>
            <a:ext cx="2009775" cy="7096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4" name="Picture 6" descr="image00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0963" y="2587625"/>
            <a:ext cx="1997075" cy="109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5" name="Picture 7" descr="image00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1913" y="2579688"/>
            <a:ext cx="2030412" cy="160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6" name="Picture 8" descr="image008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550" y="2606675"/>
            <a:ext cx="1974850" cy="1912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7" name="Picture 9" descr="image009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6063" y="2462213"/>
            <a:ext cx="2174875" cy="1638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8" name="Picture 10" descr="image010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388" y="2468563"/>
            <a:ext cx="1169987" cy="633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39" name="Picture 11" descr="image011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75" y="1987550"/>
            <a:ext cx="1747838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0" name="Picture 12" descr="image01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4225" y="2517775"/>
            <a:ext cx="172085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1" name="Picture 13" descr="image01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2620963"/>
            <a:ext cx="1762125" cy="949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2" name="Picture 14" descr="image01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98700" y="2497138"/>
            <a:ext cx="1271588" cy="1822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3" name="Picture 15" descr="image015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" y="3460750"/>
            <a:ext cx="2001838" cy="85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4" name="Picture 16" descr="image01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388" y="3900488"/>
            <a:ext cx="2036762" cy="969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32145" name="Picture 17" descr="image00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505200"/>
            <a:ext cx="3429000" cy="13699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5832" y="763526"/>
            <a:ext cx="7010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6600" dirty="0" smtClean="0">
                <a:solidFill>
                  <a:srgbClr val="FF0000"/>
                </a:solidFill>
              </a:rPr>
              <a:t> </a:t>
            </a:r>
            <a:r>
              <a:rPr lang="vi-VN" sz="6600" i="1" dirty="0" smtClean="0">
                <a:solidFill>
                  <a:srgbClr val="FF0000"/>
                </a:solidFill>
              </a:rPr>
              <a:t>Tổng kết </a:t>
            </a:r>
            <a:endParaRPr lang="en-GB" sz="6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627931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32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32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32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2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32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32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32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32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432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432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432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432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32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32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7" dur="500"/>
                                        <p:tgtEl>
                                          <p:spTgt spid="432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82" dur="500"/>
                                        <p:tgtEl>
                                          <p:spTgt spid="432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ChangeArrowheads="1"/>
          </p:cNvSpPr>
          <p:nvPr/>
        </p:nvSpPr>
        <p:spPr bwMode="auto">
          <a:xfrm>
            <a:off x="381000" y="457200"/>
            <a:ext cx="6477000" cy="838200"/>
          </a:xfrm>
          <a:prstGeom prst="rect">
            <a:avLst/>
          </a:prstGeom>
          <a:solidFill>
            <a:srgbClr val="FF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3200" b="1" dirty="0" smtClean="0">
                <a:solidFill>
                  <a:srgbClr val="9F2936"/>
                </a:solidFill>
                <a:cs typeface="Times New Roman" panose="02020603050405020304" pitchFamily="18" charset="0"/>
              </a:rPr>
              <a:t> </a:t>
            </a:r>
            <a:r>
              <a:rPr lang="en-US" sz="3200" b="1" u="sng" dirty="0" smtClean="0">
                <a:solidFill>
                  <a:srgbClr val="9F2936"/>
                </a:solidFill>
                <a:cs typeface="Times New Roman" panose="02020603050405020304" pitchFamily="18" charset="0"/>
              </a:rPr>
              <a:t>CỦNG CỐ, DẶN DÒ </a:t>
            </a:r>
            <a:r>
              <a:rPr lang="en-US" sz="3200" b="1" dirty="0" smtClean="0">
                <a:solidFill>
                  <a:srgbClr val="9F2936"/>
                </a:solidFill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21507" name="Rectangle 5"/>
          <p:cNvSpPr>
            <a:spLocks noChangeArrowheads="1"/>
          </p:cNvSpPr>
          <p:nvPr/>
        </p:nvSpPr>
        <p:spPr bwMode="auto">
          <a:xfrm>
            <a:off x="381000" y="1443038"/>
            <a:ext cx="8382000" cy="452431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1. </a:t>
            </a:r>
            <a:r>
              <a:rPr lang="en-US" sz="4000" b="1" i="1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Học</a:t>
            </a:r>
            <a:r>
              <a:rPr lang="en-US" sz="4000" b="1" i="1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bài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-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thuộc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nội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dung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phần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ghi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nhớ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,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nắm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vững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đặc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điểm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của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trạng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ngữ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.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2. </a:t>
            </a:r>
            <a:r>
              <a:rPr lang="en-US" sz="4000" b="1" i="1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Soạn</a:t>
            </a:r>
            <a:r>
              <a:rPr lang="en-US" sz="4000" b="1" i="1" u="sng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u="sng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bài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: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-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Chuẩn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bị </a:t>
            </a:r>
            <a:r>
              <a:rPr lang="en-US" sz="4000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: 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“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Đức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tính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giản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di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̣ 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của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bác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</a:t>
            </a:r>
            <a:r>
              <a:rPr lang="en-US" sz="4000" b="1" i="1" dirty="0" err="1" smtClean="0">
                <a:solidFill>
                  <a:srgbClr val="000000"/>
                </a:solidFill>
                <a:cs typeface="Times New Roman" panose="02020603050405020304" pitchFamily="18" charset="0"/>
              </a:rPr>
              <a:t>Hô</a:t>
            </a:r>
            <a:r>
              <a:rPr lang="en-US" sz="4000" b="1" i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̀”</a:t>
            </a:r>
            <a:r>
              <a:rPr lang="en-US" sz="40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.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lang="en-US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   </a:t>
            </a: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endParaRPr lang="en-US" dirty="0" smtClean="0">
              <a:solidFill>
                <a:srgbClr val="000000"/>
              </a:solidFill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034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2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Khi</a:t>
            </a:r>
            <a:r>
              <a:rPr lang="en-US" sz="4000" dirty="0" smtClean="0"/>
              <a:t> </a:t>
            </a:r>
            <a:r>
              <a:rPr lang="en-US" sz="4000" dirty="0" err="1" smtClean="0"/>
              <a:t>nói</a:t>
            </a:r>
            <a:r>
              <a:rPr lang="en-US" sz="4000" dirty="0" smtClean="0"/>
              <a:t> </a:t>
            </a:r>
            <a:r>
              <a:rPr lang="en-US" sz="4000" dirty="0" err="1" smtClean="0"/>
              <a:t>hoặc</a:t>
            </a:r>
            <a:r>
              <a:rPr lang="en-US" sz="4000" dirty="0" smtClean="0"/>
              <a:t> </a:t>
            </a:r>
            <a:r>
              <a:rPr lang="en-US" sz="4000" dirty="0" err="1" smtClean="0"/>
              <a:t>viết</a:t>
            </a:r>
            <a:r>
              <a:rPr lang="en-US" sz="4000" dirty="0" smtClean="0"/>
              <a:t>,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thể</a:t>
            </a:r>
            <a:r>
              <a:rPr lang="en-US" sz="4000" dirty="0" smtClean="0"/>
              <a:t> </a:t>
            </a:r>
            <a:r>
              <a:rPr lang="en-US" sz="4000" dirty="0" err="1" smtClean="0"/>
              <a:t>lược</a:t>
            </a:r>
            <a:r>
              <a:rPr lang="en-US" sz="4000" dirty="0" smtClean="0"/>
              <a:t> </a:t>
            </a:r>
            <a:r>
              <a:rPr lang="en-US" sz="4000" dirty="0" err="1" smtClean="0"/>
              <a:t>bỏ</a:t>
            </a:r>
            <a:r>
              <a:rPr lang="en-US" sz="4000" dirty="0" smtClean="0"/>
              <a:t> </a:t>
            </a:r>
            <a:r>
              <a:rPr lang="en-US" sz="4000" dirty="0" err="1" smtClean="0"/>
              <a:t>một</a:t>
            </a:r>
            <a:r>
              <a:rPr lang="en-US" sz="4000" dirty="0" smtClean="0"/>
              <a:t> </a:t>
            </a:r>
            <a:r>
              <a:rPr lang="en-US" sz="4000" dirty="0" err="1" smtClean="0"/>
              <a:t>số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phần</a:t>
            </a:r>
            <a:r>
              <a:rPr lang="en-US" sz="4000" dirty="0" smtClean="0"/>
              <a:t>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, </a:t>
            </a:r>
            <a:r>
              <a:rPr lang="en-US" sz="4000" dirty="0" err="1" smtClean="0"/>
              <a:t>tạo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loại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 </a:t>
            </a:r>
            <a:r>
              <a:rPr lang="en-US" sz="4000" dirty="0" err="1" smtClean="0"/>
              <a:t>gì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181600" y="3352800"/>
            <a:ext cx="1524000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3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Biện</a:t>
            </a:r>
            <a:r>
              <a:rPr lang="en-US" sz="4000" dirty="0" smtClean="0"/>
              <a:t> </a:t>
            </a:r>
            <a:r>
              <a:rPr lang="en-US" sz="4000" dirty="0" err="1" smtClean="0"/>
              <a:t>pháp</a:t>
            </a:r>
            <a:r>
              <a:rPr lang="en-US" sz="4000" dirty="0" smtClean="0"/>
              <a:t> </a:t>
            </a:r>
            <a:r>
              <a:rPr lang="en-US" sz="4000" dirty="0" err="1" smtClean="0"/>
              <a:t>nghệ</a:t>
            </a:r>
            <a:r>
              <a:rPr lang="en-US" sz="4000" dirty="0" smtClean="0"/>
              <a:t> </a:t>
            </a:r>
            <a:r>
              <a:rPr lang="en-US" sz="4000" dirty="0" err="1" smtClean="0"/>
              <a:t>thuật</a:t>
            </a:r>
            <a:r>
              <a:rPr lang="en-US" sz="4000" dirty="0" smtClean="0"/>
              <a:t> </a:t>
            </a:r>
            <a:r>
              <a:rPr lang="en-US" sz="4000" dirty="0" err="1" smtClean="0"/>
              <a:t>nào</a:t>
            </a:r>
            <a:r>
              <a:rPr lang="en-US" sz="4000" dirty="0" smtClean="0"/>
              <a:t> </a:t>
            </a:r>
            <a:r>
              <a:rPr lang="en-US" sz="4000" dirty="0" err="1" smtClean="0"/>
              <a:t>dùng</a:t>
            </a:r>
            <a:r>
              <a:rPr lang="en-US" sz="4000" dirty="0" smtClean="0"/>
              <a:t> </a:t>
            </a:r>
            <a:r>
              <a:rPr lang="en-US" sz="4000" dirty="0" err="1" smtClean="0"/>
              <a:t>để</a:t>
            </a:r>
            <a:r>
              <a:rPr lang="en-US" sz="4000" dirty="0" smtClean="0"/>
              <a:t> </a:t>
            </a:r>
            <a:r>
              <a:rPr lang="en-US" sz="4000" dirty="0" err="1" smtClean="0"/>
              <a:t>gọi</a:t>
            </a:r>
            <a:r>
              <a:rPr lang="en-US" sz="4000" dirty="0" smtClean="0"/>
              <a:t> </a:t>
            </a:r>
            <a:r>
              <a:rPr lang="en-US" sz="4000" dirty="0" err="1" smtClean="0"/>
              <a:t>hoặc</a:t>
            </a:r>
            <a:r>
              <a:rPr lang="en-US" sz="4000" dirty="0" smtClean="0"/>
              <a:t> </a:t>
            </a:r>
            <a:r>
              <a:rPr lang="en-US" sz="4000" dirty="0" err="1" smtClean="0"/>
              <a:t>tả</a:t>
            </a:r>
            <a:r>
              <a:rPr lang="en-US" sz="4000" dirty="0" smtClean="0"/>
              <a:t> con </a:t>
            </a:r>
            <a:r>
              <a:rPr lang="en-US" sz="4000" dirty="0" err="1" smtClean="0"/>
              <a:t>vật</a:t>
            </a:r>
            <a:r>
              <a:rPr lang="en-US" sz="4000" dirty="0" smtClean="0"/>
              <a:t>, </a:t>
            </a:r>
            <a:r>
              <a:rPr lang="en-US" sz="4000" dirty="0" err="1" smtClean="0"/>
              <a:t>đồ</a:t>
            </a:r>
            <a:r>
              <a:rPr lang="en-US" sz="4000" dirty="0" smtClean="0"/>
              <a:t> </a:t>
            </a:r>
            <a:r>
              <a:rPr lang="en-US" sz="4000" dirty="0" err="1" smtClean="0"/>
              <a:t>vật</a:t>
            </a:r>
            <a:r>
              <a:rPr lang="en-US" sz="4000" dirty="0" smtClean="0"/>
              <a:t>,..</a:t>
            </a:r>
            <a:r>
              <a:rPr lang="en-US" sz="4000" dirty="0" err="1" smtClean="0"/>
              <a:t>bằng</a:t>
            </a:r>
            <a:r>
              <a:rPr lang="en-US" sz="4000" dirty="0" smtClean="0"/>
              <a:t> </a:t>
            </a:r>
            <a:r>
              <a:rPr lang="en-US" sz="4000" dirty="0" err="1" smtClean="0"/>
              <a:t>những</a:t>
            </a:r>
            <a:r>
              <a:rPr lang="en-US" sz="4000" dirty="0" smtClean="0"/>
              <a:t> </a:t>
            </a:r>
            <a:r>
              <a:rPr lang="en-US" sz="4000" dirty="0" err="1" smtClean="0"/>
              <a:t>từ</a:t>
            </a:r>
            <a:r>
              <a:rPr lang="en-US" sz="4000" dirty="0" smtClean="0"/>
              <a:t> </a:t>
            </a:r>
            <a:r>
              <a:rPr lang="en-US" sz="4000" dirty="0" err="1" smtClean="0"/>
              <a:t>ngữ</a:t>
            </a:r>
            <a:r>
              <a:rPr lang="en-US" sz="4000" dirty="0" smtClean="0"/>
              <a:t> </a:t>
            </a:r>
            <a:r>
              <a:rPr lang="en-US" sz="4000" dirty="0" err="1" smtClean="0"/>
              <a:t>vốn</a:t>
            </a:r>
            <a:r>
              <a:rPr lang="en-US" sz="4000" dirty="0" smtClean="0"/>
              <a:t> </a:t>
            </a:r>
            <a:r>
              <a:rPr lang="en-US" sz="4000" dirty="0" err="1" smtClean="0"/>
              <a:t>được</a:t>
            </a:r>
            <a:r>
              <a:rPr lang="en-US" sz="4000" dirty="0" smtClean="0"/>
              <a:t> </a:t>
            </a:r>
            <a:r>
              <a:rPr lang="en-US" sz="4000" dirty="0" err="1" smtClean="0"/>
              <a:t>dùng</a:t>
            </a:r>
            <a:r>
              <a:rPr lang="en-US" sz="4000" dirty="0" smtClean="0"/>
              <a:t> </a:t>
            </a:r>
            <a:r>
              <a:rPr lang="en-US" sz="4000" dirty="0" err="1" smtClean="0"/>
              <a:t>để</a:t>
            </a:r>
            <a:r>
              <a:rPr lang="en-US" sz="4000" dirty="0" smtClean="0"/>
              <a:t> </a:t>
            </a:r>
            <a:r>
              <a:rPr lang="en-US" sz="4000" dirty="0" err="1" smtClean="0"/>
              <a:t>gọi</a:t>
            </a:r>
            <a:r>
              <a:rPr lang="en-US" sz="4000" dirty="0" smtClean="0"/>
              <a:t> </a:t>
            </a:r>
            <a:r>
              <a:rPr lang="en-US" sz="4000" dirty="0" err="1" smtClean="0"/>
              <a:t>hoặc</a:t>
            </a:r>
            <a:r>
              <a:rPr lang="en-US" sz="4000" dirty="0" smtClean="0"/>
              <a:t> </a:t>
            </a:r>
            <a:r>
              <a:rPr lang="en-US" sz="4000" dirty="0" err="1" smtClean="0"/>
              <a:t>tả</a:t>
            </a:r>
            <a:r>
              <a:rPr lang="en-US" sz="4000" dirty="0" smtClean="0"/>
              <a:t> con </a:t>
            </a:r>
            <a:r>
              <a:rPr lang="en-US" sz="4000" dirty="0" err="1" smtClean="0"/>
              <a:t>người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638800" y="3810000"/>
            <a:ext cx="1371600" cy="7620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4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Đây</a:t>
            </a:r>
            <a:r>
              <a:rPr lang="en-US" sz="4000" dirty="0" smtClean="0"/>
              <a:t> </a:t>
            </a:r>
            <a:r>
              <a:rPr lang="en-US" sz="4000" dirty="0" err="1" smtClean="0"/>
              <a:t>là</a:t>
            </a:r>
            <a:r>
              <a:rPr lang="en-US" sz="4000" dirty="0" smtClean="0"/>
              <a:t> </a:t>
            </a:r>
            <a:r>
              <a:rPr lang="en-US" sz="4000" dirty="0" err="1" smtClean="0"/>
              <a:t>thành</a:t>
            </a:r>
            <a:r>
              <a:rPr lang="en-US" sz="4000" dirty="0" smtClean="0"/>
              <a:t> </a:t>
            </a:r>
            <a:r>
              <a:rPr lang="en-US" sz="4000" dirty="0" err="1" smtClean="0"/>
              <a:t>phần</a:t>
            </a:r>
            <a:r>
              <a:rPr lang="en-US" sz="4000" dirty="0" smtClean="0"/>
              <a:t> </a:t>
            </a:r>
            <a:r>
              <a:rPr lang="en-US" sz="4000" dirty="0" err="1" smtClean="0"/>
              <a:t>chính</a:t>
            </a:r>
            <a:r>
              <a:rPr lang="en-US" sz="4000" dirty="0" smtClean="0"/>
              <a:t> </a:t>
            </a:r>
            <a:r>
              <a:rPr lang="en-US" sz="4000" dirty="0" err="1" smtClean="0"/>
              <a:t>của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 </a:t>
            </a:r>
            <a:r>
              <a:rPr lang="en-US" sz="4000" dirty="0" err="1" smtClean="0"/>
              <a:t>nêu</a:t>
            </a:r>
            <a:r>
              <a:rPr lang="en-US" sz="4000" dirty="0" smtClean="0"/>
              <a:t> </a:t>
            </a:r>
            <a:r>
              <a:rPr lang="en-US" sz="4000" dirty="0" err="1" smtClean="0"/>
              <a:t>tên</a:t>
            </a:r>
            <a:r>
              <a:rPr lang="en-US" sz="4000" dirty="0" smtClean="0"/>
              <a:t> </a:t>
            </a:r>
            <a:r>
              <a:rPr lang="en-US" sz="4000" dirty="0" err="1" smtClean="0"/>
              <a:t>sự</a:t>
            </a:r>
            <a:r>
              <a:rPr lang="en-US" sz="4000" dirty="0" smtClean="0"/>
              <a:t> </a:t>
            </a:r>
            <a:r>
              <a:rPr lang="en-US" sz="4000" dirty="0" err="1" smtClean="0"/>
              <a:t>vật</a:t>
            </a:r>
            <a:r>
              <a:rPr lang="en-US" sz="4000" dirty="0" smtClean="0"/>
              <a:t> , </a:t>
            </a:r>
            <a:r>
              <a:rPr lang="en-US" sz="4000" dirty="0" err="1" smtClean="0"/>
              <a:t>hiện</a:t>
            </a:r>
            <a:r>
              <a:rPr lang="en-US" sz="4000" dirty="0" smtClean="0"/>
              <a:t> </a:t>
            </a:r>
            <a:r>
              <a:rPr lang="en-US" sz="4000" dirty="0" err="1" smtClean="0"/>
              <a:t>tượng</a:t>
            </a:r>
            <a:r>
              <a:rPr lang="en-US" sz="4000" dirty="0" smtClean="0"/>
              <a:t> </a:t>
            </a:r>
            <a:r>
              <a:rPr lang="en-US" sz="4000" dirty="0" err="1" smtClean="0"/>
              <a:t>có</a:t>
            </a:r>
            <a:r>
              <a:rPr lang="en-US" sz="4000" dirty="0" smtClean="0"/>
              <a:t> </a:t>
            </a:r>
            <a:r>
              <a:rPr lang="en-US" sz="4000" dirty="0" err="1" smtClean="0"/>
              <a:t>hoạt</a:t>
            </a:r>
            <a:r>
              <a:rPr lang="en-US" sz="4000" dirty="0" smtClean="0"/>
              <a:t> </a:t>
            </a:r>
            <a:r>
              <a:rPr lang="en-US" sz="4000" dirty="0" err="1" smtClean="0"/>
              <a:t>động</a:t>
            </a:r>
            <a:r>
              <a:rPr lang="en-US" sz="4000" dirty="0" smtClean="0"/>
              <a:t> , </a:t>
            </a:r>
            <a:r>
              <a:rPr lang="en-US" sz="4000" dirty="0" err="1" smtClean="0"/>
              <a:t>đặc</a:t>
            </a:r>
            <a:r>
              <a:rPr lang="en-US" sz="4000" dirty="0" smtClean="0"/>
              <a:t> </a:t>
            </a:r>
            <a:r>
              <a:rPr lang="en-US" sz="4000" dirty="0" err="1" smtClean="0"/>
              <a:t>điểm</a:t>
            </a:r>
            <a:r>
              <a:rPr lang="en-US" sz="4000" dirty="0" smtClean="0"/>
              <a:t>, </a:t>
            </a:r>
            <a:r>
              <a:rPr lang="en-US" sz="4000" dirty="0" err="1" smtClean="0"/>
              <a:t>thường</a:t>
            </a:r>
            <a:r>
              <a:rPr lang="en-US" sz="4000" dirty="0" smtClean="0"/>
              <a:t> </a:t>
            </a:r>
            <a:r>
              <a:rPr lang="en-US" sz="4000" dirty="0" err="1" smtClean="0"/>
              <a:t>trả</a:t>
            </a:r>
            <a:r>
              <a:rPr lang="en-US" sz="4000" dirty="0" smtClean="0"/>
              <a:t> </a:t>
            </a:r>
            <a:r>
              <a:rPr lang="en-US" sz="4000" dirty="0" err="1" smtClean="0"/>
              <a:t>lời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 </a:t>
            </a:r>
            <a:r>
              <a:rPr lang="en-US" sz="4000" dirty="0" err="1" smtClean="0"/>
              <a:t>hỏi</a:t>
            </a:r>
            <a:r>
              <a:rPr lang="en-US" sz="4000" dirty="0" smtClean="0"/>
              <a:t> Ai? Con </a:t>
            </a:r>
            <a:r>
              <a:rPr lang="en-US" sz="4000" dirty="0" err="1" smtClean="0"/>
              <a:t>gì</a:t>
            </a:r>
            <a:r>
              <a:rPr lang="en-US" sz="4000" dirty="0" smtClean="0"/>
              <a:t>? </a:t>
            </a:r>
            <a:r>
              <a:rPr lang="en-US" sz="4000" dirty="0" err="1" smtClean="0"/>
              <a:t>Cái</a:t>
            </a:r>
            <a:r>
              <a:rPr lang="en-US" sz="4000" dirty="0" smtClean="0"/>
              <a:t> </a:t>
            </a:r>
            <a:r>
              <a:rPr lang="en-US" sz="4000" dirty="0" err="1" smtClean="0"/>
              <a:t>gì</a:t>
            </a:r>
            <a:r>
              <a:rPr lang="en-US" sz="4000" dirty="0" smtClean="0"/>
              <a:t>?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638800" y="3962400"/>
            <a:ext cx="15240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5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Loại</a:t>
            </a:r>
            <a:r>
              <a:rPr lang="en-US" sz="4000" dirty="0" smtClean="0"/>
              <a:t> </a:t>
            </a:r>
            <a:r>
              <a:rPr lang="en-US" sz="4000" dirty="0" err="1" smtClean="0"/>
              <a:t>văn</a:t>
            </a:r>
            <a:r>
              <a:rPr lang="en-US" sz="4000" dirty="0" smtClean="0"/>
              <a:t> </a:t>
            </a:r>
            <a:r>
              <a:rPr lang="en-US" sz="4000" dirty="0" err="1" smtClean="0"/>
              <a:t>được</a:t>
            </a:r>
            <a:r>
              <a:rPr lang="en-US" sz="4000" dirty="0" smtClean="0"/>
              <a:t> </a:t>
            </a:r>
            <a:r>
              <a:rPr lang="en-US" sz="4000" dirty="0" err="1" smtClean="0"/>
              <a:t>viết</a:t>
            </a:r>
            <a:r>
              <a:rPr lang="en-US" sz="4000" dirty="0" smtClean="0"/>
              <a:t> </a:t>
            </a:r>
            <a:r>
              <a:rPr lang="en-US" sz="4000" dirty="0" err="1" smtClean="0"/>
              <a:t>ra</a:t>
            </a:r>
            <a:r>
              <a:rPr lang="en-US" sz="4000" dirty="0" smtClean="0"/>
              <a:t> </a:t>
            </a:r>
            <a:r>
              <a:rPr lang="en-US" sz="4000" dirty="0" err="1" smtClean="0"/>
              <a:t>nhằm</a:t>
            </a:r>
            <a:r>
              <a:rPr lang="en-US" sz="4000" dirty="0" smtClean="0"/>
              <a:t> </a:t>
            </a:r>
            <a:r>
              <a:rPr lang="en-US" sz="4000" dirty="0" err="1" smtClean="0"/>
              <a:t>xác</a:t>
            </a:r>
            <a:r>
              <a:rPr lang="en-US" sz="4000" dirty="0" smtClean="0"/>
              <a:t> </a:t>
            </a:r>
            <a:r>
              <a:rPr lang="en-US" sz="4000" dirty="0" err="1" smtClean="0"/>
              <a:t>lập</a:t>
            </a:r>
            <a:r>
              <a:rPr lang="en-US" sz="4000" dirty="0" smtClean="0"/>
              <a:t>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người</a:t>
            </a:r>
            <a:r>
              <a:rPr lang="en-US" sz="4000" dirty="0" smtClean="0"/>
              <a:t> </a:t>
            </a:r>
            <a:r>
              <a:rPr lang="en-US" sz="4000" dirty="0" err="1" smtClean="0"/>
              <a:t>đọc</a:t>
            </a:r>
            <a:r>
              <a:rPr lang="en-US" sz="4000" dirty="0" smtClean="0"/>
              <a:t>, </a:t>
            </a:r>
            <a:r>
              <a:rPr lang="en-US" sz="4000" dirty="0" err="1" smtClean="0"/>
              <a:t>người</a:t>
            </a:r>
            <a:r>
              <a:rPr lang="en-US" sz="4000" dirty="0" smtClean="0"/>
              <a:t> </a:t>
            </a:r>
            <a:r>
              <a:rPr lang="en-US" sz="4000" dirty="0" err="1" smtClean="0"/>
              <a:t>nghe</a:t>
            </a:r>
            <a:r>
              <a:rPr lang="en-US" sz="4000" dirty="0" smtClean="0"/>
              <a:t> </a:t>
            </a:r>
            <a:r>
              <a:rPr lang="en-US" sz="4000" dirty="0" err="1" smtClean="0"/>
              <a:t>một</a:t>
            </a:r>
            <a:r>
              <a:rPr lang="en-US" sz="4000" dirty="0" smtClean="0"/>
              <a:t> </a:t>
            </a:r>
            <a:r>
              <a:rPr lang="en-US" sz="4000" dirty="0" err="1" smtClean="0"/>
              <a:t>tư</a:t>
            </a:r>
            <a:r>
              <a:rPr lang="en-US" sz="4000" dirty="0" smtClean="0"/>
              <a:t> </a:t>
            </a:r>
            <a:r>
              <a:rPr lang="en-US" sz="4000" dirty="0" err="1" smtClean="0"/>
              <a:t>tưởng</a:t>
            </a:r>
            <a:r>
              <a:rPr lang="en-US" sz="4000" dirty="0" smtClean="0"/>
              <a:t>, </a:t>
            </a:r>
            <a:r>
              <a:rPr lang="en-US" sz="4000" dirty="0" err="1" smtClean="0"/>
              <a:t>quan</a:t>
            </a:r>
            <a:r>
              <a:rPr lang="en-US" sz="4000" dirty="0" smtClean="0"/>
              <a:t> </a:t>
            </a:r>
            <a:r>
              <a:rPr lang="en-US" sz="4000" dirty="0" err="1" smtClean="0"/>
              <a:t>điểm</a:t>
            </a:r>
            <a:r>
              <a:rPr lang="en-US" sz="4000" dirty="0" smtClean="0"/>
              <a:t> </a:t>
            </a:r>
            <a:r>
              <a:rPr lang="en-US" sz="4000" dirty="0" err="1" smtClean="0"/>
              <a:t>nào</a:t>
            </a:r>
            <a:r>
              <a:rPr lang="en-US" sz="4000" dirty="0" smtClean="0"/>
              <a:t> </a:t>
            </a:r>
            <a:r>
              <a:rPr lang="en-US" sz="4000" dirty="0" err="1" smtClean="0"/>
              <a:t>đo</a:t>
            </a:r>
            <a:r>
              <a:rPr lang="en-US" sz="4000" dirty="0" smtClean="0"/>
              <a:t>́.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943600" y="4495800"/>
            <a:ext cx="13716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6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……….là ý </a:t>
            </a:r>
            <a:r>
              <a:rPr lang="en-US" sz="4000" dirty="0" err="1" smtClean="0"/>
              <a:t>kiến</a:t>
            </a:r>
            <a:r>
              <a:rPr lang="en-US" sz="4000" dirty="0" smtClean="0"/>
              <a:t> </a:t>
            </a:r>
            <a:r>
              <a:rPr lang="en-US" sz="4000" dirty="0" err="1" smtClean="0"/>
              <a:t>thê</a:t>
            </a:r>
            <a:r>
              <a:rPr lang="en-US" sz="4000" dirty="0" smtClean="0"/>
              <a:t>̉ </a:t>
            </a:r>
            <a:r>
              <a:rPr lang="en-US" sz="4000" dirty="0" err="1" smtClean="0"/>
              <a:t>hiện</a:t>
            </a:r>
            <a:r>
              <a:rPr lang="en-US" sz="4000" dirty="0" smtClean="0"/>
              <a:t> </a:t>
            </a:r>
            <a:r>
              <a:rPr lang="en-US" sz="4000" dirty="0" err="1" smtClean="0"/>
              <a:t>tư</a:t>
            </a:r>
            <a:r>
              <a:rPr lang="en-US" sz="4000" dirty="0" smtClean="0"/>
              <a:t> </a:t>
            </a:r>
            <a:r>
              <a:rPr lang="en-US" sz="4000" dirty="0" err="1" smtClean="0"/>
              <a:t>tưởng</a:t>
            </a:r>
            <a:r>
              <a:rPr lang="en-US" sz="4000" dirty="0" smtClean="0"/>
              <a:t>, </a:t>
            </a:r>
            <a:r>
              <a:rPr lang="en-US" sz="4000" dirty="0" err="1" smtClean="0"/>
              <a:t>quan</a:t>
            </a:r>
            <a:r>
              <a:rPr lang="en-US" sz="4000" dirty="0" smtClean="0"/>
              <a:t> </a:t>
            </a:r>
            <a:r>
              <a:rPr lang="en-US" sz="4000" dirty="0" err="1" smtClean="0"/>
              <a:t>điểm</a:t>
            </a:r>
            <a:r>
              <a:rPr lang="en-US" sz="4000" dirty="0" smtClean="0"/>
              <a:t> </a:t>
            </a:r>
            <a:r>
              <a:rPr lang="en-US" sz="4000" dirty="0" err="1" smtClean="0"/>
              <a:t>của</a:t>
            </a:r>
            <a:r>
              <a:rPr lang="en-US" sz="4000" dirty="0" smtClean="0"/>
              <a:t> </a:t>
            </a:r>
            <a:r>
              <a:rPr lang="en-US" sz="4000" dirty="0" err="1" smtClean="0"/>
              <a:t>bài</a:t>
            </a:r>
            <a:r>
              <a:rPr lang="en-US" sz="4000" dirty="0" smtClean="0"/>
              <a:t> </a:t>
            </a:r>
            <a:r>
              <a:rPr lang="en-US" sz="4000" dirty="0" err="1" smtClean="0"/>
              <a:t>văn</a:t>
            </a:r>
            <a:r>
              <a:rPr lang="en-US" sz="4000" dirty="0" smtClean="0"/>
              <a:t> </a:t>
            </a:r>
            <a:r>
              <a:rPr lang="en-US" sz="4000" dirty="0" err="1" smtClean="0"/>
              <a:t>được</a:t>
            </a:r>
            <a:r>
              <a:rPr lang="en-US" sz="4000" dirty="0" smtClean="0"/>
              <a:t> </a:t>
            </a:r>
            <a:r>
              <a:rPr lang="en-US" sz="4000" dirty="0" err="1" smtClean="0"/>
              <a:t>nêu</a:t>
            </a:r>
            <a:r>
              <a:rPr lang="en-US" sz="4000" dirty="0" smtClean="0"/>
              <a:t> </a:t>
            </a:r>
            <a:r>
              <a:rPr lang="en-US" sz="4000" dirty="0" err="1" smtClean="0"/>
              <a:t>ra</a:t>
            </a:r>
            <a:r>
              <a:rPr lang="en-US" sz="4000" dirty="0" smtClean="0"/>
              <a:t> </a:t>
            </a:r>
            <a:r>
              <a:rPr lang="en-US" sz="4000" dirty="0" err="1" smtClean="0"/>
              <a:t>dưới</a:t>
            </a:r>
            <a:r>
              <a:rPr lang="en-US" sz="4000" dirty="0" smtClean="0"/>
              <a:t> </a:t>
            </a:r>
            <a:r>
              <a:rPr lang="en-US" sz="4000" dirty="0" err="1" smtClean="0"/>
              <a:t>hình</a:t>
            </a:r>
            <a:r>
              <a:rPr lang="en-US" sz="4000" dirty="0" smtClean="0"/>
              <a:t> </a:t>
            </a:r>
            <a:r>
              <a:rPr lang="en-US" sz="4000" dirty="0" err="1" smtClean="0"/>
              <a:t>thức</a:t>
            </a:r>
            <a:r>
              <a:rPr lang="en-US" sz="4000" dirty="0" smtClean="0"/>
              <a:t> </a:t>
            </a:r>
            <a:r>
              <a:rPr lang="en-US" sz="4000" dirty="0" err="1" smtClean="0"/>
              <a:t>câu</a:t>
            </a:r>
            <a:r>
              <a:rPr lang="en-US" sz="4000" dirty="0" smtClean="0"/>
              <a:t> </a:t>
            </a:r>
            <a:r>
              <a:rPr lang="en-US" sz="4000" dirty="0" err="1" smtClean="0"/>
              <a:t>khẳng</a:t>
            </a:r>
            <a:r>
              <a:rPr lang="en-US" sz="4000" dirty="0" smtClean="0"/>
              <a:t> </a:t>
            </a:r>
            <a:r>
              <a:rPr lang="en-US" sz="4000" dirty="0" err="1" smtClean="0"/>
              <a:t>định</a:t>
            </a:r>
            <a:r>
              <a:rPr lang="en-US" sz="4000" dirty="0" smtClean="0"/>
              <a:t> ( hay </a:t>
            </a:r>
            <a:r>
              <a:rPr lang="en-US" sz="4000" dirty="0" err="1" smtClean="0"/>
              <a:t>phu</a:t>
            </a:r>
            <a:r>
              <a:rPr lang="en-US" sz="4000" dirty="0" smtClean="0"/>
              <a:t>̉ </a:t>
            </a:r>
            <a:r>
              <a:rPr lang="en-US" sz="4000" dirty="0" err="1" smtClean="0"/>
              <a:t>định</a:t>
            </a:r>
            <a:r>
              <a:rPr lang="en-US" sz="4000" dirty="0" smtClean="0"/>
              <a:t>), </a:t>
            </a:r>
            <a:r>
              <a:rPr lang="en-US" sz="4000" dirty="0" err="1" smtClean="0"/>
              <a:t>được</a:t>
            </a:r>
            <a:r>
              <a:rPr lang="en-US" sz="4000" dirty="0" smtClean="0"/>
              <a:t> </a:t>
            </a:r>
            <a:r>
              <a:rPr lang="en-US" sz="4000" dirty="0" err="1" smtClean="0"/>
              <a:t>diễn</a:t>
            </a:r>
            <a:r>
              <a:rPr lang="en-US" sz="4000" dirty="0" smtClean="0"/>
              <a:t> </a:t>
            </a:r>
            <a:r>
              <a:rPr lang="en-US" sz="4000" dirty="0" err="1" smtClean="0"/>
              <a:t>đạt</a:t>
            </a:r>
            <a:r>
              <a:rPr lang="en-US" sz="4000" dirty="0" smtClean="0"/>
              <a:t> </a:t>
            </a:r>
            <a:r>
              <a:rPr lang="en-US" sz="4000" dirty="0" err="1" smtClean="0"/>
              <a:t>sáng</a:t>
            </a:r>
            <a:r>
              <a:rPr lang="en-US" sz="4000" dirty="0" smtClean="0"/>
              <a:t> tỏ, </a:t>
            </a:r>
            <a:r>
              <a:rPr lang="en-US" sz="4000" dirty="0" err="1" smtClean="0"/>
              <a:t>dê</a:t>
            </a:r>
            <a:r>
              <a:rPr lang="en-US" sz="4000" dirty="0" smtClean="0"/>
              <a:t>̃ </a:t>
            </a:r>
            <a:r>
              <a:rPr lang="en-US" sz="4000" dirty="0" err="1" smtClean="0"/>
              <a:t>hiểu</a:t>
            </a:r>
            <a:r>
              <a:rPr lang="en-US" sz="4000" dirty="0" smtClean="0"/>
              <a:t>, </a:t>
            </a:r>
            <a:r>
              <a:rPr lang="en-US" sz="4000" dirty="0" err="1" smtClean="0"/>
              <a:t>nhất</a:t>
            </a:r>
            <a:r>
              <a:rPr lang="en-US" sz="4000" dirty="0" smtClean="0"/>
              <a:t> </a:t>
            </a:r>
            <a:r>
              <a:rPr lang="en-US" sz="4000" dirty="0" err="1" smtClean="0"/>
              <a:t>quán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867400" y="3886200"/>
            <a:ext cx="14478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7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000" dirty="0" err="1" smtClean="0"/>
              <a:t>Luận</a:t>
            </a:r>
            <a:r>
              <a:rPr lang="en-US" sz="4000" dirty="0" smtClean="0"/>
              <a:t> </a:t>
            </a:r>
            <a:r>
              <a:rPr lang="en-US" sz="4000" dirty="0" err="1" smtClean="0"/>
              <a:t>cư</a:t>
            </a:r>
            <a:r>
              <a:rPr lang="en-US" sz="4000" dirty="0" smtClean="0"/>
              <a:t>́ là </a:t>
            </a:r>
            <a:r>
              <a:rPr lang="en-US" sz="4000" dirty="0" err="1" smtClean="0"/>
              <a:t>li</a:t>
            </a:r>
            <a:r>
              <a:rPr lang="en-US" sz="4000" dirty="0" smtClean="0"/>
              <a:t>́ lẽ, ……….</a:t>
            </a:r>
            <a:r>
              <a:rPr lang="en-US" sz="4000" dirty="0" err="1" smtClean="0"/>
              <a:t>đưa</a:t>
            </a:r>
            <a:r>
              <a:rPr lang="en-US" sz="4000" dirty="0" smtClean="0"/>
              <a:t> </a:t>
            </a:r>
            <a:r>
              <a:rPr lang="en-US" sz="4000" dirty="0" err="1" smtClean="0"/>
              <a:t>ra</a:t>
            </a:r>
            <a:r>
              <a:rPr lang="en-US" sz="4000" dirty="0" smtClean="0"/>
              <a:t> </a:t>
            </a:r>
            <a:r>
              <a:rPr lang="en-US" sz="4000" dirty="0" err="1" smtClean="0"/>
              <a:t>làm</a:t>
            </a:r>
            <a:r>
              <a:rPr lang="en-US" sz="4000" dirty="0" smtClean="0"/>
              <a:t> </a:t>
            </a:r>
            <a:r>
              <a:rPr lang="en-US" sz="4000" dirty="0" err="1" smtClean="0"/>
              <a:t>cơ</a:t>
            </a:r>
            <a:r>
              <a:rPr lang="en-US" sz="4000" dirty="0" smtClean="0"/>
              <a:t> </a:t>
            </a:r>
            <a:r>
              <a:rPr lang="en-US" sz="4000" dirty="0" err="1" smtClean="0"/>
              <a:t>sơ</a:t>
            </a:r>
            <a:r>
              <a:rPr lang="en-US" sz="4000" dirty="0" smtClean="0"/>
              <a:t>̉ </a:t>
            </a:r>
            <a:r>
              <a:rPr lang="en-US" sz="4000" dirty="0" err="1" smtClean="0"/>
              <a:t>cho</a:t>
            </a:r>
            <a:r>
              <a:rPr lang="en-US" sz="4000" dirty="0" smtClean="0"/>
              <a:t> </a:t>
            </a:r>
            <a:r>
              <a:rPr lang="en-US" sz="4000" dirty="0" err="1" smtClean="0"/>
              <a:t>luận</a:t>
            </a:r>
            <a:r>
              <a:rPr lang="en-US" sz="4000" dirty="0" smtClean="0"/>
              <a:t> </a:t>
            </a:r>
            <a:r>
              <a:rPr lang="en-US" sz="4000" dirty="0" err="1" smtClean="0"/>
              <a:t>điểm</a:t>
            </a:r>
            <a:r>
              <a:rPr lang="en-US" sz="4000" dirty="0" smtClean="0"/>
              <a:t>.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638800" y="4419600"/>
            <a:ext cx="1600200" cy="6858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latin typeface="+mn-lt"/>
              </a:rPr>
              <a:t>Câu</a:t>
            </a:r>
            <a:r>
              <a:rPr lang="en-US" dirty="0" smtClean="0">
                <a:latin typeface="+mn-lt"/>
              </a:rPr>
              <a:t> 8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sz="4000" dirty="0" smtClean="0"/>
              <a:t> </a:t>
            </a:r>
            <a:r>
              <a:rPr lang="en-US" sz="4000" dirty="0" smtClean="0"/>
              <a:t>T</a:t>
            </a:r>
            <a:r>
              <a:rPr lang="vi-VN" sz="4000" dirty="0" smtClean="0"/>
              <a:t>hành phần chính</a:t>
            </a:r>
            <a:r>
              <a:rPr lang="en-US" sz="4000" dirty="0" smtClean="0"/>
              <a:t> </a:t>
            </a:r>
            <a:r>
              <a:rPr lang="en-US" sz="4000" dirty="0" err="1" smtClean="0"/>
              <a:t>nào</a:t>
            </a:r>
            <a:r>
              <a:rPr lang="vi-VN" sz="4000" dirty="0" smtClean="0"/>
              <a:t> của câu có khả năng kết hợp với các phó từ chỉ quan hệ thời gian và trả lời cho các câu hỏi </a:t>
            </a:r>
            <a:r>
              <a:rPr lang="en-US" sz="4000" dirty="0" smtClean="0"/>
              <a:t>L</a:t>
            </a:r>
            <a:r>
              <a:rPr lang="vi-VN" sz="4000" dirty="0" smtClean="0"/>
              <a:t>àm gì?, Như thế nào?, </a:t>
            </a:r>
            <a:r>
              <a:rPr lang="en-US" sz="4000" dirty="0" smtClean="0"/>
              <a:t>L</a:t>
            </a:r>
            <a:r>
              <a:rPr lang="vi-VN" sz="4000" dirty="0" smtClean="0"/>
              <a:t>à gì?</a:t>
            </a:r>
            <a:endParaRPr lang="en-US" sz="4000" dirty="0"/>
          </a:p>
        </p:txBody>
      </p:sp>
      <p:sp>
        <p:nvSpPr>
          <p:cNvPr id="4" name="Left Arrow 3">
            <a:hlinkClick r:id="rId3" action="ppaction://hlinksldjump"/>
          </p:cNvPr>
          <p:cNvSpPr/>
          <p:nvPr/>
        </p:nvSpPr>
        <p:spPr>
          <a:xfrm>
            <a:off x="5638800" y="4114800"/>
            <a:ext cx="1371600" cy="6096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1116</TotalTime>
  <Words>867</Words>
  <Application>Microsoft Office PowerPoint</Application>
  <PresentationFormat>On-screen Show (4:3)</PresentationFormat>
  <Paragraphs>179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Flow</vt:lpstr>
      <vt:lpstr>PowerPoint Presentation</vt:lpstr>
      <vt:lpstr>CÂU 1</vt:lpstr>
      <vt:lpstr>Câu 2</vt:lpstr>
      <vt:lpstr>Câu 3</vt:lpstr>
      <vt:lpstr>Câu 4</vt:lpstr>
      <vt:lpstr>Câu 5</vt:lpstr>
      <vt:lpstr>Câu 6</vt:lpstr>
      <vt:lpstr>Câu 7</vt:lpstr>
      <vt:lpstr>Câu 8</vt:lpstr>
      <vt:lpstr>       Tiết  86:  </vt:lpstr>
      <vt:lpstr>I, Đặc điểm của trạng ngữ</vt:lpstr>
      <vt:lpstr>PowerPoint Presentation</vt:lpstr>
      <vt:lpstr> 2. Nhận xét</vt:lpstr>
      <vt:lpstr>PowerPoint Presentation</vt:lpstr>
      <vt:lpstr>PowerPoint Presentation</vt:lpstr>
      <vt:lpstr>PowerPoint Presentation</vt:lpstr>
      <vt:lpstr>3. Ghi nhớ (SGK)</vt:lpstr>
      <vt:lpstr>PowerPoint Presentation</vt:lpstr>
      <vt:lpstr>PowerPoint Presentation</vt:lpstr>
      <vt:lpstr>II. Luyện tập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hanoi</dc:creator>
  <cp:lastModifiedBy>17031985</cp:lastModifiedBy>
  <cp:revision>64</cp:revision>
  <dcterms:created xsi:type="dcterms:W3CDTF">2018-01-05T16:08:21Z</dcterms:created>
  <dcterms:modified xsi:type="dcterms:W3CDTF">2021-02-20T07:44:00Z</dcterms:modified>
</cp:coreProperties>
</file>