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56" r:id="rId2"/>
    <p:sldId id="411" r:id="rId3"/>
    <p:sldId id="442" r:id="rId4"/>
    <p:sldId id="443" r:id="rId5"/>
    <p:sldId id="444" r:id="rId6"/>
    <p:sldId id="445" r:id="rId7"/>
    <p:sldId id="446" r:id="rId8"/>
    <p:sldId id="447" r:id="rId9"/>
    <p:sldId id="448" r:id="rId10"/>
    <p:sldId id="449" r:id="rId11"/>
    <p:sldId id="450" r:id="rId12"/>
    <p:sldId id="451" r:id="rId13"/>
    <p:sldId id="398" r:id="rId14"/>
    <p:sldId id="401" r:id="rId15"/>
    <p:sldId id="414" r:id="rId16"/>
    <p:sldId id="416" r:id="rId17"/>
    <p:sldId id="418" r:id="rId18"/>
    <p:sldId id="419" r:id="rId19"/>
    <p:sldId id="421" r:id="rId20"/>
    <p:sldId id="426" r:id="rId21"/>
    <p:sldId id="422" r:id="rId22"/>
    <p:sldId id="423" r:id="rId23"/>
    <p:sldId id="425" r:id="rId24"/>
    <p:sldId id="438" r:id="rId25"/>
    <p:sldId id="452" r:id="rId26"/>
    <p:sldId id="436" r:id="rId27"/>
    <p:sldId id="437" r:id="rId28"/>
    <p:sldId id="440" r:id="rId29"/>
    <p:sldId id="433" r:id="rId30"/>
    <p:sldId id="454"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b="1" kern="1200">
        <a:solidFill>
          <a:schemeClr val="tx1"/>
        </a:solidFill>
        <a:latin typeface=".VnTime" pitchFamily="34" charset="0"/>
        <a:ea typeface="+mn-ea"/>
        <a:cs typeface="+mn-cs"/>
      </a:defRPr>
    </a:lvl1pPr>
    <a:lvl2pPr marL="457200" algn="l" rtl="0" fontAlgn="base">
      <a:spcBef>
        <a:spcPct val="0"/>
      </a:spcBef>
      <a:spcAft>
        <a:spcPct val="0"/>
      </a:spcAft>
      <a:defRPr b="1" kern="1200">
        <a:solidFill>
          <a:schemeClr val="tx1"/>
        </a:solidFill>
        <a:latin typeface=".VnTime" pitchFamily="34" charset="0"/>
        <a:ea typeface="+mn-ea"/>
        <a:cs typeface="+mn-cs"/>
      </a:defRPr>
    </a:lvl2pPr>
    <a:lvl3pPr marL="914400" algn="l" rtl="0" fontAlgn="base">
      <a:spcBef>
        <a:spcPct val="0"/>
      </a:spcBef>
      <a:spcAft>
        <a:spcPct val="0"/>
      </a:spcAft>
      <a:defRPr b="1" kern="1200">
        <a:solidFill>
          <a:schemeClr val="tx1"/>
        </a:solidFill>
        <a:latin typeface=".VnTime" pitchFamily="34" charset="0"/>
        <a:ea typeface="+mn-ea"/>
        <a:cs typeface="+mn-cs"/>
      </a:defRPr>
    </a:lvl3pPr>
    <a:lvl4pPr marL="1371600" algn="l" rtl="0" fontAlgn="base">
      <a:spcBef>
        <a:spcPct val="0"/>
      </a:spcBef>
      <a:spcAft>
        <a:spcPct val="0"/>
      </a:spcAft>
      <a:defRPr b="1" kern="1200">
        <a:solidFill>
          <a:schemeClr val="tx1"/>
        </a:solidFill>
        <a:latin typeface=".VnTime" pitchFamily="34" charset="0"/>
        <a:ea typeface="+mn-ea"/>
        <a:cs typeface="+mn-cs"/>
      </a:defRPr>
    </a:lvl4pPr>
    <a:lvl5pPr marL="1828800" algn="l" rtl="0" fontAlgn="base">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CC"/>
    <a:srgbClr val="006600"/>
    <a:srgbClr val="FF0066"/>
    <a:srgbClr val="00CC00"/>
    <a:srgbClr val="0066FF"/>
    <a:srgbClr val="FF3300"/>
    <a:srgbClr val="FF0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12" autoAdjust="0"/>
    <p:restoredTop sz="94660"/>
  </p:normalViewPr>
  <p:slideViewPr>
    <p:cSldViewPr>
      <p:cViewPr varScale="1">
        <p:scale>
          <a:sx n="68" d="100"/>
          <a:sy n="68" d="100"/>
        </p:scale>
        <p:origin x="-12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2AEF292A-B4BB-4304-8387-CBE008265B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68B16-73DD-4346-A1D9-0D26E522C4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ABF141-D304-462F-B934-B66834FB5F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88EEA-F223-4EC2-8B07-853289C6F73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43F29B-304F-41D7-8FF8-361E46B676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291275-BEBA-4805-B151-9B03281745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CA9B65-DC68-46C7-9BF2-8ABCB30201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D9C036-4A34-4A01-9A30-83FA473080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8C00A7-05AC-473E-A124-7E21C51940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719B24-BDF5-43E8-BB9E-85EC33E5D4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6C22FB-3340-4244-B24B-3B9548B54E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E692C-132C-467B-A333-3AC6DDA489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7EEA85-DFC6-48E2-81CA-251EB7DB4E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D2223C85-7299-40AB-92CC-E3A0AA5966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ideo" Target="file:///E:\F\Cap%202_Moi\Ngu%20van\Ngu%20van%20moi%202018\Ngu%20van%208\Bai%204%20Lao%20Hac\video_Lao_Hac_ke_chuyen_ban_cho_131008144055.wmv"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ideo" Target="file:///D:\h&#242;a\New%20Folder%20(2)\Copy%20of%20Cai%20chet%20cua%20Lao%20Hac.mpg"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E:\F\Cap%202_Moi\Ngu%20van\Ngu%20van%20moi%202018\Ngu%20van%208\Bai%204%20Lao%20Hac\Sound-1-7_(A_comme_amour_-_Richard_Clayderman_%5bNCT_58633911180885072584%5d.mp3).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file:///E:\F\Cap%202_Moi\Ngu%20van\Ngu%20van%20moi%202018\Ngu%20van%208\Bai%204%20Lao%20Hac\video_Chu_cho_cuu_chu_131008141556.wmv"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29492205769146667_574_574.jpg"/>
          <p:cNvPicPr>
            <a:picLocks noChangeAspect="1"/>
          </p:cNvPicPr>
          <p:nvPr/>
        </p:nvPicPr>
        <p:blipFill>
          <a:blip r:embed="rId2"/>
          <a:stretch>
            <a:fillRect/>
          </a:stretch>
        </p:blipFill>
        <p:spPr>
          <a:xfrm>
            <a:off x="0" y="0"/>
            <a:ext cx="9144000" cy="6858000"/>
          </a:xfrm>
          <a:prstGeom prst="rect">
            <a:avLst/>
          </a:prstGeom>
        </p:spPr>
      </p:pic>
      <p:sp>
        <p:nvSpPr>
          <p:cNvPr id="37891" name="Line 3"/>
          <p:cNvSpPr>
            <a:spLocks noChangeShapeType="1"/>
          </p:cNvSpPr>
          <p:nvPr/>
        </p:nvSpPr>
        <p:spPr bwMode="auto">
          <a:xfrm>
            <a:off x="1371600" y="2590800"/>
            <a:ext cx="417195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6" name="Title 5"/>
          <p:cNvSpPr>
            <a:spLocks noGrp="1"/>
          </p:cNvSpPr>
          <p:nvPr>
            <p:ph type="ctrTitle"/>
          </p:nvPr>
        </p:nvSpPr>
        <p:spPr>
          <a:xfrm>
            <a:off x="1454876" y="274321"/>
            <a:ext cx="6115050" cy="801829"/>
          </a:xfrm>
        </p:spPr>
        <p:txBody>
          <a:bodyPr/>
          <a:lstStyle/>
          <a:p>
            <a:pPr algn="ctr"/>
            <a:r>
              <a:rPr lang="en-US" sz="2400" dirty="0">
                <a:solidFill>
                  <a:srgbClr val="FFFF00"/>
                </a:solidFill>
                <a:latin typeface="Times New Roman" pitchFamily="18" charset="0"/>
                <a:cs typeface="Times New Roman" pitchFamily="18" charset="0"/>
              </a:rPr>
              <a:t>PHÒNG GD&amp;ĐT QUẬN LONG BIÊN</a:t>
            </a:r>
            <a:br>
              <a:rPr lang="en-US" sz="2400" dirty="0">
                <a:solidFill>
                  <a:srgbClr val="FFFF00"/>
                </a:solidFill>
                <a:latin typeface="Times New Roman" pitchFamily="18" charset="0"/>
                <a:cs typeface="Times New Roman" pitchFamily="18" charset="0"/>
              </a:rPr>
            </a:br>
            <a:r>
              <a:rPr lang="en-US" sz="2400" dirty="0">
                <a:solidFill>
                  <a:srgbClr val="FFFF00"/>
                </a:solidFill>
                <a:latin typeface="Times New Roman" pitchFamily="18" charset="0"/>
                <a:cs typeface="Times New Roman" pitchFamily="18" charset="0"/>
              </a:rPr>
              <a:t>TRƯỜNG THCS LONG BIÊN</a:t>
            </a:r>
            <a:endParaRPr lang="en-US" sz="2400" dirty="0">
              <a:solidFill>
                <a:srgbClr val="FFFF00"/>
              </a:solidFill>
            </a:endParaRPr>
          </a:p>
        </p:txBody>
      </p:sp>
      <p:sp>
        <p:nvSpPr>
          <p:cNvPr id="4" name="TextBox 3"/>
          <p:cNvSpPr txBox="1"/>
          <p:nvPr/>
        </p:nvSpPr>
        <p:spPr>
          <a:xfrm>
            <a:off x="1066800" y="1828800"/>
            <a:ext cx="7323365" cy="2123658"/>
          </a:xfrm>
          <a:prstGeom prst="rect">
            <a:avLst/>
          </a:prstGeom>
          <a:noFill/>
        </p:spPr>
        <p:txBody>
          <a:bodyPr wrap="square" rtlCol="0">
            <a:spAutoFit/>
          </a:bodyPr>
          <a:lstStyle/>
          <a:p>
            <a:pPr algn="ctr" fontAlgn="base">
              <a:spcBef>
                <a:spcPct val="0"/>
              </a:spcBef>
              <a:spcAft>
                <a:spcPct val="0"/>
              </a:spcAft>
            </a:pPr>
            <a:r>
              <a:rPr lang="en-US" sz="4400" b="1" dirty="0" smtClean="0">
                <a:solidFill>
                  <a:srgbClr val="FF0000"/>
                </a:solidFill>
                <a:latin typeface="Times New Roman" panose="02020603050405020304" pitchFamily="18" charset="0"/>
                <a:cs typeface="Times New Roman" panose="02020603050405020304" pitchFamily="18" charset="0"/>
              </a:rPr>
              <a:t>GIÁO DỤC CÔNG DÂN 9 </a:t>
            </a:r>
            <a:endParaRPr lang="en-US" sz="4400" b="1"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4400" b="1" dirty="0" smtClean="0">
                <a:solidFill>
                  <a:srgbClr val="FF0000"/>
                </a:solidFill>
                <a:latin typeface="Times New Roman" panose="02020603050405020304" pitchFamily="18" charset="0"/>
                <a:cs typeface="Times New Roman" panose="02020603050405020304" pitchFamily="18" charset="0"/>
              </a:rPr>
              <a:t>NĂM </a:t>
            </a:r>
            <a:r>
              <a:rPr lang="en-US" sz="4400" b="1" dirty="0">
                <a:solidFill>
                  <a:srgbClr val="FF0000"/>
                </a:solidFill>
                <a:latin typeface="Times New Roman" panose="02020603050405020304" pitchFamily="18" charset="0"/>
                <a:cs typeface="Times New Roman" panose="02020603050405020304" pitchFamily="18" charset="0"/>
              </a:rPr>
              <a:t>HỌC </a:t>
            </a:r>
            <a:r>
              <a:rPr lang="en-US" sz="4400" b="1" dirty="0" smtClean="0">
                <a:solidFill>
                  <a:srgbClr val="FF0000"/>
                </a:solidFill>
                <a:latin typeface="Times New Roman" panose="02020603050405020304" pitchFamily="18" charset="0"/>
                <a:cs typeface="Times New Roman" panose="02020603050405020304" pitchFamily="18" charset="0"/>
              </a:rPr>
              <a:t>2020 </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2021</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66801" y="5498758"/>
            <a:ext cx="7162800" cy="584775"/>
          </a:xfrm>
          <a:prstGeom prst="rect">
            <a:avLst/>
          </a:prstGeom>
          <a:noFill/>
        </p:spPr>
        <p:txBody>
          <a:bodyPr wrap="square" rtlCol="0">
            <a:spAutoFit/>
          </a:bodyPr>
          <a:lstStyle/>
          <a:p>
            <a:pPr algn="ctr" fontAlgn="base">
              <a:spcBef>
                <a:spcPct val="0"/>
              </a:spcBef>
              <a:spcAft>
                <a:spcPct val="0"/>
              </a:spcAft>
            </a:pPr>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Nguyễn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Thị</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Bích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Thuận</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1954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52400" y="26988"/>
            <a:ext cx="1711325"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d, Bố cục:</a:t>
            </a:r>
          </a:p>
        </p:txBody>
      </p:sp>
      <p:sp>
        <p:nvSpPr>
          <p:cNvPr id="4" name="TextBox 3"/>
          <p:cNvSpPr txBox="1">
            <a:spLocks noChangeArrowheads="1"/>
          </p:cNvSpPr>
          <p:nvPr/>
        </p:nvSpPr>
        <p:spPr bwMode="auto">
          <a:xfrm>
            <a:off x="381000" y="457200"/>
            <a:ext cx="8458200" cy="3540125"/>
          </a:xfrm>
          <a:prstGeom prst="rect">
            <a:avLst/>
          </a:prstGeom>
          <a:noFill/>
          <a:ln w="9525">
            <a:noFill/>
            <a:miter lim="800000"/>
            <a:headEnd/>
            <a:tailEnd/>
          </a:ln>
        </p:spPr>
        <p:txBody>
          <a:bodyPr>
            <a:spAutoFit/>
          </a:bodyPr>
          <a:lstStyle/>
          <a:p>
            <a:pPr algn="just"/>
            <a:r>
              <a:rPr lang="vi-VN" sz="2800">
                <a:solidFill>
                  <a:srgbClr val="0000CC"/>
                </a:solidFill>
                <a:latin typeface="Times New Roman" pitchFamily="18" charset="0"/>
                <a:cs typeface="Times New Roman" pitchFamily="18" charset="0"/>
              </a:rPr>
              <a:t>Đoạn1: “Hôm sau..cũng xong”</a:t>
            </a:r>
          </a:p>
          <a:p>
            <a:pPr algn="just"/>
            <a:r>
              <a:rPr lang="vi-VN" sz="2800">
                <a:solidFill>
                  <a:srgbClr val="0000CC"/>
                </a:solidFill>
                <a:latin typeface="Times New Roman" pitchFamily="18" charset="0"/>
                <a:cs typeface="Times New Roman" pitchFamily="18" charset="0"/>
              </a:rPr>
              <a:t>	 =&gt; Lão Hạc kể chuyện bán chó và nhờ ông hai việc…, ông giáo an ủi Lão Hạc</a:t>
            </a:r>
          </a:p>
          <a:p>
            <a:pPr algn="just"/>
            <a:r>
              <a:rPr lang="vi-VN" sz="2800">
                <a:solidFill>
                  <a:srgbClr val="0000CC"/>
                </a:solidFill>
                <a:latin typeface="Times New Roman" pitchFamily="18" charset="0"/>
                <a:cs typeface="Times New Roman" pitchFamily="18" charset="0"/>
              </a:rPr>
              <a:t>Đoạn 2: “Luôn mấy hôm …đáng buồn”</a:t>
            </a:r>
          </a:p>
          <a:p>
            <a:pPr algn="just"/>
            <a:r>
              <a:rPr lang="vi-VN" sz="2800">
                <a:solidFill>
                  <a:srgbClr val="0000CC"/>
                </a:solidFill>
                <a:latin typeface="Times New Roman" pitchFamily="18" charset="0"/>
                <a:cs typeface="Times New Roman" pitchFamily="18" charset="0"/>
              </a:rPr>
              <a:t>	 =&gt; Cuộc sống của Lão Hạc sau đó,  thái độ của Binh Tư và ông giáo…</a:t>
            </a:r>
          </a:p>
          <a:p>
            <a:pPr algn="just"/>
            <a:r>
              <a:rPr lang="vi-VN" sz="2800">
                <a:solidFill>
                  <a:srgbClr val="0000CC"/>
                </a:solidFill>
                <a:latin typeface="Times New Roman" pitchFamily="18" charset="0"/>
                <a:cs typeface="Times New Roman" pitchFamily="18" charset="0"/>
              </a:rPr>
              <a:t>Đoạn 3: “Không! Cuộc đời… một sào”  </a:t>
            </a:r>
          </a:p>
          <a:p>
            <a:pPr algn="just"/>
            <a:r>
              <a:rPr lang="vi-VN" sz="2800">
                <a:solidFill>
                  <a:srgbClr val="0000CC"/>
                </a:solidFill>
                <a:latin typeface="Times New Roman" pitchFamily="18" charset="0"/>
                <a:cs typeface="Times New Roman" pitchFamily="18" charset="0"/>
              </a:rPr>
              <a:t>	 =&gt; Cái chết của Lão Hạc</a:t>
            </a:r>
          </a:p>
        </p:txBody>
      </p:sp>
      <p:sp>
        <p:nvSpPr>
          <p:cNvPr id="5" name="TextBox 4"/>
          <p:cNvSpPr txBox="1">
            <a:spLocks noChangeArrowheads="1"/>
          </p:cNvSpPr>
          <p:nvPr/>
        </p:nvSpPr>
        <p:spPr bwMode="auto">
          <a:xfrm>
            <a:off x="152400" y="3968750"/>
            <a:ext cx="1971675"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e. Thể loại: </a:t>
            </a:r>
          </a:p>
        </p:txBody>
      </p:sp>
      <p:sp>
        <p:nvSpPr>
          <p:cNvPr id="6" name="TextBox 5"/>
          <p:cNvSpPr txBox="1">
            <a:spLocks noChangeArrowheads="1"/>
          </p:cNvSpPr>
          <p:nvPr/>
        </p:nvSpPr>
        <p:spPr bwMode="auto">
          <a:xfrm>
            <a:off x="1893888" y="3962400"/>
            <a:ext cx="2144712" cy="523875"/>
          </a:xfrm>
          <a:prstGeom prst="rect">
            <a:avLst/>
          </a:prstGeom>
          <a:noFill/>
          <a:ln w="9525">
            <a:noFill/>
            <a:miter lim="800000"/>
            <a:headEnd/>
            <a:tailEnd/>
          </a:ln>
        </p:spPr>
        <p:txBody>
          <a:bodyPr wrap="none">
            <a:spAutoFit/>
          </a:bodyPr>
          <a:lstStyle/>
          <a:p>
            <a:r>
              <a:rPr lang="en-US" sz="2800">
                <a:solidFill>
                  <a:srgbClr val="0000CC"/>
                </a:solidFill>
                <a:latin typeface="Times New Roman" pitchFamily="18" charset="0"/>
                <a:cs typeface="Times New Roman" pitchFamily="18" charset="0"/>
              </a:rPr>
              <a:t>Truyện ngắn</a:t>
            </a:r>
          </a:p>
        </p:txBody>
      </p:sp>
      <p:sp>
        <p:nvSpPr>
          <p:cNvPr id="7" name="TextBox 6"/>
          <p:cNvSpPr txBox="1">
            <a:spLocks noChangeArrowheads="1"/>
          </p:cNvSpPr>
          <p:nvPr/>
        </p:nvSpPr>
        <p:spPr bwMode="auto">
          <a:xfrm>
            <a:off x="152400" y="4419600"/>
            <a:ext cx="8315325" cy="523875"/>
          </a:xfrm>
          <a:prstGeom prst="rect">
            <a:avLst/>
          </a:prstGeom>
          <a:noFill/>
          <a:ln w="9525">
            <a:noFill/>
            <a:miter lim="800000"/>
            <a:headEnd/>
            <a:tailEnd/>
          </a:ln>
        </p:spPr>
        <p:txBody>
          <a:bodyPr wrap="none">
            <a:spAutoFit/>
          </a:bodyPr>
          <a:lstStyle/>
          <a:p>
            <a:r>
              <a:rPr lang="vi-VN" sz="2800">
                <a:solidFill>
                  <a:srgbClr val="FF0000"/>
                </a:solidFill>
                <a:latin typeface="Times New Roman" pitchFamily="18" charset="0"/>
                <a:cs typeface="Times New Roman" pitchFamily="18" charset="0"/>
              </a:rPr>
              <a:t>f, Phương thức biểu đạt: Tự sự + miêu tả + biểu cảm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52400" y="0"/>
            <a:ext cx="1830388"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g. Ngôi kể:</a:t>
            </a:r>
          </a:p>
        </p:txBody>
      </p:sp>
      <p:sp>
        <p:nvSpPr>
          <p:cNvPr id="4" name="TextBox 3"/>
          <p:cNvSpPr txBox="1">
            <a:spLocks noChangeArrowheads="1"/>
          </p:cNvSpPr>
          <p:nvPr/>
        </p:nvSpPr>
        <p:spPr bwMode="auto">
          <a:xfrm>
            <a:off x="457200" y="620713"/>
            <a:ext cx="2976563" cy="523875"/>
          </a:xfrm>
          <a:prstGeom prst="rect">
            <a:avLst/>
          </a:prstGeom>
          <a:noFill/>
          <a:ln w="9525">
            <a:noFill/>
            <a:miter lim="800000"/>
            <a:headEnd/>
            <a:tailEnd/>
          </a:ln>
        </p:spPr>
        <p:txBody>
          <a:bodyPr wrap="none">
            <a:spAutoFit/>
          </a:bodyPr>
          <a:lstStyle/>
          <a:p>
            <a:r>
              <a:rPr lang="en-US" sz="2800">
                <a:solidFill>
                  <a:srgbClr val="0000CC"/>
                </a:solidFill>
                <a:latin typeface="Times New Roman" pitchFamily="18" charset="0"/>
                <a:cs typeface="Times New Roman" pitchFamily="18" charset="0"/>
              </a:rPr>
              <a:t>- Ngôi kể thứ nhất</a:t>
            </a:r>
          </a:p>
        </p:txBody>
      </p:sp>
      <p:sp>
        <p:nvSpPr>
          <p:cNvPr id="5" name="TextBox 4"/>
          <p:cNvSpPr txBox="1">
            <a:spLocks noChangeArrowheads="1"/>
          </p:cNvSpPr>
          <p:nvPr/>
        </p:nvSpPr>
        <p:spPr bwMode="auto">
          <a:xfrm>
            <a:off x="457200" y="990600"/>
            <a:ext cx="8534400" cy="954088"/>
          </a:xfrm>
          <a:prstGeom prst="rect">
            <a:avLst/>
          </a:prstGeom>
          <a:noFill/>
          <a:ln w="9525">
            <a:noFill/>
            <a:miter lim="800000"/>
            <a:headEnd/>
            <a:tailEnd/>
          </a:ln>
        </p:spPr>
        <p:txBody>
          <a:bodyPr>
            <a:spAutoFit/>
          </a:bodyPr>
          <a:lstStyle/>
          <a:p>
            <a:r>
              <a:rPr lang="en-US" sz="2800">
                <a:solidFill>
                  <a:srgbClr val="0000CC"/>
                </a:solidFill>
                <a:latin typeface="Times New Roman" pitchFamily="18" charset="0"/>
                <a:cs typeface="Times New Roman" pitchFamily="18" charset="0"/>
              </a:rPr>
              <a:t>- Làm câu chuyện trở nên gần gũi, quen thuộc, dẫn dắt tự nhiên linh hoạt và có tính thuyết phục cao.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a:srcRect/>
          <a:stretch>
            <a:fillRect/>
          </a:stretch>
        </p:blipFill>
        <p:spPr bwMode="auto">
          <a:xfrm>
            <a:off x="0" y="0"/>
            <a:ext cx="9128125" cy="6858000"/>
          </a:xfrm>
          <a:prstGeom prst="rect">
            <a:avLst/>
          </a:prstGeom>
          <a:noFill/>
          <a:ln w="9525">
            <a:noFill/>
            <a:miter lim="800000"/>
            <a:headEnd/>
            <a:tailEnd/>
          </a:ln>
        </p:spPr>
      </p:pic>
      <p:pic>
        <p:nvPicPr>
          <p:cNvPr id="4" name="video_Lao_Hac_ke_chuyen_ban_cho_131008144055.wmv">
            <a:hlinkClick r:id="" action="ppaction://media"/>
          </p:cNvPr>
          <p:cNvPicPr>
            <a:picLocks noRot="1" noChangeAspect="1"/>
          </p:cNvPicPr>
          <p:nvPr>
            <a:videoFile r:link="rId1"/>
          </p:nvPr>
        </p:nvPicPr>
        <p:blipFill>
          <a:blip r:embed="rId4"/>
          <a:srcRect/>
          <a:stretch>
            <a:fillRect/>
          </a:stretch>
        </p:blipFill>
        <p:spPr bwMode="auto">
          <a:xfrm>
            <a:off x="838200" y="990600"/>
            <a:ext cx="74676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62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3315" name="Text Box 3"/>
          <p:cNvSpPr txBox="1">
            <a:spLocks noChangeArrowheads="1"/>
          </p:cNvSpPr>
          <p:nvPr/>
        </p:nvSpPr>
        <p:spPr bwMode="auto">
          <a:xfrm>
            <a:off x="1066800" y="2286000"/>
            <a:ext cx="1143000" cy="366713"/>
          </a:xfrm>
          <a:prstGeom prst="rect">
            <a:avLst/>
          </a:prstGeom>
          <a:noFill/>
          <a:ln w="9525">
            <a:noFill/>
            <a:miter lim="800000"/>
            <a:headEnd/>
            <a:tailEnd/>
          </a:ln>
          <a:effectLst/>
        </p:spPr>
        <p:txBody>
          <a:bodyPr>
            <a:spAutoFit/>
          </a:bodyPr>
          <a:lstStyle/>
          <a:p>
            <a:pPr>
              <a:spcBef>
                <a:spcPct val="50000"/>
              </a:spcBef>
            </a:pPr>
            <a:endParaRPr lang="en-US" b="0"/>
          </a:p>
        </p:txBody>
      </p:sp>
      <p:sp>
        <p:nvSpPr>
          <p:cNvPr id="13316" name="Text Box 4"/>
          <p:cNvSpPr txBox="1">
            <a:spLocks noChangeArrowheads="1"/>
          </p:cNvSpPr>
          <p:nvPr/>
        </p:nvSpPr>
        <p:spPr bwMode="auto">
          <a:xfrm>
            <a:off x="4038600" y="1524000"/>
            <a:ext cx="184150" cy="366713"/>
          </a:xfrm>
          <a:prstGeom prst="rect">
            <a:avLst/>
          </a:prstGeom>
          <a:noFill/>
          <a:ln w="9525">
            <a:noFill/>
            <a:miter lim="800000"/>
            <a:headEnd/>
            <a:tailEnd/>
          </a:ln>
          <a:effectLst/>
        </p:spPr>
        <p:txBody>
          <a:bodyPr wrap="none">
            <a:spAutoFit/>
          </a:bodyPr>
          <a:lstStyle/>
          <a:p>
            <a:endParaRPr lang="en-US" b="0"/>
          </a:p>
        </p:txBody>
      </p:sp>
      <p:sp>
        <p:nvSpPr>
          <p:cNvPr id="13317" name="Line 10"/>
          <p:cNvSpPr>
            <a:spLocks noChangeShapeType="1"/>
          </p:cNvSpPr>
          <p:nvPr/>
        </p:nvSpPr>
        <p:spPr bwMode="auto">
          <a:xfrm>
            <a:off x="4114800" y="533400"/>
            <a:ext cx="76200" cy="6324600"/>
          </a:xfrm>
          <a:prstGeom prst="line">
            <a:avLst/>
          </a:prstGeom>
          <a:noFill/>
          <a:ln w="28575">
            <a:solidFill>
              <a:srgbClr val="0000FF"/>
            </a:solidFill>
            <a:round/>
            <a:headEnd/>
            <a:tailEnd/>
          </a:ln>
          <a:effectLst/>
        </p:spPr>
        <p:txBody>
          <a:bodyPr/>
          <a:lstStyle/>
          <a:p>
            <a:endParaRPr lang="en-US"/>
          </a:p>
        </p:txBody>
      </p:sp>
      <p:sp>
        <p:nvSpPr>
          <p:cNvPr id="13318"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204814" name="Rectangle 14"/>
          <p:cNvSpPr>
            <a:spLocks noChangeArrowheads="1"/>
          </p:cNvSpPr>
          <p:nvPr/>
        </p:nvSpPr>
        <p:spPr bwMode="auto">
          <a:xfrm>
            <a:off x="4267200" y="1981200"/>
            <a:ext cx="4876800" cy="1016000"/>
          </a:xfrm>
          <a:prstGeom prst="rect">
            <a:avLst/>
          </a:prstGeom>
          <a:noFill/>
          <a:ln w="9525">
            <a:noFill/>
            <a:miter lim="800000"/>
            <a:headEnd/>
            <a:tailEnd/>
          </a:ln>
          <a:effectLst/>
        </p:spPr>
        <p:txBody>
          <a:bodyPr>
            <a:spAutoFit/>
          </a:bodyPr>
          <a:lstStyle/>
          <a:p>
            <a:r>
              <a:rPr lang="en-US" sz="2000">
                <a:solidFill>
                  <a:srgbClr val="0000CC"/>
                </a:solidFill>
                <a:latin typeface="Times New Roman" pitchFamily="18" charset="0"/>
                <a:cs typeface="Times New Roman" pitchFamily="18" charset="0"/>
              </a:rPr>
              <a:t>- Nhờ ông giáo:</a:t>
            </a:r>
          </a:p>
          <a:p>
            <a:r>
              <a:rPr lang="en-US" sz="2000">
                <a:solidFill>
                  <a:srgbClr val="0000CC"/>
                </a:solidFill>
                <a:latin typeface="Times New Roman" pitchFamily="18" charset="0"/>
                <a:cs typeface="Times New Roman" pitchFamily="18" charset="0"/>
              </a:rPr>
              <a:t>+ Giữ hộ ba sào vườn cho con trai.</a:t>
            </a:r>
          </a:p>
          <a:p>
            <a:r>
              <a:rPr lang="en-US" sz="2000">
                <a:solidFill>
                  <a:srgbClr val="0000CC"/>
                </a:solidFill>
                <a:latin typeface="Times New Roman" pitchFamily="18" charset="0"/>
                <a:cs typeface="Times New Roman" pitchFamily="18" charset="0"/>
              </a:rPr>
              <a:t>+ Gửi 30 đồng để lo hộ đám tang cho mình.</a:t>
            </a:r>
          </a:p>
        </p:txBody>
      </p:sp>
      <p:sp>
        <p:nvSpPr>
          <p:cNvPr id="204816" name="AutoShape 16"/>
          <p:cNvSpPr>
            <a:spLocks noChangeArrowheads="1"/>
          </p:cNvSpPr>
          <p:nvPr/>
        </p:nvSpPr>
        <p:spPr bwMode="auto">
          <a:xfrm>
            <a:off x="4648200" y="609600"/>
            <a:ext cx="2819400" cy="1143000"/>
          </a:xfrm>
          <a:prstGeom prst="wedgeRoundRectCallout">
            <a:avLst>
              <a:gd name="adj1" fmla="val 72241"/>
              <a:gd name="adj2" fmla="val 65972"/>
              <a:gd name="adj3" fmla="val 16667"/>
            </a:avLst>
          </a:prstGeom>
          <a:solidFill>
            <a:srgbClr val="FFFF99"/>
          </a:solidFill>
          <a:ln w="9525">
            <a:solidFill>
              <a:schemeClr val="tx1"/>
            </a:solidFill>
            <a:miter lim="800000"/>
            <a:headEnd/>
            <a:tailEnd/>
          </a:ln>
          <a:effectLst/>
        </p:spPr>
        <p:txBody>
          <a:bodyPr/>
          <a:lstStyle/>
          <a:p>
            <a:pPr algn="ctr" eaLnBrk="0" hangingPunct="0"/>
            <a:r>
              <a:rPr lang="en-US" sz="2000">
                <a:solidFill>
                  <a:srgbClr val="000099"/>
                </a:solidFill>
                <a:latin typeface="Times New Roman" pitchFamily="18" charset="0"/>
              </a:rPr>
              <a:t>Sau khi bán cậu Vàng lão Hạc đã nhờ ông giáo những gì?</a:t>
            </a:r>
          </a:p>
          <a:p>
            <a:pPr algn="ctr" eaLnBrk="0" hangingPunct="0"/>
            <a:endParaRPr lang="en-US" sz="2000" b="0">
              <a:solidFill>
                <a:srgbClr val="000099"/>
              </a:solidFill>
              <a:latin typeface="Times New Roman" pitchFamily="18" charset="0"/>
            </a:endParaRPr>
          </a:p>
          <a:p>
            <a:pPr algn="ctr" eaLnBrk="0" hangingPunct="0"/>
            <a:endParaRPr lang="en-US" sz="3600" b="0">
              <a:solidFill>
                <a:srgbClr val="000099"/>
              </a:solidFill>
              <a:latin typeface="Times New Roman" pitchFamily="18" charset="0"/>
            </a:endParaRPr>
          </a:p>
        </p:txBody>
      </p:sp>
      <p:sp>
        <p:nvSpPr>
          <p:cNvPr id="204818" name="AutoShape 18"/>
          <p:cNvSpPr>
            <a:spLocks noChangeArrowheads="1"/>
          </p:cNvSpPr>
          <p:nvPr/>
        </p:nvSpPr>
        <p:spPr bwMode="auto">
          <a:xfrm>
            <a:off x="4800600" y="533400"/>
            <a:ext cx="2743200" cy="1295400"/>
          </a:xfrm>
          <a:prstGeom prst="wedgeRoundRectCallout">
            <a:avLst>
              <a:gd name="adj1" fmla="val 69329"/>
              <a:gd name="adj2" fmla="val 53310"/>
              <a:gd name="adj3" fmla="val 16667"/>
            </a:avLst>
          </a:prstGeom>
          <a:solidFill>
            <a:srgbClr val="FFFF99"/>
          </a:solidFill>
          <a:ln w="9525">
            <a:solidFill>
              <a:schemeClr val="tx1"/>
            </a:solidFill>
            <a:miter lim="800000"/>
            <a:headEnd/>
            <a:tailEnd/>
          </a:ln>
          <a:effectLst/>
        </p:spPr>
        <p:txBody>
          <a:bodyPr/>
          <a:lstStyle/>
          <a:p>
            <a:pPr algn="ctr" eaLnBrk="0" hangingPunct="0"/>
            <a:r>
              <a:rPr lang="en-US" sz="2000">
                <a:solidFill>
                  <a:srgbClr val="000099"/>
                </a:solidFill>
                <a:latin typeface="Times New Roman" pitchFamily="18" charset="0"/>
              </a:rPr>
              <a:t>Sau đó cuộc sống của lão Hạc lâm vào tình cảnh như thế nào?</a:t>
            </a:r>
          </a:p>
          <a:p>
            <a:pPr algn="ctr" eaLnBrk="0" hangingPunct="0"/>
            <a:endParaRPr lang="en-US" sz="2000" b="0">
              <a:solidFill>
                <a:srgbClr val="000099"/>
              </a:solidFill>
              <a:latin typeface="Times New Roman" pitchFamily="18" charset="0"/>
            </a:endParaRPr>
          </a:p>
          <a:p>
            <a:pPr algn="ctr" eaLnBrk="0" hangingPunct="0"/>
            <a:endParaRPr lang="en-US" sz="3600" b="0">
              <a:solidFill>
                <a:srgbClr val="000099"/>
              </a:solidFill>
              <a:latin typeface="Times New Roman" pitchFamily="18" charset="0"/>
            </a:endParaRPr>
          </a:p>
        </p:txBody>
      </p:sp>
      <p:sp>
        <p:nvSpPr>
          <p:cNvPr id="65564" name="Text Box 28"/>
          <p:cNvSpPr txBox="1">
            <a:spLocks noChangeArrowheads="1"/>
          </p:cNvSpPr>
          <p:nvPr/>
        </p:nvSpPr>
        <p:spPr bwMode="auto">
          <a:xfrm>
            <a:off x="4267200" y="2943225"/>
            <a:ext cx="4876800" cy="1323975"/>
          </a:xfrm>
          <a:prstGeom prst="rect">
            <a:avLst/>
          </a:prstGeom>
          <a:noFill/>
          <a:ln w="9525">
            <a:noFill/>
            <a:miter lim="800000"/>
            <a:headEnd/>
            <a:tailEnd/>
          </a:ln>
        </p:spPr>
        <p:txBody>
          <a:bodyPr>
            <a:spAutoFit/>
          </a:bodyPr>
          <a:lstStyle/>
          <a:p>
            <a:pPr eaLnBrk="0" hangingPunct="0"/>
            <a:r>
              <a:rPr lang="en-US" sz="2000">
                <a:solidFill>
                  <a:srgbClr val="0000CC"/>
                </a:solidFill>
                <a:latin typeface="Times New Roman" pitchFamily="18" charset="0"/>
              </a:rPr>
              <a:t>- Duy trì cuộc sống: ăn khoai, củ chuối, sung luộc, rau má, củ ráy, bữa trai, bữa ốc.</a:t>
            </a:r>
          </a:p>
          <a:p>
            <a:pPr eaLnBrk="0" hangingPunct="0"/>
            <a:r>
              <a:rPr lang="en-US" sz="2000">
                <a:solidFill>
                  <a:srgbClr val="0000CC"/>
                </a:solidFill>
                <a:latin typeface="Times New Roman" pitchFamily="18" charset="0"/>
              </a:rPr>
              <a:t>- Từ chối mọi sự giúp đỡ gần như là hách dịch.</a:t>
            </a:r>
          </a:p>
        </p:txBody>
      </p:sp>
      <p:sp>
        <p:nvSpPr>
          <p:cNvPr id="204823" name="Text Box 23"/>
          <p:cNvSpPr txBox="1">
            <a:spLocks noChangeArrowheads="1"/>
          </p:cNvSpPr>
          <p:nvPr/>
        </p:nvSpPr>
        <p:spPr bwMode="auto">
          <a:xfrm>
            <a:off x="4343400" y="4267200"/>
            <a:ext cx="4648200" cy="830263"/>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Times New Roman" pitchFamily="18" charset="0"/>
              </a:rPr>
              <a:t>=&gt; Thương con sâu sắc, giàu lòng tự trọng.</a:t>
            </a:r>
          </a:p>
        </p:txBody>
      </p:sp>
      <p:sp>
        <p:nvSpPr>
          <p:cNvPr id="13324" name="Text Box 24"/>
          <p:cNvSpPr txBox="1">
            <a:spLocks noChangeArrowheads="1"/>
          </p:cNvSpPr>
          <p:nvPr/>
        </p:nvSpPr>
        <p:spPr bwMode="auto">
          <a:xfrm>
            <a:off x="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13325" name="Text Box 29"/>
          <p:cNvSpPr txBox="1">
            <a:spLocks noChangeArrowheads="1"/>
          </p:cNvSpPr>
          <p:nvPr/>
        </p:nvSpPr>
        <p:spPr bwMode="auto">
          <a:xfrm>
            <a:off x="0" y="5334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04831" name="Text Box 31"/>
          <p:cNvSpPr txBox="1">
            <a:spLocks noChangeArrowheads="1"/>
          </p:cNvSpPr>
          <p:nvPr/>
        </p:nvSpPr>
        <p:spPr bwMode="auto">
          <a:xfrm>
            <a:off x="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04832" name="Text Box 32"/>
          <p:cNvSpPr txBox="1">
            <a:spLocks noChangeArrowheads="1"/>
          </p:cNvSpPr>
          <p:nvPr/>
        </p:nvSpPr>
        <p:spPr bwMode="auto">
          <a:xfrm>
            <a:off x="0" y="1600200"/>
            <a:ext cx="4114800" cy="430213"/>
          </a:xfrm>
          <a:prstGeom prst="rect">
            <a:avLst/>
          </a:prstGeom>
          <a:noFill/>
          <a:ln w="9525">
            <a:noFill/>
            <a:miter lim="800000"/>
            <a:headEnd/>
            <a:tailEnd/>
          </a:ln>
          <a:effectLst/>
        </p:spPr>
        <p:txBody>
          <a:bodyPr>
            <a:spAutoFit/>
          </a:bodyPr>
          <a:lstStyle/>
          <a:p>
            <a:pPr>
              <a:spcBef>
                <a:spcPct val="50000"/>
              </a:spcBef>
            </a:pPr>
            <a:r>
              <a:rPr lang="en-US" sz="2200" b="0">
                <a:solidFill>
                  <a:srgbClr val="0000CC"/>
                </a:solidFill>
                <a:latin typeface="Times New Roman" pitchFamily="18" charset="0"/>
              </a:rPr>
              <a:t>- Thương con, giàu lòng tự trọng.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1"/>
                                        </p:tgtEl>
                                        <p:attrNameLst>
                                          <p:attrName>style.visibility</p:attrName>
                                        </p:attrNameLst>
                                      </p:cBhvr>
                                      <p:to>
                                        <p:strVal val="visible"/>
                                      </p:to>
                                    </p:set>
                                    <p:animEffect transition="in" filter="blinds(horizontal)">
                                      <p:cBhvr>
                                        <p:cTn id="7" dur="500"/>
                                        <p:tgtEl>
                                          <p:spTgt spid="204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16"/>
                                        </p:tgtEl>
                                        <p:attrNameLst>
                                          <p:attrName>style.visibility</p:attrName>
                                        </p:attrNameLst>
                                      </p:cBhvr>
                                      <p:to>
                                        <p:strVal val="visible"/>
                                      </p:to>
                                    </p:set>
                                    <p:animEffect transition="in" filter="blinds(horizontal)">
                                      <p:cBhvr>
                                        <p:cTn id="12" dur="500"/>
                                        <p:tgtEl>
                                          <p:spTgt spid="2048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04816"/>
                                        </p:tgtEl>
                                      </p:cBhvr>
                                    </p:animEffect>
                                    <p:set>
                                      <p:cBhvr>
                                        <p:cTn id="17" dur="1" fill="hold">
                                          <p:stCondLst>
                                            <p:cond delay="499"/>
                                          </p:stCondLst>
                                        </p:cTn>
                                        <p:tgtEl>
                                          <p:spTgt spid="20481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14"/>
                                        </p:tgtEl>
                                        <p:attrNameLst>
                                          <p:attrName>style.visibility</p:attrName>
                                        </p:attrNameLst>
                                      </p:cBhvr>
                                      <p:to>
                                        <p:strVal val="visible"/>
                                      </p:to>
                                    </p:set>
                                    <p:animEffect transition="in" filter="blinds(horizontal)">
                                      <p:cBhvr>
                                        <p:cTn id="22" dur="500"/>
                                        <p:tgtEl>
                                          <p:spTgt spid="2048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18"/>
                                        </p:tgtEl>
                                        <p:attrNameLst>
                                          <p:attrName>style.visibility</p:attrName>
                                        </p:attrNameLst>
                                      </p:cBhvr>
                                      <p:to>
                                        <p:strVal val="visible"/>
                                      </p:to>
                                    </p:set>
                                    <p:animEffect transition="in" filter="blinds(horizontal)">
                                      <p:cBhvr>
                                        <p:cTn id="27" dur="500"/>
                                        <p:tgtEl>
                                          <p:spTgt spid="2048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04818"/>
                                        </p:tgtEl>
                                      </p:cBhvr>
                                    </p:animEffect>
                                    <p:set>
                                      <p:cBhvr>
                                        <p:cTn id="32" dur="1" fill="hold">
                                          <p:stCondLst>
                                            <p:cond delay="499"/>
                                          </p:stCondLst>
                                        </p:cTn>
                                        <p:tgtEl>
                                          <p:spTgt spid="20481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564"/>
                                        </p:tgtEl>
                                        <p:attrNameLst>
                                          <p:attrName>style.visibility</p:attrName>
                                        </p:attrNameLst>
                                      </p:cBhvr>
                                      <p:to>
                                        <p:strVal val="visible"/>
                                      </p:to>
                                    </p:set>
                                    <p:animEffect transition="in" filter="blinds(horizontal)">
                                      <p:cBhvr>
                                        <p:cTn id="37" dur="500"/>
                                        <p:tgtEl>
                                          <p:spTgt spid="6556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4823"/>
                                        </p:tgtEl>
                                        <p:attrNameLst>
                                          <p:attrName>style.visibility</p:attrName>
                                        </p:attrNameLst>
                                      </p:cBhvr>
                                      <p:to>
                                        <p:strVal val="visible"/>
                                      </p:to>
                                    </p:set>
                                    <p:animEffect transition="in" filter="blinds(horizontal)">
                                      <p:cBhvr>
                                        <p:cTn id="40" dur="500"/>
                                        <p:tgtEl>
                                          <p:spTgt spid="20482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4832"/>
                                        </p:tgtEl>
                                        <p:attrNameLst>
                                          <p:attrName>style.visibility</p:attrName>
                                        </p:attrNameLst>
                                      </p:cBhvr>
                                      <p:to>
                                        <p:strVal val="visible"/>
                                      </p:to>
                                    </p:set>
                                    <p:animEffect transition="in" filter="blinds(horizontal)">
                                      <p:cBhvr>
                                        <p:cTn id="45" dur="500"/>
                                        <p:tgtEl>
                                          <p:spTgt spid="20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4" grpId="0"/>
      <p:bldP spid="204816" grpId="0" animBg="1"/>
      <p:bldP spid="204816" grpId="1" animBg="1"/>
      <p:bldP spid="204818" grpId="0" animBg="1"/>
      <p:bldP spid="204818" grpId="1" animBg="1"/>
      <p:bldP spid="65564" grpId="0"/>
      <p:bldP spid="204823" grpId="0"/>
      <p:bldP spid="204831" grpId="0"/>
      <p:bldP spid="20483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4339" name="Text Box 3"/>
          <p:cNvSpPr txBox="1">
            <a:spLocks noChangeArrowheads="1"/>
          </p:cNvSpPr>
          <p:nvPr/>
        </p:nvSpPr>
        <p:spPr bwMode="auto">
          <a:xfrm>
            <a:off x="1066800" y="2286000"/>
            <a:ext cx="1143000" cy="366713"/>
          </a:xfrm>
          <a:prstGeom prst="rect">
            <a:avLst/>
          </a:prstGeom>
          <a:noFill/>
          <a:ln w="9525">
            <a:noFill/>
            <a:miter lim="800000"/>
            <a:headEnd/>
            <a:tailEnd/>
          </a:ln>
          <a:effectLst/>
        </p:spPr>
        <p:txBody>
          <a:bodyPr>
            <a:spAutoFit/>
          </a:bodyPr>
          <a:lstStyle/>
          <a:p>
            <a:pPr>
              <a:spcBef>
                <a:spcPct val="50000"/>
              </a:spcBef>
            </a:pPr>
            <a:endParaRPr lang="en-US" b="0"/>
          </a:p>
        </p:txBody>
      </p:sp>
      <p:sp>
        <p:nvSpPr>
          <p:cNvPr id="14340"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4341" name="Line 10"/>
          <p:cNvSpPr>
            <a:spLocks noChangeShapeType="1"/>
          </p:cNvSpPr>
          <p:nvPr/>
        </p:nvSpPr>
        <p:spPr bwMode="auto">
          <a:xfrm>
            <a:off x="4114800" y="492125"/>
            <a:ext cx="0" cy="6365875"/>
          </a:xfrm>
          <a:prstGeom prst="line">
            <a:avLst/>
          </a:prstGeom>
          <a:noFill/>
          <a:ln w="28575">
            <a:solidFill>
              <a:srgbClr val="0000FF"/>
            </a:solidFill>
            <a:round/>
            <a:headEnd/>
            <a:tailEnd/>
          </a:ln>
          <a:effectLst/>
        </p:spPr>
        <p:txBody>
          <a:bodyPr/>
          <a:lstStyle/>
          <a:p>
            <a:endParaRPr lang="en-US"/>
          </a:p>
        </p:txBody>
      </p:sp>
      <p:sp>
        <p:nvSpPr>
          <p:cNvPr id="207897" name="AutoShape 25"/>
          <p:cNvSpPr>
            <a:spLocks noChangeArrowheads="1"/>
          </p:cNvSpPr>
          <p:nvPr/>
        </p:nvSpPr>
        <p:spPr bwMode="auto">
          <a:xfrm>
            <a:off x="4495800" y="533400"/>
            <a:ext cx="2895600" cy="1447800"/>
          </a:xfrm>
          <a:prstGeom prst="wedgeEllipseCallout">
            <a:avLst>
              <a:gd name="adj1" fmla="val 40898"/>
              <a:gd name="adj2" fmla="val 94190"/>
            </a:avLst>
          </a:prstGeom>
          <a:solidFill>
            <a:srgbClr val="FFFF99"/>
          </a:solidFill>
          <a:ln w="9525">
            <a:solidFill>
              <a:schemeClr val="tx1"/>
            </a:solidFill>
            <a:miter lim="800000"/>
            <a:headEnd/>
            <a:tailEnd/>
          </a:ln>
          <a:effectLst/>
        </p:spPr>
        <p:txBody>
          <a:bodyPr/>
          <a:lstStyle/>
          <a:p>
            <a:pPr eaLnBrk="0" hangingPunct="0"/>
            <a:r>
              <a:rPr lang="en-US">
                <a:solidFill>
                  <a:srgbClr val="000099"/>
                </a:solidFill>
                <a:latin typeface="Times New Roman" pitchFamily="18" charset="0"/>
              </a:rPr>
              <a:t>Tìm những chi tiết miêu tả cái chết của lão Hạc?</a:t>
            </a:r>
            <a:r>
              <a:rPr lang="en-US" b="0">
                <a:solidFill>
                  <a:srgbClr val="000099"/>
                </a:solidFill>
                <a:latin typeface="Times New Roman" pitchFamily="18" charset="0"/>
              </a:rPr>
              <a:t> ?</a:t>
            </a:r>
          </a:p>
        </p:txBody>
      </p:sp>
      <p:sp>
        <p:nvSpPr>
          <p:cNvPr id="207900" name="Rectangle 28"/>
          <p:cNvSpPr>
            <a:spLocks noChangeArrowheads="1"/>
          </p:cNvSpPr>
          <p:nvPr/>
        </p:nvSpPr>
        <p:spPr bwMode="auto">
          <a:xfrm>
            <a:off x="4081463" y="2667000"/>
            <a:ext cx="5062537" cy="1311275"/>
          </a:xfrm>
          <a:prstGeom prst="rect">
            <a:avLst/>
          </a:prstGeom>
          <a:noFill/>
          <a:ln w="9525">
            <a:noFill/>
            <a:miter lim="800000"/>
            <a:headEnd/>
            <a:tailEnd/>
          </a:ln>
          <a:effectLst/>
        </p:spPr>
        <p:txBody>
          <a:bodyPr wrap="none">
            <a:spAutoFit/>
          </a:bodyPr>
          <a:lstStyle/>
          <a:p>
            <a:pPr eaLnBrk="0" hangingPunct="0"/>
            <a:r>
              <a:rPr lang="en-US" sz="2000">
                <a:latin typeface="Times New Roman" pitchFamily="18" charset="0"/>
              </a:rPr>
              <a:t>“…lão Hạc…</a:t>
            </a:r>
            <a:r>
              <a:rPr lang="en-US" sz="2000" i="1">
                <a:solidFill>
                  <a:srgbClr val="FF0000"/>
                </a:solidFill>
                <a:latin typeface="Times New Roman" pitchFamily="18" charset="0"/>
              </a:rPr>
              <a:t>vật vã,</a:t>
            </a:r>
            <a:r>
              <a:rPr lang="en-US" sz="2000">
                <a:latin typeface="Times New Roman" pitchFamily="18" charset="0"/>
              </a:rPr>
              <a:t> đầu tóc </a:t>
            </a:r>
            <a:r>
              <a:rPr lang="en-US" sz="2000" i="1">
                <a:solidFill>
                  <a:srgbClr val="FF0000"/>
                </a:solidFill>
                <a:latin typeface="Times New Roman" pitchFamily="18" charset="0"/>
              </a:rPr>
              <a:t>rũ rượi</a:t>
            </a:r>
            <a:r>
              <a:rPr lang="en-US" sz="2000">
                <a:solidFill>
                  <a:srgbClr val="FF0000"/>
                </a:solidFill>
                <a:latin typeface="Times New Roman" pitchFamily="18" charset="0"/>
              </a:rPr>
              <a:t>,</a:t>
            </a:r>
            <a:r>
              <a:rPr lang="en-US" sz="2000">
                <a:latin typeface="Times New Roman" pitchFamily="18" charset="0"/>
              </a:rPr>
              <a:t> quần áo </a:t>
            </a:r>
          </a:p>
          <a:p>
            <a:pPr eaLnBrk="0" hangingPunct="0"/>
            <a:r>
              <a:rPr lang="en-US" sz="2000" i="1">
                <a:solidFill>
                  <a:srgbClr val="FF0000"/>
                </a:solidFill>
                <a:latin typeface="Times New Roman" pitchFamily="18" charset="0"/>
              </a:rPr>
              <a:t>xộc xệch</a:t>
            </a:r>
            <a:r>
              <a:rPr lang="en-US" sz="2000" i="1">
                <a:latin typeface="Times New Roman" pitchFamily="18" charset="0"/>
              </a:rPr>
              <a:t>,</a:t>
            </a:r>
            <a:r>
              <a:rPr lang="en-US" sz="2000">
                <a:latin typeface="Times New Roman" pitchFamily="18" charset="0"/>
              </a:rPr>
              <a:t> hai mắt </a:t>
            </a:r>
            <a:r>
              <a:rPr lang="en-US" sz="2000" i="1">
                <a:solidFill>
                  <a:srgbClr val="FF0000"/>
                </a:solidFill>
                <a:latin typeface="Times New Roman" pitchFamily="18" charset="0"/>
              </a:rPr>
              <a:t>long sòng sọc</a:t>
            </a:r>
            <a:r>
              <a:rPr lang="en-US" sz="2000">
                <a:latin typeface="Times New Roman" pitchFamily="18" charset="0"/>
              </a:rPr>
              <a:t>. lão </a:t>
            </a:r>
            <a:r>
              <a:rPr lang="en-US" sz="2000" i="1">
                <a:solidFill>
                  <a:srgbClr val="FF0000"/>
                </a:solidFill>
                <a:latin typeface="Times New Roman" pitchFamily="18" charset="0"/>
              </a:rPr>
              <a:t>tru tréo</a:t>
            </a:r>
            <a:r>
              <a:rPr lang="en-US" sz="2000">
                <a:solidFill>
                  <a:srgbClr val="FF0000"/>
                </a:solidFill>
                <a:latin typeface="Times New Roman" pitchFamily="18" charset="0"/>
              </a:rPr>
              <a:t>,</a:t>
            </a:r>
            <a:r>
              <a:rPr lang="en-US" sz="2000">
                <a:latin typeface="Times New Roman" pitchFamily="18" charset="0"/>
              </a:rPr>
              <a:t> </a:t>
            </a:r>
          </a:p>
          <a:p>
            <a:pPr eaLnBrk="0" hangingPunct="0"/>
            <a:r>
              <a:rPr lang="en-US" sz="2000">
                <a:latin typeface="Times New Roman" pitchFamily="18" charset="0"/>
              </a:rPr>
              <a:t>bọt mép </a:t>
            </a:r>
            <a:r>
              <a:rPr lang="en-US" sz="2000" i="1">
                <a:solidFill>
                  <a:srgbClr val="FF0000"/>
                </a:solidFill>
                <a:latin typeface="Times New Roman" pitchFamily="18" charset="0"/>
              </a:rPr>
              <a:t>sùi ra</a:t>
            </a:r>
            <a:r>
              <a:rPr lang="en-US" sz="2000">
                <a:solidFill>
                  <a:srgbClr val="FF0000"/>
                </a:solidFill>
                <a:latin typeface="Times New Roman" pitchFamily="18" charset="0"/>
              </a:rPr>
              <a:t>…</a:t>
            </a:r>
            <a:r>
              <a:rPr lang="en-US" sz="2000" i="1">
                <a:solidFill>
                  <a:srgbClr val="FF0000"/>
                </a:solidFill>
                <a:latin typeface="Times New Roman" pitchFamily="18" charset="0"/>
              </a:rPr>
              <a:t>giật mạnh</a:t>
            </a:r>
            <a:r>
              <a:rPr lang="en-US" sz="2000">
                <a:latin typeface="Times New Roman" pitchFamily="18" charset="0"/>
              </a:rPr>
              <a:t>…lão </a:t>
            </a:r>
            <a:r>
              <a:rPr lang="en-US" sz="2000" i="1">
                <a:solidFill>
                  <a:srgbClr val="FF0000"/>
                </a:solidFill>
                <a:latin typeface="Times New Roman" pitchFamily="18" charset="0"/>
              </a:rPr>
              <a:t>vật vã</a:t>
            </a:r>
            <a:r>
              <a:rPr lang="en-US" sz="2000">
                <a:latin typeface="Times New Roman" pitchFamily="18" charset="0"/>
              </a:rPr>
              <a:t> đến </a:t>
            </a:r>
          </a:p>
          <a:p>
            <a:pPr eaLnBrk="0" hangingPunct="0"/>
            <a:r>
              <a:rPr lang="en-US" sz="2000">
                <a:latin typeface="Times New Roman" pitchFamily="18" charset="0"/>
              </a:rPr>
              <a:t>hai giờ đồng hồ rồi mới chết”.</a:t>
            </a:r>
          </a:p>
        </p:txBody>
      </p:sp>
      <p:sp>
        <p:nvSpPr>
          <p:cNvPr id="207901" name="Rectangle 29"/>
          <p:cNvSpPr>
            <a:spLocks noChangeArrowheads="1"/>
          </p:cNvSpPr>
          <p:nvPr/>
        </p:nvSpPr>
        <p:spPr bwMode="auto">
          <a:xfrm>
            <a:off x="4157663" y="4217988"/>
            <a:ext cx="3925887" cy="396875"/>
          </a:xfrm>
          <a:prstGeom prst="rect">
            <a:avLst/>
          </a:prstGeom>
          <a:noFill/>
          <a:ln w="9525">
            <a:noFill/>
            <a:miter lim="800000"/>
            <a:headEnd/>
            <a:tailEnd/>
          </a:ln>
          <a:effectLst/>
        </p:spPr>
        <p:txBody>
          <a:bodyPr wrap="none">
            <a:spAutoFit/>
          </a:bodyPr>
          <a:lstStyle/>
          <a:p>
            <a:pPr algn="ctr" eaLnBrk="0" hangingPunct="0"/>
            <a:r>
              <a:rPr lang="en-US" sz="2000" b="0">
                <a:solidFill>
                  <a:srgbClr val="0000CC"/>
                </a:solidFill>
                <a:latin typeface="Times New Roman" pitchFamily="18" charset="0"/>
              </a:rPr>
              <a:t>→ Từ láy (tượng hình, tượng thanh)</a:t>
            </a:r>
          </a:p>
        </p:txBody>
      </p:sp>
      <p:sp>
        <p:nvSpPr>
          <p:cNvPr id="70679" name="Text Box 23"/>
          <p:cNvSpPr txBox="1">
            <a:spLocks noChangeArrowheads="1"/>
          </p:cNvSpPr>
          <p:nvPr/>
        </p:nvSpPr>
        <p:spPr bwMode="auto">
          <a:xfrm>
            <a:off x="2362200" y="4614863"/>
            <a:ext cx="5181600" cy="769937"/>
          </a:xfrm>
          <a:prstGeom prst="rect">
            <a:avLst/>
          </a:prstGeom>
          <a:noFill/>
          <a:ln w="9525">
            <a:noFill/>
            <a:miter lim="800000"/>
            <a:headEnd/>
            <a:tailEnd/>
          </a:ln>
        </p:spPr>
        <p:txBody>
          <a:bodyPr>
            <a:spAutoFit/>
          </a:bodyPr>
          <a:lstStyle/>
          <a:p>
            <a:pPr marL="2057400" lvl="4" indent="-228600" eaLnBrk="0" hangingPunct="0">
              <a:spcBef>
                <a:spcPct val="50000"/>
              </a:spcBef>
              <a:buFont typeface="Symbol" pitchFamily="18" charset="2"/>
              <a:buChar char="Þ"/>
            </a:pPr>
            <a:r>
              <a:rPr lang="en-US" sz="2400">
                <a:solidFill>
                  <a:srgbClr val="FF0000"/>
                </a:solidFill>
                <a:latin typeface="Times New Roman" pitchFamily="18" charset="0"/>
              </a:rPr>
              <a:t> </a:t>
            </a:r>
            <a:r>
              <a:rPr lang="en-US" sz="2000">
                <a:solidFill>
                  <a:srgbClr val="FF0000"/>
                </a:solidFill>
                <a:latin typeface="Times New Roman" pitchFamily="18" charset="0"/>
              </a:rPr>
              <a:t>cái chết vật vã, đau đớn, dữ dội, bi thảm.</a:t>
            </a:r>
          </a:p>
        </p:txBody>
      </p:sp>
      <p:sp>
        <p:nvSpPr>
          <p:cNvPr id="207903" name="AutoShape 31"/>
          <p:cNvSpPr>
            <a:spLocks noChangeArrowheads="1"/>
          </p:cNvSpPr>
          <p:nvPr/>
        </p:nvSpPr>
        <p:spPr bwMode="auto">
          <a:xfrm>
            <a:off x="4724400" y="457200"/>
            <a:ext cx="2971800" cy="1447800"/>
          </a:xfrm>
          <a:prstGeom prst="wedgeEllipseCallout">
            <a:avLst>
              <a:gd name="adj1" fmla="val 38569"/>
              <a:gd name="adj2" fmla="val 94190"/>
            </a:avLst>
          </a:prstGeom>
          <a:solidFill>
            <a:srgbClr val="FFFF99"/>
          </a:solidFill>
          <a:ln w="9525">
            <a:solidFill>
              <a:schemeClr val="tx1"/>
            </a:solidFill>
            <a:miter lim="800000"/>
            <a:headEnd/>
            <a:tailEnd/>
          </a:ln>
          <a:effectLst/>
        </p:spPr>
        <p:txBody>
          <a:bodyPr/>
          <a:lstStyle/>
          <a:p>
            <a:pPr eaLnBrk="0" hangingPunct="0"/>
            <a:r>
              <a:rPr lang="en-US">
                <a:solidFill>
                  <a:srgbClr val="000099"/>
                </a:solidFill>
                <a:latin typeface="Times New Roman" pitchFamily="18" charset="0"/>
              </a:rPr>
              <a:t>Tại sao lão hạc không chọn cái chết nhẹ nhàng hơn</a:t>
            </a:r>
            <a:r>
              <a:rPr lang="en-US" b="0">
                <a:solidFill>
                  <a:srgbClr val="000099"/>
                </a:solidFill>
                <a:latin typeface="Times New Roman" pitchFamily="18" charset="0"/>
              </a:rPr>
              <a:t> </a:t>
            </a:r>
            <a:r>
              <a:rPr lang="en-US">
                <a:solidFill>
                  <a:srgbClr val="000099"/>
                </a:solidFill>
                <a:latin typeface="Times New Roman" pitchFamily="18" charset="0"/>
              </a:rPr>
              <a:t>?</a:t>
            </a:r>
          </a:p>
        </p:txBody>
      </p:sp>
      <p:sp>
        <p:nvSpPr>
          <p:cNvPr id="14347" name="Text Box 33"/>
          <p:cNvSpPr txBox="1">
            <a:spLocks noChangeArrowheads="1"/>
          </p:cNvSpPr>
          <p:nvPr/>
        </p:nvSpPr>
        <p:spPr bwMode="auto">
          <a:xfrm>
            <a:off x="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07909" name="Text Box 37"/>
          <p:cNvSpPr txBox="1">
            <a:spLocks noChangeArrowheads="1"/>
          </p:cNvSpPr>
          <p:nvPr/>
        </p:nvSpPr>
        <p:spPr bwMode="auto">
          <a:xfrm>
            <a:off x="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14349"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14350" name="Text Box 24"/>
          <p:cNvSpPr txBox="1">
            <a:spLocks noChangeArrowheads="1"/>
          </p:cNvSpPr>
          <p:nvPr/>
        </p:nvSpPr>
        <p:spPr bwMode="auto">
          <a:xfrm>
            <a:off x="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14351" name="Text Box 29"/>
          <p:cNvSpPr txBox="1">
            <a:spLocks noChangeArrowheads="1"/>
          </p:cNvSpPr>
          <p:nvPr/>
        </p:nvSpPr>
        <p:spPr bwMode="auto">
          <a:xfrm>
            <a:off x="0" y="5334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14352" name="Text Box 31"/>
          <p:cNvSpPr txBox="1">
            <a:spLocks noChangeArrowheads="1"/>
          </p:cNvSpPr>
          <p:nvPr/>
        </p:nvSpPr>
        <p:spPr bwMode="auto">
          <a:xfrm>
            <a:off x="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7897"/>
                                        </p:tgtEl>
                                        <p:attrNameLst>
                                          <p:attrName>style.visibility</p:attrName>
                                        </p:attrNameLst>
                                      </p:cBhvr>
                                      <p:to>
                                        <p:strVal val="visible"/>
                                      </p:to>
                                    </p:set>
                                    <p:animEffect transition="in" filter="checkerboard(across)">
                                      <p:cBhvr>
                                        <p:cTn id="7" dur="500"/>
                                        <p:tgtEl>
                                          <p:spTgt spid="207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207897"/>
                                        </p:tgtEl>
                                      </p:cBhvr>
                                    </p:animEffect>
                                    <p:set>
                                      <p:cBhvr>
                                        <p:cTn id="12" dur="1" fill="hold">
                                          <p:stCondLst>
                                            <p:cond delay="499"/>
                                          </p:stCondLst>
                                        </p:cTn>
                                        <p:tgtEl>
                                          <p:spTgt spid="20789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7900"/>
                                        </p:tgtEl>
                                        <p:attrNameLst>
                                          <p:attrName>style.visibility</p:attrName>
                                        </p:attrNameLst>
                                      </p:cBhvr>
                                      <p:to>
                                        <p:strVal val="visible"/>
                                      </p:to>
                                    </p:set>
                                    <p:animEffect transition="in" filter="blinds(horizontal)">
                                      <p:cBhvr>
                                        <p:cTn id="17" dur="500"/>
                                        <p:tgtEl>
                                          <p:spTgt spid="2079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7901"/>
                                        </p:tgtEl>
                                        <p:attrNameLst>
                                          <p:attrName>style.visibility</p:attrName>
                                        </p:attrNameLst>
                                      </p:cBhvr>
                                      <p:to>
                                        <p:strVal val="visible"/>
                                      </p:to>
                                    </p:set>
                                    <p:animEffect transition="in" filter="blinds(horizontal)">
                                      <p:cBhvr>
                                        <p:cTn id="22" dur="500"/>
                                        <p:tgtEl>
                                          <p:spTgt spid="2079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679"/>
                                        </p:tgtEl>
                                        <p:attrNameLst>
                                          <p:attrName>style.visibility</p:attrName>
                                        </p:attrNameLst>
                                      </p:cBhvr>
                                      <p:to>
                                        <p:strVal val="visible"/>
                                      </p:to>
                                    </p:set>
                                    <p:animEffect transition="in" filter="blinds(horizontal)">
                                      <p:cBhvr>
                                        <p:cTn id="27" dur="500"/>
                                        <p:tgtEl>
                                          <p:spTgt spid="706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7909"/>
                                        </p:tgtEl>
                                        <p:attrNameLst>
                                          <p:attrName>style.visibility</p:attrName>
                                        </p:attrNameLst>
                                      </p:cBhvr>
                                      <p:to>
                                        <p:strVal val="visible"/>
                                      </p:to>
                                    </p:set>
                                    <p:animEffect transition="in" filter="blinds(horizontal)">
                                      <p:cBhvr>
                                        <p:cTn id="32" dur="500"/>
                                        <p:tgtEl>
                                          <p:spTgt spid="2079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1" nodeType="clickEffect">
                                  <p:stCondLst>
                                    <p:cond delay="0"/>
                                  </p:stCondLst>
                                  <p:childTnLst>
                                    <p:animEffect transition="out" filter="blinds(horizontal)">
                                      <p:cBhvr>
                                        <p:cTn id="36" dur="500"/>
                                        <p:tgtEl>
                                          <p:spTgt spid="207900"/>
                                        </p:tgtEl>
                                      </p:cBhvr>
                                    </p:animEffect>
                                    <p:set>
                                      <p:cBhvr>
                                        <p:cTn id="37" dur="1" fill="hold">
                                          <p:stCondLst>
                                            <p:cond delay="499"/>
                                          </p:stCondLst>
                                        </p:cTn>
                                        <p:tgtEl>
                                          <p:spTgt spid="207900"/>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207901"/>
                                        </p:tgtEl>
                                      </p:cBhvr>
                                    </p:animEffect>
                                    <p:set>
                                      <p:cBhvr>
                                        <p:cTn id="40" dur="1" fill="hold">
                                          <p:stCondLst>
                                            <p:cond delay="499"/>
                                          </p:stCondLst>
                                        </p:cTn>
                                        <p:tgtEl>
                                          <p:spTgt spid="207901"/>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70679"/>
                                        </p:tgtEl>
                                      </p:cBhvr>
                                    </p:animEffect>
                                    <p:set>
                                      <p:cBhvr>
                                        <p:cTn id="43" dur="1" fill="hold">
                                          <p:stCondLst>
                                            <p:cond delay="499"/>
                                          </p:stCondLst>
                                        </p:cTn>
                                        <p:tgtEl>
                                          <p:spTgt spid="70679"/>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7903"/>
                                        </p:tgtEl>
                                        <p:attrNameLst>
                                          <p:attrName>style.visibility</p:attrName>
                                        </p:attrNameLst>
                                      </p:cBhvr>
                                      <p:to>
                                        <p:strVal val="visible"/>
                                      </p:to>
                                    </p:set>
                                    <p:animEffect transition="in" filter="blinds(horizontal)">
                                      <p:cBhvr>
                                        <p:cTn id="48" dur="500"/>
                                        <p:tgtEl>
                                          <p:spTgt spid="20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7" grpId="0" animBg="1"/>
      <p:bldP spid="207897" grpId="1" animBg="1"/>
      <p:bldP spid="207900" grpId="0"/>
      <p:bldP spid="207900" grpId="1"/>
      <p:bldP spid="207901" grpId="0"/>
      <p:bldP spid="207901" grpId="1"/>
      <p:bldP spid="70679" grpId="0"/>
      <p:bldP spid="70679" grpId="1"/>
      <p:bldP spid="207903" grpId="0" animBg="1"/>
      <p:bldP spid="20790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5363"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5364" name="Line 7"/>
          <p:cNvSpPr>
            <a:spLocks noChangeShapeType="1"/>
          </p:cNvSpPr>
          <p:nvPr/>
        </p:nvSpPr>
        <p:spPr bwMode="auto">
          <a:xfrm>
            <a:off x="4114800" y="152400"/>
            <a:ext cx="0" cy="6324600"/>
          </a:xfrm>
          <a:prstGeom prst="line">
            <a:avLst/>
          </a:prstGeom>
          <a:noFill/>
          <a:ln w="28575">
            <a:solidFill>
              <a:srgbClr val="0000FF"/>
            </a:solidFill>
            <a:round/>
            <a:headEnd/>
            <a:tailEnd/>
          </a:ln>
          <a:effectLst/>
        </p:spPr>
        <p:txBody>
          <a:bodyPr/>
          <a:lstStyle/>
          <a:p>
            <a:endParaRPr lang="en-US"/>
          </a:p>
        </p:txBody>
      </p:sp>
      <p:pic>
        <p:nvPicPr>
          <p:cNvPr id="221198" name="Copy of Cai chet cua Lao Hac.mpg">
            <a:hlinkClick r:id="" action="ppaction://media"/>
          </p:cNvPr>
          <p:cNvPicPr>
            <a:picLocks noRot="1" noChangeAspect="1" noChangeArrowheads="1"/>
          </p:cNvPicPr>
          <p:nvPr>
            <p:ph/>
            <a:videoFile r:link="rId1"/>
          </p:nvPr>
        </p:nvPicPr>
        <p:blipFill>
          <a:blip r:embed="rId3"/>
          <a:srcRect/>
          <a:stretch>
            <a:fillRect/>
          </a:stretch>
        </p:blipFill>
        <p:spPr>
          <a:xfrm>
            <a:off x="4343400" y="609600"/>
            <a:ext cx="4267200" cy="2667000"/>
          </a:xfrm>
        </p:spPr>
      </p:pic>
      <p:pic>
        <p:nvPicPr>
          <p:cNvPr id="221202" name="Picture 2" descr="C:\Documents and Settings\THANH TAI\My Documents\Downloads\hqdefault.jpg"/>
          <p:cNvPicPr>
            <a:picLocks noChangeAspect="1" noChangeArrowheads="1"/>
          </p:cNvPicPr>
          <p:nvPr/>
        </p:nvPicPr>
        <p:blipFill>
          <a:blip r:embed="rId4"/>
          <a:srcRect/>
          <a:stretch>
            <a:fillRect/>
          </a:stretch>
        </p:blipFill>
        <p:spPr bwMode="auto">
          <a:xfrm>
            <a:off x="4343400" y="3505200"/>
            <a:ext cx="4267200" cy="2743200"/>
          </a:xfrm>
          <a:prstGeom prst="rect">
            <a:avLst/>
          </a:prstGeom>
          <a:noFill/>
          <a:ln w="9525">
            <a:noFill/>
            <a:miter lim="800000"/>
            <a:headEnd/>
            <a:tailEnd/>
          </a:ln>
        </p:spPr>
      </p:pic>
      <p:sp>
        <p:nvSpPr>
          <p:cNvPr id="15367"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5368" name="Text Box 3"/>
          <p:cNvSpPr txBox="1">
            <a:spLocks noChangeArrowheads="1"/>
          </p:cNvSpPr>
          <p:nvPr/>
        </p:nvSpPr>
        <p:spPr bwMode="auto">
          <a:xfrm>
            <a:off x="1066800" y="2286000"/>
            <a:ext cx="1143000" cy="366713"/>
          </a:xfrm>
          <a:prstGeom prst="rect">
            <a:avLst/>
          </a:prstGeom>
          <a:noFill/>
          <a:ln w="9525">
            <a:noFill/>
            <a:miter lim="800000"/>
            <a:headEnd/>
            <a:tailEnd/>
          </a:ln>
          <a:effectLst/>
        </p:spPr>
        <p:txBody>
          <a:bodyPr>
            <a:spAutoFit/>
          </a:bodyPr>
          <a:lstStyle/>
          <a:p>
            <a:pPr>
              <a:spcBef>
                <a:spcPct val="50000"/>
              </a:spcBef>
            </a:pPr>
            <a:endParaRPr lang="en-US" b="0"/>
          </a:p>
        </p:txBody>
      </p:sp>
      <p:sp>
        <p:nvSpPr>
          <p:cNvPr id="15369"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5370" name="Text Box 33"/>
          <p:cNvSpPr txBox="1">
            <a:spLocks noChangeArrowheads="1"/>
          </p:cNvSpPr>
          <p:nvPr/>
        </p:nvSpPr>
        <p:spPr bwMode="auto">
          <a:xfrm>
            <a:off x="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15371" name="Text Box 37"/>
          <p:cNvSpPr txBox="1">
            <a:spLocks noChangeArrowheads="1"/>
          </p:cNvSpPr>
          <p:nvPr/>
        </p:nvSpPr>
        <p:spPr bwMode="auto">
          <a:xfrm>
            <a:off x="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15372"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15373" name="Text Box 24"/>
          <p:cNvSpPr txBox="1">
            <a:spLocks noChangeArrowheads="1"/>
          </p:cNvSpPr>
          <p:nvPr/>
        </p:nvSpPr>
        <p:spPr bwMode="auto">
          <a:xfrm>
            <a:off x="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15374" name="Text Box 29"/>
          <p:cNvSpPr txBox="1">
            <a:spLocks noChangeArrowheads="1"/>
          </p:cNvSpPr>
          <p:nvPr/>
        </p:nvSpPr>
        <p:spPr bwMode="auto">
          <a:xfrm>
            <a:off x="0" y="5334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15375" name="Text Box 31"/>
          <p:cNvSpPr txBox="1">
            <a:spLocks noChangeArrowheads="1"/>
          </p:cNvSpPr>
          <p:nvPr/>
        </p:nvSpPr>
        <p:spPr bwMode="auto">
          <a:xfrm>
            <a:off x="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1198"/>
                                        </p:tgtEl>
                                        <p:attrNameLst>
                                          <p:attrName>style.visibility</p:attrName>
                                        </p:attrNameLst>
                                      </p:cBhvr>
                                      <p:to>
                                        <p:strVal val="visible"/>
                                      </p:to>
                                    </p:set>
                                    <p:animEffect transition="in" filter="checkerboard(across)">
                                      <p:cBhvr>
                                        <p:cTn id="7" dur="500"/>
                                        <p:tgtEl>
                                          <p:spTgt spid="221198"/>
                                        </p:tgtEl>
                                      </p:cBhvr>
                                    </p:animEffect>
                                  </p:childTnLst>
                                </p:cTn>
                              </p:par>
                              <p:par>
                                <p:cTn id="8" presetID="5" presetClass="entr" presetSubtype="10" fill="hold" nodeType="withEffect">
                                  <p:stCondLst>
                                    <p:cond delay="0"/>
                                  </p:stCondLst>
                                  <p:childTnLst>
                                    <p:set>
                                      <p:cBhvr>
                                        <p:cTn id="9" dur="1" fill="hold">
                                          <p:stCondLst>
                                            <p:cond delay="0"/>
                                          </p:stCondLst>
                                        </p:cTn>
                                        <p:tgtEl>
                                          <p:spTgt spid="221202"/>
                                        </p:tgtEl>
                                        <p:attrNameLst>
                                          <p:attrName>style.visibility</p:attrName>
                                        </p:attrNameLst>
                                      </p:cBhvr>
                                      <p:to>
                                        <p:strVal val="visible"/>
                                      </p:to>
                                    </p:set>
                                    <p:animEffect transition="in" filter="checkerboard(across)">
                                      <p:cBhvr>
                                        <p:cTn id="10" dur="500"/>
                                        <p:tgtEl>
                                          <p:spTgt spid="22120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22119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Line 7"/>
          <p:cNvSpPr>
            <a:spLocks noChangeShapeType="1"/>
          </p:cNvSpPr>
          <p:nvPr/>
        </p:nvSpPr>
        <p:spPr bwMode="auto">
          <a:xfrm>
            <a:off x="4191000" y="533400"/>
            <a:ext cx="76200" cy="6324600"/>
          </a:xfrm>
          <a:prstGeom prst="line">
            <a:avLst/>
          </a:prstGeom>
          <a:noFill/>
          <a:ln w="28575">
            <a:solidFill>
              <a:srgbClr val="0000FF"/>
            </a:solidFill>
            <a:round/>
            <a:headEnd/>
            <a:tailEnd/>
          </a:ln>
          <a:effectLst/>
        </p:spPr>
        <p:txBody>
          <a:bodyPr/>
          <a:lstStyle/>
          <a:p>
            <a:endParaRPr lang="en-US"/>
          </a:p>
        </p:txBody>
      </p:sp>
      <p:sp>
        <p:nvSpPr>
          <p:cNvPr id="223251" name="Rectangle 19"/>
          <p:cNvSpPr>
            <a:spLocks noChangeArrowheads="1"/>
          </p:cNvSpPr>
          <p:nvPr/>
        </p:nvSpPr>
        <p:spPr bwMode="auto">
          <a:xfrm>
            <a:off x="4267200" y="838200"/>
            <a:ext cx="4724400" cy="1200150"/>
          </a:xfrm>
          <a:prstGeom prst="rect">
            <a:avLst/>
          </a:prstGeom>
          <a:noFill/>
          <a:ln w="9525">
            <a:noFill/>
            <a:miter lim="800000"/>
            <a:headEnd/>
            <a:tailEnd/>
          </a:ln>
          <a:effectLst/>
        </p:spPr>
        <p:txBody>
          <a:bodyPr>
            <a:spAutoFit/>
          </a:bodyPr>
          <a:lstStyle/>
          <a:p>
            <a:r>
              <a:rPr lang="en-US" sz="2400">
                <a:solidFill>
                  <a:srgbClr val="0033CC"/>
                </a:solidFill>
                <a:latin typeface="Times New Roman" pitchFamily="18" charset="0"/>
              </a:rPr>
              <a:t>Em hãy cho biết nguyên nhân cái chết của lão Hạc? Ý nghĩa của cái chết ấy?</a:t>
            </a:r>
          </a:p>
        </p:txBody>
      </p:sp>
      <p:sp>
        <p:nvSpPr>
          <p:cNvPr id="16388"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6389"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6390" name="Text Box 33"/>
          <p:cNvSpPr txBox="1">
            <a:spLocks noChangeArrowheads="1"/>
          </p:cNvSpPr>
          <p:nvPr/>
        </p:nvSpPr>
        <p:spPr bwMode="auto">
          <a:xfrm>
            <a:off x="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16391" name="Text Box 37"/>
          <p:cNvSpPr txBox="1">
            <a:spLocks noChangeArrowheads="1"/>
          </p:cNvSpPr>
          <p:nvPr/>
        </p:nvSpPr>
        <p:spPr bwMode="auto">
          <a:xfrm>
            <a:off x="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16392"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16393" name="Text Box 24"/>
          <p:cNvSpPr txBox="1">
            <a:spLocks noChangeArrowheads="1"/>
          </p:cNvSpPr>
          <p:nvPr/>
        </p:nvSpPr>
        <p:spPr bwMode="auto">
          <a:xfrm>
            <a:off x="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16394" name="Text Box 29"/>
          <p:cNvSpPr txBox="1">
            <a:spLocks noChangeArrowheads="1"/>
          </p:cNvSpPr>
          <p:nvPr/>
        </p:nvSpPr>
        <p:spPr bwMode="auto">
          <a:xfrm>
            <a:off x="0" y="5334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16395" name="Text Box 31"/>
          <p:cNvSpPr txBox="1">
            <a:spLocks noChangeArrowheads="1"/>
          </p:cNvSpPr>
          <p:nvPr/>
        </p:nvSpPr>
        <p:spPr bwMode="auto">
          <a:xfrm>
            <a:off x="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251"/>
                                        </p:tgtEl>
                                        <p:attrNameLst>
                                          <p:attrName>style.visibility</p:attrName>
                                        </p:attrNameLst>
                                      </p:cBhvr>
                                      <p:to>
                                        <p:strVal val="visible"/>
                                      </p:to>
                                    </p:set>
                                    <p:animEffect transition="in" filter="blinds(horizontal)">
                                      <p:cBhvr>
                                        <p:cTn id="7" dur="500"/>
                                        <p:tgtEl>
                                          <p:spTgt spid="22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7411" name="Text Box 3"/>
          <p:cNvSpPr txBox="1">
            <a:spLocks noChangeArrowheads="1"/>
          </p:cNvSpPr>
          <p:nvPr/>
        </p:nvSpPr>
        <p:spPr bwMode="auto">
          <a:xfrm>
            <a:off x="1066800" y="2286000"/>
            <a:ext cx="1143000" cy="366713"/>
          </a:xfrm>
          <a:prstGeom prst="rect">
            <a:avLst/>
          </a:prstGeom>
          <a:noFill/>
          <a:ln w="9525">
            <a:noFill/>
            <a:miter lim="800000"/>
            <a:headEnd/>
            <a:tailEnd/>
          </a:ln>
          <a:effectLst/>
        </p:spPr>
        <p:txBody>
          <a:bodyPr>
            <a:spAutoFit/>
          </a:bodyPr>
          <a:lstStyle/>
          <a:p>
            <a:pPr>
              <a:spcBef>
                <a:spcPct val="50000"/>
              </a:spcBef>
            </a:pPr>
            <a:endParaRPr lang="en-US" b="0"/>
          </a:p>
        </p:txBody>
      </p:sp>
      <p:sp>
        <p:nvSpPr>
          <p:cNvPr id="17412"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7413" name="Line 7"/>
          <p:cNvSpPr>
            <a:spLocks noChangeShapeType="1"/>
          </p:cNvSpPr>
          <p:nvPr/>
        </p:nvSpPr>
        <p:spPr bwMode="auto">
          <a:xfrm>
            <a:off x="4191000" y="533400"/>
            <a:ext cx="76200" cy="6324600"/>
          </a:xfrm>
          <a:prstGeom prst="line">
            <a:avLst/>
          </a:prstGeom>
          <a:noFill/>
          <a:ln w="28575">
            <a:solidFill>
              <a:srgbClr val="0000FF"/>
            </a:solidFill>
            <a:round/>
            <a:headEnd/>
            <a:tailEnd/>
          </a:ln>
          <a:effectLst/>
        </p:spPr>
        <p:txBody>
          <a:bodyPr/>
          <a:lstStyle/>
          <a:p>
            <a:endParaRPr lang="en-US"/>
          </a:p>
        </p:txBody>
      </p:sp>
      <p:sp>
        <p:nvSpPr>
          <p:cNvPr id="70678" name="Text Box 22"/>
          <p:cNvSpPr txBox="1">
            <a:spLocks noChangeArrowheads="1"/>
          </p:cNvSpPr>
          <p:nvPr/>
        </p:nvSpPr>
        <p:spPr bwMode="auto">
          <a:xfrm>
            <a:off x="4191000" y="609600"/>
            <a:ext cx="4953000" cy="1981200"/>
          </a:xfrm>
          <a:prstGeom prst="rect">
            <a:avLst/>
          </a:prstGeom>
          <a:noFill/>
          <a:ln w="9525">
            <a:noFill/>
            <a:miter lim="800000"/>
            <a:headEnd/>
            <a:tailEnd/>
          </a:ln>
        </p:spPr>
        <p:txBody>
          <a:bodyPr>
            <a:spAutoFit/>
          </a:bodyPr>
          <a:lstStyle/>
          <a:p>
            <a:pPr eaLnBrk="0" hangingPunct="0"/>
            <a:r>
              <a:rPr lang="en-US" sz="2400" i="1">
                <a:solidFill>
                  <a:srgbClr val="FF0000"/>
                </a:solidFill>
                <a:latin typeface="Times New Roman" pitchFamily="18" charset="0"/>
                <a:cs typeface="Times New Roman" pitchFamily="18" charset="0"/>
              </a:rPr>
              <a:t>* </a:t>
            </a:r>
            <a:r>
              <a:rPr lang="en-US" sz="2000" i="1" u="sng">
                <a:solidFill>
                  <a:srgbClr val="FF0000"/>
                </a:solidFill>
                <a:latin typeface="Times New Roman" pitchFamily="18" charset="0"/>
                <a:cs typeface="Times New Roman" pitchFamily="18" charset="0"/>
              </a:rPr>
              <a:t>Nguyên nhân</a:t>
            </a:r>
            <a:r>
              <a:rPr lang="en-US" sz="2000">
                <a:solidFill>
                  <a:srgbClr val="FF0000"/>
                </a:solidFill>
                <a:latin typeface="Times New Roman" pitchFamily="18" charset="0"/>
                <a:cs typeface="Times New Roman" pitchFamily="18" charset="0"/>
              </a:rPr>
              <a:t>: </a:t>
            </a:r>
          </a:p>
          <a:p>
            <a:pPr eaLnBrk="0" hangingPunct="0"/>
            <a:r>
              <a:rPr lang="en-US" sz="2000">
                <a:solidFill>
                  <a:srgbClr val="0000CC"/>
                </a:solidFill>
                <a:latin typeface="Times New Roman" pitchFamily="18" charset="0"/>
                <a:cs typeface="Times New Roman" pitchFamily="18" charset="0"/>
              </a:rPr>
              <a:t>+ </a:t>
            </a:r>
            <a:r>
              <a:rPr lang="en-US" sz="2000" b="0">
                <a:solidFill>
                  <a:srgbClr val="0000CC"/>
                </a:solidFill>
                <a:latin typeface="Times New Roman" pitchFamily="18" charset="0"/>
                <a:cs typeface="Times New Roman" pitchFamily="18" charset="0"/>
              </a:rPr>
              <a:t>Tình cảnh đói khổ túng quẫn (đó cũng là số phận cơ cực đáng thương của những người dân nghèo trước CMT8).</a:t>
            </a:r>
          </a:p>
          <a:p>
            <a:pPr eaLnBrk="0" hangingPunct="0"/>
            <a:r>
              <a:rPr lang="en-US" sz="2000" b="0">
                <a:solidFill>
                  <a:srgbClr val="0000CC"/>
                </a:solidFill>
                <a:latin typeface="Times New Roman" pitchFamily="18" charset="0"/>
                <a:cs typeface="Times New Roman" pitchFamily="18" charset="0"/>
              </a:rPr>
              <a:t>+ Muốn bảo toàn mảnh vườn cho con; không muốn gây phiền hà cho hàng xóm láng giềng. </a:t>
            </a:r>
          </a:p>
        </p:txBody>
      </p:sp>
      <p:sp>
        <p:nvSpPr>
          <p:cNvPr id="70682" name="Text Box 26"/>
          <p:cNvSpPr txBox="1">
            <a:spLocks noChangeArrowheads="1"/>
          </p:cNvSpPr>
          <p:nvPr/>
        </p:nvSpPr>
        <p:spPr bwMode="auto">
          <a:xfrm>
            <a:off x="4267200" y="2590800"/>
            <a:ext cx="4876800" cy="2246313"/>
          </a:xfrm>
          <a:prstGeom prst="rect">
            <a:avLst/>
          </a:prstGeom>
          <a:noFill/>
          <a:ln w="9525">
            <a:noFill/>
            <a:miter lim="800000"/>
            <a:headEnd/>
            <a:tailEnd/>
          </a:ln>
        </p:spPr>
        <p:txBody>
          <a:bodyPr>
            <a:spAutoFit/>
          </a:bodyPr>
          <a:lstStyle/>
          <a:p>
            <a:pPr eaLnBrk="0" hangingPunct="0"/>
            <a:r>
              <a:rPr lang="en-US" sz="2000" i="1">
                <a:solidFill>
                  <a:srgbClr val="FF0000"/>
                </a:solidFill>
                <a:latin typeface="Times New Roman" pitchFamily="18" charset="0"/>
                <a:cs typeface="Times New Roman" pitchFamily="18" charset="0"/>
              </a:rPr>
              <a:t>* </a:t>
            </a:r>
            <a:r>
              <a:rPr lang="en-US" sz="2000" i="1" u="sng">
                <a:solidFill>
                  <a:srgbClr val="FF0000"/>
                </a:solidFill>
                <a:latin typeface="Times New Roman" pitchFamily="18" charset="0"/>
                <a:cs typeface="Times New Roman" pitchFamily="18" charset="0"/>
              </a:rPr>
              <a:t>Ý nghĩa</a:t>
            </a:r>
            <a:r>
              <a:rPr lang="en-US" sz="2000" u="sng">
                <a:solidFill>
                  <a:srgbClr val="FF0000"/>
                </a:solidFill>
                <a:latin typeface="Times New Roman" pitchFamily="18" charset="0"/>
                <a:cs typeface="Times New Roman" pitchFamily="18" charset="0"/>
              </a:rPr>
              <a:t>:</a:t>
            </a:r>
            <a:endParaRPr lang="en-US" sz="2000" i="1" u="sng">
              <a:solidFill>
                <a:srgbClr val="FF0000"/>
              </a:solidFill>
              <a:latin typeface="Times New Roman" pitchFamily="18" charset="0"/>
              <a:cs typeface="Times New Roman" pitchFamily="18" charset="0"/>
            </a:endParaRPr>
          </a:p>
          <a:p>
            <a:pPr eaLnBrk="0" hangingPunct="0">
              <a:buFontTx/>
              <a:buChar char="-"/>
            </a:pPr>
            <a:r>
              <a:rPr lang="en-US" sz="2000" b="0">
                <a:solidFill>
                  <a:srgbClr val="0000CC"/>
                </a:solidFill>
                <a:latin typeface="Times New Roman" pitchFamily="18" charset="0"/>
                <a:cs typeface="Times New Roman" pitchFamily="18" charset="0"/>
              </a:rPr>
              <a:t> Phản ánh chân thực, sâu sắc về số phận bi </a:t>
            </a:r>
          </a:p>
          <a:p>
            <a:pPr eaLnBrk="0" hangingPunct="0"/>
            <a:r>
              <a:rPr lang="en-US" sz="2000" b="0">
                <a:solidFill>
                  <a:srgbClr val="0000CC"/>
                </a:solidFill>
                <a:latin typeface="Times New Roman" pitchFamily="18" charset="0"/>
                <a:cs typeface="Times New Roman" pitchFamily="18" charset="0"/>
              </a:rPr>
              <a:t>thảm của người nông dân trước CMT8 và  ca</a:t>
            </a:r>
          </a:p>
          <a:p>
            <a:pPr eaLnBrk="0" hangingPunct="0"/>
            <a:r>
              <a:rPr lang="en-US" sz="2000" b="0">
                <a:solidFill>
                  <a:srgbClr val="0000CC"/>
                </a:solidFill>
                <a:latin typeface="Times New Roman" pitchFamily="18" charset="0"/>
                <a:cs typeface="Times New Roman" pitchFamily="18" charset="0"/>
              </a:rPr>
              <a:t> ngôïi phaåm chaát cao đẹp của họ.</a:t>
            </a:r>
          </a:p>
          <a:p>
            <a:pPr eaLnBrk="0" hangingPunct="0">
              <a:buFontTx/>
              <a:buChar char="-"/>
            </a:pPr>
            <a:r>
              <a:rPr lang="en-US" sz="2000" b="0">
                <a:solidFill>
                  <a:srgbClr val="0000CC"/>
                </a:solidFill>
                <a:latin typeface="Times New Roman" pitchFamily="18" charset="0"/>
                <a:cs typeface="Times New Roman" pitchFamily="18" charset="0"/>
              </a:rPr>
              <a:t> Toá caùo xã hội taêm toái ñaõ ñaåy con ngöôøi ñeán</a:t>
            </a:r>
          </a:p>
          <a:p>
            <a:pPr eaLnBrk="0" hangingPunct="0"/>
            <a:r>
              <a:rPr lang="en-US" sz="2000" b="0">
                <a:solidFill>
                  <a:srgbClr val="0000CC"/>
                </a:solidFill>
                <a:latin typeface="Times New Roman" pitchFamily="18" charset="0"/>
                <a:cs typeface="Times New Roman" pitchFamily="18" charset="0"/>
              </a:rPr>
              <a:t> böôùc ñöôøng cuøng.</a:t>
            </a:r>
          </a:p>
        </p:txBody>
      </p:sp>
      <p:sp>
        <p:nvSpPr>
          <p:cNvPr id="225300" name="Text Box 20"/>
          <p:cNvSpPr txBox="1">
            <a:spLocks noChangeArrowheads="1"/>
          </p:cNvSpPr>
          <p:nvPr/>
        </p:nvSpPr>
        <p:spPr bwMode="auto">
          <a:xfrm>
            <a:off x="0" y="24384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17417" name="Text Box 21"/>
          <p:cNvSpPr txBox="1">
            <a:spLocks noChangeArrowheads="1"/>
          </p:cNvSpPr>
          <p:nvPr/>
        </p:nvSpPr>
        <p:spPr bwMode="auto">
          <a:xfrm>
            <a:off x="228600" y="28194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25303" name="Text Box 23"/>
          <p:cNvSpPr txBox="1">
            <a:spLocks noChangeArrowheads="1"/>
          </p:cNvSpPr>
          <p:nvPr/>
        </p:nvSpPr>
        <p:spPr bwMode="auto">
          <a:xfrm>
            <a:off x="0" y="286385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25304" name="Rectangle 24"/>
          <p:cNvSpPr>
            <a:spLocks noChangeArrowheads="1"/>
          </p:cNvSpPr>
          <p:nvPr/>
        </p:nvSpPr>
        <p:spPr bwMode="auto">
          <a:xfrm>
            <a:off x="0" y="3519488"/>
            <a:ext cx="4271963" cy="369887"/>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
        <p:nvSpPr>
          <p:cNvPr id="17420"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7421" name="Text Box 3"/>
          <p:cNvSpPr txBox="1">
            <a:spLocks noChangeArrowheads="1"/>
          </p:cNvSpPr>
          <p:nvPr/>
        </p:nvSpPr>
        <p:spPr bwMode="auto">
          <a:xfrm>
            <a:off x="1066800" y="2286000"/>
            <a:ext cx="1143000" cy="366713"/>
          </a:xfrm>
          <a:prstGeom prst="rect">
            <a:avLst/>
          </a:prstGeom>
          <a:noFill/>
          <a:ln w="9525">
            <a:noFill/>
            <a:miter lim="800000"/>
            <a:headEnd/>
            <a:tailEnd/>
          </a:ln>
          <a:effectLst/>
        </p:spPr>
        <p:txBody>
          <a:bodyPr>
            <a:spAutoFit/>
          </a:bodyPr>
          <a:lstStyle/>
          <a:p>
            <a:pPr>
              <a:spcBef>
                <a:spcPct val="50000"/>
              </a:spcBef>
            </a:pPr>
            <a:endParaRPr lang="en-US" b="0"/>
          </a:p>
        </p:txBody>
      </p:sp>
      <p:sp>
        <p:nvSpPr>
          <p:cNvPr id="17422"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7423" name="Text Box 33"/>
          <p:cNvSpPr txBox="1">
            <a:spLocks noChangeArrowheads="1"/>
          </p:cNvSpPr>
          <p:nvPr/>
        </p:nvSpPr>
        <p:spPr bwMode="auto">
          <a:xfrm>
            <a:off x="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17424" name="Text Box 37"/>
          <p:cNvSpPr txBox="1">
            <a:spLocks noChangeArrowheads="1"/>
          </p:cNvSpPr>
          <p:nvPr/>
        </p:nvSpPr>
        <p:spPr bwMode="auto">
          <a:xfrm>
            <a:off x="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17425"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17426" name="Text Box 24"/>
          <p:cNvSpPr txBox="1">
            <a:spLocks noChangeArrowheads="1"/>
          </p:cNvSpPr>
          <p:nvPr/>
        </p:nvSpPr>
        <p:spPr bwMode="auto">
          <a:xfrm>
            <a:off x="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17427" name="Text Box 29"/>
          <p:cNvSpPr txBox="1">
            <a:spLocks noChangeArrowheads="1"/>
          </p:cNvSpPr>
          <p:nvPr/>
        </p:nvSpPr>
        <p:spPr bwMode="auto">
          <a:xfrm>
            <a:off x="0" y="5334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17428" name="Text Box 31"/>
          <p:cNvSpPr txBox="1">
            <a:spLocks noChangeArrowheads="1"/>
          </p:cNvSpPr>
          <p:nvPr/>
        </p:nvSpPr>
        <p:spPr bwMode="auto">
          <a:xfrm>
            <a:off x="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78">
                                            <p:txEl>
                                              <p:pRg st="0" end="0"/>
                                            </p:txEl>
                                          </p:spTgt>
                                        </p:tgtEl>
                                        <p:attrNameLst>
                                          <p:attrName>style.visibility</p:attrName>
                                        </p:attrNameLst>
                                      </p:cBhvr>
                                      <p:to>
                                        <p:strVal val="visible"/>
                                      </p:to>
                                    </p:set>
                                    <p:animEffect transition="in" filter="box(in)">
                                      <p:cBhvr>
                                        <p:cTn id="7" dur="500"/>
                                        <p:tgtEl>
                                          <p:spTgt spid="706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0678">
                                            <p:txEl>
                                              <p:pRg st="1" end="1"/>
                                            </p:txEl>
                                          </p:spTgt>
                                        </p:tgtEl>
                                        <p:attrNameLst>
                                          <p:attrName>style.visibility</p:attrName>
                                        </p:attrNameLst>
                                      </p:cBhvr>
                                      <p:to>
                                        <p:strVal val="visible"/>
                                      </p:to>
                                    </p:set>
                                    <p:animEffect transition="in" filter="blinds(horizontal)">
                                      <p:cBhvr>
                                        <p:cTn id="12" dur="500"/>
                                        <p:tgtEl>
                                          <p:spTgt spid="7067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0678">
                                            <p:txEl>
                                              <p:pRg st="2" end="2"/>
                                            </p:txEl>
                                          </p:spTgt>
                                        </p:tgtEl>
                                        <p:attrNameLst>
                                          <p:attrName>style.visibility</p:attrName>
                                        </p:attrNameLst>
                                      </p:cBhvr>
                                      <p:to>
                                        <p:strVal val="visible"/>
                                      </p:to>
                                    </p:set>
                                    <p:animEffect transition="in" filter="blinds(horizontal)">
                                      <p:cBhvr>
                                        <p:cTn id="15" dur="500"/>
                                        <p:tgtEl>
                                          <p:spTgt spid="7067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70682">
                                            <p:txEl>
                                              <p:pRg st="0" end="0"/>
                                            </p:txEl>
                                          </p:spTgt>
                                        </p:tgtEl>
                                        <p:attrNameLst>
                                          <p:attrName>style.visibility</p:attrName>
                                        </p:attrNameLst>
                                      </p:cBhvr>
                                      <p:to>
                                        <p:strVal val="visible"/>
                                      </p:to>
                                    </p:set>
                                    <p:animEffect transition="in" filter="box(in)">
                                      <p:cBhvr>
                                        <p:cTn id="20" dur="500"/>
                                        <p:tgtEl>
                                          <p:spTgt spid="7068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0682">
                                            <p:txEl>
                                              <p:pRg st="1" end="1"/>
                                            </p:txEl>
                                          </p:spTgt>
                                        </p:tgtEl>
                                        <p:attrNameLst>
                                          <p:attrName>style.visibility</p:attrName>
                                        </p:attrNameLst>
                                      </p:cBhvr>
                                      <p:to>
                                        <p:strVal val="visible"/>
                                      </p:to>
                                    </p:set>
                                    <p:animEffect transition="in" filter="blinds(horizontal)">
                                      <p:cBhvr>
                                        <p:cTn id="25" dur="500"/>
                                        <p:tgtEl>
                                          <p:spTgt spid="70682">
                                            <p:txEl>
                                              <p:pRg st="1" end="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0682">
                                            <p:txEl>
                                              <p:pRg st="2" end="2"/>
                                            </p:txEl>
                                          </p:spTgt>
                                        </p:tgtEl>
                                        <p:attrNameLst>
                                          <p:attrName>style.visibility</p:attrName>
                                        </p:attrNameLst>
                                      </p:cBhvr>
                                      <p:to>
                                        <p:strVal val="visible"/>
                                      </p:to>
                                    </p:set>
                                    <p:animEffect transition="in" filter="blinds(horizontal)">
                                      <p:cBhvr>
                                        <p:cTn id="28" dur="500"/>
                                        <p:tgtEl>
                                          <p:spTgt spid="70682">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0682">
                                            <p:txEl>
                                              <p:pRg st="3" end="3"/>
                                            </p:txEl>
                                          </p:spTgt>
                                        </p:tgtEl>
                                        <p:attrNameLst>
                                          <p:attrName>style.visibility</p:attrName>
                                        </p:attrNameLst>
                                      </p:cBhvr>
                                      <p:to>
                                        <p:strVal val="visible"/>
                                      </p:to>
                                    </p:set>
                                    <p:animEffect transition="in" filter="blinds(horizontal)">
                                      <p:cBhvr>
                                        <p:cTn id="31" dur="500"/>
                                        <p:tgtEl>
                                          <p:spTgt spid="70682">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0682">
                                            <p:txEl>
                                              <p:pRg st="4" end="4"/>
                                            </p:txEl>
                                          </p:spTgt>
                                        </p:tgtEl>
                                        <p:attrNameLst>
                                          <p:attrName>style.visibility</p:attrName>
                                        </p:attrNameLst>
                                      </p:cBhvr>
                                      <p:to>
                                        <p:strVal val="visible"/>
                                      </p:to>
                                    </p:set>
                                    <p:animEffect transition="in" filter="blinds(horizontal)">
                                      <p:cBhvr>
                                        <p:cTn id="34" dur="500"/>
                                        <p:tgtEl>
                                          <p:spTgt spid="70682">
                                            <p:txEl>
                                              <p:pRg st="4" end="4"/>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0682">
                                            <p:txEl>
                                              <p:pRg st="5" end="5"/>
                                            </p:txEl>
                                          </p:spTgt>
                                        </p:tgtEl>
                                        <p:attrNameLst>
                                          <p:attrName>style.visibility</p:attrName>
                                        </p:attrNameLst>
                                      </p:cBhvr>
                                      <p:to>
                                        <p:strVal val="visible"/>
                                      </p:to>
                                    </p:set>
                                    <p:animEffect transition="in" filter="blinds(horizontal)">
                                      <p:cBhvr>
                                        <p:cTn id="37" dur="500"/>
                                        <p:tgtEl>
                                          <p:spTgt spid="70682">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25300"/>
                                        </p:tgtEl>
                                        <p:attrNameLst>
                                          <p:attrName>style.visibility</p:attrName>
                                        </p:attrNameLst>
                                      </p:cBhvr>
                                      <p:to>
                                        <p:strVal val="visible"/>
                                      </p:to>
                                    </p:set>
                                    <p:animEffect transition="in" filter="box(in)">
                                      <p:cBhvr>
                                        <p:cTn id="42" dur="500"/>
                                        <p:tgtEl>
                                          <p:spTgt spid="225300"/>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25303"/>
                                        </p:tgtEl>
                                        <p:attrNameLst>
                                          <p:attrName>style.visibility</p:attrName>
                                        </p:attrNameLst>
                                      </p:cBhvr>
                                      <p:to>
                                        <p:strVal val="visible"/>
                                      </p:to>
                                    </p:set>
                                    <p:animEffect transition="in" filter="box(in)">
                                      <p:cBhvr>
                                        <p:cTn id="45" dur="500"/>
                                        <p:tgtEl>
                                          <p:spTgt spid="225303"/>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25304"/>
                                        </p:tgtEl>
                                        <p:attrNameLst>
                                          <p:attrName>style.visibility</p:attrName>
                                        </p:attrNameLst>
                                      </p:cBhvr>
                                      <p:to>
                                        <p:strVal val="visible"/>
                                      </p:to>
                                    </p:set>
                                    <p:animEffect transition="in" filter="box(in)">
                                      <p:cBhvr>
                                        <p:cTn id="48" dur="500"/>
                                        <p:tgtEl>
                                          <p:spTgt spid="22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0" grpId="0"/>
      <p:bldP spid="225303" grpId="0"/>
      <p:bldP spid="22530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8435" name="Line 7"/>
          <p:cNvSpPr>
            <a:spLocks noChangeShapeType="1"/>
          </p:cNvSpPr>
          <p:nvPr/>
        </p:nvSpPr>
        <p:spPr bwMode="auto">
          <a:xfrm>
            <a:off x="4267200" y="533400"/>
            <a:ext cx="0" cy="6324600"/>
          </a:xfrm>
          <a:prstGeom prst="line">
            <a:avLst/>
          </a:prstGeom>
          <a:noFill/>
          <a:ln w="28575">
            <a:solidFill>
              <a:srgbClr val="0000FF"/>
            </a:solidFill>
            <a:round/>
            <a:headEnd/>
            <a:tailEnd/>
          </a:ln>
          <a:effectLst/>
        </p:spPr>
        <p:txBody>
          <a:bodyPr/>
          <a:lstStyle/>
          <a:p>
            <a:endParaRPr lang="en-US"/>
          </a:p>
        </p:txBody>
      </p:sp>
      <p:pic>
        <p:nvPicPr>
          <p:cNvPr id="226322" name="Picture 2" descr="C:\Documents and Settings\THANH TAI\My Documents\Downloads\0.Lao_hac_2.flv.jpg"/>
          <p:cNvPicPr>
            <a:picLocks noChangeAspect="1" noChangeArrowheads="1"/>
          </p:cNvPicPr>
          <p:nvPr/>
        </p:nvPicPr>
        <p:blipFill>
          <a:blip r:embed="rId2"/>
          <a:srcRect/>
          <a:stretch>
            <a:fillRect/>
          </a:stretch>
        </p:blipFill>
        <p:spPr bwMode="auto">
          <a:xfrm>
            <a:off x="4419600" y="685800"/>
            <a:ext cx="4343400" cy="3733800"/>
          </a:xfrm>
          <a:prstGeom prst="rect">
            <a:avLst/>
          </a:prstGeom>
          <a:noFill/>
          <a:ln w="9525">
            <a:noFill/>
            <a:miter lim="800000"/>
            <a:headEnd/>
            <a:tailEnd/>
          </a:ln>
        </p:spPr>
      </p:pic>
      <p:sp>
        <p:nvSpPr>
          <p:cNvPr id="18437"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8438"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8439" name="Text Box 33"/>
          <p:cNvSpPr txBox="1">
            <a:spLocks noChangeArrowheads="1"/>
          </p:cNvSpPr>
          <p:nvPr/>
        </p:nvSpPr>
        <p:spPr bwMode="auto">
          <a:xfrm>
            <a:off x="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18440" name="Text Box 37"/>
          <p:cNvSpPr txBox="1">
            <a:spLocks noChangeArrowheads="1"/>
          </p:cNvSpPr>
          <p:nvPr/>
        </p:nvSpPr>
        <p:spPr bwMode="auto">
          <a:xfrm>
            <a:off x="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18441"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18442" name="Text Box 24"/>
          <p:cNvSpPr txBox="1">
            <a:spLocks noChangeArrowheads="1"/>
          </p:cNvSpPr>
          <p:nvPr/>
        </p:nvSpPr>
        <p:spPr bwMode="auto">
          <a:xfrm>
            <a:off x="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18443" name="Text Box 29"/>
          <p:cNvSpPr txBox="1">
            <a:spLocks noChangeArrowheads="1"/>
          </p:cNvSpPr>
          <p:nvPr/>
        </p:nvSpPr>
        <p:spPr bwMode="auto">
          <a:xfrm>
            <a:off x="0" y="5334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18444" name="Text Box 31"/>
          <p:cNvSpPr txBox="1">
            <a:spLocks noChangeArrowheads="1"/>
          </p:cNvSpPr>
          <p:nvPr/>
        </p:nvSpPr>
        <p:spPr bwMode="auto">
          <a:xfrm>
            <a:off x="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18445" name="Text Box 20"/>
          <p:cNvSpPr txBox="1">
            <a:spLocks noChangeArrowheads="1"/>
          </p:cNvSpPr>
          <p:nvPr/>
        </p:nvSpPr>
        <p:spPr bwMode="auto">
          <a:xfrm>
            <a:off x="0" y="24384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18446" name="Text Box 21"/>
          <p:cNvSpPr txBox="1">
            <a:spLocks noChangeArrowheads="1"/>
          </p:cNvSpPr>
          <p:nvPr/>
        </p:nvSpPr>
        <p:spPr bwMode="auto">
          <a:xfrm>
            <a:off x="228600" y="28194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8447" name="Text Box 23"/>
          <p:cNvSpPr txBox="1">
            <a:spLocks noChangeArrowheads="1"/>
          </p:cNvSpPr>
          <p:nvPr/>
        </p:nvSpPr>
        <p:spPr bwMode="auto">
          <a:xfrm>
            <a:off x="0" y="286385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18448" name="Rectangle 24"/>
          <p:cNvSpPr>
            <a:spLocks noChangeArrowheads="1"/>
          </p:cNvSpPr>
          <p:nvPr/>
        </p:nvSpPr>
        <p:spPr bwMode="auto">
          <a:xfrm>
            <a:off x="0" y="3519488"/>
            <a:ext cx="4271963" cy="369887"/>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6322"/>
                                        </p:tgtEl>
                                        <p:attrNameLst>
                                          <p:attrName>style.visibility</p:attrName>
                                        </p:attrNameLst>
                                      </p:cBhvr>
                                      <p:to>
                                        <p:strVal val="visible"/>
                                      </p:to>
                                    </p:set>
                                    <p:animEffect transition="in" filter="checkerboard(across)">
                                      <p:cBhvr>
                                        <p:cTn id="7" dur="500"/>
                                        <p:tgtEl>
                                          <p:spTgt spid="22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9459" name="Line 7"/>
          <p:cNvSpPr>
            <a:spLocks noChangeShapeType="1"/>
          </p:cNvSpPr>
          <p:nvPr/>
        </p:nvSpPr>
        <p:spPr bwMode="auto">
          <a:xfrm>
            <a:off x="4038600" y="533400"/>
            <a:ext cx="76200" cy="6324600"/>
          </a:xfrm>
          <a:prstGeom prst="line">
            <a:avLst/>
          </a:prstGeom>
          <a:noFill/>
          <a:ln w="28575">
            <a:solidFill>
              <a:srgbClr val="0000FF"/>
            </a:solidFill>
            <a:round/>
            <a:headEnd/>
            <a:tailEnd/>
          </a:ln>
          <a:effectLst/>
        </p:spPr>
        <p:txBody>
          <a:bodyPr/>
          <a:lstStyle/>
          <a:p>
            <a:endParaRPr lang="en-US"/>
          </a:p>
        </p:txBody>
      </p:sp>
      <p:sp>
        <p:nvSpPr>
          <p:cNvPr id="230416" name="AutoShape 16"/>
          <p:cNvSpPr>
            <a:spLocks noChangeArrowheads="1"/>
          </p:cNvSpPr>
          <p:nvPr/>
        </p:nvSpPr>
        <p:spPr bwMode="auto">
          <a:xfrm>
            <a:off x="4876800" y="457200"/>
            <a:ext cx="3048000" cy="1066800"/>
          </a:xfrm>
          <a:prstGeom prst="wedgeRoundRectCallout">
            <a:avLst>
              <a:gd name="adj1" fmla="val 47032"/>
              <a:gd name="adj2" fmla="val 38097"/>
              <a:gd name="adj3" fmla="val 16667"/>
            </a:avLst>
          </a:prstGeom>
          <a:solidFill>
            <a:srgbClr val="FFFF99"/>
          </a:solidFill>
          <a:ln w="9525">
            <a:solidFill>
              <a:schemeClr val="tx1"/>
            </a:solidFill>
            <a:miter lim="800000"/>
            <a:headEnd/>
            <a:tailEnd/>
          </a:ln>
          <a:effectLst/>
        </p:spPr>
        <p:txBody>
          <a:bodyPr/>
          <a:lstStyle/>
          <a:p>
            <a:pPr eaLnBrk="0" hangingPunct="0"/>
            <a:r>
              <a:rPr lang="en-US" sz="2000">
                <a:solidFill>
                  <a:srgbClr val="000099"/>
                </a:solidFill>
                <a:latin typeface="Times New Roman" pitchFamily="18" charset="0"/>
              </a:rPr>
              <a:t>Ông giáo  được tác giả giới thiệu là người như thế nào</a:t>
            </a:r>
            <a:r>
              <a:rPr lang="en-US" sz="2000">
                <a:latin typeface="Times New Roman" pitchFamily="18" charset="0"/>
              </a:rPr>
              <a:t>?</a:t>
            </a:r>
          </a:p>
        </p:txBody>
      </p:sp>
      <p:sp>
        <p:nvSpPr>
          <p:cNvPr id="230417" name="Rectangle 17"/>
          <p:cNvSpPr>
            <a:spLocks noChangeArrowheads="1"/>
          </p:cNvSpPr>
          <p:nvPr/>
        </p:nvSpPr>
        <p:spPr bwMode="auto">
          <a:xfrm>
            <a:off x="4191000" y="1735138"/>
            <a:ext cx="4724400" cy="1676400"/>
          </a:xfrm>
          <a:prstGeom prst="rect">
            <a:avLst/>
          </a:prstGeom>
          <a:noFill/>
          <a:ln w="9525">
            <a:noFill/>
            <a:miter lim="800000"/>
            <a:headEnd/>
            <a:tailEnd/>
          </a:ln>
          <a:effectLst/>
        </p:spPr>
        <p:txBody>
          <a:bodyPr anchor="ctr">
            <a:spAutoFit/>
          </a:bodyPr>
          <a:lstStyle/>
          <a:p>
            <a:pPr algn="just" eaLnBrk="0" hangingPunct="0"/>
            <a:r>
              <a:rPr lang="en-US" sz="2000">
                <a:solidFill>
                  <a:srgbClr val="0000CC"/>
                </a:solidFill>
                <a:latin typeface="Times New Roman" pitchFamily="18" charset="0"/>
              </a:rPr>
              <a:t>- Là một trí thức nghèo, tuổi trẻ giàu ước mơ hoài bão nhưng vì cuộc sống mưu sinh phải từ bỏ tất cả. Sống mòn mỏi, bế tắc và luôn có cái nhìn day dứt,đầy triết lí đối với cuộc sống, với con người.</a:t>
            </a:r>
          </a:p>
        </p:txBody>
      </p:sp>
      <p:sp>
        <p:nvSpPr>
          <p:cNvPr id="230420" name="AutoShape 20"/>
          <p:cNvSpPr>
            <a:spLocks noChangeArrowheads="1"/>
          </p:cNvSpPr>
          <p:nvPr/>
        </p:nvSpPr>
        <p:spPr bwMode="auto">
          <a:xfrm>
            <a:off x="4648200" y="609600"/>
            <a:ext cx="3429000" cy="868363"/>
          </a:xfrm>
          <a:prstGeom prst="wedgeRoundRectCallout">
            <a:avLst>
              <a:gd name="adj1" fmla="val 42546"/>
              <a:gd name="adj2" fmla="val 74852"/>
              <a:gd name="adj3" fmla="val 16667"/>
            </a:avLst>
          </a:prstGeom>
          <a:solidFill>
            <a:srgbClr val="FFFF99"/>
          </a:solidFill>
          <a:ln w="9525">
            <a:solidFill>
              <a:schemeClr val="tx1"/>
            </a:solidFill>
            <a:miter lim="800000"/>
            <a:headEnd/>
            <a:tailEnd/>
          </a:ln>
          <a:effectLst/>
        </p:spPr>
        <p:txBody>
          <a:bodyPr/>
          <a:lstStyle/>
          <a:p>
            <a:pPr eaLnBrk="0" hangingPunct="0"/>
            <a:r>
              <a:rPr lang="en-US" sz="2000">
                <a:solidFill>
                  <a:srgbClr val="000099"/>
                </a:solidFill>
                <a:latin typeface="Times New Roman" pitchFamily="18" charset="0"/>
              </a:rPr>
              <a:t>Thái độ và tình cảm của ông giáo đối với lão Hạc ra sao?</a:t>
            </a:r>
          </a:p>
        </p:txBody>
      </p:sp>
      <p:sp>
        <p:nvSpPr>
          <p:cNvPr id="67607" name="Text Box 23"/>
          <p:cNvSpPr txBox="1">
            <a:spLocks noChangeArrowheads="1"/>
          </p:cNvSpPr>
          <p:nvPr/>
        </p:nvSpPr>
        <p:spPr bwMode="auto">
          <a:xfrm>
            <a:off x="4038600" y="1735138"/>
            <a:ext cx="5181600" cy="3446462"/>
          </a:xfrm>
          <a:prstGeom prst="rect">
            <a:avLst/>
          </a:prstGeom>
          <a:noFill/>
          <a:ln w="9525">
            <a:noFill/>
            <a:miter lim="800000"/>
            <a:headEnd/>
            <a:tailEnd/>
          </a:ln>
        </p:spPr>
        <p:txBody>
          <a:bodyPr>
            <a:spAutoFit/>
          </a:bodyPr>
          <a:lstStyle/>
          <a:p>
            <a:pPr eaLnBrk="0" hangingPunct="0">
              <a:spcBef>
                <a:spcPct val="50000"/>
              </a:spcBef>
              <a:buFontTx/>
              <a:buChar char="-"/>
            </a:pPr>
            <a:r>
              <a:rPr lang="en-US" sz="2000">
                <a:solidFill>
                  <a:srgbClr val="0000CC"/>
                </a:solidFill>
                <a:latin typeface="Times New Roman" pitchFamily="18" charset="0"/>
              </a:rPr>
              <a:t>Tôi muốn ôm choàng lấy lão mà khóc </a:t>
            </a:r>
            <a:r>
              <a:rPr lang="vi-VN" sz="2000">
                <a:solidFill>
                  <a:srgbClr val="0000CC"/>
                </a:solidFill>
                <a:latin typeface="Times New Roman" pitchFamily="18" charset="0"/>
              </a:rPr>
              <a:t>; </a:t>
            </a:r>
            <a:endParaRPr lang="en-US" sz="2000">
              <a:solidFill>
                <a:srgbClr val="0000CC"/>
              </a:solidFill>
              <a:latin typeface="Times New Roman" pitchFamily="18" charset="0"/>
            </a:endParaRPr>
          </a:p>
          <a:p>
            <a:pPr eaLnBrk="0" hangingPunct="0">
              <a:spcBef>
                <a:spcPct val="50000"/>
              </a:spcBef>
            </a:pPr>
            <a:r>
              <a:rPr lang="en-US" sz="2000">
                <a:solidFill>
                  <a:srgbClr val="0000CC"/>
                </a:solidFill>
                <a:latin typeface="Times New Roman" pitchFamily="18" charset="0"/>
              </a:rPr>
              <a:t>n</a:t>
            </a:r>
            <a:r>
              <a:rPr lang="vi-VN" sz="2000">
                <a:solidFill>
                  <a:srgbClr val="0000CC"/>
                </a:solidFill>
                <a:latin typeface="Times New Roman" pitchFamily="18" charset="0"/>
              </a:rPr>
              <a:t>ắm lấy đôi vai gầy; </a:t>
            </a:r>
            <a:r>
              <a:rPr lang="en-US" sz="2000">
                <a:solidFill>
                  <a:srgbClr val="0000CC"/>
                </a:solidFill>
                <a:latin typeface="Times New Roman" pitchFamily="18" charset="0"/>
              </a:rPr>
              <a:t>ô</a:t>
            </a:r>
            <a:r>
              <a:rPr lang="vi-VN" sz="2000">
                <a:solidFill>
                  <a:srgbClr val="0000CC"/>
                </a:solidFill>
                <a:latin typeface="Times New Roman" pitchFamily="18" charset="0"/>
              </a:rPr>
              <a:t>ng con mình ăn khoai,</a:t>
            </a:r>
            <a:endParaRPr lang="en-US" sz="2000">
              <a:solidFill>
                <a:srgbClr val="0000CC"/>
              </a:solidFill>
              <a:latin typeface="Times New Roman" pitchFamily="18" charset="0"/>
            </a:endParaRPr>
          </a:p>
          <a:p>
            <a:pPr eaLnBrk="0" hangingPunct="0">
              <a:spcBef>
                <a:spcPct val="50000"/>
              </a:spcBef>
            </a:pPr>
            <a:r>
              <a:rPr lang="vi-VN" sz="2000">
                <a:solidFill>
                  <a:srgbClr val="0000CC"/>
                </a:solidFill>
                <a:latin typeface="Times New Roman" pitchFamily="18" charset="0"/>
              </a:rPr>
              <a:t> uống nước chè</a:t>
            </a:r>
            <a:r>
              <a:rPr lang="en-US" sz="2000">
                <a:solidFill>
                  <a:srgbClr val="0000CC"/>
                </a:solidFill>
                <a:latin typeface="Times New Roman" pitchFamily="18" charset="0"/>
              </a:rPr>
              <a:t>,</a:t>
            </a:r>
            <a:r>
              <a:rPr lang="vi-VN" sz="2000">
                <a:solidFill>
                  <a:srgbClr val="0000CC"/>
                </a:solidFill>
                <a:latin typeface="Times New Roman" pitchFamily="18" charset="0"/>
              </a:rPr>
              <a:t>…</a:t>
            </a:r>
            <a:endParaRPr lang="en-US" sz="2000">
              <a:solidFill>
                <a:srgbClr val="0000CC"/>
              </a:solidFill>
              <a:latin typeface="Times New Roman" pitchFamily="18" charset="0"/>
            </a:endParaRPr>
          </a:p>
          <a:p>
            <a:pPr eaLnBrk="0" hangingPunct="0">
              <a:spcBef>
                <a:spcPct val="50000"/>
              </a:spcBef>
            </a:pPr>
            <a:r>
              <a:rPr lang="en-US" sz="2000">
                <a:solidFill>
                  <a:srgbClr val="0000CC"/>
                </a:solidFill>
                <a:latin typeface="Times New Roman" pitchFamily="18" charset="0"/>
              </a:rPr>
              <a:t> - Giữ hộ lão Hạc mảnh vườn và ba mươi đồng bạc.</a:t>
            </a:r>
          </a:p>
          <a:p>
            <a:pPr eaLnBrk="0" hangingPunct="0">
              <a:spcBef>
                <a:spcPct val="50000"/>
              </a:spcBef>
              <a:buFontTx/>
              <a:buChar char="-"/>
            </a:pPr>
            <a:r>
              <a:rPr lang="en-US" sz="2000">
                <a:solidFill>
                  <a:srgbClr val="0000CC"/>
                </a:solidFill>
                <a:latin typeface="Times New Roman" pitchFamily="18" charset="0"/>
              </a:rPr>
              <a:t> Giấu giếm vợ tôi, thỉnh thoảng giúp ngấm</a:t>
            </a:r>
          </a:p>
          <a:p>
            <a:pPr eaLnBrk="0" hangingPunct="0">
              <a:spcBef>
                <a:spcPct val="50000"/>
              </a:spcBef>
            </a:pPr>
            <a:r>
              <a:rPr lang="en-US" sz="2000">
                <a:solidFill>
                  <a:srgbClr val="0000CC"/>
                </a:solidFill>
                <a:latin typeface="Times New Roman" pitchFamily="18" charset="0"/>
              </a:rPr>
              <a:t> ngầm lão Hạc.</a:t>
            </a:r>
          </a:p>
          <a:p>
            <a:pPr eaLnBrk="0" hangingPunct="0">
              <a:spcBef>
                <a:spcPct val="50000"/>
              </a:spcBef>
              <a:buFontTx/>
              <a:buChar char="-"/>
            </a:pPr>
            <a:endParaRPr lang="en-US" sz="2000">
              <a:solidFill>
                <a:srgbClr val="0000CC"/>
              </a:solidFill>
              <a:latin typeface="Times New Roman" pitchFamily="18" charset="0"/>
            </a:endParaRPr>
          </a:p>
        </p:txBody>
      </p:sp>
      <p:sp>
        <p:nvSpPr>
          <p:cNvPr id="230424" name="Text Box 24"/>
          <p:cNvSpPr txBox="1">
            <a:spLocks noChangeArrowheads="1"/>
          </p:cNvSpPr>
          <p:nvPr/>
        </p:nvSpPr>
        <p:spPr bwMode="auto">
          <a:xfrm>
            <a:off x="0" y="3870325"/>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2. Nhân vật ông giáo.</a:t>
            </a:r>
            <a:endParaRPr lang="en-US">
              <a:solidFill>
                <a:srgbClr val="C00000"/>
              </a:solidFill>
              <a:latin typeface="Times New Roman" pitchFamily="18" charset="0"/>
            </a:endParaRPr>
          </a:p>
        </p:txBody>
      </p:sp>
      <p:sp>
        <p:nvSpPr>
          <p:cNvPr id="19465"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9466" name="Rectangle 2"/>
          <p:cNvSpPr>
            <a:spLocks noChangeArrowheads="1"/>
          </p:cNvSpPr>
          <p:nvPr/>
        </p:nvSpPr>
        <p:spPr bwMode="auto">
          <a:xfrm>
            <a:off x="12954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19467"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19468" name="Text Box 33"/>
          <p:cNvSpPr txBox="1">
            <a:spLocks noChangeArrowheads="1"/>
          </p:cNvSpPr>
          <p:nvPr/>
        </p:nvSpPr>
        <p:spPr bwMode="auto">
          <a:xfrm>
            <a:off x="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19469" name="Text Box 37"/>
          <p:cNvSpPr txBox="1">
            <a:spLocks noChangeArrowheads="1"/>
          </p:cNvSpPr>
          <p:nvPr/>
        </p:nvSpPr>
        <p:spPr bwMode="auto">
          <a:xfrm>
            <a:off x="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19470"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19471" name="Text Box 24"/>
          <p:cNvSpPr txBox="1">
            <a:spLocks noChangeArrowheads="1"/>
          </p:cNvSpPr>
          <p:nvPr/>
        </p:nvSpPr>
        <p:spPr bwMode="auto">
          <a:xfrm>
            <a:off x="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19472" name="Text Box 29"/>
          <p:cNvSpPr txBox="1">
            <a:spLocks noChangeArrowheads="1"/>
          </p:cNvSpPr>
          <p:nvPr/>
        </p:nvSpPr>
        <p:spPr bwMode="auto">
          <a:xfrm>
            <a:off x="0" y="5334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19473" name="Text Box 31"/>
          <p:cNvSpPr txBox="1">
            <a:spLocks noChangeArrowheads="1"/>
          </p:cNvSpPr>
          <p:nvPr/>
        </p:nvSpPr>
        <p:spPr bwMode="auto">
          <a:xfrm>
            <a:off x="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19474" name="Text Box 20"/>
          <p:cNvSpPr txBox="1">
            <a:spLocks noChangeArrowheads="1"/>
          </p:cNvSpPr>
          <p:nvPr/>
        </p:nvSpPr>
        <p:spPr bwMode="auto">
          <a:xfrm>
            <a:off x="0" y="24384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19475" name="Text Box 21"/>
          <p:cNvSpPr txBox="1">
            <a:spLocks noChangeArrowheads="1"/>
          </p:cNvSpPr>
          <p:nvPr/>
        </p:nvSpPr>
        <p:spPr bwMode="auto">
          <a:xfrm>
            <a:off x="228600" y="28194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9476" name="Text Box 23"/>
          <p:cNvSpPr txBox="1">
            <a:spLocks noChangeArrowheads="1"/>
          </p:cNvSpPr>
          <p:nvPr/>
        </p:nvSpPr>
        <p:spPr bwMode="auto">
          <a:xfrm>
            <a:off x="-76200" y="286385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19477" name="Rectangle 24"/>
          <p:cNvSpPr>
            <a:spLocks noChangeArrowheads="1"/>
          </p:cNvSpPr>
          <p:nvPr/>
        </p:nvSpPr>
        <p:spPr bwMode="auto">
          <a:xfrm>
            <a:off x="-76200" y="3519488"/>
            <a:ext cx="4271963" cy="369887"/>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0424"/>
                                        </p:tgtEl>
                                        <p:attrNameLst>
                                          <p:attrName>style.visibility</p:attrName>
                                        </p:attrNameLst>
                                      </p:cBhvr>
                                      <p:to>
                                        <p:strVal val="visible"/>
                                      </p:to>
                                    </p:set>
                                    <p:animEffect transition="in" filter="blinds(horizontal)">
                                      <p:cBhvr>
                                        <p:cTn id="7" dur="500"/>
                                        <p:tgtEl>
                                          <p:spTgt spid="230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0416"/>
                                        </p:tgtEl>
                                        <p:attrNameLst>
                                          <p:attrName>style.visibility</p:attrName>
                                        </p:attrNameLst>
                                      </p:cBhvr>
                                      <p:to>
                                        <p:strVal val="visible"/>
                                      </p:to>
                                    </p:set>
                                    <p:animEffect transition="in" filter="blinds(horizontal)">
                                      <p:cBhvr>
                                        <p:cTn id="12" dur="500"/>
                                        <p:tgtEl>
                                          <p:spTgt spid="230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30416"/>
                                        </p:tgtEl>
                                      </p:cBhvr>
                                    </p:animEffect>
                                    <p:set>
                                      <p:cBhvr>
                                        <p:cTn id="17" dur="1" fill="hold">
                                          <p:stCondLst>
                                            <p:cond delay="499"/>
                                          </p:stCondLst>
                                        </p:cTn>
                                        <p:tgtEl>
                                          <p:spTgt spid="23041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0417"/>
                                        </p:tgtEl>
                                        <p:attrNameLst>
                                          <p:attrName>style.visibility</p:attrName>
                                        </p:attrNameLst>
                                      </p:cBhvr>
                                      <p:to>
                                        <p:strVal val="visible"/>
                                      </p:to>
                                    </p:set>
                                    <p:animEffect transition="in" filter="blinds(horizontal)">
                                      <p:cBhvr>
                                        <p:cTn id="22" dur="500"/>
                                        <p:tgtEl>
                                          <p:spTgt spid="2304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230417"/>
                                        </p:tgtEl>
                                      </p:cBhvr>
                                    </p:animEffect>
                                    <p:set>
                                      <p:cBhvr>
                                        <p:cTn id="27" dur="1" fill="hold">
                                          <p:stCondLst>
                                            <p:cond delay="499"/>
                                          </p:stCondLst>
                                        </p:cTn>
                                        <p:tgtEl>
                                          <p:spTgt spid="23041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0420"/>
                                        </p:tgtEl>
                                        <p:attrNameLst>
                                          <p:attrName>style.visibility</p:attrName>
                                        </p:attrNameLst>
                                      </p:cBhvr>
                                      <p:to>
                                        <p:strVal val="visible"/>
                                      </p:to>
                                    </p:set>
                                    <p:animEffect transition="in" filter="blinds(horizontal)">
                                      <p:cBhvr>
                                        <p:cTn id="32" dur="500"/>
                                        <p:tgtEl>
                                          <p:spTgt spid="230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230420"/>
                                        </p:tgtEl>
                                      </p:cBhvr>
                                    </p:animEffect>
                                    <p:set>
                                      <p:cBhvr>
                                        <p:cTn id="37" dur="1" fill="hold">
                                          <p:stCondLst>
                                            <p:cond delay="499"/>
                                          </p:stCondLst>
                                        </p:cTn>
                                        <p:tgtEl>
                                          <p:spTgt spid="23042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7607"/>
                                        </p:tgtEl>
                                        <p:attrNameLst>
                                          <p:attrName>style.visibility</p:attrName>
                                        </p:attrNameLst>
                                      </p:cBhvr>
                                      <p:to>
                                        <p:strVal val="visible"/>
                                      </p:to>
                                    </p:set>
                                    <p:animEffect transition="in" filter="blinds(horizontal)">
                                      <p:cBhvr>
                                        <p:cTn id="42" dur="500"/>
                                        <p:tgtEl>
                                          <p:spTgt spid="67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6" grpId="0" animBg="1"/>
      <p:bldP spid="230416" grpId="1" animBg="1"/>
      <p:bldP spid="230417" grpId="0"/>
      <p:bldP spid="230417" grpId="1"/>
      <p:bldP spid="230420" grpId="0" animBg="1"/>
      <p:bldP spid="230420" grpId="1" animBg="1"/>
      <p:bldP spid="67607" grpId="0"/>
      <p:bldP spid="2304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
          <p:cNvSpPr txBox="1">
            <a:spLocks noChangeArrowheads="1"/>
          </p:cNvSpPr>
          <p:nvPr/>
        </p:nvSpPr>
        <p:spPr bwMode="auto">
          <a:xfrm>
            <a:off x="5943600" y="990600"/>
            <a:ext cx="2743200" cy="584200"/>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0033CC"/>
                </a:solidFill>
                <a:latin typeface="Times New Roman" pitchFamily="18" charset="0"/>
              </a:rPr>
              <a:t> </a:t>
            </a:r>
            <a:r>
              <a:rPr lang="en-US" sz="3200">
                <a:latin typeface="Times New Roman" pitchFamily="18" charset="0"/>
              </a:rPr>
              <a:t>(Nam Cao)</a:t>
            </a:r>
          </a:p>
        </p:txBody>
      </p:sp>
      <p:sp>
        <p:nvSpPr>
          <p:cNvPr id="2051" name="Rectangle 4"/>
          <p:cNvSpPr>
            <a:spLocks noChangeArrowheads="1"/>
          </p:cNvSpPr>
          <p:nvPr/>
        </p:nvSpPr>
        <p:spPr bwMode="auto">
          <a:xfrm>
            <a:off x="269875" y="52388"/>
            <a:ext cx="8534400" cy="1014412"/>
          </a:xfrm>
          <a:prstGeom prst="rect">
            <a:avLst/>
          </a:prstGeom>
          <a:noFill/>
          <a:ln w="9525">
            <a:noFill/>
            <a:miter lim="800000"/>
            <a:headEnd/>
            <a:tailEnd/>
          </a:ln>
          <a:effectLst/>
        </p:spPr>
        <p:txBody>
          <a:bodyPr>
            <a:spAutoFit/>
          </a:bodyPr>
          <a:lstStyle/>
          <a:p>
            <a:pPr algn="ctr" eaLnBrk="0" hangingPunct="0"/>
            <a:r>
              <a:rPr lang="en-US" sz="6000" dirty="0" err="1" smtClean="0">
                <a:solidFill>
                  <a:srgbClr val="FF0000"/>
                </a:solidFill>
                <a:latin typeface="Times New Roman" pitchFamily="18" charset="0"/>
              </a:rPr>
              <a:t>Văn</a:t>
            </a:r>
            <a:r>
              <a:rPr lang="en-US" sz="6000" dirty="0" smtClean="0">
                <a:solidFill>
                  <a:srgbClr val="FF0000"/>
                </a:solidFill>
                <a:latin typeface="Times New Roman" pitchFamily="18" charset="0"/>
              </a:rPr>
              <a:t> </a:t>
            </a:r>
            <a:r>
              <a:rPr lang="en-US" sz="6000" dirty="0" err="1">
                <a:solidFill>
                  <a:srgbClr val="FF0000"/>
                </a:solidFill>
                <a:latin typeface="Times New Roman" pitchFamily="18" charset="0"/>
              </a:rPr>
              <a:t>bản</a:t>
            </a:r>
            <a:r>
              <a:rPr lang="en-US" sz="6000" dirty="0">
                <a:solidFill>
                  <a:srgbClr val="FF0000"/>
                </a:solidFill>
                <a:latin typeface="Times New Roman" pitchFamily="18" charset="0"/>
              </a:rPr>
              <a:t>: </a:t>
            </a:r>
            <a:r>
              <a:rPr lang="en-US" sz="6000" dirty="0" err="1">
                <a:solidFill>
                  <a:srgbClr val="FF0000"/>
                </a:solidFill>
                <a:latin typeface="Times New Roman" pitchFamily="18" charset="0"/>
              </a:rPr>
              <a:t>Lão</a:t>
            </a:r>
            <a:r>
              <a:rPr lang="en-US" sz="6000" dirty="0">
                <a:solidFill>
                  <a:srgbClr val="FF0000"/>
                </a:solidFill>
                <a:latin typeface="Times New Roman" pitchFamily="18" charset="0"/>
              </a:rPr>
              <a:t> </a:t>
            </a:r>
            <a:r>
              <a:rPr lang="en-US" sz="6000" dirty="0" err="1">
                <a:solidFill>
                  <a:srgbClr val="FF0000"/>
                </a:solidFill>
                <a:latin typeface="Times New Roman" pitchFamily="18" charset="0"/>
              </a:rPr>
              <a:t>Hạc</a:t>
            </a:r>
            <a:endParaRPr lang="en-US" sz="6000" dirty="0">
              <a:solidFill>
                <a:srgbClr val="FF0000"/>
              </a:solidFill>
              <a:latin typeface="Times New Roman" pitchFamily="18" charset="0"/>
            </a:endParaRPr>
          </a:p>
        </p:txBody>
      </p:sp>
      <p:pic>
        <p:nvPicPr>
          <p:cNvPr id="218117" name="Picture 2" descr="C:\Documents and Settings\THANH TAI\My Documents\Downloads\tải xuống.jpg"/>
          <p:cNvPicPr>
            <a:picLocks noChangeAspect="1" noChangeArrowheads="1"/>
          </p:cNvPicPr>
          <p:nvPr/>
        </p:nvPicPr>
        <p:blipFill>
          <a:blip r:embed="rId3"/>
          <a:srcRect/>
          <a:stretch>
            <a:fillRect/>
          </a:stretch>
        </p:blipFill>
        <p:spPr bwMode="auto">
          <a:xfrm>
            <a:off x="0" y="1752600"/>
            <a:ext cx="9144000" cy="5334000"/>
          </a:xfrm>
          <a:prstGeom prst="rect">
            <a:avLst/>
          </a:prstGeom>
          <a:noFill/>
          <a:ln w="9525">
            <a:noFill/>
            <a:miter lim="800000"/>
            <a:headEnd/>
            <a:tailEnd/>
          </a:ln>
        </p:spPr>
      </p:pic>
      <p:pic>
        <p:nvPicPr>
          <p:cNvPr id="2" name="Sound-1-7_(A_comme_amour_-_Richard_Clayderman_[NCT_58633911180885072584].mp3).mp3">
            <a:hlinkClick r:id="" action="ppaction://media"/>
          </p:cNvPr>
          <p:cNvPicPr>
            <a:picLocks noRot="1" noChangeAspect="1"/>
          </p:cNvPicPr>
          <p:nvPr>
            <a:audioFile r:link="rId1"/>
          </p:nvPr>
        </p:nvPicPr>
        <p:blipFill>
          <a:blip r:embed="rId4" cstate="print"/>
          <a:srcRect/>
          <a:stretch>
            <a:fillRect/>
          </a:stretch>
        </p:blipFill>
        <p:spPr bwMode="auto">
          <a:xfrm>
            <a:off x="4267200" y="3124200"/>
            <a:ext cx="609600" cy="60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checkerboard(across)">
                                      <p:cBhvr>
                                        <p:cTn id="7" dur="500"/>
                                        <p:tgtEl>
                                          <p:spTgt spid="218117"/>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98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022725" y="2019300"/>
            <a:ext cx="184150" cy="366713"/>
          </a:xfrm>
          <a:prstGeom prst="rect">
            <a:avLst/>
          </a:prstGeom>
          <a:noFill/>
          <a:ln w="9525">
            <a:noFill/>
            <a:miter lim="800000"/>
            <a:headEnd/>
            <a:tailEnd/>
          </a:ln>
          <a:effectLst/>
        </p:spPr>
        <p:txBody>
          <a:bodyPr wrap="none">
            <a:spAutoFit/>
          </a:bodyPr>
          <a:lstStyle/>
          <a:p>
            <a:endParaRPr lang="en-US" b="0"/>
          </a:p>
        </p:txBody>
      </p:sp>
      <p:sp>
        <p:nvSpPr>
          <p:cNvPr id="20483" name="Line 7"/>
          <p:cNvSpPr>
            <a:spLocks noChangeShapeType="1"/>
          </p:cNvSpPr>
          <p:nvPr/>
        </p:nvSpPr>
        <p:spPr bwMode="auto">
          <a:xfrm>
            <a:off x="4191000" y="476250"/>
            <a:ext cx="0" cy="6381750"/>
          </a:xfrm>
          <a:prstGeom prst="line">
            <a:avLst/>
          </a:prstGeom>
          <a:noFill/>
          <a:ln w="28575">
            <a:solidFill>
              <a:srgbClr val="0000FF"/>
            </a:solidFill>
            <a:round/>
            <a:headEnd/>
            <a:tailEnd/>
          </a:ln>
          <a:effectLst/>
        </p:spPr>
        <p:txBody>
          <a:bodyPr/>
          <a:lstStyle/>
          <a:p>
            <a:endParaRPr lang="en-US"/>
          </a:p>
        </p:txBody>
      </p:sp>
      <p:sp>
        <p:nvSpPr>
          <p:cNvPr id="20484" name="Text Box 15"/>
          <p:cNvSpPr txBox="1">
            <a:spLocks noChangeArrowheads="1"/>
          </p:cNvSpPr>
          <p:nvPr/>
        </p:nvSpPr>
        <p:spPr bwMode="auto">
          <a:xfrm>
            <a:off x="0" y="38862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latin typeface="Times New Roman" pitchFamily="18" charset="0"/>
              </a:rPr>
              <a:t>2. Nhân vật ông giáo</a:t>
            </a:r>
            <a:r>
              <a:rPr lang="en-US" sz="2000">
                <a:solidFill>
                  <a:srgbClr val="FF0000"/>
                </a:solidFill>
                <a:latin typeface="Times New Roman" pitchFamily="18" charset="0"/>
              </a:rPr>
              <a:t>.</a:t>
            </a:r>
            <a:endParaRPr lang="en-US">
              <a:solidFill>
                <a:srgbClr val="FF0000"/>
              </a:solidFill>
              <a:latin typeface="Times New Roman" pitchFamily="18" charset="0"/>
            </a:endParaRPr>
          </a:p>
        </p:txBody>
      </p:sp>
      <p:sp>
        <p:nvSpPr>
          <p:cNvPr id="235540" name="Rectangle 20"/>
          <p:cNvSpPr>
            <a:spLocks noChangeArrowheads="1"/>
          </p:cNvSpPr>
          <p:nvPr/>
        </p:nvSpPr>
        <p:spPr bwMode="auto">
          <a:xfrm>
            <a:off x="4191000" y="492125"/>
            <a:ext cx="4953000" cy="2030413"/>
          </a:xfrm>
          <a:prstGeom prst="rect">
            <a:avLst/>
          </a:prstGeom>
          <a:noFill/>
          <a:ln w="9525">
            <a:noFill/>
            <a:miter lim="800000"/>
            <a:headEnd/>
            <a:tailEnd/>
          </a:ln>
          <a:effectLst/>
        </p:spPr>
        <p:txBody>
          <a:bodyPr anchor="ctr">
            <a:spAutoFit/>
          </a:bodyPr>
          <a:lstStyle/>
          <a:p>
            <a:pPr algn="just" eaLnBrk="0" hangingPunct="0"/>
            <a:r>
              <a:rPr lang="vi-VN">
                <a:latin typeface="Times New Roman" pitchFamily="18" charset="0"/>
              </a:rPr>
              <a:t>Em hiểu như thế nào về câu nói của  ông giáo</a:t>
            </a:r>
            <a:r>
              <a:rPr lang="en-US">
                <a:latin typeface="Times New Roman" pitchFamily="18" charset="0"/>
              </a:rPr>
              <a:t>:</a:t>
            </a:r>
          </a:p>
          <a:p>
            <a:pPr algn="just" eaLnBrk="0" hangingPunct="0"/>
            <a:r>
              <a:rPr lang="vi-VN">
                <a:latin typeface="Times New Roman" pitchFamily="18" charset="0"/>
              </a:rPr>
              <a:t> </a:t>
            </a:r>
            <a:r>
              <a:rPr lang="vi-VN" i="1">
                <a:solidFill>
                  <a:srgbClr val="FF0000"/>
                </a:solidFill>
                <a:latin typeface="Times New Roman" pitchFamily="18" charset="0"/>
              </a:rPr>
              <a:t>“ Chao ôi! Đối với những người xung quanh ta, </a:t>
            </a:r>
            <a:endParaRPr lang="en-US" i="1">
              <a:solidFill>
                <a:srgbClr val="FF0000"/>
              </a:solidFill>
              <a:latin typeface="Times New Roman" pitchFamily="18" charset="0"/>
            </a:endParaRPr>
          </a:p>
          <a:p>
            <a:pPr algn="just" eaLnBrk="0" hangingPunct="0"/>
            <a:r>
              <a:rPr lang="vi-VN" i="1">
                <a:solidFill>
                  <a:srgbClr val="FF0000"/>
                </a:solidFill>
                <a:latin typeface="Times New Roman" pitchFamily="18" charset="0"/>
              </a:rPr>
              <a:t> nếu ta không cố gắng tìm hiểu họ  ta chỉ thấy </a:t>
            </a:r>
            <a:endParaRPr lang="en-US" i="1">
              <a:solidFill>
                <a:srgbClr val="FF0000"/>
              </a:solidFill>
              <a:latin typeface="Times New Roman" pitchFamily="18" charset="0"/>
            </a:endParaRPr>
          </a:p>
          <a:p>
            <a:pPr algn="just" eaLnBrk="0" hangingPunct="0"/>
            <a:r>
              <a:rPr lang="vi-VN" i="1">
                <a:solidFill>
                  <a:srgbClr val="FF0000"/>
                </a:solidFill>
                <a:latin typeface="Times New Roman" pitchFamily="18" charset="0"/>
              </a:rPr>
              <a:t>họ gàn dở, ngu ngốc, bần tiện, xấu xa, bỉ ổi,…</a:t>
            </a:r>
            <a:endParaRPr lang="en-US" i="1">
              <a:solidFill>
                <a:srgbClr val="FF0000"/>
              </a:solidFill>
              <a:latin typeface="Times New Roman" pitchFamily="18" charset="0"/>
            </a:endParaRPr>
          </a:p>
          <a:p>
            <a:pPr algn="just" eaLnBrk="0" hangingPunct="0"/>
            <a:r>
              <a:rPr lang="vi-VN" i="1">
                <a:solidFill>
                  <a:srgbClr val="FF0000"/>
                </a:solidFill>
                <a:latin typeface="Times New Roman" pitchFamily="18" charset="0"/>
              </a:rPr>
              <a:t>toàn những cớ để cho ta t</a:t>
            </a:r>
            <a:r>
              <a:rPr lang="en-US" i="1">
                <a:solidFill>
                  <a:srgbClr val="FF0000"/>
                </a:solidFill>
                <a:latin typeface="Times New Roman" pitchFamily="18" charset="0"/>
              </a:rPr>
              <a:t>à</a:t>
            </a:r>
            <a:r>
              <a:rPr lang="vi-VN" i="1">
                <a:solidFill>
                  <a:srgbClr val="FF0000"/>
                </a:solidFill>
                <a:latin typeface="Times New Roman" pitchFamily="18" charset="0"/>
              </a:rPr>
              <a:t>n nh</a:t>
            </a:r>
            <a:r>
              <a:rPr lang="en-US" i="1">
                <a:solidFill>
                  <a:srgbClr val="FF0000"/>
                </a:solidFill>
                <a:latin typeface="Times New Roman" pitchFamily="18" charset="0"/>
              </a:rPr>
              <a:t>ẫ</a:t>
            </a:r>
            <a:r>
              <a:rPr lang="vi-VN" i="1">
                <a:solidFill>
                  <a:srgbClr val="FF0000"/>
                </a:solidFill>
                <a:latin typeface="Times New Roman" pitchFamily="18" charset="0"/>
              </a:rPr>
              <a:t>n, không bao </a:t>
            </a:r>
            <a:endParaRPr lang="en-US" i="1">
              <a:solidFill>
                <a:srgbClr val="FF0000"/>
              </a:solidFill>
              <a:latin typeface="Times New Roman" pitchFamily="18" charset="0"/>
            </a:endParaRPr>
          </a:p>
          <a:p>
            <a:pPr algn="just" eaLnBrk="0" hangingPunct="0"/>
            <a:r>
              <a:rPr lang="vi-VN" i="1">
                <a:solidFill>
                  <a:srgbClr val="FF0000"/>
                </a:solidFill>
                <a:latin typeface="Times New Roman" pitchFamily="18" charset="0"/>
              </a:rPr>
              <a:t>giờ ta thấy họ là những người đáng thương, không</a:t>
            </a:r>
            <a:r>
              <a:rPr lang="en-US" i="1">
                <a:solidFill>
                  <a:srgbClr val="FF0000"/>
                </a:solidFill>
                <a:latin typeface="Times New Roman" pitchFamily="18" charset="0"/>
              </a:rPr>
              <a:t> </a:t>
            </a:r>
            <a:r>
              <a:rPr lang="vi-VN" i="1">
                <a:solidFill>
                  <a:srgbClr val="FF0000"/>
                </a:solidFill>
                <a:latin typeface="Times New Roman" pitchFamily="18" charset="0"/>
              </a:rPr>
              <a:t>bao giờ ta thương…”?</a:t>
            </a:r>
          </a:p>
        </p:txBody>
      </p:sp>
      <p:sp>
        <p:nvSpPr>
          <p:cNvPr id="235541" name="Rectangle 21"/>
          <p:cNvSpPr>
            <a:spLocks noChangeArrowheads="1"/>
          </p:cNvSpPr>
          <p:nvPr/>
        </p:nvSpPr>
        <p:spPr bwMode="auto">
          <a:xfrm>
            <a:off x="4191000" y="2514600"/>
            <a:ext cx="4953000" cy="2835275"/>
          </a:xfrm>
          <a:prstGeom prst="rect">
            <a:avLst/>
          </a:prstGeom>
          <a:noFill/>
          <a:ln w="9525">
            <a:noFill/>
            <a:miter lim="800000"/>
            <a:headEnd/>
            <a:tailEnd/>
          </a:ln>
          <a:effectLst/>
        </p:spPr>
        <p:txBody>
          <a:bodyPr anchor="ctr">
            <a:spAutoFit/>
          </a:bodyPr>
          <a:lstStyle/>
          <a:p>
            <a:pPr eaLnBrk="0" hangingPunct="0">
              <a:buFontTx/>
              <a:buChar char="-"/>
            </a:pPr>
            <a:r>
              <a:rPr lang="en-US" sz="2000">
                <a:latin typeface="Times New Roman" pitchFamily="18" charset="0"/>
              </a:rPr>
              <a:t> </a:t>
            </a:r>
            <a:r>
              <a:rPr lang="vi-VN" sz="2000">
                <a:latin typeface="Times New Roman" pitchFamily="18" charset="0"/>
              </a:rPr>
              <a:t>Khẳng định một thái độ sống,</a:t>
            </a:r>
            <a:r>
              <a:rPr lang="en-US" sz="2000">
                <a:latin typeface="Times New Roman" pitchFamily="18" charset="0"/>
              </a:rPr>
              <a:t> </a:t>
            </a:r>
            <a:r>
              <a:rPr lang="vi-VN" sz="2000">
                <a:latin typeface="Times New Roman" pitchFamily="18" charset="0"/>
              </a:rPr>
              <a:t>một cách ứngxử mang tinh thần nhân đạo</a:t>
            </a:r>
            <a:r>
              <a:rPr lang="en-US" sz="2000" b="0">
                <a:solidFill>
                  <a:srgbClr val="0000CC"/>
                </a:solidFill>
                <a:latin typeface="Times New Roman" pitchFamily="18" charset="0"/>
              </a:rPr>
              <a:t>:</a:t>
            </a:r>
            <a:r>
              <a:rPr lang="en-US" sz="2000" b="0">
                <a:latin typeface="Times New Roman" pitchFamily="18" charset="0"/>
              </a:rPr>
              <a:t> </a:t>
            </a:r>
            <a:r>
              <a:rPr lang="en-US" sz="2000" b="0" i="1">
                <a:solidFill>
                  <a:srgbClr val="FF0000"/>
                </a:solidFill>
                <a:latin typeface="Times New Roman" pitchFamily="18" charset="0"/>
              </a:rPr>
              <a:t>P</a:t>
            </a:r>
            <a:r>
              <a:rPr lang="vi-VN" sz="2000" b="0" i="1">
                <a:solidFill>
                  <a:srgbClr val="FF0000"/>
                </a:solidFill>
                <a:latin typeface="Times New Roman" pitchFamily="18" charset="0"/>
              </a:rPr>
              <a:t>hải quan sát, suy nghĩ đầy đủ </a:t>
            </a:r>
            <a:r>
              <a:rPr lang="en-US" sz="2000" b="0" i="1">
                <a:solidFill>
                  <a:srgbClr val="FF0000"/>
                </a:solidFill>
                <a:latin typeface="Times New Roman" pitchFamily="18" charset="0"/>
              </a:rPr>
              <a:t>và </a:t>
            </a:r>
            <a:r>
              <a:rPr lang="vi-VN" sz="2000" b="0" i="1">
                <a:solidFill>
                  <a:srgbClr val="FF0000"/>
                </a:solidFill>
                <a:latin typeface="Times New Roman" pitchFamily="18" charset="0"/>
              </a:rPr>
              <a:t>nhìn</a:t>
            </a:r>
            <a:r>
              <a:rPr lang="en-US" sz="2000" b="0" i="1">
                <a:solidFill>
                  <a:srgbClr val="FF0000"/>
                </a:solidFill>
                <a:latin typeface="Times New Roman" pitchFamily="18" charset="0"/>
              </a:rPr>
              <a:t> </a:t>
            </a:r>
            <a:r>
              <a:rPr lang="vi-VN" sz="2000" b="0" i="1">
                <a:solidFill>
                  <a:srgbClr val="FF0000"/>
                </a:solidFill>
                <a:latin typeface="Times New Roman" pitchFamily="18" charset="0"/>
              </a:rPr>
              <a:t>nhận </a:t>
            </a:r>
            <a:r>
              <a:rPr lang="en-US" sz="2000" b="0" i="1">
                <a:solidFill>
                  <a:srgbClr val="FF0000"/>
                </a:solidFill>
                <a:latin typeface="Times New Roman" pitchFamily="18" charset="0"/>
              </a:rPr>
              <a:t>con người</a:t>
            </a:r>
            <a:r>
              <a:rPr lang="vi-VN" sz="2000" b="0" i="1">
                <a:solidFill>
                  <a:srgbClr val="FF0000"/>
                </a:solidFill>
                <a:latin typeface="Times New Roman" pitchFamily="18" charset="0"/>
              </a:rPr>
              <a:t> bằng lòng đồng cảm, bằng </a:t>
            </a:r>
            <a:r>
              <a:rPr lang="en-US" sz="2000" b="0" i="1">
                <a:solidFill>
                  <a:srgbClr val="FF0000"/>
                </a:solidFill>
                <a:latin typeface="Times New Roman" pitchFamily="18" charset="0"/>
              </a:rPr>
              <a:t>đôi mắt của </a:t>
            </a:r>
            <a:r>
              <a:rPr lang="vi-VN" sz="2000" b="0" i="1">
                <a:solidFill>
                  <a:srgbClr val="FF0000"/>
                </a:solidFill>
                <a:latin typeface="Times New Roman" pitchFamily="18" charset="0"/>
              </a:rPr>
              <a:t>tình thương</a:t>
            </a:r>
            <a:r>
              <a:rPr lang="en-US" sz="2000" b="0">
                <a:solidFill>
                  <a:srgbClr val="FF0000"/>
                </a:solidFill>
                <a:latin typeface="Times New Roman" pitchFamily="18" charset="0"/>
              </a:rPr>
              <a:t>.</a:t>
            </a:r>
          </a:p>
          <a:p>
            <a:pPr eaLnBrk="0" hangingPunct="0">
              <a:buFontTx/>
              <a:buChar char="-"/>
            </a:pPr>
            <a:endParaRPr lang="en-US" sz="2000" b="0">
              <a:solidFill>
                <a:srgbClr val="FF0000"/>
              </a:solidFill>
              <a:latin typeface="Times New Roman" pitchFamily="18" charset="0"/>
            </a:endParaRPr>
          </a:p>
          <a:p>
            <a:pPr eaLnBrk="0" hangingPunct="0"/>
            <a:r>
              <a:rPr lang="en-US" sz="2000">
                <a:latin typeface="Times New Roman" pitchFamily="18" charset="0"/>
              </a:rPr>
              <a:t>- Nêu phương pháp đúng đắn khi đánh giá </a:t>
            </a:r>
          </a:p>
          <a:p>
            <a:pPr eaLnBrk="0" hangingPunct="0"/>
            <a:r>
              <a:rPr lang="en-US" sz="2000">
                <a:latin typeface="Times New Roman" pitchFamily="18" charset="0"/>
              </a:rPr>
              <a:t>con người</a:t>
            </a:r>
            <a:r>
              <a:rPr lang="en-US" sz="2000" b="0">
                <a:latin typeface="Times New Roman" pitchFamily="18" charset="0"/>
              </a:rPr>
              <a:t>: </a:t>
            </a:r>
            <a:r>
              <a:rPr lang="en-US" sz="2000" b="0" i="1">
                <a:solidFill>
                  <a:srgbClr val="FF0000"/>
                </a:solidFill>
                <a:latin typeface="Times New Roman" pitchFamily="18" charset="0"/>
              </a:rPr>
              <a:t>P</a:t>
            </a:r>
            <a:r>
              <a:rPr lang="vi-VN" sz="2000" b="0" i="1">
                <a:solidFill>
                  <a:srgbClr val="FF0000"/>
                </a:solidFill>
                <a:latin typeface="Times New Roman" pitchFamily="18" charset="0"/>
              </a:rPr>
              <a:t>hải đặt mình vào hoàn cảnh cụ </a:t>
            </a:r>
            <a:endParaRPr lang="en-US" sz="2000" b="0" i="1">
              <a:solidFill>
                <a:srgbClr val="FF0000"/>
              </a:solidFill>
              <a:latin typeface="Times New Roman" pitchFamily="18" charset="0"/>
            </a:endParaRPr>
          </a:p>
          <a:p>
            <a:pPr eaLnBrk="0" hangingPunct="0"/>
            <a:r>
              <a:rPr lang="vi-VN" sz="2000" b="0" i="1">
                <a:solidFill>
                  <a:srgbClr val="FF0000"/>
                </a:solidFill>
                <a:latin typeface="Times New Roman" pitchFamily="18" charset="0"/>
              </a:rPr>
              <a:t>thể mới hiểu đúng,</a:t>
            </a:r>
            <a:r>
              <a:rPr lang="en-US" sz="2000" b="0" i="1">
                <a:solidFill>
                  <a:srgbClr val="FF0000"/>
                </a:solidFill>
                <a:latin typeface="Times New Roman" pitchFamily="18" charset="0"/>
              </a:rPr>
              <a:t> </a:t>
            </a:r>
            <a:r>
              <a:rPr lang="vi-VN" sz="2000" b="0" i="1">
                <a:solidFill>
                  <a:srgbClr val="FF0000"/>
                </a:solidFill>
                <a:latin typeface="Times New Roman" pitchFamily="18" charset="0"/>
              </a:rPr>
              <a:t>cảm thông đúng</a:t>
            </a:r>
            <a:r>
              <a:rPr lang="vi-VN" sz="2000" b="0">
                <a:solidFill>
                  <a:srgbClr val="FF0000"/>
                </a:solidFill>
                <a:latin typeface="Times New Roman" pitchFamily="18" charset="0"/>
              </a:rPr>
              <a:t>.</a:t>
            </a:r>
            <a:r>
              <a:rPr lang="en-US" sz="2000" b="0">
                <a:solidFill>
                  <a:srgbClr val="FF0000"/>
                </a:solidFill>
                <a:latin typeface="Times New Roman" pitchFamily="18" charset="0"/>
              </a:rPr>
              <a:t> </a:t>
            </a:r>
            <a:endParaRPr lang="vi-VN" sz="2000" b="0">
              <a:solidFill>
                <a:srgbClr val="FF0000"/>
              </a:solidFill>
              <a:latin typeface="Times New Roman" pitchFamily="18" charset="0"/>
            </a:endParaRPr>
          </a:p>
        </p:txBody>
      </p:sp>
      <p:sp>
        <p:nvSpPr>
          <p:cNvPr id="20487"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0488"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0489" name="Rectangle 2"/>
          <p:cNvSpPr>
            <a:spLocks noChangeArrowheads="1"/>
          </p:cNvSpPr>
          <p:nvPr/>
        </p:nvSpPr>
        <p:spPr bwMode="auto">
          <a:xfrm>
            <a:off x="13716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20490"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0491" name="Text Box 33"/>
          <p:cNvSpPr txBox="1">
            <a:spLocks noChangeArrowheads="1"/>
          </p:cNvSpPr>
          <p:nvPr/>
        </p:nvSpPr>
        <p:spPr bwMode="auto">
          <a:xfrm>
            <a:off x="7620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0492" name="Text Box 37"/>
          <p:cNvSpPr txBox="1">
            <a:spLocks noChangeArrowheads="1"/>
          </p:cNvSpPr>
          <p:nvPr/>
        </p:nvSpPr>
        <p:spPr bwMode="auto">
          <a:xfrm>
            <a:off x="7620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20493" name="Text Box 24"/>
          <p:cNvSpPr txBox="1">
            <a:spLocks noChangeArrowheads="1"/>
          </p:cNvSpPr>
          <p:nvPr/>
        </p:nvSpPr>
        <p:spPr bwMode="auto">
          <a:xfrm>
            <a:off x="-7620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20494" name="Text Box 29"/>
          <p:cNvSpPr txBox="1">
            <a:spLocks noChangeArrowheads="1"/>
          </p:cNvSpPr>
          <p:nvPr/>
        </p:nvSpPr>
        <p:spPr bwMode="auto">
          <a:xfrm>
            <a:off x="-76200" y="4572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0495" name="Text Box 31"/>
          <p:cNvSpPr txBox="1">
            <a:spLocks noChangeArrowheads="1"/>
          </p:cNvSpPr>
          <p:nvPr/>
        </p:nvSpPr>
        <p:spPr bwMode="auto">
          <a:xfrm>
            <a:off x="-7620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0496" name="Text Box 20"/>
          <p:cNvSpPr txBox="1">
            <a:spLocks noChangeArrowheads="1"/>
          </p:cNvSpPr>
          <p:nvPr/>
        </p:nvSpPr>
        <p:spPr bwMode="auto">
          <a:xfrm>
            <a:off x="76200" y="24384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20497" name="Text Box 21"/>
          <p:cNvSpPr txBox="1">
            <a:spLocks noChangeArrowheads="1"/>
          </p:cNvSpPr>
          <p:nvPr/>
        </p:nvSpPr>
        <p:spPr bwMode="auto">
          <a:xfrm>
            <a:off x="304800" y="28194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0498" name="Text Box 23"/>
          <p:cNvSpPr txBox="1">
            <a:spLocks noChangeArrowheads="1"/>
          </p:cNvSpPr>
          <p:nvPr/>
        </p:nvSpPr>
        <p:spPr bwMode="auto">
          <a:xfrm>
            <a:off x="0" y="286385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0499" name="Rectangle 24"/>
          <p:cNvSpPr>
            <a:spLocks noChangeArrowheads="1"/>
          </p:cNvSpPr>
          <p:nvPr/>
        </p:nvSpPr>
        <p:spPr bwMode="auto">
          <a:xfrm>
            <a:off x="0" y="3519488"/>
            <a:ext cx="4271963" cy="369887"/>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
        <p:nvSpPr>
          <p:cNvPr id="20500"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0"/>
                                        </p:tgtEl>
                                        <p:attrNameLst>
                                          <p:attrName>style.visibility</p:attrName>
                                        </p:attrNameLst>
                                      </p:cBhvr>
                                      <p:to>
                                        <p:strVal val="visible"/>
                                      </p:to>
                                    </p:set>
                                    <p:animEffect transition="in" filter="blinds(horizontal)">
                                      <p:cBhvr>
                                        <p:cTn id="7" dur="500"/>
                                        <p:tgtEl>
                                          <p:spTgt spid="23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41"/>
                                        </p:tgtEl>
                                        <p:attrNameLst>
                                          <p:attrName>style.visibility</p:attrName>
                                        </p:attrNameLst>
                                      </p:cBhvr>
                                      <p:to>
                                        <p:strVal val="visible"/>
                                      </p:to>
                                    </p:set>
                                    <p:animEffect transition="in" filter="blinds(horizontal)">
                                      <p:cBhvr>
                                        <p:cTn id="12" dur="500"/>
                                        <p:tgtEl>
                                          <p:spTgt spid="23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0" grpId="0"/>
      <p:bldP spid="23554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Line 7"/>
          <p:cNvSpPr>
            <a:spLocks noChangeShapeType="1"/>
          </p:cNvSpPr>
          <p:nvPr/>
        </p:nvSpPr>
        <p:spPr bwMode="auto">
          <a:xfrm>
            <a:off x="4191000" y="457200"/>
            <a:ext cx="0" cy="6400800"/>
          </a:xfrm>
          <a:prstGeom prst="line">
            <a:avLst/>
          </a:prstGeom>
          <a:noFill/>
          <a:ln w="28575">
            <a:solidFill>
              <a:srgbClr val="0000FF"/>
            </a:solidFill>
            <a:round/>
            <a:headEnd/>
            <a:tailEnd/>
          </a:ln>
          <a:effectLst/>
        </p:spPr>
        <p:txBody>
          <a:bodyPr/>
          <a:lstStyle/>
          <a:p>
            <a:endParaRPr lang="en-US"/>
          </a:p>
        </p:txBody>
      </p:sp>
      <p:sp>
        <p:nvSpPr>
          <p:cNvPr id="231448" name="Rectangle 24"/>
          <p:cNvSpPr>
            <a:spLocks noChangeArrowheads="1"/>
          </p:cNvSpPr>
          <p:nvPr/>
        </p:nvSpPr>
        <p:spPr bwMode="auto">
          <a:xfrm>
            <a:off x="4114800" y="1828800"/>
            <a:ext cx="5334000" cy="2530475"/>
          </a:xfrm>
          <a:prstGeom prst="rect">
            <a:avLst/>
          </a:prstGeom>
          <a:noFill/>
          <a:ln w="9525">
            <a:noFill/>
            <a:miter lim="800000"/>
            <a:headEnd/>
            <a:tailEnd/>
          </a:ln>
          <a:effectLst/>
        </p:spPr>
        <p:txBody>
          <a:bodyPr>
            <a:spAutoFit/>
          </a:bodyPr>
          <a:lstStyle/>
          <a:p>
            <a:r>
              <a:rPr lang="en-US" sz="2000" b="0">
                <a:latin typeface="Times New Roman" pitchFamily="18" charset="0"/>
              </a:rPr>
              <a:t>“ Cuộc đời quả thật cứ </a:t>
            </a:r>
            <a:r>
              <a:rPr lang="en-US" sz="2000" b="0" i="1">
                <a:solidFill>
                  <a:srgbClr val="FF0000"/>
                </a:solidFill>
                <a:latin typeface="Times New Roman" pitchFamily="18" charset="0"/>
              </a:rPr>
              <a:t>mỗi ngày một thêm đáng buồn</a:t>
            </a:r>
            <a:r>
              <a:rPr lang="en-US" sz="2000" b="0">
                <a:solidFill>
                  <a:srgbClr val="FF0000"/>
                </a:solidFill>
                <a:latin typeface="Times New Roman" pitchFamily="18" charset="0"/>
              </a:rPr>
              <a:t>…”.</a:t>
            </a:r>
          </a:p>
          <a:p>
            <a:r>
              <a:rPr lang="en-US" sz="2000" b="0">
                <a:latin typeface="Times New Roman" pitchFamily="18" charset="0"/>
              </a:rPr>
              <a:t>“ Không! Cuộc đời </a:t>
            </a:r>
            <a:r>
              <a:rPr lang="en-US" sz="2000" b="0" i="1">
                <a:solidFill>
                  <a:srgbClr val="FF0000"/>
                </a:solidFill>
                <a:latin typeface="Times New Roman" pitchFamily="18" charset="0"/>
              </a:rPr>
              <a:t>chưa hẳn đã đáng buồn</a:t>
            </a:r>
            <a:r>
              <a:rPr lang="en-US" sz="2000" b="0">
                <a:latin typeface="Times New Roman" pitchFamily="18" charset="0"/>
              </a:rPr>
              <a:t>, hay vẫn đáng buồn nhưng lại </a:t>
            </a:r>
            <a:r>
              <a:rPr lang="en-US" sz="2000" b="0" i="1">
                <a:solidFill>
                  <a:srgbClr val="FF0000"/>
                </a:solidFill>
                <a:latin typeface="Times New Roman" pitchFamily="18" charset="0"/>
              </a:rPr>
              <a:t>đáng buồn theo một nghĩa khác</a:t>
            </a:r>
            <a:r>
              <a:rPr lang="en-US" sz="2000" b="0">
                <a:solidFill>
                  <a:srgbClr val="FF0000"/>
                </a:solidFill>
                <a:latin typeface="Times New Roman" pitchFamily="18" charset="0"/>
              </a:rPr>
              <a:t>”.</a:t>
            </a:r>
          </a:p>
          <a:p>
            <a:r>
              <a:rPr lang="en-US" sz="2000" i="1">
                <a:solidFill>
                  <a:srgbClr val="000099"/>
                </a:solidFill>
                <a:latin typeface="Times New Roman" pitchFamily="18" charset="0"/>
              </a:rPr>
              <a:t>Tại sao ông giáo lại có những suy nghĩ trái ngược như thế? Em hiểu những ý nghĩ đó của ông giáo như thế nào?</a:t>
            </a:r>
          </a:p>
        </p:txBody>
      </p:sp>
      <p:sp>
        <p:nvSpPr>
          <p:cNvPr id="21508" name="Text Box 4"/>
          <p:cNvSpPr txBox="1">
            <a:spLocks noChangeArrowheads="1"/>
          </p:cNvSpPr>
          <p:nvPr/>
        </p:nvSpPr>
        <p:spPr bwMode="auto">
          <a:xfrm>
            <a:off x="4022725" y="2019300"/>
            <a:ext cx="184150" cy="366713"/>
          </a:xfrm>
          <a:prstGeom prst="rect">
            <a:avLst/>
          </a:prstGeom>
          <a:noFill/>
          <a:ln w="9525">
            <a:noFill/>
            <a:miter lim="800000"/>
            <a:headEnd/>
            <a:tailEnd/>
          </a:ln>
          <a:effectLst/>
        </p:spPr>
        <p:txBody>
          <a:bodyPr wrap="none">
            <a:spAutoFit/>
          </a:bodyPr>
          <a:lstStyle/>
          <a:p>
            <a:endParaRPr lang="en-US" b="0"/>
          </a:p>
        </p:txBody>
      </p:sp>
      <p:sp>
        <p:nvSpPr>
          <p:cNvPr id="21509" name="Text Box 15"/>
          <p:cNvSpPr txBox="1">
            <a:spLocks noChangeArrowheads="1"/>
          </p:cNvSpPr>
          <p:nvPr/>
        </p:nvSpPr>
        <p:spPr bwMode="auto">
          <a:xfrm>
            <a:off x="0" y="38862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latin typeface="Times New Roman" pitchFamily="18" charset="0"/>
              </a:rPr>
              <a:t>2. Nhân vật ông giáo</a:t>
            </a:r>
            <a:r>
              <a:rPr lang="en-US" sz="2000">
                <a:solidFill>
                  <a:srgbClr val="FF0000"/>
                </a:solidFill>
                <a:latin typeface="Times New Roman" pitchFamily="18" charset="0"/>
              </a:rPr>
              <a:t>.</a:t>
            </a:r>
            <a:endParaRPr lang="en-US">
              <a:solidFill>
                <a:srgbClr val="FF0000"/>
              </a:solidFill>
              <a:latin typeface="Times New Roman" pitchFamily="18" charset="0"/>
            </a:endParaRPr>
          </a:p>
        </p:txBody>
      </p:sp>
      <p:sp>
        <p:nvSpPr>
          <p:cNvPr id="21510"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1511"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1512" name="Rectangle 2"/>
          <p:cNvSpPr>
            <a:spLocks noChangeArrowheads="1"/>
          </p:cNvSpPr>
          <p:nvPr/>
        </p:nvSpPr>
        <p:spPr bwMode="auto">
          <a:xfrm>
            <a:off x="13716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21513"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1514" name="Text Box 33"/>
          <p:cNvSpPr txBox="1">
            <a:spLocks noChangeArrowheads="1"/>
          </p:cNvSpPr>
          <p:nvPr/>
        </p:nvSpPr>
        <p:spPr bwMode="auto">
          <a:xfrm>
            <a:off x="7620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1515" name="Text Box 37"/>
          <p:cNvSpPr txBox="1">
            <a:spLocks noChangeArrowheads="1"/>
          </p:cNvSpPr>
          <p:nvPr/>
        </p:nvSpPr>
        <p:spPr bwMode="auto">
          <a:xfrm>
            <a:off x="7620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21516" name="Text Box 24"/>
          <p:cNvSpPr txBox="1">
            <a:spLocks noChangeArrowheads="1"/>
          </p:cNvSpPr>
          <p:nvPr/>
        </p:nvSpPr>
        <p:spPr bwMode="auto">
          <a:xfrm>
            <a:off x="-7620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21517" name="Text Box 29"/>
          <p:cNvSpPr txBox="1">
            <a:spLocks noChangeArrowheads="1"/>
          </p:cNvSpPr>
          <p:nvPr/>
        </p:nvSpPr>
        <p:spPr bwMode="auto">
          <a:xfrm>
            <a:off x="-76200" y="4572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1518" name="Text Box 31"/>
          <p:cNvSpPr txBox="1">
            <a:spLocks noChangeArrowheads="1"/>
          </p:cNvSpPr>
          <p:nvPr/>
        </p:nvSpPr>
        <p:spPr bwMode="auto">
          <a:xfrm>
            <a:off x="-7620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1519" name="Text Box 20"/>
          <p:cNvSpPr txBox="1">
            <a:spLocks noChangeArrowheads="1"/>
          </p:cNvSpPr>
          <p:nvPr/>
        </p:nvSpPr>
        <p:spPr bwMode="auto">
          <a:xfrm>
            <a:off x="76200" y="24384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21520" name="Text Box 21"/>
          <p:cNvSpPr txBox="1">
            <a:spLocks noChangeArrowheads="1"/>
          </p:cNvSpPr>
          <p:nvPr/>
        </p:nvSpPr>
        <p:spPr bwMode="auto">
          <a:xfrm>
            <a:off x="304800" y="28194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1521" name="Text Box 23"/>
          <p:cNvSpPr txBox="1">
            <a:spLocks noChangeArrowheads="1"/>
          </p:cNvSpPr>
          <p:nvPr/>
        </p:nvSpPr>
        <p:spPr bwMode="auto">
          <a:xfrm>
            <a:off x="0" y="286385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1522" name="Rectangle 24"/>
          <p:cNvSpPr>
            <a:spLocks noChangeArrowheads="1"/>
          </p:cNvSpPr>
          <p:nvPr/>
        </p:nvSpPr>
        <p:spPr bwMode="auto">
          <a:xfrm>
            <a:off x="0" y="3519488"/>
            <a:ext cx="4271963" cy="369887"/>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
        <p:nvSpPr>
          <p:cNvPr id="21523"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1448"/>
                                        </p:tgtEl>
                                        <p:attrNameLst>
                                          <p:attrName>style.visibility</p:attrName>
                                        </p:attrNameLst>
                                      </p:cBhvr>
                                      <p:to>
                                        <p:strVal val="visible"/>
                                      </p:to>
                                    </p:set>
                                    <p:animEffect transition="in" filter="blinds(horizontal)">
                                      <p:cBhvr>
                                        <p:cTn id="7" dur="500"/>
                                        <p:tgtEl>
                                          <p:spTgt spid="23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4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Line 7"/>
          <p:cNvSpPr>
            <a:spLocks noChangeShapeType="1"/>
          </p:cNvSpPr>
          <p:nvPr/>
        </p:nvSpPr>
        <p:spPr bwMode="auto">
          <a:xfrm>
            <a:off x="4114800" y="246063"/>
            <a:ext cx="0" cy="6611937"/>
          </a:xfrm>
          <a:prstGeom prst="line">
            <a:avLst/>
          </a:prstGeom>
          <a:noFill/>
          <a:ln w="28575">
            <a:solidFill>
              <a:srgbClr val="0000FF"/>
            </a:solidFill>
            <a:round/>
            <a:headEnd/>
            <a:tailEnd/>
          </a:ln>
          <a:effectLst/>
        </p:spPr>
        <p:txBody>
          <a:bodyPr/>
          <a:lstStyle/>
          <a:p>
            <a:endParaRPr lang="en-US"/>
          </a:p>
        </p:txBody>
      </p:sp>
      <p:sp>
        <p:nvSpPr>
          <p:cNvPr id="72711" name="Text Box 7"/>
          <p:cNvSpPr txBox="1">
            <a:spLocks noChangeArrowheads="1"/>
          </p:cNvSpPr>
          <p:nvPr/>
        </p:nvSpPr>
        <p:spPr bwMode="auto">
          <a:xfrm>
            <a:off x="4038600" y="457200"/>
            <a:ext cx="45720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latin typeface="Times New Roman" pitchFamily="18" charset="0"/>
              </a:rPr>
              <a:t>- </a:t>
            </a:r>
            <a:r>
              <a:rPr lang="en-US" sz="2000" u="sng">
                <a:solidFill>
                  <a:srgbClr val="FF0000"/>
                </a:solidFill>
                <a:latin typeface="Times New Roman" pitchFamily="18" charset="0"/>
              </a:rPr>
              <a:t>Khi nói chuyện với Binh Tư:</a:t>
            </a:r>
          </a:p>
        </p:txBody>
      </p:sp>
      <p:sp>
        <p:nvSpPr>
          <p:cNvPr id="72713" name="Text Box 9"/>
          <p:cNvSpPr txBox="1">
            <a:spLocks noChangeArrowheads="1"/>
          </p:cNvSpPr>
          <p:nvPr/>
        </p:nvSpPr>
        <p:spPr bwMode="auto">
          <a:xfrm>
            <a:off x="4038600" y="990600"/>
            <a:ext cx="8839200" cy="854075"/>
          </a:xfrm>
          <a:prstGeom prst="rect">
            <a:avLst/>
          </a:prstGeom>
          <a:noFill/>
          <a:ln w="9525">
            <a:noFill/>
            <a:miter lim="800000"/>
            <a:headEnd/>
            <a:tailEnd/>
          </a:ln>
        </p:spPr>
        <p:txBody>
          <a:bodyPr>
            <a:spAutoFit/>
          </a:bodyPr>
          <a:lstStyle/>
          <a:p>
            <a:pPr eaLnBrk="0" hangingPunct="0">
              <a:spcBef>
                <a:spcPct val="50000"/>
              </a:spcBef>
            </a:pPr>
            <a:r>
              <a:rPr lang="en-US" sz="2000" b="0" i="1">
                <a:latin typeface="Times New Roman" pitchFamily="18" charset="0"/>
              </a:rPr>
              <a:t>“Cuộc đời quả thật cứ mỗi ngày một thêm đáng</a:t>
            </a:r>
          </a:p>
          <a:p>
            <a:pPr eaLnBrk="0" hangingPunct="0">
              <a:spcBef>
                <a:spcPct val="50000"/>
              </a:spcBef>
            </a:pPr>
            <a:r>
              <a:rPr lang="en-US" sz="2000" b="0" i="1">
                <a:latin typeface="Times New Roman" pitchFamily="18" charset="0"/>
              </a:rPr>
              <a:t> buồn”.</a:t>
            </a:r>
          </a:p>
        </p:txBody>
      </p:sp>
      <p:sp>
        <p:nvSpPr>
          <p:cNvPr id="72714" name="Text Box 10"/>
          <p:cNvSpPr txBox="1">
            <a:spLocks noChangeArrowheads="1"/>
          </p:cNvSpPr>
          <p:nvPr/>
        </p:nvSpPr>
        <p:spPr bwMode="auto">
          <a:xfrm>
            <a:off x="4114800" y="1828800"/>
            <a:ext cx="5029200" cy="1006475"/>
          </a:xfrm>
          <a:prstGeom prst="rect">
            <a:avLst/>
          </a:prstGeom>
          <a:noFill/>
          <a:ln w="9525">
            <a:noFill/>
            <a:miter lim="800000"/>
            <a:headEnd/>
            <a:tailEnd/>
          </a:ln>
        </p:spPr>
        <p:txBody>
          <a:bodyPr>
            <a:spAutoFit/>
          </a:bodyPr>
          <a:lstStyle/>
          <a:p>
            <a:pPr eaLnBrk="0" hangingPunct="0">
              <a:spcBef>
                <a:spcPct val="50000"/>
              </a:spcBef>
            </a:pPr>
            <a:r>
              <a:rPr lang="pt-BR" sz="2000">
                <a:solidFill>
                  <a:srgbClr val="0000CC"/>
                </a:solidFill>
                <a:latin typeface="Times New Roman" pitchFamily="18" charset="0"/>
              </a:rPr>
              <a:t>Ông giáo nghĩ rằng đói nghèo đã làm lão Hạc tha hóa, biến chất lão theo gót Binh T</a:t>
            </a:r>
            <a:r>
              <a:rPr lang="vi-VN" sz="2000">
                <a:solidFill>
                  <a:srgbClr val="0000CC"/>
                </a:solidFill>
                <a:latin typeface="Times New Roman" pitchFamily="18" charset="0"/>
              </a:rPr>
              <a:t>ư trở thành kẻ tr</a:t>
            </a:r>
            <a:r>
              <a:rPr lang="pt-BR" sz="2000">
                <a:solidFill>
                  <a:srgbClr val="0000CC"/>
                </a:solidFill>
                <a:latin typeface="Times New Roman" pitchFamily="18" charset="0"/>
              </a:rPr>
              <a:t>ộ</a:t>
            </a:r>
            <a:r>
              <a:rPr lang="vi-VN" sz="2000">
                <a:solidFill>
                  <a:srgbClr val="0000CC"/>
                </a:solidFill>
                <a:latin typeface="Times New Roman" pitchFamily="18" charset="0"/>
              </a:rPr>
              <a:t>m cắp.</a:t>
            </a:r>
            <a:endParaRPr lang="en-US" sz="2000">
              <a:solidFill>
                <a:srgbClr val="0000CC"/>
              </a:solidFill>
              <a:latin typeface="Times New Roman" pitchFamily="18" charset="0"/>
            </a:endParaRPr>
          </a:p>
        </p:txBody>
      </p:sp>
      <p:sp>
        <p:nvSpPr>
          <p:cNvPr id="72716" name="Text Box 12"/>
          <p:cNvSpPr txBox="1">
            <a:spLocks noChangeArrowheads="1"/>
          </p:cNvSpPr>
          <p:nvPr/>
        </p:nvSpPr>
        <p:spPr bwMode="auto">
          <a:xfrm>
            <a:off x="4114800" y="2819400"/>
            <a:ext cx="57912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FF0000"/>
                </a:solidFill>
                <a:latin typeface="Times New Roman" pitchFamily="18" charset="0"/>
              </a:rPr>
              <a:t>- </a:t>
            </a:r>
            <a:r>
              <a:rPr lang="en-US" sz="2000" u="sng">
                <a:solidFill>
                  <a:srgbClr val="FF0000"/>
                </a:solidFill>
                <a:latin typeface="Times New Roman" pitchFamily="18" charset="0"/>
              </a:rPr>
              <a:t>Khi chứng kiến lão Hạc chết</a:t>
            </a:r>
            <a:r>
              <a:rPr lang="en-US" sz="2000">
                <a:solidFill>
                  <a:srgbClr val="FF0000"/>
                </a:solidFill>
                <a:latin typeface="Times New Roman" pitchFamily="18" charset="0"/>
              </a:rPr>
              <a:t>:</a:t>
            </a:r>
          </a:p>
        </p:txBody>
      </p:sp>
      <p:sp>
        <p:nvSpPr>
          <p:cNvPr id="72717" name="Text Box 13"/>
          <p:cNvSpPr txBox="1">
            <a:spLocks noChangeArrowheads="1"/>
          </p:cNvSpPr>
          <p:nvPr/>
        </p:nvSpPr>
        <p:spPr bwMode="auto">
          <a:xfrm>
            <a:off x="4038600" y="3184525"/>
            <a:ext cx="4572000" cy="396875"/>
          </a:xfrm>
          <a:prstGeom prst="rect">
            <a:avLst/>
          </a:prstGeom>
          <a:noFill/>
          <a:ln w="9525">
            <a:noFill/>
            <a:miter lim="800000"/>
            <a:headEnd/>
            <a:tailEnd/>
          </a:ln>
        </p:spPr>
        <p:txBody>
          <a:bodyPr>
            <a:spAutoFit/>
          </a:bodyPr>
          <a:lstStyle/>
          <a:p>
            <a:pPr eaLnBrk="0" hangingPunct="0">
              <a:spcBef>
                <a:spcPct val="50000"/>
              </a:spcBef>
            </a:pPr>
            <a:r>
              <a:rPr lang="en-US" sz="2000" b="0" i="1">
                <a:latin typeface="Times New Roman" pitchFamily="18" charset="0"/>
              </a:rPr>
              <a:t>“Cuộc đời chưa hẳn đã đáng buồn</a:t>
            </a:r>
            <a:r>
              <a:rPr lang="en-US" sz="2000" i="1">
                <a:latin typeface="Times New Roman" pitchFamily="18" charset="0"/>
              </a:rPr>
              <a:t>”</a:t>
            </a:r>
          </a:p>
        </p:txBody>
      </p:sp>
      <p:sp>
        <p:nvSpPr>
          <p:cNvPr id="72718" name="Text Box 14"/>
          <p:cNvSpPr txBox="1">
            <a:spLocks noChangeArrowheads="1"/>
          </p:cNvSpPr>
          <p:nvPr/>
        </p:nvSpPr>
        <p:spPr bwMode="auto">
          <a:xfrm>
            <a:off x="4191000" y="3505200"/>
            <a:ext cx="5181600" cy="13112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CC"/>
                </a:solidFill>
                <a:latin typeface="Times New Roman" pitchFamily="18" charset="0"/>
              </a:rPr>
              <a:t>Ông giáo hiểu ra phẩm chất cao quý,</a:t>
            </a:r>
          </a:p>
          <a:p>
            <a:pPr eaLnBrk="0" hangingPunct="0">
              <a:spcBef>
                <a:spcPct val="50000"/>
              </a:spcBef>
            </a:pPr>
            <a:r>
              <a:rPr lang="en-US" sz="2000">
                <a:solidFill>
                  <a:srgbClr val="0000CC"/>
                </a:solidFill>
                <a:latin typeface="Times New Roman" pitchFamily="18" charset="0"/>
              </a:rPr>
              <a:t>sáng ngời, lương thiện của lão Hạc.</a:t>
            </a:r>
          </a:p>
          <a:p>
            <a:pPr eaLnBrk="0" hangingPunct="0">
              <a:spcBef>
                <a:spcPct val="50000"/>
              </a:spcBef>
            </a:pPr>
            <a:endParaRPr lang="en-US" sz="2000">
              <a:solidFill>
                <a:srgbClr val="0000CC"/>
              </a:solidFill>
              <a:latin typeface="Times New Roman" pitchFamily="18" charset="0"/>
            </a:endParaRPr>
          </a:p>
        </p:txBody>
      </p:sp>
      <p:sp>
        <p:nvSpPr>
          <p:cNvPr id="72719" name="Text Box 15"/>
          <p:cNvSpPr txBox="1">
            <a:spLocks noChangeArrowheads="1"/>
          </p:cNvSpPr>
          <p:nvPr/>
        </p:nvSpPr>
        <p:spPr bwMode="auto">
          <a:xfrm>
            <a:off x="4038600" y="4953000"/>
            <a:ext cx="8305800" cy="396875"/>
          </a:xfrm>
          <a:prstGeom prst="rect">
            <a:avLst/>
          </a:prstGeom>
          <a:noFill/>
          <a:ln w="9525">
            <a:noFill/>
            <a:miter lim="800000"/>
            <a:headEnd/>
            <a:tailEnd/>
          </a:ln>
        </p:spPr>
        <p:txBody>
          <a:bodyPr>
            <a:spAutoFit/>
          </a:bodyPr>
          <a:lstStyle/>
          <a:p>
            <a:pPr eaLnBrk="0" hangingPunct="0">
              <a:spcBef>
                <a:spcPct val="50000"/>
              </a:spcBef>
            </a:pPr>
            <a:r>
              <a:rPr lang="en-US" sz="2000" b="0">
                <a:latin typeface="Times New Roman" pitchFamily="18" charset="0"/>
              </a:rPr>
              <a:t>“</a:t>
            </a:r>
            <a:r>
              <a:rPr lang="en-US" sz="2000" b="0" i="1">
                <a:latin typeface="Times New Roman" pitchFamily="18" charset="0"/>
              </a:rPr>
              <a:t>Hay vẫn đáng buồn theo một nghĩa khác”.</a:t>
            </a:r>
          </a:p>
        </p:txBody>
      </p:sp>
      <p:sp>
        <p:nvSpPr>
          <p:cNvPr id="72720" name="Text Box 16"/>
          <p:cNvSpPr txBox="1">
            <a:spLocks noChangeArrowheads="1"/>
          </p:cNvSpPr>
          <p:nvPr/>
        </p:nvSpPr>
        <p:spPr bwMode="auto">
          <a:xfrm>
            <a:off x="4114800" y="5456238"/>
            <a:ext cx="5257800" cy="1401762"/>
          </a:xfrm>
          <a:prstGeom prst="rect">
            <a:avLst/>
          </a:prstGeom>
          <a:noFill/>
          <a:ln w="9525">
            <a:noFill/>
            <a:miter lim="800000"/>
            <a:headEnd/>
            <a:tailEnd/>
          </a:ln>
        </p:spPr>
        <p:txBody>
          <a:bodyPr>
            <a:spAutoFit/>
          </a:bodyPr>
          <a:lstStyle/>
          <a:p>
            <a:pPr eaLnBrk="0" hangingPunct="0">
              <a:spcBef>
                <a:spcPct val="50000"/>
              </a:spcBef>
            </a:pPr>
            <a:r>
              <a:rPr lang="en-US" sz="2000">
                <a:solidFill>
                  <a:srgbClr val="0000CC"/>
                </a:solidFill>
                <a:latin typeface="Times New Roman" pitchFamily="18" charset="0"/>
              </a:rPr>
              <a:t>Vì người tốt như lão Hạc mà hoàn toàn vô </a:t>
            </a:r>
          </a:p>
          <a:p>
            <a:pPr eaLnBrk="0" hangingPunct="0">
              <a:spcBef>
                <a:spcPct val="50000"/>
              </a:spcBef>
            </a:pPr>
            <a:r>
              <a:rPr lang="en-US" sz="2000">
                <a:solidFill>
                  <a:srgbClr val="0000CC"/>
                </a:solidFill>
                <a:latin typeface="Times New Roman" pitchFamily="18" charset="0"/>
              </a:rPr>
              <a:t>vọng, phải tìm đến cái chết như một sự giải </a:t>
            </a:r>
          </a:p>
          <a:p>
            <a:pPr eaLnBrk="0" hangingPunct="0">
              <a:spcBef>
                <a:spcPct val="50000"/>
              </a:spcBef>
            </a:pPr>
            <a:r>
              <a:rPr lang="en-US" sz="2000">
                <a:solidFill>
                  <a:srgbClr val="0000CC"/>
                </a:solidFill>
                <a:latin typeface="Times New Roman" pitchFamily="18" charset="0"/>
              </a:rPr>
              <a:t>thoát tự nguyện và bất đắc dĩ</a:t>
            </a:r>
            <a:r>
              <a:rPr lang="en-US" sz="2400">
                <a:solidFill>
                  <a:srgbClr val="0000CC"/>
                </a:solidFill>
                <a:latin typeface="Times New Roman" pitchFamily="18" charset="0"/>
              </a:rPr>
              <a:t>.</a:t>
            </a:r>
          </a:p>
        </p:txBody>
      </p:sp>
      <p:sp>
        <p:nvSpPr>
          <p:cNvPr id="22539" name="Text Box 4"/>
          <p:cNvSpPr txBox="1">
            <a:spLocks noChangeArrowheads="1"/>
          </p:cNvSpPr>
          <p:nvPr/>
        </p:nvSpPr>
        <p:spPr bwMode="auto">
          <a:xfrm>
            <a:off x="4022725" y="2019300"/>
            <a:ext cx="184150" cy="366713"/>
          </a:xfrm>
          <a:prstGeom prst="rect">
            <a:avLst/>
          </a:prstGeom>
          <a:noFill/>
          <a:ln w="9525">
            <a:noFill/>
            <a:miter lim="800000"/>
            <a:headEnd/>
            <a:tailEnd/>
          </a:ln>
          <a:effectLst/>
        </p:spPr>
        <p:txBody>
          <a:bodyPr wrap="none">
            <a:spAutoFit/>
          </a:bodyPr>
          <a:lstStyle/>
          <a:p>
            <a:endParaRPr lang="en-US" b="0"/>
          </a:p>
        </p:txBody>
      </p:sp>
      <p:sp>
        <p:nvSpPr>
          <p:cNvPr id="22540" name="Text Box 15"/>
          <p:cNvSpPr txBox="1">
            <a:spLocks noChangeArrowheads="1"/>
          </p:cNvSpPr>
          <p:nvPr/>
        </p:nvSpPr>
        <p:spPr bwMode="auto">
          <a:xfrm>
            <a:off x="0" y="38862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latin typeface="Times New Roman" pitchFamily="18" charset="0"/>
              </a:rPr>
              <a:t>2. Nhân vật ông giáo</a:t>
            </a:r>
            <a:r>
              <a:rPr lang="en-US" sz="2000">
                <a:solidFill>
                  <a:srgbClr val="FF0000"/>
                </a:solidFill>
                <a:latin typeface="Times New Roman" pitchFamily="18" charset="0"/>
              </a:rPr>
              <a:t>.</a:t>
            </a:r>
            <a:endParaRPr lang="en-US">
              <a:solidFill>
                <a:srgbClr val="FF0000"/>
              </a:solidFill>
              <a:latin typeface="Times New Roman" pitchFamily="18" charset="0"/>
            </a:endParaRPr>
          </a:p>
        </p:txBody>
      </p:sp>
      <p:sp>
        <p:nvSpPr>
          <p:cNvPr id="22541"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2542"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2543" name="Rectangle 2"/>
          <p:cNvSpPr>
            <a:spLocks noChangeArrowheads="1"/>
          </p:cNvSpPr>
          <p:nvPr/>
        </p:nvSpPr>
        <p:spPr bwMode="auto">
          <a:xfrm>
            <a:off x="13716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22544"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2545" name="Text Box 33"/>
          <p:cNvSpPr txBox="1">
            <a:spLocks noChangeArrowheads="1"/>
          </p:cNvSpPr>
          <p:nvPr/>
        </p:nvSpPr>
        <p:spPr bwMode="auto">
          <a:xfrm>
            <a:off x="7620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2546" name="Text Box 37"/>
          <p:cNvSpPr txBox="1">
            <a:spLocks noChangeArrowheads="1"/>
          </p:cNvSpPr>
          <p:nvPr/>
        </p:nvSpPr>
        <p:spPr bwMode="auto">
          <a:xfrm>
            <a:off x="7620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22547" name="Text Box 24"/>
          <p:cNvSpPr txBox="1">
            <a:spLocks noChangeArrowheads="1"/>
          </p:cNvSpPr>
          <p:nvPr/>
        </p:nvSpPr>
        <p:spPr bwMode="auto">
          <a:xfrm>
            <a:off x="-7620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22548" name="Text Box 29"/>
          <p:cNvSpPr txBox="1">
            <a:spLocks noChangeArrowheads="1"/>
          </p:cNvSpPr>
          <p:nvPr/>
        </p:nvSpPr>
        <p:spPr bwMode="auto">
          <a:xfrm>
            <a:off x="-76200" y="4572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2549" name="Text Box 31"/>
          <p:cNvSpPr txBox="1">
            <a:spLocks noChangeArrowheads="1"/>
          </p:cNvSpPr>
          <p:nvPr/>
        </p:nvSpPr>
        <p:spPr bwMode="auto">
          <a:xfrm>
            <a:off x="-7620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2550" name="Text Box 20"/>
          <p:cNvSpPr txBox="1">
            <a:spLocks noChangeArrowheads="1"/>
          </p:cNvSpPr>
          <p:nvPr/>
        </p:nvSpPr>
        <p:spPr bwMode="auto">
          <a:xfrm>
            <a:off x="76200" y="24384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22551" name="Text Box 21"/>
          <p:cNvSpPr txBox="1">
            <a:spLocks noChangeArrowheads="1"/>
          </p:cNvSpPr>
          <p:nvPr/>
        </p:nvSpPr>
        <p:spPr bwMode="auto">
          <a:xfrm>
            <a:off x="304800" y="28194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2552" name="Text Box 23"/>
          <p:cNvSpPr txBox="1">
            <a:spLocks noChangeArrowheads="1"/>
          </p:cNvSpPr>
          <p:nvPr/>
        </p:nvSpPr>
        <p:spPr bwMode="auto">
          <a:xfrm>
            <a:off x="0" y="286385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2553" name="Rectangle 24"/>
          <p:cNvSpPr>
            <a:spLocks noChangeArrowheads="1"/>
          </p:cNvSpPr>
          <p:nvPr/>
        </p:nvSpPr>
        <p:spPr bwMode="auto">
          <a:xfrm>
            <a:off x="0" y="3519488"/>
            <a:ext cx="4271963" cy="369887"/>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
        <p:nvSpPr>
          <p:cNvPr id="22554"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blinds(horizontal)">
                                      <p:cBhvr>
                                        <p:cTn id="7" dur="500"/>
                                        <p:tgtEl>
                                          <p:spTgt spid="727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blinds(horizontal)">
                                      <p:cBhvr>
                                        <p:cTn id="12" dur="500"/>
                                        <p:tgtEl>
                                          <p:spTgt spid="727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blinds(horizontal)">
                                      <p:cBhvr>
                                        <p:cTn id="17" dur="500"/>
                                        <p:tgtEl>
                                          <p:spTgt spid="727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716"/>
                                        </p:tgtEl>
                                        <p:attrNameLst>
                                          <p:attrName>style.visibility</p:attrName>
                                        </p:attrNameLst>
                                      </p:cBhvr>
                                      <p:to>
                                        <p:strVal val="visible"/>
                                      </p:to>
                                    </p:set>
                                    <p:animEffect transition="in" filter="blinds(horizontal)">
                                      <p:cBhvr>
                                        <p:cTn id="22" dur="500"/>
                                        <p:tgtEl>
                                          <p:spTgt spid="727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717"/>
                                        </p:tgtEl>
                                        <p:attrNameLst>
                                          <p:attrName>style.visibility</p:attrName>
                                        </p:attrNameLst>
                                      </p:cBhvr>
                                      <p:to>
                                        <p:strVal val="visible"/>
                                      </p:to>
                                    </p:set>
                                    <p:animEffect transition="in" filter="blinds(horizontal)">
                                      <p:cBhvr>
                                        <p:cTn id="27" dur="500"/>
                                        <p:tgtEl>
                                          <p:spTgt spid="727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2718"/>
                                        </p:tgtEl>
                                        <p:attrNameLst>
                                          <p:attrName>style.visibility</p:attrName>
                                        </p:attrNameLst>
                                      </p:cBhvr>
                                      <p:to>
                                        <p:strVal val="visible"/>
                                      </p:to>
                                    </p:set>
                                    <p:animEffect transition="in" filter="blinds(horizontal)">
                                      <p:cBhvr>
                                        <p:cTn id="32" dur="500"/>
                                        <p:tgtEl>
                                          <p:spTgt spid="727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2719"/>
                                        </p:tgtEl>
                                        <p:attrNameLst>
                                          <p:attrName>style.visibility</p:attrName>
                                        </p:attrNameLst>
                                      </p:cBhvr>
                                      <p:to>
                                        <p:strVal val="visible"/>
                                      </p:to>
                                    </p:set>
                                    <p:animEffect transition="in" filter="blinds(horizontal)">
                                      <p:cBhvr>
                                        <p:cTn id="37" dur="500"/>
                                        <p:tgtEl>
                                          <p:spTgt spid="727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2720"/>
                                        </p:tgtEl>
                                        <p:attrNameLst>
                                          <p:attrName>style.visibility</p:attrName>
                                        </p:attrNameLst>
                                      </p:cBhvr>
                                      <p:to>
                                        <p:strVal val="visible"/>
                                      </p:to>
                                    </p:set>
                                    <p:animEffect transition="in" filter="blinds(horizontal)">
                                      <p:cBhvr>
                                        <p:cTn id="42" dur="500"/>
                                        <p:tgtEl>
                                          <p:spTgt spid="72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P spid="72713" grpId="0"/>
      <p:bldP spid="72714" grpId="0"/>
      <p:bldP spid="72716" grpId="0"/>
      <p:bldP spid="72717" grpId="0"/>
      <p:bldP spid="72718" grpId="0"/>
      <p:bldP spid="72719" grpId="0"/>
      <p:bldP spid="7272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23555" name="Line 7"/>
          <p:cNvSpPr>
            <a:spLocks noChangeShapeType="1"/>
          </p:cNvSpPr>
          <p:nvPr/>
        </p:nvSpPr>
        <p:spPr bwMode="auto">
          <a:xfrm flipH="1">
            <a:off x="4191000" y="457200"/>
            <a:ext cx="0" cy="6400800"/>
          </a:xfrm>
          <a:prstGeom prst="line">
            <a:avLst/>
          </a:prstGeom>
          <a:noFill/>
          <a:ln w="28575">
            <a:solidFill>
              <a:srgbClr val="0000FF"/>
            </a:solidFill>
            <a:round/>
            <a:headEnd/>
            <a:tailEnd/>
          </a:ln>
          <a:effectLst/>
        </p:spPr>
        <p:txBody>
          <a:bodyPr/>
          <a:lstStyle/>
          <a:p>
            <a:endParaRPr lang="en-US"/>
          </a:p>
        </p:txBody>
      </p:sp>
      <p:sp>
        <p:nvSpPr>
          <p:cNvPr id="234512" name="Text Box 16"/>
          <p:cNvSpPr txBox="1">
            <a:spLocks noChangeArrowheads="1"/>
          </p:cNvSpPr>
          <p:nvPr/>
        </p:nvSpPr>
        <p:spPr bwMode="auto">
          <a:xfrm>
            <a:off x="0" y="4114800"/>
            <a:ext cx="4022725" cy="646113"/>
          </a:xfrm>
          <a:prstGeom prst="rect">
            <a:avLst/>
          </a:prstGeom>
          <a:noFill/>
          <a:ln w="9525">
            <a:noFill/>
            <a:miter lim="800000"/>
            <a:headEnd/>
            <a:tailEnd/>
          </a:ln>
          <a:effectLst/>
        </p:spPr>
        <p:txBody>
          <a:bodyPr>
            <a:spAutoFit/>
          </a:bodyPr>
          <a:lstStyle/>
          <a:p>
            <a:pPr>
              <a:spcBef>
                <a:spcPct val="50000"/>
              </a:spcBef>
              <a:buFontTx/>
              <a:buChar char="-"/>
            </a:pPr>
            <a:r>
              <a:rPr lang="en-US">
                <a:solidFill>
                  <a:srgbClr val="0000CC"/>
                </a:solidFill>
                <a:latin typeface="Times New Roman" pitchFamily="18" charset="0"/>
              </a:rPr>
              <a:t> Hiểu đời, hiểu người, giàu lòng nhân ái và trọng nhân cách.</a:t>
            </a:r>
          </a:p>
        </p:txBody>
      </p:sp>
      <p:sp>
        <p:nvSpPr>
          <p:cNvPr id="234523" name="AutoShape 27"/>
          <p:cNvSpPr>
            <a:spLocks noChangeArrowheads="1"/>
          </p:cNvSpPr>
          <p:nvPr/>
        </p:nvSpPr>
        <p:spPr bwMode="auto">
          <a:xfrm>
            <a:off x="4724400" y="609600"/>
            <a:ext cx="2971800" cy="2057400"/>
          </a:xfrm>
          <a:prstGeom prst="wedgeEllipseCallout">
            <a:avLst>
              <a:gd name="adj1" fmla="val 51227"/>
              <a:gd name="adj2" fmla="val 49227"/>
            </a:avLst>
          </a:prstGeom>
          <a:solidFill>
            <a:srgbClr val="FFFF99"/>
          </a:solidFill>
          <a:ln w="9525">
            <a:solidFill>
              <a:schemeClr val="tx1"/>
            </a:solidFill>
            <a:miter lim="800000"/>
            <a:headEnd/>
            <a:tailEnd/>
          </a:ln>
          <a:effectLst/>
        </p:spPr>
        <p:txBody>
          <a:bodyPr/>
          <a:lstStyle/>
          <a:p>
            <a:pPr algn="ctr" eaLnBrk="0" hangingPunct="0"/>
            <a:r>
              <a:rPr lang="en-US" sz="2000">
                <a:solidFill>
                  <a:srgbClr val="000099"/>
                </a:solidFill>
                <a:latin typeface="Times New Roman" pitchFamily="18" charset="0"/>
              </a:rPr>
              <a:t>Qua văn bản “ Lão Hạc” nhà văn Nam Cao muốn gửi gắm điều gì?</a:t>
            </a:r>
            <a:r>
              <a:rPr lang="en-US" sz="2000" b="0">
                <a:solidFill>
                  <a:srgbClr val="000099"/>
                </a:solidFill>
                <a:latin typeface="Times New Roman" pitchFamily="18" charset="0"/>
              </a:rPr>
              <a:t> ?</a:t>
            </a:r>
          </a:p>
        </p:txBody>
      </p:sp>
      <p:sp>
        <p:nvSpPr>
          <p:cNvPr id="234524" name="Text Box 28"/>
          <p:cNvSpPr txBox="1">
            <a:spLocks noChangeArrowheads="1"/>
          </p:cNvSpPr>
          <p:nvPr/>
        </p:nvSpPr>
        <p:spPr bwMode="auto">
          <a:xfrm>
            <a:off x="0" y="4648200"/>
            <a:ext cx="23622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3.</a:t>
            </a:r>
            <a:r>
              <a:rPr lang="en-US" u="sng">
                <a:solidFill>
                  <a:srgbClr val="FF0000"/>
                </a:solidFill>
                <a:latin typeface="Times New Roman" pitchFamily="18" charset="0"/>
              </a:rPr>
              <a:t> Ý nghĩa văn bản:</a:t>
            </a:r>
          </a:p>
        </p:txBody>
      </p:sp>
      <p:sp>
        <p:nvSpPr>
          <p:cNvPr id="234525" name="Rectangle 29"/>
          <p:cNvSpPr>
            <a:spLocks noChangeArrowheads="1"/>
          </p:cNvSpPr>
          <p:nvPr/>
        </p:nvSpPr>
        <p:spPr bwMode="auto">
          <a:xfrm>
            <a:off x="0" y="4953000"/>
            <a:ext cx="4076700" cy="923925"/>
          </a:xfrm>
          <a:prstGeom prst="rect">
            <a:avLst/>
          </a:prstGeom>
          <a:noFill/>
          <a:ln w="9525">
            <a:noFill/>
            <a:miter lim="800000"/>
            <a:headEnd/>
            <a:tailEnd/>
          </a:ln>
          <a:effectLst/>
        </p:spPr>
        <p:txBody>
          <a:bodyPr>
            <a:spAutoFit/>
          </a:bodyPr>
          <a:lstStyle/>
          <a:p>
            <a:pPr eaLnBrk="0" hangingPunct="0"/>
            <a:r>
              <a:rPr lang="en-US">
                <a:solidFill>
                  <a:srgbClr val="0000CC"/>
                </a:solidFill>
                <a:latin typeface="Times New Roman" pitchFamily="18" charset="0"/>
              </a:rPr>
              <a:t>Văn bản thể hiện phẩm giá của người nông dân không bị hoen ố cho dù phải sống trong hoàn cảnh khốn cùng.</a:t>
            </a:r>
          </a:p>
        </p:txBody>
      </p:sp>
      <p:sp>
        <p:nvSpPr>
          <p:cNvPr id="234529" name="AutoShape 33"/>
          <p:cNvSpPr>
            <a:spLocks noChangeArrowheads="1"/>
          </p:cNvSpPr>
          <p:nvPr/>
        </p:nvSpPr>
        <p:spPr bwMode="auto">
          <a:xfrm>
            <a:off x="4953000" y="609600"/>
            <a:ext cx="2590800" cy="1676400"/>
          </a:xfrm>
          <a:prstGeom prst="wedgeEllipseCallout">
            <a:avLst>
              <a:gd name="adj1" fmla="val 45528"/>
              <a:gd name="adj2" fmla="val 59657"/>
            </a:avLst>
          </a:prstGeom>
          <a:solidFill>
            <a:srgbClr val="FFFF99"/>
          </a:solidFill>
          <a:ln w="9525">
            <a:solidFill>
              <a:schemeClr val="tx1"/>
            </a:solidFill>
            <a:miter lim="800000"/>
            <a:headEnd/>
            <a:tailEnd/>
          </a:ln>
          <a:effectLst/>
        </p:spPr>
        <p:txBody>
          <a:bodyPr/>
          <a:lstStyle/>
          <a:p>
            <a:pPr eaLnBrk="0" hangingPunct="0"/>
            <a:r>
              <a:rPr lang="en-US" sz="2000">
                <a:solidFill>
                  <a:srgbClr val="000099"/>
                </a:solidFill>
                <a:latin typeface="Times New Roman" pitchFamily="18" charset="0"/>
              </a:rPr>
              <a:t>Qua đó, em nhận xét gì về nhân vật ông giáo?</a:t>
            </a:r>
          </a:p>
        </p:txBody>
      </p:sp>
      <p:sp>
        <p:nvSpPr>
          <p:cNvPr id="234530" name="Rectangle 34"/>
          <p:cNvSpPr>
            <a:spLocks noChangeArrowheads="1"/>
          </p:cNvSpPr>
          <p:nvPr/>
        </p:nvSpPr>
        <p:spPr bwMode="auto">
          <a:xfrm>
            <a:off x="4267200" y="2711450"/>
            <a:ext cx="4724400" cy="1631950"/>
          </a:xfrm>
          <a:prstGeom prst="rect">
            <a:avLst/>
          </a:prstGeom>
          <a:noFill/>
          <a:ln w="9525">
            <a:noFill/>
            <a:miter lim="800000"/>
            <a:headEnd/>
            <a:tailEnd/>
          </a:ln>
          <a:effectLst/>
        </p:spPr>
        <p:txBody>
          <a:bodyPr anchor="ctr">
            <a:spAutoFit/>
          </a:bodyPr>
          <a:lstStyle/>
          <a:p>
            <a:pPr algn="just" eaLnBrk="0" hangingPunct="0"/>
            <a:r>
              <a:rPr lang="en-US" sz="2000" b="0">
                <a:solidFill>
                  <a:srgbClr val="0000CC"/>
                </a:solidFill>
                <a:latin typeface="Times New Roman" pitchFamily="18" charset="0"/>
              </a:rPr>
              <a:t>-</a:t>
            </a:r>
            <a:r>
              <a:rPr lang="en-US" sz="2000">
                <a:solidFill>
                  <a:srgbClr val="0000CC"/>
                </a:solidFill>
                <a:latin typeface="Times New Roman" pitchFamily="18" charset="0"/>
              </a:rPr>
              <a:t> Ông giáo là người hiểu đời, hiểu người, </a:t>
            </a:r>
          </a:p>
          <a:p>
            <a:pPr algn="just" eaLnBrk="0" hangingPunct="0"/>
            <a:r>
              <a:rPr lang="en-US" sz="2000">
                <a:solidFill>
                  <a:srgbClr val="0000CC"/>
                </a:solidFill>
                <a:latin typeface="Times New Roman" pitchFamily="18" charset="0"/>
              </a:rPr>
              <a:t>chan chứa tình yêu thương và lòng nhân </a:t>
            </a:r>
          </a:p>
          <a:p>
            <a:pPr algn="just" eaLnBrk="0" hangingPunct="0"/>
            <a:r>
              <a:rPr lang="en-US" sz="2000">
                <a:solidFill>
                  <a:srgbClr val="0000CC"/>
                </a:solidFill>
                <a:latin typeface="Times New Roman" pitchFamily="18" charset="0"/>
              </a:rPr>
              <a:t>ái sâu sắc. Người trọng nhân cách, không</a:t>
            </a:r>
          </a:p>
          <a:p>
            <a:pPr algn="just" eaLnBrk="0" hangingPunct="0"/>
            <a:r>
              <a:rPr lang="en-US" sz="2000">
                <a:solidFill>
                  <a:srgbClr val="0000CC"/>
                </a:solidFill>
                <a:latin typeface="Times New Roman" pitchFamily="18" charset="0"/>
              </a:rPr>
              <a:t> mất niềm tin vào những điều tốt đẹp của con người.</a:t>
            </a:r>
          </a:p>
        </p:txBody>
      </p:sp>
      <p:sp>
        <p:nvSpPr>
          <p:cNvPr id="23562" name="Text Box 4"/>
          <p:cNvSpPr txBox="1">
            <a:spLocks noChangeArrowheads="1"/>
          </p:cNvSpPr>
          <p:nvPr/>
        </p:nvSpPr>
        <p:spPr bwMode="auto">
          <a:xfrm>
            <a:off x="4022725" y="2019300"/>
            <a:ext cx="184150" cy="366713"/>
          </a:xfrm>
          <a:prstGeom prst="rect">
            <a:avLst/>
          </a:prstGeom>
          <a:noFill/>
          <a:ln w="9525">
            <a:noFill/>
            <a:miter lim="800000"/>
            <a:headEnd/>
            <a:tailEnd/>
          </a:ln>
          <a:effectLst/>
        </p:spPr>
        <p:txBody>
          <a:bodyPr wrap="none">
            <a:spAutoFit/>
          </a:bodyPr>
          <a:lstStyle/>
          <a:p>
            <a:endParaRPr lang="en-US" b="0"/>
          </a:p>
        </p:txBody>
      </p:sp>
      <p:sp>
        <p:nvSpPr>
          <p:cNvPr id="23563" name="Text Box 15"/>
          <p:cNvSpPr txBox="1">
            <a:spLocks noChangeArrowheads="1"/>
          </p:cNvSpPr>
          <p:nvPr/>
        </p:nvSpPr>
        <p:spPr bwMode="auto">
          <a:xfrm>
            <a:off x="0" y="38100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latin typeface="Times New Roman" pitchFamily="18" charset="0"/>
              </a:rPr>
              <a:t>2. Nhân vật ông giáo</a:t>
            </a:r>
            <a:r>
              <a:rPr lang="en-US" sz="2000">
                <a:solidFill>
                  <a:srgbClr val="FF0000"/>
                </a:solidFill>
                <a:latin typeface="Times New Roman" pitchFamily="18" charset="0"/>
              </a:rPr>
              <a:t>.</a:t>
            </a:r>
            <a:endParaRPr lang="en-US">
              <a:solidFill>
                <a:srgbClr val="FF0000"/>
              </a:solidFill>
              <a:latin typeface="Times New Roman" pitchFamily="18" charset="0"/>
            </a:endParaRPr>
          </a:p>
        </p:txBody>
      </p:sp>
      <p:sp>
        <p:nvSpPr>
          <p:cNvPr id="23564"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3565"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3566" name="Rectangle 2"/>
          <p:cNvSpPr>
            <a:spLocks noChangeArrowheads="1"/>
          </p:cNvSpPr>
          <p:nvPr/>
        </p:nvSpPr>
        <p:spPr bwMode="auto">
          <a:xfrm>
            <a:off x="1371600" y="17526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23567" name="Text Box 4"/>
          <p:cNvSpPr txBox="1">
            <a:spLocks noChangeArrowheads="1"/>
          </p:cNvSpPr>
          <p:nvPr/>
        </p:nvSpPr>
        <p:spPr bwMode="auto">
          <a:xfrm>
            <a:off x="4098925" y="1485900"/>
            <a:ext cx="184150" cy="366713"/>
          </a:xfrm>
          <a:prstGeom prst="rect">
            <a:avLst/>
          </a:prstGeom>
          <a:noFill/>
          <a:ln w="9525">
            <a:noFill/>
            <a:miter lim="800000"/>
            <a:headEnd/>
            <a:tailEnd/>
          </a:ln>
          <a:effectLst/>
        </p:spPr>
        <p:txBody>
          <a:bodyPr wrap="none">
            <a:spAutoFit/>
          </a:bodyPr>
          <a:lstStyle/>
          <a:p>
            <a:endParaRPr lang="en-US" b="0"/>
          </a:p>
        </p:txBody>
      </p:sp>
      <p:sp>
        <p:nvSpPr>
          <p:cNvPr id="23568" name="Text Box 33"/>
          <p:cNvSpPr txBox="1">
            <a:spLocks noChangeArrowheads="1"/>
          </p:cNvSpPr>
          <p:nvPr/>
        </p:nvSpPr>
        <p:spPr bwMode="auto">
          <a:xfrm>
            <a:off x="76200" y="1676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3569" name="Text Box 37"/>
          <p:cNvSpPr txBox="1">
            <a:spLocks noChangeArrowheads="1"/>
          </p:cNvSpPr>
          <p:nvPr/>
        </p:nvSpPr>
        <p:spPr bwMode="auto">
          <a:xfrm>
            <a:off x="76200" y="2057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23570" name="Text Box 24"/>
          <p:cNvSpPr txBox="1">
            <a:spLocks noChangeArrowheads="1"/>
          </p:cNvSpPr>
          <p:nvPr/>
        </p:nvSpPr>
        <p:spPr bwMode="auto">
          <a:xfrm>
            <a:off x="-76200" y="914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23571" name="Text Box 29"/>
          <p:cNvSpPr txBox="1">
            <a:spLocks noChangeArrowheads="1"/>
          </p:cNvSpPr>
          <p:nvPr/>
        </p:nvSpPr>
        <p:spPr bwMode="auto">
          <a:xfrm>
            <a:off x="-76200" y="4572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3572" name="Text Box 31"/>
          <p:cNvSpPr txBox="1">
            <a:spLocks noChangeArrowheads="1"/>
          </p:cNvSpPr>
          <p:nvPr/>
        </p:nvSpPr>
        <p:spPr bwMode="auto">
          <a:xfrm>
            <a:off x="-76200" y="12954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3573" name="Text Box 20"/>
          <p:cNvSpPr txBox="1">
            <a:spLocks noChangeArrowheads="1"/>
          </p:cNvSpPr>
          <p:nvPr/>
        </p:nvSpPr>
        <p:spPr bwMode="auto">
          <a:xfrm>
            <a:off x="76200" y="24384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23574" name="Text Box 21"/>
          <p:cNvSpPr txBox="1">
            <a:spLocks noChangeArrowheads="1"/>
          </p:cNvSpPr>
          <p:nvPr/>
        </p:nvSpPr>
        <p:spPr bwMode="auto">
          <a:xfrm>
            <a:off x="304800" y="28194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3575" name="Text Box 23"/>
          <p:cNvSpPr txBox="1">
            <a:spLocks noChangeArrowheads="1"/>
          </p:cNvSpPr>
          <p:nvPr/>
        </p:nvSpPr>
        <p:spPr bwMode="auto">
          <a:xfrm>
            <a:off x="0" y="286385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3576" name="Rectangle 24"/>
          <p:cNvSpPr>
            <a:spLocks noChangeArrowheads="1"/>
          </p:cNvSpPr>
          <p:nvPr/>
        </p:nvSpPr>
        <p:spPr bwMode="auto">
          <a:xfrm>
            <a:off x="0" y="3519488"/>
            <a:ext cx="4271963" cy="369887"/>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
        <p:nvSpPr>
          <p:cNvPr id="23577" name="Text Box 13"/>
          <p:cNvSpPr txBox="1">
            <a:spLocks noChangeArrowheads="1"/>
          </p:cNvSpPr>
          <p:nvPr/>
        </p:nvSpPr>
        <p:spPr bwMode="auto">
          <a:xfrm>
            <a:off x="0" y="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4529"/>
                                        </p:tgtEl>
                                        <p:attrNameLst>
                                          <p:attrName>style.visibility</p:attrName>
                                        </p:attrNameLst>
                                      </p:cBhvr>
                                      <p:to>
                                        <p:strVal val="visible"/>
                                      </p:to>
                                    </p:set>
                                    <p:animEffect transition="in" filter="blinds(horizontal)">
                                      <p:cBhvr>
                                        <p:cTn id="7" dur="500"/>
                                        <p:tgtEl>
                                          <p:spTgt spid="2345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4530"/>
                                        </p:tgtEl>
                                        <p:attrNameLst>
                                          <p:attrName>style.visibility</p:attrName>
                                        </p:attrNameLst>
                                      </p:cBhvr>
                                      <p:to>
                                        <p:strVal val="visible"/>
                                      </p:to>
                                    </p:set>
                                    <p:animEffect transition="in" filter="blinds(horizontal)">
                                      <p:cBhvr>
                                        <p:cTn id="12" dur="500"/>
                                        <p:tgtEl>
                                          <p:spTgt spid="234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4512"/>
                                        </p:tgtEl>
                                        <p:attrNameLst>
                                          <p:attrName>style.visibility</p:attrName>
                                        </p:attrNameLst>
                                      </p:cBhvr>
                                      <p:to>
                                        <p:strVal val="visible"/>
                                      </p:to>
                                    </p:set>
                                    <p:animEffect transition="in" filter="blinds(horizontal)">
                                      <p:cBhvr>
                                        <p:cTn id="17" dur="500"/>
                                        <p:tgtEl>
                                          <p:spTgt spid="2345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34530"/>
                                        </p:tgtEl>
                                      </p:cBhvr>
                                    </p:animEffect>
                                    <p:set>
                                      <p:cBhvr>
                                        <p:cTn id="22" dur="1" fill="hold">
                                          <p:stCondLst>
                                            <p:cond delay="499"/>
                                          </p:stCondLst>
                                        </p:cTn>
                                        <p:tgtEl>
                                          <p:spTgt spid="234530"/>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234529"/>
                                        </p:tgtEl>
                                      </p:cBhvr>
                                    </p:animEffect>
                                    <p:set>
                                      <p:cBhvr>
                                        <p:cTn id="25" dur="1" fill="hold">
                                          <p:stCondLst>
                                            <p:cond delay="499"/>
                                          </p:stCondLst>
                                        </p:cTn>
                                        <p:tgtEl>
                                          <p:spTgt spid="234529"/>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4523"/>
                                        </p:tgtEl>
                                        <p:attrNameLst>
                                          <p:attrName>style.visibility</p:attrName>
                                        </p:attrNameLst>
                                      </p:cBhvr>
                                      <p:to>
                                        <p:strVal val="visible"/>
                                      </p:to>
                                    </p:set>
                                    <p:animEffect transition="in" filter="blinds(horizontal)">
                                      <p:cBhvr>
                                        <p:cTn id="30" dur="500"/>
                                        <p:tgtEl>
                                          <p:spTgt spid="2345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234523"/>
                                        </p:tgtEl>
                                      </p:cBhvr>
                                    </p:animEffect>
                                    <p:set>
                                      <p:cBhvr>
                                        <p:cTn id="35" dur="1" fill="hold">
                                          <p:stCondLst>
                                            <p:cond delay="499"/>
                                          </p:stCondLst>
                                        </p:cTn>
                                        <p:tgtEl>
                                          <p:spTgt spid="23452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4524"/>
                                        </p:tgtEl>
                                        <p:attrNameLst>
                                          <p:attrName>style.visibility</p:attrName>
                                        </p:attrNameLst>
                                      </p:cBhvr>
                                      <p:to>
                                        <p:strVal val="visible"/>
                                      </p:to>
                                    </p:set>
                                    <p:animEffect transition="in" filter="blinds(horizontal)">
                                      <p:cBhvr>
                                        <p:cTn id="40" dur="500"/>
                                        <p:tgtEl>
                                          <p:spTgt spid="2345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34525"/>
                                        </p:tgtEl>
                                        <p:attrNameLst>
                                          <p:attrName>style.visibility</p:attrName>
                                        </p:attrNameLst>
                                      </p:cBhvr>
                                      <p:to>
                                        <p:strVal val="visible"/>
                                      </p:to>
                                    </p:set>
                                    <p:animEffect transition="in" filter="box(in)">
                                      <p:cBhvr>
                                        <p:cTn id="45" dur="500"/>
                                        <p:tgtEl>
                                          <p:spTgt spid="234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2" grpId="0"/>
      <p:bldP spid="234523" grpId="0" animBg="1"/>
      <p:bldP spid="234523" grpId="1" animBg="1"/>
      <p:bldP spid="234524" grpId="0"/>
      <p:bldP spid="234525" grpId="0"/>
      <p:bldP spid="234529" grpId="0" animBg="1"/>
      <p:bldP spid="234529" grpId="1" animBg="1"/>
      <p:bldP spid="234530" grpId="0"/>
      <p:bldP spid="234530" grpId="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24579" name="Line 6"/>
          <p:cNvSpPr>
            <a:spLocks noChangeShapeType="1"/>
          </p:cNvSpPr>
          <p:nvPr/>
        </p:nvSpPr>
        <p:spPr bwMode="auto">
          <a:xfrm>
            <a:off x="4191000" y="457200"/>
            <a:ext cx="0" cy="6324600"/>
          </a:xfrm>
          <a:prstGeom prst="line">
            <a:avLst/>
          </a:prstGeom>
          <a:noFill/>
          <a:ln w="28575">
            <a:solidFill>
              <a:srgbClr val="0000FF"/>
            </a:solidFill>
            <a:round/>
            <a:headEnd/>
            <a:tailEnd/>
          </a:ln>
          <a:effectLst/>
        </p:spPr>
        <p:txBody>
          <a:bodyPr/>
          <a:lstStyle/>
          <a:p>
            <a:endParaRPr lang="en-US"/>
          </a:p>
        </p:txBody>
      </p:sp>
      <p:sp>
        <p:nvSpPr>
          <p:cNvPr id="249866" name="Text Box 10"/>
          <p:cNvSpPr txBox="1">
            <a:spLocks noChangeArrowheads="1"/>
          </p:cNvSpPr>
          <p:nvPr/>
        </p:nvSpPr>
        <p:spPr bwMode="auto">
          <a:xfrm>
            <a:off x="0" y="5334000"/>
            <a:ext cx="3657600" cy="366713"/>
          </a:xfrm>
          <a:prstGeom prst="rect">
            <a:avLst/>
          </a:prstGeom>
          <a:noFill/>
          <a:ln w="9525">
            <a:noFill/>
            <a:miter lim="800000"/>
            <a:headEnd/>
            <a:tailEnd/>
          </a:ln>
          <a:effectLst/>
        </p:spPr>
        <p:txBody>
          <a:bodyPr>
            <a:spAutoFit/>
          </a:bodyPr>
          <a:lstStyle/>
          <a:p>
            <a:pPr>
              <a:spcBef>
                <a:spcPct val="50000"/>
              </a:spcBef>
            </a:pPr>
            <a:r>
              <a:rPr lang="en-US">
                <a:solidFill>
                  <a:srgbClr val="C00000"/>
                </a:solidFill>
                <a:latin typeface="Times New Roman" pitchFamily="18" charset="0"/>
              </a:rPr>
              <a:t>III. TỔNG KẾT:</a:t>
            </a:r>
          </a:p>
        </p:txBody>
      </p:sp>
      <p:sp>
        <p:nvSpPr>
          <p:cNvPr id="249875" name="AutoShape 19"/>
          <p:cNvSpPr>
            <a:spLocks noChangeArrowheads="1"/>
          </p:cNvSpPr>
          <p:nvPr/>
        </p:nvSpPr>
        <p:spPr bwMode="auto">
          <a:xfrm>
            <a:off x="4572000" y="228600"/>
            <a:ext cx="3200400" cy="1981200"/>
          </a:xfrm>
          <a:prstGeom prst="wedgeEllipseCallout">
            <a:avLst>
              <a:gd name="adj1" fmla="val 66278"/>
              <a:gd name="adj2" fmla="val 50880"/>
            </a:avLst>
          </a:prstGeom>
          <a:solidFill>
            <a:srgbClr val="FFFF99"/>
          </a:solidFill>
          <a:ln w="9525">
            <a:solidFill>
              <a:schemeClr val="tx1"/>
            </a:solidFill>
            <a:miter lim="800000"/>
            <a:headEnd/>
            <a:tailEnd/>
          </a:ln>
          <a:effectLst/>
        </p:spPr>
        <p:txBody>
          <a:bodyPr/>
          <a:lstStyle/>
          <a:p>
            <a:pPr eaLnBrk="0" hangingPunct="0"/>
            <a:r>
              <a:rPr lang="en-US" sz="2000">
                <a:solidFill>
                  <a:srgbClr val="000099"/>
                </a:solidFill>
                <a:latin typeface="Times New Roman" pitchFamily="18" charset="0"/>
              </a:rPr>
              <a:t>Đặc sắc về nội dung và nghệ thuật của văn bản?</a:t>
            </a:r>
          </a:p>
        </p:txBody>
      </p:sp>
      <p:sp>
        <p:nvSpPr>
          <p:cNvPr id="249876" name="Text Box 20"/>
          <p:cNvSpPr txBox="1">
            <a:spLocks noChangeArrowheads="1"/>
          </p:cNvSpPr>
          <p:nvPr/>
        </p:nvSpPr>
        <p:spPr bwMode="auto">
          <a:xfrm>
            <a:off x="0" y="5576888"/>
            <a:ext cx="4343400" cy="366712"/>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1. Nội dung:</a:t>
            </a:r>
          </a:p>
        </p:txBody>
      </p:sp>
      <p:sp>
        <p:nvSpPr>
          <p:cNvPr id="77864" name="Text Box 40"/>
          <p:cNvSpPr txBox="1">
            <a:spLocks noChangeArrowheads="1"/>
          </p:cNvSpPr>
          <p:nvPr/>
        </p:nvSpPr>
        <p:spPr bwMode="auto">
          <a:xfrm>
            <a:off x="4191000" y="2362200"/>
            <a:ext cx="4800600" cy="3416300"/>
          </a:xfrm>
          <a:prstGeom prst="rect">
            <a:avLst/>
          </a:prstGeom>
          <a:noFill/>
          <a:ln w="9525">
            <a:noFill/>
            <a:miter lim="800000"/>
            <a:headEnd/>
            <a:tailEnd/>
          </a:ln>
        </p:spPr>
        <p:txBody>
          <a:bodyPr>
            <a:spAutoFit/>
          </a:bodyPr>
          <a:lstStyle/>
          <a:p>
            <a:pPr eaLnBrk="0" hangingPunct="0">
              <a:spcBef>
                <a:spcPct val="50000"/>
              </a:spcBef>
              <a:buFontTx/>
              <a:buChar char="-"/>
            </a:pPr>
            <a:r>
              <a:rPr lang="en-US" sz="2400">
                <a:solidFill>
                  <a:srgbClr val="006600"/>
                </a:solidFill>
                <a:latin typeface="Times New Roman" pitchFamily="18" charset="0"/>
              </a:rPr>
              <a:t> Tác phẩm phản ánh hiện thực số phận bi thảm người nông dân trước CMT8.</a:t>
            </a:r>
          </a:p>
          <a:p>
            <a:pPr eaLnBrk="0" hangingPunct="0">
              <a:spcBef>
                <a:spcPct val="50000"/>
              </a:spcBef>
            </a:pPr>
            <a:r>
              <a:rPr lang="en-US" sz="2400">
                <a:solidFill>
                  <a:srgbClr val="006600"/>
                </a:solidFill>
                <a:latin typeface="Times New Roman" pitchFamily="18" charset="0"/>
              </a:rPr>
              <a:t>- Cảm thông, trân trọng, ngợi ca  vẻ đẹp tiềm ẩn của người nông dân.</a:t>
            </a:r>
          </a:p>
          <a:p>
            <a:pPr eaLnBrk="0" hangingPunct="0">
              <a:spcBef>
                <a:spcPct val="50000"/>
              </a:spcBef>
              <a:buFontTx/>
              <a:buChar char="-"/>
            </a:pPr>
            <a:r>
              <a:rPr lang="en-US" sz="2400">
                <a:solidFill>
                  <a:srgbClr val="006600"/>
                </a:solidFill>
                <a:latin typeface="Times New Roman" pitchFamily="18" charset="0"/>
              </a:rPr>
              <a:t> Tố cáo xã hội thực dân nử phong kiến thối  thối nát</a:t>
            </a:r>
          </a:p>
        </p:txBody>
      </p:sp>
      <p:sp>
        <p:nvSpPr>
          <p:cNvPr id="77849" name="Text Box 25"/>
          <p:cNvSpPr txBox="1">
            <a:spLocks noChangeArrowheads="1"/>
          </p:cNvSpPr>
          <p:nvPr/>
        </p:nvSpPr>
        <p:spPr bwMode="auto">
          <a:xfrm>
            <a:off x="4953000" y="1600200"/>
            <a:ext cx="2514600" cy="457200"/>
          </a:xfrm>
          <a:prstGeom prst="rect">
            <a:avLst/>
          </a:prstGeom>
          <a:noFill/>
          <a:ln w="9525">
            <a:noFill/>
            <a:miter lim="800000"/>
            <a:headEnd/>
            <a:tailEnd/>
          </a:ln>
        </p:spPr>
        <p:txBody>
          <a:bodyPr>
            <a:spAutoFit/>
          </a:bodyPr>
          <a:lstStyle/>
          <a:p>
            <a:pPr algn="ctr" eaLnBrk="0" hangingPunct="0">
              <a:spcBef>
                <a:spcPct val="50000"/>
              </a:spcBef>
            </a:pPr>
            <a:r>
              <a:rPr lang="en-US" sz="2400" u="sng">
                <a:solidFill>
                  <a:srgbClr val="FF0000"/>
                </a:solidFill>
                <a:latin typeface="Times New Roman" pitchFamily="18" charset="0"/>
              </a:rPr>
              <a:t>Nội dung:</a:t>
            </a:r>
          </a:p>
        </p:txBody>
      </p:sp>
      <p:sp>
        <p:nvSpPr>
          <p:cNvPr id="24585" name="Text Box 24"/>
          <p:cNvSpPr txBox="1">
            <a:spLocks noChangeArrowheads="1"/>
          </p:cNvSpPr>
          <p:nvPr/>
        </p:nvSpPr>
        <p:spPr bwMode="auto">
          <a:xfrm flipV="1">
            <a:off x="0" y="8474075"/>
            <a:ext cx="2286000" cy="366713"/>
          </a:xfrm>
          <a:prstGeom prst="rect">
            <a:avLst/>
          </a:prstGeom>
          <a:noFill/>
          <a:ln w="9525">
            <a:noFill/>
            <a:miter lim="800000"/>
            <a:headEnd/>
            <a:tailEnd/>
          </a:ln>
          <a:effectLst/>
        </p:spPr>
        <p:txBody>
          <a:bodyPr>
            <a:spAutoFit/>
          </a:bodyPr>
          <a:lstStyle/>
          <a:p>
            <a:pPr>
              <a:spcBef>
                <a:spcPct val="50000"/>
              </a:spcBef>
            </a:pPr>
            <a:r>
              <a:rPr lang="en-US" b="0">
                <a:latin typeface="Times New Roman" pitchFamily="18" charset="0"/>
              </a:rPr>
              <a:t>* Ghi nhớ: SGK/48</a:t>
            </a:r>
          </a:p>
        </p:txBody>
      </p:sp>
      <p:sp>
        <p:nvSpPr>
          <p:cNvPr id="24586" name="Text Box 16"/>
          <p:cNvSpPr txBox="1">
            <a:spLocks noChangeArrowheads="1"/>
          </p:cNvSpPr>
          <p:nvPr/>
        </p:nvSpPr>
        <p:spPr bwMode="auto">
          <a:xfrm>
            <a:off x="0" y="3468688"/>
            <a:ext cx="4022725" cy="646112"/>
          </a:xfrm>
          <a:prstGeom prst="rect">
            <a:avLst/>
          </a:prstGeom>
          <a:noFill/>
          <a:ln w="9525">
            <a:noFill/>
            <a:miter lim="800000"/>
            <a:headEnd/>
            <a:tailEnd/>
          </a:ln>
          <a:effectLst/>
        </p:spPr>
        <p:txBody>
          <a:bodyPr>
            <a:spAutoFit/>
          </a:bodyPr>
          <a:lstStyle/>
          <a:p>
            <a:pPr>
              <a:spcBef>
                <a:spcPct val="50000"/>
              </a:spcBef>
              <a:buFontTx/>
              <a:buChar char="-"/>
            </a:pPr>
            <a:r>
              <a:rPr lang="en-US">
                <a:solidFill>
                  <a:srgbClr val="0000CC"/>
                </a:solidFill>
                <a:latin typeface="Times New Roman" pitchFamily="18" charset="0"/>
              </a:rPr>
              <a:t> Hiểu đời, hiểu người, giàu lòng nhân ái và trọng nhân cách.</a:t>
            </a:r>
          </a:p>
        </p:txBody>
      </p:sp>
      <p:sp>
        <p:nvSpPr>
          <p:cNvPr id="24587" name="Text Box 28"/>
          <p:cNvSpPr txBox="1">
            <a:spLocks noChangeArrowheads="1"/>
          </p:cNvSpPr>
          <p:nvPr/>
        </p:nvSpPr>
        <p:spPr bwMode="auto">
          <a:xfrm>
            <a:off x="0" y="4038600"/>
            <a:ext cx="23622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3.</a:t>
            </a:r>
            <a:r>
              <a:rPr lang="en-US" u="sng">
                <a:solidFill>
                  <a:srgbClr val="FF0000"/>
                </a:solidFill>
                <a:latin typeface="Times New Roman" pitchFamily="18" charset="0"/>
              </a:rPr>
              <a:t> Ý nghĩa văn bản:</a:t>
            </a:r>
          </a:p>
        </p:txBody>
      </p:sp>
      <p:sp>
        <p:nvSpPr>
          <p:cNvPr id="24588" name="Rectangle 29"/>
          <p:cNvSpPr>
            <a:spLocks noChangeArrowheads="1"/>
          </p:cNvSpPr>
          <p:nvPr/>
        </p:nvSpPr>
        <p:spPr bwMode="auto">
          <a:xfrm>
            <a:off x="0" y="4410075"/>
            <a:ext cx="4076700" cy="923925"/>
          </a:xfrm>
          <a:prstGeom prst="rect">
            <a:avLst/>
          </a:prstGeom>
          <a:noFill/>
          <a:ln w="9525">
            <a:noFill/>
            <a:miter lim="800000"/>
            <a:headEnd/>
            <a:tailEnd/>
          </a:ln>
          <a:effectLst/>
        </p:spPr>
        <p:txBody>
          <a:bodyPr>
            <a:spAutoFit/>
          </a:bodyPr>
          <a:lstStyle/>
          <a:p>
            <a:pPr eaLnBrk="0" hangingPunct="0"/>
            <a:r>
              <a:rPr lang="en-US">
                <a:solidFill>
                  <a:srgbClr val="0000CC"/>
                </a:solidFill>
                <a:latin typeface="Times New Roman" pitchFamily="18" charset="0"/>
              </a:rPr>
              <a:t>Văn bản thể hiện phẩm giá của người nông dân không bị hoen ố cho dù phải sống trong hoàn cảnh khốn cùng.</a:t>
            </a:r>
          </a:p>
        </p:txBody>
      </p:sp>
      <p:sp>
        <p:nvSpPr>
          <p:cNvPr id="24589" name="Text Box 15"/>
          <p:cNvSpPr txBox="1">
            <a:spLocks noChangeArrowheads="1"/>
          </p:cNvSpPr>
          <p:nvPr/>
        </p:nvSpPr>
        <p:spPr bwMode="auto">
          <a:xfrm>
            <a:off x="0" y="3108325"/>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latin typeface="Times New Roman" pitchFamily="18" charset="0"/>
              </a:rPr>
              <a:t>2. Nhân vật ông giáo</a:t>
            </a:r>
            <a:r>
              <a:rPr lang="en-US" sz="2000">
                <a:solidFill>
                  <a:srgbClr val="FF0000"/>
                </a:solidFill>
                <a:latin typeface="Times New Roman" pitchFamily="18" charset="0"/>
              </a:rPr>
              <a:t>.</a:t>
            </a:r>
            <a:endParaRPr lang="en-US">
              <a:solidFill>
                <a:srgbClr val="FF0000"/>
              </a:solidFill>
              <a:latin typeface="Times New Roman" pitchFamily="18" charset="0"/>
            </a:endParaRPr>
          </a:p>
        </p:txBody>
      </p:sp>
      <p:sp>
        <p:nvSpPr>
          <p:cNvPr id="24590" name="Rectangle 2"/>
          <p:cNvSpPr>
            <a:spLocks noChangeArrowheads="1"/>
          </p:cNvSpPr>
          <p:nvPr/>
        </p:nvSpPr>
        <p:spPr bwMode="auto">
          <a:xfrm>
            <a:off x="1371600" y="16764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24591" name="Text Box 33"/>
          <p:cNvSpPr txBox="1">
            <a:spLocks noChangeArrowheads="1"/>
          </p:cNvSpPr>
          <p:nvPr/>
        </p:nvSpPr>
        <p:spPr bwMode="auto">
          <a:xfrm>
            <a:off x="76200" y="1295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4592" name="Text Box 37"/>
          <p:cNvSpPr txBox="1">
            <a:spLocks noChangeArrowheads="1"/>
          </p:cNvSpPr>
          <p:nvPr/>
        </p:nvSpPr>
        <p:spPr bwMode="auto">
          <a:xfrm>
            <a:off x="76200" y="16002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24593" name="Text Box 24"/>
          <p:cNvSpPr txBox="1">
            <a:spLocks noChangeArrowheads="1"/>
          </p:cNvSpPr>
          <p:nvPr/>
        </p:nvSpPr>
        <p:spPr bwMode="auto">
          <a:xfrm>
            <a:off x="-76200" y="6858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24594" name="Text Box 29"/>
          <p:cNvSpPr txBox="1">
            <a:spLocks noChangeArrowheads="1"/>
          </p:cNvSpPr>
          <p:nvPr/>
        </p:nvSpPr>
        <p:spPr bwMode="auto">
          <a:xfrm>
            <a:off x="-76200" y="3810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4595" name="Text Box 31"/>
          <p:cNvSpPr txBox="1">
            <a:spLocks noChangeArrowheads="1"/>
          </p:cNvSpPr>
          <p:nvPr/>
        </p:nvSpPr>
        <p:spPr bwMode="auto">
          <a:xfrm>
            <a:off x="-76200" y="9906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4596" name="Text Box 20"/>
          <p:cNvSpPr txBox="1">
            <a:spLocks noChangeArrowheads="1"/>
          </p:cNvSpPr>
          <p:nvPr/>
        </p:nvSpPr>
        <p:spPr bwMode="auto">
          <a:xfrm>
            <a:off x="76200" y="19050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24597" name="Text Box 21"/>
          <p:cNvSpPr txBox="1">
            <a:spLocks noChangeArrowheads="1"/>
          </p:cNvSpPr>
          <p:nvPr/>
        </p:nvSpPr>
        <p:spPr bwMode="auto">
          <a:xfrm>
            <a:off x="304800" y="27432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4598" name="Text Box 23"/>
          <p:cNvSpPr txBox="1">
            <a:spLocks noChangeArrowheads="1"/>
          </p:cNvSpPr>
          <p:nvPr/>
        </p:nvSpPr>
        <p:spPr bwMode="auto">
          <a:xfrm>
            <a:off x="0" y="220980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4599" name="Rectangle 24"/>
          <p:cNvSpPr>
            <a:spLocks noChangeArrowheads="1"/>
          </p:cNvSpPr>
          <p:nvPr/>
        </p:nvSpPr>
        <p:spPr bwMode="auto">
          <a:xfrm>
            <a:off x="0" y="2819400"/>
            <a:ext cx="4271963" cy="369888"/>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
        <p:nvSpPr>
          <p:cNvPr id="24600" name="Text Box 13"/>
          <p:cNvSpPr txBox="1">
            <a:spLocks noChangeArrowheads="1"/>
          </p:cNvSpPr>
          <p:nvPr/>
        </p:nvSpPr>
        <p:spPr bwMode="auto">
          <a:xfrm>
            <a:off x="0" y="-7620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9866"/>
                                        </p:tgtEl>
                                        <p:attrNameLst>
                                          <p:attrName>style.visibility</p:attrName>
                                        </p:attrNameLst>
                                      </p:cBhvr>
                                      <p:to>
                                        <p:strVal val="visible"/>
                                      </p:to>
                                    </p:set>
                                    <p:animEffect transition="in" filter="blinds(horizontal)">
                                      <p:cBhvr>
                                        <p:cTn id="7" dur="500"/>
                                        <p:tgtEl>
                                          <p:spTgt spid="249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9875"/>
                                        </p:tgtEl>
                                        <p:attrNameLst>
                                          <p:attrName>style.visibility</p:attrName>
                                        </p:attrNameLst>
                                      </p:cBhvr>
                                      <p:to>
                                        <p:strVal val="visible"/>
                                      </p:to>
                                    </p:set>
                                    <p:animEffect transition="in" filter="blinds(horizontal)">
                                      <p:cBhvr>
                                        <p:cTn id="12" dur="500"/>
                                        <p:tgtEl>
                                          <p:spTgt spid="2498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49875"/>
                                        </p:tgtEl>
                                      </p:cBhvr>
                                    </p:animEffect>
                                    <p:set>
                                      <p:cBhvr>
                                        <p:cTn id="17" dur="1" fill="hold">
                                          <p:stCondLst>
                                            <p:cond delay="499"/>
                                          </p:stCondLst>
                                        </p:cTn>
                                        <p:tgtEl>
                                          <p:spTgt spid="24987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9876"/>
                                        </p:tgtEl>
                                        <p:attrNameLst>
                                          <p:attrName>style.visibility</p:attrName>
                                        </p:attrNameLst>
                                      </p:cBhvr>
                                      <p:to>
                                        <p:strVal val="visible"/>
                                      </p:to>
                                    </p:set>
                                    <p:animEffect transition="in" filter="blinds(horizontal)">
                                      <p:cBhvr>
                                        <p:cTn id="22" dur="500"/>
                                        <p:tgtEl>
                                          <p:spTgt spid="2498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7849"/>
                                        </p:tgtEl>
                                        <p:attrNameLst>
                                          <p:attrName>style.visibility</p:attrName>
                                        </p:attrNameLst>
                                      </p:cBhvr>
                                      <p:to>
                                        <p:strVal val="visible"/>
                                      </p:to>
                                    </p:set>
                                    <p:animEffect transition="in" filter="blinds(horizontal)">
                                      <p:cBhvr>
                                        <p:cTn id="27" dur="500"/>
                                        <p:tgtEl>
                                          <p:spTgt spid="778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864"/>
                                        </p:tgtEl>
                                        <p:attrNameLst>
                                          <p:attrName>style.visibility</p:attrName>
                                        </p:attrNameLst>
                                      </p:cBhvr>
                                      <p:to>
                                        <p:strVal val="visible"/>
                                      </p:to>
                                    </p:set>
                                    <p:animEffect transition="in" filter="blinds(horizontal)">
                                      <p:cBhvr>
                                        <p:cTn id="32" dur="500"/>
                                        <p:tgtEl>
                                          <p:spTgt spid="77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6" grpId="0"/>
      <p:bldP spid="249875" grpId="0" animBg="1"/>
      <p:bldP spid="249875" grpId="1" animBg="1"/>
      <p:bldP spid="249876" grpId="0"/>
      <p:bldP spid="77864" grpId="0"/>
      <p:bldP spid="7784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Line 6"/>
          <p:cNvSpPr>
            <a:spLocks noChangeShapeType="1"/>
          </p:cNvSpPr>
          <p:nvPr/>
        </p:nvSpPr>
        <p:spPr bwMode="auto">
          <a:xfrm>
            <a:off x="4191000" y="457200"/>
            <a:ext cx="0" cy="6324600"/>
          </a:xfrm>
          <a:prstGeom prst="line">
            <a:avLst/>
          </a:prstGeom>
          <a:noFill/>
          <a:ln w="28575">
            <a:solidFill>
              <a:srgbClr val="0000FF"/>
            </a:solidFill>
            <a:round/>
            <a:headEnd/>
            <a:tailEnd/>
          </a:ln>
          <a:effectLst/>
        </p:spPr>
        <p:txBody>
          <a:bodyPr/>
          <a:lstStyle/>
          <a:p>
            <a:endParaRPr lang="en-US"/>
          </a:p>
        </p:txBody>
      </p:sp>
      <p:sp>
        <p:nvSpPr>
          <p:cNvPr id="25603" name="Text Box 10"/>
          <p:cNvSpPr txBox="1">
            <a:spLocks noChangeArrowheads="1"/>
          </p:cNvSpPr>
          <p:nvPr/>
        </p:nvSpPr>
        <p:spPr bwMode="auto">
          <a:xfrm>
            <a:off x="0" y="5334000"/>
            <a:ext cx="3657600" cy="366713"/>
          </a:xfrm>
          <a:prstGeom prst="rect">
            <a:avLst/>
          </a:prstGeom>
          <a:noFill/>
          <a:ln w="9525">
            <a:noFill/>
            <a:miter lim="800000"/>
            <a:headEnd/>
            <a:tailEnd/>
          </a:ln>
          <a:effectLst/>
        </p:spPr>
        <p:txBody>
          <a:bodyPr>
            <a:spAutoFit/>
          </a:bodyPr>
          <a:lstStyle/>
          <a:p>
            <a:pPr>
              <a:spcBef>
                <a:spcPct val="50000"/>
              </a:spcBef>
            </a:pPr>
            <a:r>
              <a:rPr lang="en-US">
                <a:solidFill>
                  <a:srgbClr val="C00000"/>
                </a:solidFill>
                <a:latin typeface="Times New Roman" pitchFamily="18" charset="0"/>
              </a:rPr>
              <a:t>III. TỔNG KẾT:</a:t>
            </a:r>
          </a:p>
        </p:txBody>
      </p:sp>
      <p:sp>
        <p:nvSpPr>
          <p:cNvPr id="25604" name="Text Box 20"/>
          <p:cNvSpPr txBox="1">
            <a:spLocks noChangeArrowheads="1"/>
          </p:cNvSpPr>
          <p:nvPr/>
        </p:nvSpPr>
        <p:spPr bwMode="auto">
          <a:xfrm>
            <a:off x="0" y="5576888"/>
            <a:ext cx="4343400" cy="366712"/>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1. Nội dung:</a:t>
            </a:r>
          </a:p>
        </p:txBody>
      </p:sp>
      <p:sp>
        <p:nvSpPr>
          <p:cNvPr id="25605" name="Text Box 24"/>
          <p:cNvSpPr txBox="1">
            <a:spLocks noChangeArrowheads="1"/>
          </p:cNvSpPr>
          <p:nvPr/>
        </p:nvSpPr>
        <p:spPr bwMode="auto">
          <a:xfrm flipV="1">
            <a:off x="0" y="8474075"/>
            <a:ext cx="2286000" cy="366713"/>
          </a:xfrm>
          <a:prstGeom prst="rect">
            <a:avLst/>
          </a:prstGeom>
          <a:noFill/>
          <a:ln w="9525">
            <a:noFill/>
            <a:miter lim="800000"/>
            <a:headEnd/>
            <a:tailEnd/>
          </a:ln>
          <a:effectLst/>
        </p:spPr>
        <p:txBody>
          <a:bodyPr>
            <a:spAutoFit/>
          </a:bodyPr>
          <a:lstStyle/>
          <a:p>
            <a:pPr>
              <a:spcBef>
                <a:spcPct val="50000"/>
              </a:spcBef>
            </a:pPr>
            <a:r>
              <a:rPr lang="en-US" b="0">
                <a:latin typeface="Times New Roman" pitchFamily="18" charset="0"/>
              </a:rPr>
              <a:t>* Ghi nhớ: SGK/48</a:t>
            </a:r>
          </a:p>
        </p:txBody>
      </p:sp>
      <p:sp>
        <p:nvSpPr>
          <p:cNvPr id="25606" name="Text Box 16"/>
          <p:cNvSpPr txBox="1">
            <a:spLocks noChangeArrowheads="1"/>
          </p:cNvSpPr>
          <p:nvPr/>
        </p:nvSpPr>
        <p:spPr bwMode="auto">
          <a:xfrm>
            <a:off x="0" y="3468688"/>
            <a:ext cx="4022725" cy="646112"/>
          </a:xfrm>
          <a:prstGeom prst="rect">
            <a:avLst/>
          </a:prstGeom>
          <a:noFill/>
          <a:ln w="9525">
            <a:noFill/>
            <a:miter lim="800000"/>
            <a:headEnd/>
            <a:tailEnd/>
          </a:ln>
          <a:effectLst/>
        </p:spPr>
        <p:txBody>
          <a:bodyPr>
            <a:spAutoFit/>
          </a:bodyPr>
          <a:lstStyle/>
          <a:p>
            <a:pPr>
              <a:spcBef>
                <a:spcPct val="50000"/>
              </a:spcBef>
              <a:buFontTx/>
              <a:buChar char="-"/>
            </a:pPr>
            <a:r>
              <a:rPr lang="en-US">
                <a:solidFill>
                  <a:srgbClr val="0000CC"/>
                </a:solidFill>
                <a:latin typeface="Times New Roman" pitchFamily="18" charset="0"/>
              </a:rPr>
              <a:t> Hiểu đời, hiểu người, giàu lòng nhân ái và trọng nhân cách.</a:t>
            </a:r>
          </a:p>
        </p:txBody>
      </p:sp>
      <p:sp>
        <p:nvSpPr>
          <p:cNvPr id="25607" name="Text Box 28"/>
          <p:cNvSpPr txBox="1">
            <a:spLocks noChangeArrowheads="1"/>
          </p:cNvSpPr>
          <p:nvPr/>
        </p:nvSpPr>
        <p:spPr bwMode="auto">
          <a:xfrm>
            <a:off x="0" y="4038600"/>
            <a:ext cx="23622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3.</a:t>
            </a:r>
            <a:r>
              <a:rPr lang="en-US" u="sng">
                <a:solidFill>
                  <a:srgbClr val="FF0000"/>
                </a:solidFill>
                <a:latin typeface="Times New Roman" pitchFamily="18" charset="0"/>
              </a:rPr>
              <a:t> Ý nghĩa văn bản:</a:t>
            </a:r>
          </a:p>
        </p:txBody>
      </p:sp>
      <p:sp>
        <p:nvSpPr>
          <p:cNvPr id="25608" name="Rectangle 29"/>
          <p:cNvSpPr>
            <a:spLocks noChangeArrowheads="1"/>
          </p:cNvSpPr>
          <p:nvPr/>
        </p:nvSpPr>
        <p:spPr bwMode="auto">
          <a:xfrm>
            <a:off x="0" y="4410075"/>
            <a:ext cx="4076700" cy="923925"/>
          </a:xfrm>
          <a:prstGeom prst="rect">
            <a:avLst/>
          </a:prstGeom>
          <a:noFill/>
          <a:ln w="9525">
            <a:noFill/>
            <a:miter lim="800000"/>
            <a:headEnd/>
            <a:tailEnd/>
          </a:ln>
          <a:effectLst/>
        </p:spPr>
        <p:txBody>
          <a:bodyPr>
            <a:spAutoFit/>
          </a:bodyPr>
          <a:lstStyle/>
          <a:p>
            <a:pPr eaLnBrk="0" hangingPunct="0"/>
            <a:r>
              <a:rPr lang="en-US">
                <a:solidFill>
                  <a:srgbClr val="0000CC"/>
                </a:solidFill>
                <a:latin typeface="Times New Roman" pitchFamily="18" charset="0"/>
              </a:rPr>
              <a:t>Văn bản thể hiện phẩm giá của người nông dân không bị hoen ố cho dù phải sống trong hoàn cảnh khốn cùng.</a:t>
            </a:r>
          </a:p>
        </p:txBody>
      </p:sp>
      <p:sp>
        <p:nvSpPr>
          <p:cNvPr id="25609" name="Text Box 15"/>
          <p:cNvSpPr txBox="1">
            <a:spLocks noChangeArrowheads="1"/>
          </p:cNvSpPr>
          <p:nvPr/>
        </p:nvSpPr>
        <p:spPr bwMode="auto">
          <a:xfrm>
            <a:off x="0" y="3108325"/>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latin typeface="Times New Roman" pitchFamily="18" charset="0"/>
              </a:rPr>
              <a:t>2. Nhân vật ông giáo</a:t>
            </a:r>
            <a:r>
              <a:rPr lang="en-US" sz="2000">
                <a:solidFill>
                  <a:srgbClr val="FF0000"/>
                </a:solidFill>
                <a:latin typeface="Times New Roman" pitchFamily="18" charset="0"/>
              </a:rPr>
              <a:t>.</a:t>
            </a:r>
            <a:endParaRPr lang="en-US">
              <a:solidFill>
                <a:srgbClr val="FF0000"/>
              </a:solidFill>
              <a:latin typeface="Times New Roman" pitchFamily="18" charset="0"/>
            </a:endParaRPr>
          </a:p>
        </p:txBody>
      </p:sp>
      <p:sp>
        <p:nvSpPr>
          <p:cNvPr id="25610" name="Rectangle 2"/>
          <p:cNvSpPr>
            <a:spLocks noChangeArrowheads="1"/>
          </p:cNvSpPr>
          <p:nvPr/>
        </p:nvSpPr>
        <p:spPr bwMode="auto">
          <a:xfrm>
            <a:off x="1371600" y="16764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25611" name="Text Box 33"/>
          <p:cNvSpPr txBox="1">
            <a:spLocks noChangeArrowheads="1"/>
          </p:cNvSpPr>
          <p:nvPr/>
        </p:nvSpPr>
        <p:spPr bwMode="auto">
          <a:xfrm>
            <a:off x="76200" y="1295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5612" name="Text Box 37"/>
          <p:cNvSpPr txBox="1">
            <a:spLocks noChangeArrowheads="1"/>
          </p:cNvSpPr>
          <p:nvPr/>
        </p:nvSpPr>
        <p:spPr bwMode="auto">
          <a:xfrm>
            <a:off x="76200" y="16002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25613" name="Text Box 24"/>
          <p:cNvSpPr txBox="1">
            <a:spLocks noChangeArrowheads="1"/>
          </p:cNvSpPr>
          <p:nvPr/>
        </p:nvSpPr>
        <p:spPr bwMode="auto">
          <a:xfrm>
            <a:off x="-76200" y="6858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25614" name="Text Box 29"/>
          <p:cNvSpPr txBox="1">
            <a:spLocks noChangeArrowheads="1"/>
          </p:cNvSpPr>
          <p:nvPr/>
        </p:nvSpPr>
        <p:spPr bwMode="auto">
          <a:xfrm>
            <a:off x="-76200" y="3810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5615" name="Text Box 31"/>
          <p:cNvSpPr txBox="1">
            <a:spLocks noChangeArrowheads="1"/>
          </p:cNvSpPr>
          <p:nvPr/>
        </p:nvSpPr>
        <p:spPr bwMode="auto">
          <a:xfrm>
            <a:off x="-76200" y="9906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5616" name="Text Box 20"/>
          <p:cNvSpPr txBox="1">
            <a:spLocks noChangeArrowheads="1"/>
          </p:cNvSpPr>
          <p:nvPr/>
        </p:nvSpPr>
        <p:spPr bwMode="auto">
          <a:xfrm>
            <a:off x="76200" y="19050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25617" name="Text Box 21"/>
          <p:cNvSpPr txBox="1">
            <a:spLocks noChangeArrowheads="1"/>
          </p:cNvSpPr>
          <p:nvPr/>
        </p:nvSpPr>
        <p:spPr bwMode="auto">
          <a:xfrm>
            <a:off x="304800" y="27432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5618" name="Text Box 23"/>
          <p:cNvSpPr txBox="1">
            <a:spLocks noChangeArrowheads="1"/>
          </p:cNvSpPr>
          <p:nvPr/>
        </p:nvSpPr>
        <p:spPr bwMode="auto">
          <a:xfrm>
            <a:off x="0" y="220980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5619" name="Rectangle 24"/>
          <p:cNvSpPr>
            <a:spLocks noChangeArrowheads="1"/>
          </p:cNvSpPr>
          <p:nvPr/>
        </p:nvSpPr>
        <p:spPr bwMode="auto">
          <a:xfrm>
            <a:off x="0" y="2819400"/>
            <a:ext cx="4271963" cy="369888"/>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
        <p:nvSpPr>
          <p:cNvPr id="25620" name="Text Box 13"/>
          <p:cNvSpPr txBox="1">
            <a:spLocks noChangeArrowheads="1"/>
          </p:cNvSpPr>
          <p:nvPr/>
        </p:nvSpPr>
        <p:spPr bwMode="auto">
          <a:xfrm>
            <a:off x="0" y="-7620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25" name="Text Box 21"/>
          <p:cNvSpPr txBox="1">
            <a:spLocks noChangeArrowheads="1"/>
          </p:cNvSpPr>
          <p:nvPr/>
        </p:nvSpPr>
        <p:spPr bwMode="auto">
          <a:xfrm>
            <a:off x="0" y="5867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2. Nghệ thuật:</a:t>
            </a:r>
          </a:p>
        </p:txBody>
      </p:sp>
      <p:sp>
        <p:nvSpPr>
          <p:cNvPr id="26" name="Text Box 25"/>
          <p:cNvSpPr txBox="1">
            <a:spLocks noChangeArrowheads="1"/>
          </p:cNvSpPr>
          <p:nvPr/>
        </p:nvSpPr>
        <p:spPr bwMode="auto">
          <a:xfrm>
            <a:off x="4800600" y="1143000"/>
            <a:ext cx="2514600" cy="457200"/>
          </a:xfrm>
          <a:prstGeom prst="rect">
            <a:avLst/>
          </a:prstGeom>
          <a:noFill/>
          <a:ln w="9525">
            <a:noFill/>
            <a:miter lim="800000"/>
            <a:headEnd/>
            <a:tailEnd/>
          </a:ln>
        </p:spPr>
        <p:txBody>
          <a:bodyPr>
            <a:spAutoFit/>
          </a:bodyPr>
          <a:lstStyle/>
          <a:p>
            <a:pPr algn="ctr" eaLnBrk="0" hangingPunct="0">
              <a:spcBef>
                <a:spcPct val="50000"/>
              </a:spcBef>
            </a:pPr>
            <a:r>
              <a:rPr lang="en-US" sz="2400" u="sng">
                <a:solidFill>
                  <a:srgbClr val="FF0000"/>
                </a:solidFill>
                <a:latin typeface="Times New Roman" pitchFamily="18" charset="0"/>
              </a:rPr>
              <a:t>Nghệ thuật:</a:t>
            </a:r>
          </a:p>
        </p:txBody>
      </p:sp>
      <p:sp>
        <p:nvSpPr>
          <p:cNvPr id="27" name="Text Box 37"/>
          <p:cNvSpPr txBox="1">
            <a:spLocks noChangeArrowheads="1"/>
          </p:cNvSpPr>
          <p:nvPr/>
        </p:nvSpPr>
        <p:spPr bwMode="auto">
          <a:xfrm>
            <a:off x="4191000" y="1981200"/>
            <a:ext cx="4876800" cy="3416300"/>
          </a:xfrm>
          <a:prstGeom prst="rect">
            <a:avLst/>
          </a:prstGeom>
          <a:noFill/>
          <a:ln w="9525">
            <a:noFill/>
            <a:miter lim="800000"/>
            <a:headEnd/>
            <a:tailEnd/>
          </a:ln>
        </p:spPr>
        <p:txBody>
          <a:bodyPr>
            <a:spAutoFit/>
          </a:bodyPr>
          <a:lstStyle/>
          <a:p>
            <a:pPr eaLnBrk="0" hangingPunct="0">
              <a:spcBef>
                <a:spcPct val="50000"/>
              </a:spcBef>
              <a:buFontTx/>
              <a:buChar char="-"/>
            </a:pPr>
            <a:r>
              <a:rPr lang="en-US" sz="2400">
                <a:solidFill>
                  <a:srgbClr val="006600"/>
                </a:solidFill>
                <a:latin typeface="Times New Roman" pitchFamily="18" charset="0"/>
              </a:rPr>
              <a:t> Sử dụng ngôi kể thứ nhất, dẫn dắt truyện tự nhiên, linh hoạt.</a:t>
            </a:r>
          </a:p>
          <a:p>
            <a:pPr eaLnBrk="0" hangingPunct="0">
              <a:spcBef>
                <a:spcPct val="50000"/>
              </a:spcBef>
            </a:pPr>
            <a:r>
              <a:rPr lang="en-US" sz="2400">
                <a:solidFill>
                  <a:srgbClr val="006600"/>
                </a:solidFill>
                <a:latin typeface="Times New Roman" pitchFamily="18" charset="0"/>
              </a:rPr>
              <a:t>- Kết hợp tự sự, miêu tả, triết lí sâu sắc -&gt; thể hiện chiều sâu tâm lí nhân vật.</a:t>
            </a:r>
          </a:p>
          <a:p>
            <a:pPr eaLnBrk="0" hangingPunct="0">
              <a:spcBef>
                <a:spcPct val="50000"/>
              </a:spcBef>
            </a:pPr>
            <a:r>
              <a:rPr lang="en-US" sz="2400">
                <a:solidFill>
                  <a:srgbClr val="006600"/>
                </a:solidFill>
                <a:latin typeface="Times New Roman" pitchFamily="18" charset="0"/>
              </a:rPr>
              <a:t>- Sử dụng ngôn ngữ hiệu quả, xây dựng được nhân vật có tính cá thể hóa cao.</a:t>
            </a:r>
          </a:p>
        </p:txBody>
      </p:sp>
      <p:sp>
        <p:nvSpPr>
          <p:cNvPr id="43" name="Text Box 26"/>
          <p:cNvSpPr txBox="1">
            <a:spLocks noChangeArrowheads="1"/>
          </p:cNvSpPr>
          <p:nvPr/>
        </p:nvSpPr>
        <p:spPr bwMode="auto">
          <a:xfrm>
            <a:off x="0" y="6172200"/>
            <a:ext cx="2286000" cy="366713"/>
          </a:xfrm>
          <a:prstGeom prst="rect">
            <a:avLst/>
          </a:prstGeom>
          <a:noFill/>
          <a:ln w="9525">
            <a:noFill/>
            <a:miter lim="800000"/>
            <a:headEnd/>
            <a:tailEnd/>
          </a:ln>
          <a:effectLst/>
        </p:spPr>
        <p:txBody>
          <a:bodyPr>
            <a:spAutoFit/>
          </a:bodyPr>
          <a:lstStyle/>
          <a:p>
            <a:pPr>
              <a:spcBef>
                <a:spcPct val="50000"/>
              </a:spcBef>
            </a:pPr>
            <a:r>
              <a:rPr lang="en-US" i="1">
                <a:solidFill>
                  <a:srgbClr val="FF0000"/>
                </a:solidFill>
                <a:latin typeface="Times New Roman" pitchFamily="18" charset="0"/>
              </a:rPr>
              <a:t>* Ghi nhớ: SGK/48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26627" name="Line 6"/>
          <p:cNvSpPr>
            <a:spLocks noChangeShapeType="1"/>
          </p:cNvSpPr>
          <p:nvPr/>
        </p:nvSpPr>
        <p:spPr bwMode="auto">
          <a:xfrm flipH="1">
            <a:off x="4191000" y="533400"/>
            <a:ext cx="15875" cy="6324600"/>
          </a:xfrm>
          <a:prstGeom prst="line">
            <a:avLst/>
          </a:prstGeom>
          <a:noFill/>
          <a:ln w="28575">
            <a:solidFill>
              <a:srgbClr val="0000FF"/>
            </a:solidFill>
            <a:round/>
            <a:headEnd/>
            <a:tailEnd/>
          </a:ln>
          <a:effectLst/>
        </p:spPr>
        <p:txBody>
          <a:bodyPr/>
          <a:lstStyle/>
          <a:p>
            <a:endParaRPr lang="en-US"/>
          </a:p>
        </p:txBody>
      </p:sp>
      <p:sp>
        <p:nvSpPr>
          <p:cNvPr id="247838" name="Text Box 30"/>
          <p:cNvSpPr txBox="1">
            <a:spLocks noChangeArrowheads="1"/>
          </p:cNvSpPr>
          <p:nvPr/>
        </p:nvSpPr>
        <p:spPr bwMode="auto">
          <a:xfrm>
            <a:off x="0" y="6491288"/>
            <a:ext cx="3657600" cy="366712"/>
          </a:xfrm>
          <a:prstGeom prst="rect">
            <a:avLst/>
          </a:prstGeom>
          <a:noFill/>
          <a:ln w="9525">
            <a:noFill/>
            <a:miter lim="800000"/>
            <a:headEnd/>
            <a:tailEnd/>
          </a:ln>
          <a:effectLst/>
        </p:spPr>
        <p:txBody>
          <a:bodyPr>
            <a:spAutoFit/>
          </a:bodyPr>
          <a:lstStyle/>
          <a:p>
            <a:pPr>
              <a:spcBef>
                <a:spcPct val="50000"/>
              </a:spcBef>
            </a:pPr>
            <a:r>
              <a:rPr lang="en-US">
                <a:solidFill>
                  <a:srgbClr val="C00000"/>
                </a:solidFill>
                <a:latin typeface="Times New Roman" pitchFamily="18" charset="0"/>
              </a:rPr>
              <a:t>IV. LUYỆN TẬP:</a:t>
            </a:r>
          </a:p>
        </p:txBody>
      </p:sp>
      <p:pic>
        <p:nvPicPr>
          <p:cNvPr id="247840" name="Picture 2" descr="C:\Documents and Settings\THANH TAI\My Documents\Downloads\tải xuống.jpg"/>
          <p:cNvPicPr>
            <a:picLocks noChangeAspect="1" noChangeArrowheads="1"/>
          </p:cNvPicPr>
          <p:nvPr/>
        </p:nvPicPr>
        <p:blipFill>
          <a:blip r:embed="rId2"/>
          <a:srcRect/>
          <a:stretch>
            <a:fillRect/>
          </a:stretch>
        </p:blipFill>
        <p:spPr bwMode="auto">
          <a:xfrm>
            <a:off x="6762750" y="2590800"/>
            <a:ext cx="2381250" cy="3246438"/>
          </a:xfrm>
          <a:prstGeom prst="rect">
            <a:avLst/>
          </a:prstGeom>
          <a:noFill/>
          <a:ln w="9525">
            <a:noFill/>
            <a:miter lim="800000"/>
            <a:headEnd/>
            <a:tailEnd/>
          </a:ln>
        </p:spPr>
      </p:pic>
      <p:pic>
        <p:nvPicPr>
          <p:cNvPr id="247841" name="Picture 2" descr="C:\Documents and Settings\THANH TAI\My Documents\Downloads\tải xuống (9).jpg"/>
          <p:cNvPicPr>
            <a:picLocks noChangeAspect="1" noChangeArrowheads="1"/>
          </p:cNvPicPr>
          <p:nvPr/>
        </p:nvPicPr>
        <p:blipFill>
          <a:blip r:embed="rId3"/>
          <a:srcRect/>
          <a:stretch>
            <a:fillRect/>
          </a:stretch>
        </p:blipFill>
        <p:spPr bwMode="auto">
          <a:xfrm>
            <a:off x="4244975" y="2590800"/>
            <a:ext cx="2308225" cy="3246438"/>
          </a:xfrm>
          <a:prstGeom prst="rect">
            <a:avLst/>
          </a:prstGeom>
          <a:noFill/>
          <a:ln w="9525">
            <a:noFill/>
            <a:miter lim="800000"/>
            <a:headEnd/>
            <a:tailEnd/>
          </a:ln>
        </p:spPr>
      </p:pic>
      <p:sp>
        <p:nvSpPr>
          <p:cNvPr id="26631" name="Text Box 37"/>
          <p:cNvSpPr txBox="1">
            <a:spLocks noChangeArrowheads="1"/>
          </p:cNvSpPr>
          <p:nvPr/>
        </p:nvSpPr>
        <p:spPr bwMode="auto">
          <a:xfrm>
            <a:off x="4343400" y="838200"/>
            <a:ext cx="4556125" cy="1616075"/>
          </a:xfrm>
          <a:prstGeom prst="rect">
            <a:avLst/>
          </a:prstGeom>
          <a:noFill/>
          <a:ln w="9525">
            <a:noFill/>
            <a:miter lim="800000"/>
            <a:headEnd/>
            <a:tailEnd/>
          </a:ln>
          <a:effectLst/>
        </p:spPr>
        <p:txBody>
          <a:bodyPr wrap="none">
            <a:spAutoFit/>
          </a:bodyPr>
          <a:lstStyle/>
          <a:p>
            <a:r>
              <a:rPr lang="en-US" sz="2000">
                <a:solidFill>
                  <a:srgbClr val="006600"/>
                </a:solidFill>
                <a:latin typeface="Times New Roman" pitchFamily="18" charset="0"/>
              </a:rPr>
              <a:t>Qua “ Tức nước vỡ bờ” và “ Lão Hạc”</a:t>
            </a:r>
          </a:p>
          <a:p>
            <a:r>
              <a:rPr lang="en-US" sz="2000">
                <a:solidFill>
                  <a:srgbClr val="006600"/>
                </a:solidFill>
                <a:latin typeface="Times New Roman" pitchFamily="18" charset="0"/>
              </a:rPr>
              <a:t>Em hiểu gì về cuộc sống và phẩm chất</a:t>
            </a:r>
          </a:p>
          <a:p>
            <a:r>
              <a:rPr lang="en-US" sz="2000">
                <a:solidFill>
                  <a:srgbClr val="006600"/>
                </a:solidFill>
                <a:latin typeface="Times New Roman" pitchFamily="18" charset="0"/>
              </a:rPr>
              <a:t>của những người nông dân trong xã hội </a:t>
            </a:r>
          </a:p>
          <a:p>
            <a:r>
              <a:rPr lang="en-US" sz="2000">
                <a:solidFill>
                  <a:srgbClr val="006600"/>
                </a:solidFill>
                <a:latin typeface="Times New Roman" pitchFamily="18" charset="0"/>
              </a:rPr>
              <a:t>cũ, lão Hạc và chị Dậu có điểm chung và</a:t>
            </a:r>
          </a:p>
          <a:p>
            <a:r>
              <a:rPr lang="en-US" sz="2000">
                <a:solidFill>
                  <a:srgbClr val="006600"/>
                </a:solidFill>
                <a:latin typeface="Times New Roman" pitchFamily="18" charset="0"/>
              </a:rPr>
              <a:t>những điểm riêng nào ?</a:t>
            </a:r>
          </a:p>
        </p:txBody>
      </p:sp>
      <p:sp>
        <p:nvSpPr>
          <p:cNvPr id="26632" name="Text Box 10"/>
          <p:cNvSpPr txBox="1">
            <a:spLocks noChangeArrowheads="1"/>
          </p:cNvSpPr>
          <p:nvPr/>
        </p:nvSpPr>
        <p:spPr bwMode="auto">
          <a:xfrm>
            <a:off x="0" y="5334000"/>
            <a:ext cx="3657600" cy="366713"/>
          </a:xfrm>
          <a:prstGeom prst="rect">
            <a:avLst/>
          </a:prstGeom>
          <a:noFill/>
          <a:ln w="9525">
            <a:noFill/>
            <a:miter lim="800000"/>
            <a:headEnd/>
            <a:tailEnd/>
          </a:ln>
          <a:effectLst/>
        </p:spPr>
        <p:txBody>
          <a:bodyPr>
            <a:spAutoFit/>
          </a:bodyPr>
          <a:lstStyle/>
          <a:p>
            <a:pPr>
              <a:spcBef>
                <a:spcPct val="50000"/>
              </a:spcBef>
            </a:pPr>
            <a:r>
              <a:rPr lang="en-US">
                <a:solidFill>
                  <a:srgbClr val="C00000"/>
                </a:solidFill>
                <a:latin typeface="Times New Roman" pitchFamily="18" charset="0"/>
              </a:rPr>
              <a:t>III. TỔNG KẾT:</a:t>
            </a:r>
          </a:p>
        </p:txBody>
      </p:sp>
      <p:sp>
        <p:nvSpPr>
          <p:cNvPr id="26633" name="Text Box 20"/>
          <p:cNvSpPr txBox="1">
            <a:spLocks noChangeArrowheads="1"/>
          </p:cNvSpPr>
          <p:nvPr/>
        </p:nvSpPr>
        <p:spPr bwMode="auto">
          <a:xfrm>
            <a:off x="0" y="5576888"/>
            <a:ext cx="4343400" cy="366712"/>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1. Nội dung:</a:t>
            </a:r>
          </a:p>
        </p:txBody>
      </p:sp>
      <p:sp>
        <p:nvSpPr>
          <p:cNvPr id="26634" name="Text Box 16"/>
          <p:cNvSpPr txBox="1">
            <a:spLocks noChangeArrowheads="1"/>
          </p:cNvSpPr>
          <p:nvPr/>
        </p:nvSpPr>
        <p:spPr bwMode="auto">
          <a:xfrm>
            <a:off x="0" y="3468688"/>
            <a:ext cx="4022725" cy="646112"/>
          </a:xfrm>
          <a:prstGeom prst="rect">
            <a:avLst/>
          </a:prstGeom>
          <a:noFill/>
          <a:ln w="9525">
            <a:noFill/>
            <a:miter lim="800000"/>
            <a:headEnd/>
            <a:tailEnd/>
          </a:ln>
          <a:effectLst/>
        </p:spPr>
        <p:txBody>
          <a:bodyPr>
            <a:spAutoFit/>
          </a:bodyPr>
          <a:lstStyle/>
          <a:p>
            <a:pPr>
              <a:spcBef>
                <a:spcPct val="50000"/>
              </a:spcBef>
              <a:buFontTx/>
              <a:buChar char="-"/>
            </a:pPr>
            <a:r>
              <a:rPr lang="en-US">
                <a:solidFill>
                  <a:srgbClr val="0000CC"/>
                </a:solidFill>
                <a:latin typeface="Times New Roman" pitchFamily="18" charset="0"/>
              </a:rPr>
              <a:t> Hiểu đời, hiểu người, giàu lòng nhân ái và trọng nhân cách.</a:t>
            </a:r>
          </a:p>
        </p:txBody>
      </p:sp>
      <p:sp>
        <p:nvSpPr>
          <p:cNvPr id="26635" name="Text Box 28"/>
          <p:cNvSpPr txBox="1">
            <a:spLocks noChangeArrowheads="1"/>
          </p:cNvSpPr>
          <p:nvPr/>
        </p:nvSpPr>
        <p:spPr bwMode="auto">
          <a:xfrm>
            <a:off x="0" y="4038600"/>
            <a:ext cx="23622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3.</a:t>
            </a:r>
            <a:r>
              <a:rPr lang="en-US" u="sng">
                <a:solidFill>
                  <a:srgbClr val="FF0000"/>
                </a:solidFill>
                <a:latin typeface="Times New Roman" pitchFamily="18" charset="0"/>
              </a:rPr>
              <a:t> Ý nghĩa văn bản:</a:t>
            </a:r>
          </a:p>
        </p:txBody>
      </p:sp>
      <p:sp>
        <p:nvSpPr>
          <p:cNvPr id="26636" name="Rectangle 33"/>
          <p:cNvSpPr>
            <a:spLocks noChangeArrowheads="1"/>
          </p:cNvSpPr>
          <p:nvPr/>
        </p:nvSpPr>
        <p:spPr bwMode="auto">
          <a:xfrm>
            <a:off x="0" y="4410075"/>
            <a:ext cx="4076700" cy="923925"/>
          </a:xfrm>
          <a:prstGeom prst="rect">
            <a:avLst/>
          </a:prstGeom>
          <a:noFill/>
          <a:ln w="9525">
            <a:noFill/>
            <a:miter lim="800000"/>
            <a:headEnd/>
            <a:tailEnd/>
          </a:ln>
          <a:effectLst/>
        </p:spPr>
        <p:txBody>
          <a:bodyPr>
            <a:spAutoFit/>
          </a:bodyPr>
          <a:lstStyle/>
          <a:p>
            <a:pPr eaLnBrk="0" hangingPunct="0"/>
            <a:r>
              <a:rPr lang="en-US">
                <a:solidFill>
                  <a:srgbClr val="0000CC"/>
                </a:solidFill>
                <a:latin typeface="Times New Roman" pitchFamily="18" charset="0"/>
              </a:rPr>
              <a:t>Văn bản thể hiện phẩm giá của người nông dân không bị hoen ố cho dù phải sống trong hoàn cảnh khốn cùng.</a:t>
            </a:r>
          </a:p>
        </p:txBody>
      </p:sp>
      <p:sp>
        <p:nvSpPr>
          <p:cNvPr id="26637" name="Text Box 15"/>
          <p:cNvSpPr txBox="1">
            <a:spLocks noChangeArrowheads="1"/>
          </p:cNvSpPr>
          <p:nvPr/>
        </p:nvSpPr>
        <p:spPr bwMode="auto">
          <a:xfrm>
            <a:off x="0" y="3108325"/>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latin typeface="Times New Roman" pitchFamily="18" charset="0"/>
              </a:rPr>
              <a:t>2. Nhân vật ông giáo</a:t>
            </a:r>
            <a:r>
              <a:rPr lang="en-US" sz="2000">
                <a:solidFill>
                  <a:srgbClr val="FF0000"/>
                </a:solidFill>
                <a:latin typeface="Times New Roman" pitchFamily="18" charset="0"/>
              </a:rPr>
              <a:t>.</a:t>
            </a:r>
            <a:endParaRPr lang="en-US">
              <a:solidFill>
                <a:srgbClr val="FF0000"/>
              </a:solidFill>
              <a:latin typeface="Times New Roman" pitchFamily="18" charset="0"/>
            </a:endParaRPr>
          </a:p>
        </p:txBody>
      </p:sp>
      <p:sp>
        <p:nvSpPr>
          <p:cNvPr id="26638" name="Rectangle 2"/>
          <p:cNvSpPr>
            <a:spLocks noChangeArrowheads="1"/>
          </p:cNvSpPr>
          <p:nvPr/>
        </p:nvSpPr>
        <p:spPr bwMode="auto">
          <a:xfrm>
            <a:off x="1371600" y="16764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26639" name="Text Box 33"/>
          <p:cNvSpPr txBox="1">
            <a:spLocks noChangeArrowheads="1"/>
          </p:cNvSpPr>
          <p:nvPr/>
        </p:nvSpPr>
        <p:spPr bwMode="auto">
          <a:xfrm>
            <a:off x="76200" y="1295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6640" name="Text Box 37"/>
          <p:cNvSpPr txBox="1">
            <a:spLocks noChangeArrowheads="1"/>
          </p:cNvSpPr>
          <p:nvPr/>
        </p:nvSpPr>
        <p:spPr bwMode="auto">
          <a:xfrm>
            <a:off x="76200" y="16002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26641" name="Text Box 29"/>
          <p:cNvSpPr txBox="1">
            <a:spLocks noChangeArrowheads="1"/>
          </p:cNvSpPr>
          <p:nvPr/>
        </p:nvSpPr>
        <p:spPr bwMode="auto">
          <a:xfrm>
            <a:off x="-76200" y="3810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6642" name="Text Box 20"/>
          <p:cNvSpPr txBox="1">
            <a:spLocks noChangeArrowheads="1"/>
          </p:cNvSpPr>
          <p:nvPr/>
        </p:nvSpPr>
        <p:spPr bwMode="auto">
          <a:xfrm>
            <a:off x="76200" y="19050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26643" name="Text Box 21"/>
          <p:cNvSpPr txBox="1">
            <a:spLocks noChangeArrowheads="1"/>
          </p:cNvSpPr>
          <p:nvPr/>
        </p:nvSpPr>
        <p:spPr bwMode="auto">
          <a:xfrm>
            <a:off x="304800" y="27432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6644" name="Text Box 23"/>
          <p:cNvSpPr txBox="1">
            <a:spLocks noChangeArrowheads="1"/>
          </p:cNvSpPr>
          <p:nvPr/>
        </p:nvSpPr>
        <p:spPr bwMode="auto">
          <a:xfrm>
            <a:off x="0" y="220980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6645" name="Text Box 13"/>
          <p:cNvSpPr txBox="1">
            <a:spLocks noChangeArrowheads="1"/>
          </p:cNvSpPr>
          <p:nvPr/>
        </p:nvSpPr>
        <p:spPr bwMode="auto">
          <a:xfrm>
            <a:off x="0" y="-7620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26646" name="Text Box 21"/>
          <p:cNvSpPr txBox="1">
            <a:spLocks noChangeArrowheads="1"/>
          </p:cNvSpPr>
          <p:nvPr/>
        </p:nvSpPr>
        <p:spPr bwMode="auto">
          <a:xfrm>
            <a:off x="0" y="5867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2. Nghệ thuật:</a:t>
            </a:r>
          </a:p>
        </p:txBody>
      </p:sp>
      <p:sp>
        <p:nvSpPr>
          <p:cNvPr id="26647" name="Text Box 26"/>
          <p:cNvSpPr txBox="1">
            <a:spLocks noChangeArrowheads="1"/>
          </p:cNvSpPr>
          <p:nvPr/>
        </p:nvSpPr>
        <p:spPr bwMode="auto">
          <a:xfrm>
            <a:off x="0" y="6172200"/>
            <a:ext cx="2286000" cy="366713"/>
          </a:xfrm>
          <a:prstGeom prst="rect">
            <a:avLst/>
          </a:prstGeom>
          <a:noFill/>
          <a:ln w="9525">
            <a:noFill/>
            <a:miter lim="800000"/>
            <a:headEnd/>
            <a:tailEnd/>
          </a:ln>
          <a:effectLst/>
        </p:spPr>
        <p:txBody>
          <a:bodyPr>
            <a:spAutoFit/>
          </a:bodyPr>
          <a:lstStyle/>
          <a:p>
            <a:pPr>
              <a:spcBef>
                <a:spcPct val="50000"/>
              </a:spcBef>
            </a:pPr>
            <a:r>
              <a:rPr lang="en-US" i="1">
                <a:solidFill>
                  <a:srgbClr val="FF0000"/>
                </a:solidFill>
                <a:latin typeface="Times New Roman" pitchFamily="18" charset="0"/>
              </a:rPr>
              <a:t>* Ghi nhớ: SGK/48</a:t>
            </a:r>
          </a:p>
        </p:txBody>
      </p:sp>
      <p:sp>
        <p:nvSpPr>
          <p:cNvPr id="26648" name="Text Box 24"/>
          <p:cNvSpPr txBox="1">
            <a:spLocks noChangeArrowheads="1"/>
          </p:cNvSpPr>
          <p:nvPr/>
        </p:nvSpPr>
        <p:spPr bwMode="auto">
          <a:xfrm>
            <a:off x="-76200" y="6858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26649" name="Text Box 31"/>
          <p:cNvSpPr txBox="1">
            <a:spLocks noChangeArrowheads="1"/>
          </p:cNvSpPr>
          <p:nvPr/>
        </p:nvSpPr>
        <p:spPr bwMode="auto">
          <a:xfrm>
            <a:off x="-76200" y="9906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6650" name="Rectangle 24"/>
          <p:cNvSpPr>
            <a:spLocks noChangeArrowheads="1"/>
          </p:cNvSpPr>
          <p:nvPr/>
        </p:nvSpPr>
        <p:spPr bwMode="auto">
          <a:xfrm>
            <a:off x="0" y="2819400"/>
            <a:ext cx="4271963" cy="369888"/>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38"/>
                                        </p:tgtEl>
                                        <p:attrNameLst>
                                          <p:attrName>style.visibility</p:attrName>
                                        </p:attrNameLst>
                                      </p:cBhvr>
                                      <p:to>
                                        <p:strVal val="visible"/>
                                      </p:to>
                                    </p:set>
                                    <p:animEffect transition="in" filter="blinds(horizontal)">
                                      <p:cBhvr>
                                        <p:cTn id="7" dur="500"/>
                                        <p:tgtEl>
                                          <p:spTgt spid="247838"/>
                                        </p:tgtEl>
                                      </p:cBhvr>
                                    </p:animEffect>
                                  </p:childTnLst>
                                </p:cTn>
                              </p:par>
                              <p:par>
                                <p:cTn id="8" presetID="5" presetClass="entr" presetSubtype="10" fill="hold" nodeType="withEffect">
                                  <p:stCondLst>
                                    <p:cond delay="0"/>
                                  </p:stCondLst>
                                  <p:childTnLst>
                                    <p:set>
                                      <p:cBhvr>
                                        <p:cTn id="9" dur="1" fill="hold">
                                          <p:stCondLst>
                                            <p:cond delay="0"/>
                                          </p:stCondLst>
                                        </p:cTn>
                                        <p:tgtEl>
                                          <p:spTgt spid="247841"/>
                                        </p:tgtEl>
                                        <p:attrNameLst>
                                          <p:attrName>style.visibility</p:attrName>
                                        </p:attrNameLst>
                                      </p:cBhvr>
                                      <p:to>
                                        <p:strVal val="visible"/>
                                      </p:to>
                                    </p:set>
                                    <p:animEffect transition="in" filter="checkerboard(across)">
                                      <p:cBhvr>
                                        <p:cTn id="10" dur="500"/>
                                        <p:tgtEl>
                                          <p:spTgt spid="247841"/>
                                        </p:tgtEl>
                                      </p:cBhvr>
                                    </p:animEffect>
                                  </p:childTnLst>
                                </p:cTn>
                              </p:par>
                              <p:par>
                                <p:cTn id="11" presetID="5" presetClass="entr" presetSubtype="10" fill="hold" nodeType="withEffect">
                                  <p:stCondLst>
                                    <p:cond delay="0"/>
                                  </p:stCondLst>
                                  <p:childTnLst>
                                    <p:set>
                                      <p:cBhvr>
                                        <p:cTn id="12" dur="1" fill="hold">
                                          <p:stCondLst>
                                            <p:cond delay="0"/>
                                          </p:stCondLst>
                                        </p:cTn>
                                        <p:tgtEl>
                                          <p:spTgt spid="247840"/>
                                        </p:tgtEl>
                                        <p:attrNameLst>
                                          <p:attrName>style.visibility</p:attrName>
                                        </p:attrNameLst>
                                      </p:cBhvr>
                                      <p:to>
                                        <p:strVal val="visible"/>
                                      </p:to>
                                    </p:set>
                                    <p:animEffect transition="in" filter="checkerboard(across)">
                                      <p:cBhvr>
                                        <p:cTn id="13" dur="500"/>
                                        <p:tgtEl>
                                          <p:spTgt spid="24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Line 6"/>
          <p:cNvSpPr>
            <a:spLocks noChangeShapeType="1"/>
          </p:cNvSpPr>
          <p:nvPr/>
        </p:nvSpPr>
        <p:spPr bwMode="auto">
          <a:xfrm>
            <a:off x="4152900" y="533400"/>
            <a:ext cx="38100" cy="6324600"/>
          </a:xfrm>
          <a:prstGeom prst="line">
            <a:avLst/>
          </a:prstGeom>
          <a:noFill/>
          <a:ln w="28575">
            <a:solidFill>
              <a:srgbClr val="0000FF"/>
            </a:solidFill>
            <a:round/>
            <a:headEnd/>
            <a:tailEnd/>
          </a:ln>
          <a:effectLst/>
        </p:spPr>
        <p:txBody>
          <a:bodyPr/>
          <a:lstStyle/>
          <a:p>
            <a:endParaRPr lang="en-US"/>
          </a:p>
        </p:txBody>
      </p:sp>
      <p:sp>
        <p:nvSpPr>
          <p:cNvPr id="248860" name="Rectangle 28"/>
          <p:cNvSpPr>
            <a:spLocks noChangeArrowheads="1"/>
          </p:cNvSpPr>
          <p:nvPr/>
        </p:nvSpPr>
        <p:spPr bwMode="auto">
          <a:xfrm>
            <a:off x="4191000" y="685800"/>
            <a:ext cx="7848600" cy="5035550"/>
          </a:xfrm>
          <a:prstGeom prst="rect">
            <a:avLst/>
          </a:prstGeom>
          <a:noFill/>
          <a:ln w="9525">
            <a:noFill/>
            <a:miter lim="800000"/>
            <a:headEnd/>
            <a:tailEnd/>
          </a:ln>
          <a:effectLst/>
        </p:spPr>
        <p:txBody>
          <a:bodyPr>
            <a:spAutoFit/>
          </a:bodyPr>
          <a:lstStyle/>
          <a:p>
            <a:pPr algn="just"/>
            <a:r>
              <a:rPr lang="en-US">
                <a:solidFill>
                  <a:srgbClr val="006600"/>
                </a:solidFill>
                <a:latin typeface="Times New Roman" pitchFamily="18" charset="0"/>
              </a:rPr>
              <a:t>        Sống dưới chế độ thực dân, phong kiến, người </a:t>
            </a:r>
          </a:p>
          <a:p>
            <a:pPr algn="just"/>
            <a:r>
              <a:rPr lang="en-US">
                <a:solidFill>
                  <a:srgbClr val="006600"/>
                </a:solidFill>
                <a:latin typeface="Times New Roman" pitchFamily="18" charset="0"/>
              </a:rPr>
              <a:t>nông dân Việt Nambị áp bức, bóc lột, chịu cảnh </a:t>
            </a:r>
          </a:p>
          <a:p>
            <a:pPr algn="just"/>
            <a:r>
              <a:rPr lang="en-US">
                <a:solidFill>
                  <a:srgbClr val="006600"/>
                </a:solidFill>
                <a:latin typeface="Times New Roman" pitchFamily="18" charset="0"/>
              </a:rPr>
              <a:t>sưu cao thuế nặng, đặc biệt thuế thân là một </a:t>
            </a:r>
          </a:p>
          <a:p>
            <a:pPr algn="just"/>
            <a:r>
              <a:rPr lang="en-US">
                <a:solidFill>
                  <a:srgbClr val="006600"/>
                </a:solidFill>
                <a:latin typeface="Times New Roman" pitchFamily="18" charset="0"/>
              </a:rPr>
              <a:t>trong những thứ thuế dã man đã khiến người </a:t>
            </a:r>
          </a:p>
          <a:p>
            <a:pPr algn="just"/>
            <a:r>
              <a:rPr lang="en-US">
                <a:solidFill>
                  <a:srgbClr val="006600"/>
                </a:solidFill>
                <a:latin typeface="Times New Roman" pitchFamily="18" charset="0"/>
              </a:rPr>
              <a:t>nông dân phải chịu biết bao cảnh nhục nhã, ê </a:t>
            </a:r>
          </a:p>
          <a:p>
            <a:pPr algn="just"/>
            <a:r>
              <a:rPr lang="en-US">
                <a:solidFill>
                  <a:srgbClr val="006600"/>
                </a:solidFill>
                <a:latin typeface="Times New Roman" pitchFamily="18" charset="0"/>
              </a:rPr>
              <a:t>chề, phải  bán con, bán tài sản lấy tiền nộp thuế. </a:t>
            </a:r>
          </a:p>
          <a:p>
            <a:pPr algn="just"/>
            <a:r>
              <a:rPr lang="en-US">
                <a:solidFill>
                  <a:srgbClr val="006600"/>
                </a:solidFill>
                <a:latin typeface="Times New Roman" pitchFamily="18" charset="0"/>
              </a:rPr>
              <a:t>Họ còn phải chịu gánh nặng của các hủ tục </a:t>
            </a:r>
          </a:p>
          <a:p>
            <a:pPr algn="just"/>
            <a:r>
              <a:rPr lang="en-US">
                <a:solidFill>
                  <a:srgbClr val="006600"/>
                </a:solidFill>
                <a:latin typeface="Times New Roman" pitchFamily="18" charset="0"/>
              </a:rPr>
              <a:t>phong kiến nặng nề lạc hậu khiến hạnh phúc lứa </a:t>
            </a:r>
          </a:p>
          <a:p>
            <a:pPr algn="just"/>
            <a:r>
              <a:rPr lang="en-US">
                <a:solidFill>
                  <a:srgbClr val="006600"/>
                </a:solidFill>
                <a:latin typeface="Times New Roman" pitchFamily="18" charset="0"/>
              </a:rPr>
              <a:t>đôi bị chia lìa, phải bán thân vào các đồn điền cao</a:t>
            </a:r>
          </a:p>
          <a:p>
            <a:pPr algn="just"/>
            <a:r>
              <a:rPr lang="en-US">
                <a:solidFill>
                  <a:srgbClr val="006600"/>
                </a:solidFill>
                <a:latin typeface="Times New Roman" pitchFamily="18" charset="0"/>
              </a:rPr>
              <a:t> su có đi mà không có ngày về, để lại cha già mẹ</a:t>
            </a:r>
          </a:p>
          <a:p>
            <a:pPr algn="just"/>
            <a:r>
              <a:rPr lang="en-US">
                <a:solidFill>
                  <a:srgbClr val="006600"/>
                </a:solidFill>
                <a:latin typeface="Times New Roman" pitchFamily="18" charset="0"/>
              </a:rPr>
              <a:t> yếu sống đơn độc đau thương nơi quê nhà.Đói </a:t>
            </a:r>
          </a:p>
          <a:p>
            <a:pPr algn="just"/>
            <a:r>
              <a:rPr lang="en-US">
                <a:solidFill>
                  <a:srgbClr val="006600"/>
                </a:solidFill>
                <a:latin typeface="Times New Roman" pitchFamily="18" charset="0"/>
              </a:rPr>
              <a:t>khổ, bệnh tật, túng quẩn đẩy họ tìm đến cái chết</a:t>
            </a:r>
          </a:p>
          <a:p>
            <a:pPr algn="just"/>
            <a:r>
              <a:rPr lang="en-US">
                <a:solidFill>
                  <a:srgbClr val="006600"/>
                </a:solidFill>
                <a:latin typeface="Times New Roman" pitchFamily="18" charset="0"/>
              </a:rPr>
              <a:t> như một hành động tự giải thoát.</a:t>
            </a:r>
          </a:p>
          <a:p>
            <a:pPr algn="just"/>
            <a:r>
              <a:rPr lang="en-US">
                <a:solidFill>
                  <a:srgbClr val="006600"/>
                </a:solidFill>
                <a:latin typeface="Times New Roman" pitchFamily="18" charset="0"/>
              </a:rPr>
              <a:t>          Mặc dầu vậy, nhưng họ vẫn giữ được</a:t>
            </a:r>
          </a:p>
          <a:p>
            <a:pPr algn="just"/>
            <a:r>
              <a:rPr lang="en-US">
                <a:solidFill>
                  <a:srgbClr val="006600"/>
                </a:solidFill>
                <a:latin typeface="Times New Roman" pitchFamily="18" charset="0"/>
              </a:rPr>
              <a:t> những phẩm chất rất cao quí: cần cù, đảm đang,</a:t>
            </a:r>
          </a:p>
          <a:p>
            <a:pPr algn="just"/>
            <a:r>
              <a:rPr lang="en-US">
                <a:solidFill>
                  <a:srgbClr val="006600"/>
                </a:solidFill>
                <a:latin typeface="Times New Roman" pitchFamily="18" charset="0"/>
              </a:rPr>
              <a:t> tháo vát, yêu thương gia đình, yêu quí loài vật,</a:t>
            </a:r>
          </a:p>
          <a:p>
            <a:pPr algn="just"/>
            <a:r>
              <a:rPr lang="en-US">
                <a:solidFill>
                  <a:srgbClr val="006600"/>
                </a:solidFill>
                <a:latin typeface="Times New Roman" pitchFamily="18" charset="0"/>
              </a:rPr>
              <a:t>tự trọng, thủy chung và có tinh thần phản kháng</a:t>
            </a:r>
          </a:p>
          <a:p>
            <a:pPr algn="just"/>
            <a:r>
              <a:rPr lang="en-US">
                <a:solidFill>
                  <a:srgbClr val="006600"/>
                </a:solidFill>
                <a:latin typeface="Times New Roman" pitchFamily="18" charset="0"/>
              </a:rPr>
              <a:t> cùng sức mạnh tiềm tàng, mạnh mẽ.</a:t>
            </a:r>
          </a:p>
        </p:txBody>
      </p:sp>
      <p:sp>
        <p:nvSpPr>
          <p:cNvPr id="27652" name="Text Box 4"/>
          <p:cNvSpPr txBox="1">
            <a:spLocks noChangeArrowheads="1"/>
          </p:cNvSpPr>
          <p:nvPr/>
        </p:nvSpPr>
        <p:spPr bwMode="auto">
          <a:xfrm>
            <a:off x="4022725" y="1485900"/>
            <a:ext cx="184150" cy="366713"/>
          </a:xfrm>
          <a:prstGeom prst="rect">
            <a:avLst/>
          </a:prstGeom>
          <a:noFill/>
          <a:ln w="9525">
            <a:noFill/>
            <a:miter lim="800000"/>
            <a:headEnd/>
            <a:tailEnd/>
          </a:ln>
          <a:effectLst/>
        </p:spPr>
        <p:txBody>
          <a:bodyPr wrap="none">
            <a:spAutoFit/>
          </a:bodyPr>
          <a:lstStyle/>
          <a:p>
            <a:endParaRPr lang="en-US" b="0"/>
          </a:p>
        </p:txBody>
      </p:sp>
      <p:sp>
        <p:nvSpPr>
          <p:cNvPr id="27653" name="Text Box 30"/>
          <p:cNvSpPr txBox="1">
            <a:spLocks noChangeArrowheads="1"/>
          </p:cNvSpPr>
          <p:nvPr/>
        </p:nvSpPr>
        <p:spPr bwMode="auto">
          <a:xfrm>
            <a:off x="0" y="6491288"/>
            <a:ext cx="3657600" cy="366712"/>
          </a:xfrm>
          <a:prstGeom prst="rect">
            <a:avLst/>
          </a:prstGeom>
          <a:noFill/>
          <a:ln w="9525">
            <a:noFill/>
            <a:miter lim="800000"/>
            <a:headEnd/>
            <a:tailEnd/>
          </a:ln>
          <a:effectLst/>
        </p:spPr>
        <p:txBody>
          <a:bodyPr>
            <a:spAutoFit/>
          </a:bodyPr>
          <a:lstStyle/>
          <a:p>
            <a:pPr>
              <a:spcBef>
                <a:spcPct val="50000"/>
              </a:spcBef>
            </a:pPr>
            <a:r>
              <a:rPr lang="en-US">
                <a:solidFill>
                  <a:srgbClr val="C00000"/>
                </a:solidFill>
                <a:latin typeface="Times New Roman" pitchFamily="18" charset="0"/>
              </a:rPr>
              <a:t>IV. LUYỆN TẬP:</a:t>
            </a:r>
          </a:p>
        </p:txBody>
      </p:sp>
      <p:sp>
        <p:nvSpPr>
          <p:cNvPr id="27654" name="Text Box 10"/>
          <p:cNvSpPr txBox="1">
            <a:spLocks noChangeArrowheads="1"/>
          </p:cNvSpPr>
          <p:nvPr/>
        </p:nvSpPr>
        <p:spPr bwMode="auto">
          <a:xfrm>
            <a:off x="0" y="5334000"/>
            <a:ext cx="3657600" cy="366713"/>
          </a:xfrm>
          <a:prstGeom prst="rect">
            <a:avLst/>
          </a:prstGeom>
          <a:noFill/>
          <a:ln w="9525">
            <a:noFill/>
            <a:miter lim="800000"/>
            <a:headEnd/>
            <a:tailEnd/>
          </a:ln>
          <a:effectLst/>
        </p:spPr>
        <p:txBody>
          <a:bodyPr>
            <a:spAutoFit/>
          </a:bodyPr>
          <a:lstStyle/>
          <a:p>
            <a:pPr>
              <a:spcBef>
                <a:spcPct val="50000"/>
              </a:spcBef>
            </a:pPr>
            <a:r>
              <a:rPr lang="en-US">
                <a:solidFill>
                  <a:srgbClr val="C00000"/>
                </a:solidFill>
                <a:latin typeface="Times New Roman" pitchFamily="18" charset="0"/>
              </a:rPr>
              <a:t>III. TỔNG KẾT:</a:t>
            </a:r>
          </a:p>
        </p:txBody>
      </p:sp>
      <p:sp>
        <p:nvSpPr>
          <p:cNvPr id="27655" name="Text Box 16"/>
          <p:cNvSpPr txBox="1">
            <a:spLocks noChangeArrowheads="1"/>
          </p:cNvSpPr>
          <p:nvPr/>
        </p:nvSpPr>
        <p:spPr bwMode="auto">
          <a:xfrm>
            <a:off x="0" y="3468688"/>
            <a:ext cx="4022725" cy="646112"/>
          </a:xfrm>
          <a:prstGeom prst="rect">
            <a:avLst/>
          </a:prstGeom>
          <a:noFill/>
          <a:ln w="9525">
            <a:noFill/>
            <a:miter lim="800000"/>
            <a:headEnd/>
            <a:tailEnd/>
          </a:ln>
          <a:effectLst/>
        </p:spPr>
        <p:txBody>
          <a:bodyPr>
            <a:spAutoFit/>
          </a:bodyPr>
          <a:lstStyle/>
          <a:p>
            <a:pPr>
              <a:spcBef>
                <a:spcPct val="50000"/>
              </a:spcBef>
              <a:buFontTx/>
              <a:buChar char="-"/>
            </a:pPr>
            <a:r>
              <a:rPr lang="en-US">
                <a:solidFill>
                  <a:srgbClr val="0000CC"/>
                </a:solidFill>
                <a:latin typeface="Times New Roman" pitchFamily="18" charset="0"/>
              </a:rPr>
              <a:t> Hiểu đời, hiểu người, giàu lòng nhân ái và trọng nhân cách.</a:t>
            </a:r>
          </a:p>
        </p:txBody>
      </p:sp>
      <p:sp>
        <p:nvSpPr>
          <p:cNvPr id="27656" name="Text Box 28"/>
          <p:cNvSpPr txBox="1">
            <a:spLocks noChangeArrowheads="1"/>
          </p:cNvSpPr>
          <p:nvPr/>
        </p:nvSpPr>
        <p:spPr bwMode="auto">
          <a:xfrm>
            <a:off x="0" y="4038600"/>
            <a:ext cx="23622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3.</a:t>
            </a:r>
            <a:r>
              <a:rPr lang="en-US" u="sng">
                <a:solidFill>
                  <a:srgbClr val="FF0000"/>
                </a:solidFill>
                <a:latin typeface="Times New Roman" pitchFamily="18" charset="0"/>
              </a:rPr>
              <a:t> Ý nghĩa văn bản:</a:t>
            </a:r>
          </a:p>
        </p:txBody>
      </p:sp>
      <p:sp>
        <p:nvSpPr>
          <p:cNvPr id="27657" name="Rectangle 32"/>
          <p:cNvSpPr>
            <a:spLocks noChangeArrowheads="1"/>
          </p:cNvSpPr>
          <p:nvPr/>
        </p:nvSpPr>
        <p:spPr bwMode="auto">
          <a:xfrm>
            <a:off x="0" y="4410075"/>
            <a:ext cx="4076700" cy="923925"/>
          </a:xfrm>
          <a:prstGeom prst="rect">
            <a:avLst/>
          </a:prstGeom>
          <a:noFill/>
          <a:ln w="9525">
            <a:noFill/>
            <a:miter lim="800000"/>
            <a:headEnd/>
            <a:tailEnd/>
          </a:ln>
          <a:effectLst/>
        </p:spPr>
        <p:txBody>
          <a:bodyPr>
            <a:spAutoFit/>
          </a:bodyPr>
          <a:lstStyle/>
          <a:p>
            <a:pPr eaLnBrk="0" hangingPunct="0"/>
            <a:r>
              <a:rPr lang="en-US">
                <a:solidFill>
                  <a:srgbClr val="0000CC"/>
                </a:solidFill>
                <a:latin typeface="Times New Roman" pitchFamily="18" charset="0"/>
              </a:rPr>
              <a:t>Văn bản thể hiện phẩm giá của người nông dân không bị hoen ố cho dù phải sống trong hoàn cảnh khốn cùng.</a:t>
            </a:r>
          </a:p>
        </p:txBody>
      </p:sp>
      <p:sp>
        <p:nvSpPr>
          <p:cNvPr id="27658" name="Text Box 15"/>
          <p:cNvSpPr txBox="1">
            <a:spLocks noChangeArrowheads="1"/>
          </p:cNvSpPr>
          <p:nvPr/>
        </p:nvSpPr>
        <p:spPr bwMode="auto">
          <a:xfrm>
            <a:off x="0" y="3108325"/>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latin typeface="Times New Roman" pitchFamily="18" charset="0"/>
              </a:rPr>
              <a:t>2. Nhân vật ông giáo</a:t>
            </a:r>
            <a:r>
              <a:rPr lang="en-US" sz="2000">
                <a:solidFill>
                  <a:srgbClr val="FF0000"/>
                </a:solidFill>
                <a:latin typeface="Times New Roman" pitchFamily="18" charset="0"/>
              </a:rPr>
              <a:t>.</a:t>
            </a:r>
            <a:endParaRPr lang="en-US">
              <a:solidFill>
                <a:srgbClr val="FF0000"/>
              </a:solidFill>
              <a:latin typeface="Times New Roman" pitchFamily="18" charset="0"/>
            </a:endParaRPr>
          </a:p>
        </p:txBody>
      </p:sp>
      <p:sp>
        <p:nvSpPr>
          <p:cNvPr id="27659" name="Rectangle 2"/>
          <p:cNvSpPr>
            <a:spLocks noChangeArrowheads="1"/>
          </p:cNvSpPr>
          <p:nvPr/>
        </p:nvSpPr>
        <p:spPr bwMode="auto">
          <a:xfrm>
            <a:off x="1371600" y="1676400"/>
            <a:ext cx="184150" cy="519113"/>
          </a:xfrm>
          <a:prstGeom prst="rect">
            <a:avLst/>
          </a:prstGeom>
          <a:noFill/>
          <a:ln w="9525">
            <a:noFill/>
            <a:miter lim="800000"/>
            <a:headEnd/>
            <a:tailEnd/>
          </a:ln>
          <a:effectLst/>
        </p:spPr>
        <p:txBody>
          <a:bodyPr wrap="none">
            <a:spAutoFit/>
          </a:bodyPr>
          <a:lstStyle/>
          <a:p>
            <a:endParaRPr lang="en-US" sz="2800">
              <a:solidFill>
                <a:srgbClr val="0000FF"/>
              </a:solidFill>
            </a:endParaRPr>
          </a:p>
        </p:txBody>
      </p:sp>
      <p:sp>
        <p:nvSpPr>
          <p:cNvPr id="27660" name="Text Box 33"/>
          <p:cNvSpPr txBox="1">
            <a:spLocks noChangeArrowheads="1"/>
          </p:cNvSpPr>
          <p:nvPr/>
        </p:nvSpPr>
        <p:spPr bwMode="auto">
          <a:xfrm>
            <a:off x="76200" y="12954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Thương con, giàu lòng tự trọng </a:t>
            </a:r>
          </a:p>
        </p:txBody>
      </p:sp>
      <p:sp>
        <p:nvSpPr>
          <p:cNvPr id="27661" name="Text Box 37"/>
          <p:cNvSpPr txBox="1">
            <a:spLocks noChangeArrowheads="1"/>
          </p:cNvSpPr>
          <p:nvPr/>
        </p:nvSpPr>
        <p:spPr bwMode="auto">
          <a:xfrm>
            <a:off x="76200" y="1600200"/>
            <a:ext cx="3733800" cy="366713"/>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rPr>
              <a:t>- Cái chết vật vã, đau đớn, bi thảm.</a:t>
            </a:r>
          </a:p>
        </p:txBody>
      </p:sp>
      <p:sp>
        <p:nvSpPr>
          <p:cNvPr id="27662" name="Text Box 29"/>
          <p:cNvSpPr txBox="1">
            <a:spLocks noChangeArrowheads="1"/>
          </p:cNvSpPr>
          <p:nvPr/>
        </p:nvSpPr>
        <p:spPr bwMode="auto">
          <a:xfrm>
            <a:off x="-76200" y="381000"/>
            <a:ext cx="3200400" cy="396875"/>
          </a:xfrm>
          <a:prstGeom prst="rect">
            <a:avLst/>
          </a:prstGeom>
          <a:noFill/>
          <a:ln w="9525">
            <a:noFill/>
            <a:miter lim="800000"/>
            <a:headEnd/>
            <a:tailEnd/>
          </a:ln>
          <a:effectLst/>
        </p:spPr>
        <p:txBody>
          <a:bodyPr>
            <a:spAutoFit/>
          </a:bodyPr>
          <a:lstStyle/>
          <a:p>
            <a:pPr>
              <a:spcBef>
                <a:spcPct val="50000"/>
              </a:spcBef>
            </a:pPr>
            <a:r>
              <a:rPr lang="en-US" sz="2000">
                <a:solidFill>
                  <a:srgbClr val="C00000"/>
                </a:solidFill>
                <a:latin typeface="Times New Roman" pitchFamily="18" charset="0"/>
              </a:rPr>
              <a:t>1. Nhân vật lão Hạc.</a:t>
            </a:r>
            <a:endParaRPr lang="en-US">
              <a:solidFill>
                <a:srgbClr val="C00000"/>
              </a:solidFill>
              <a:latin typeface="Times New Roman" pitchFamily="18" charset="0"/>
            </a:endParaRPr>
          </a:p>
        </p:txBody>
      </p:sp>
      <p:sp>
        <p:nvSpPr>
          <p:cNvPr id="27663" name="Text Box 20"/>
          <p:cNvSpPr txBox="1">
            <a:spLocks noChangeArrowheads="1"/>
          </p:cNvSpPr>
          <p:nvPr/>
        </p:nvSpPr>
        <p:spPr bwMode="auto">
          <a:xfrm>
            <a:off x="76200" y="1905000"/>
            <a:ext cx="1676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 </a:t>
            </a:r>
            <a:r>
              <a:rPr lang="en-US" u="sng">
                <a:solidFill>
                  <a:srgbClr val="FF0000"/>
                </a:solidFill>
                <a:latin typeface="Times New Roman" pitchFamily="18" charset="0"/>
              </a:rPr>
              <a:t>Ý nghĩa:</a:t>
            </a:r>
          </a:p>
        </p:txBody>
      </p:sp>
      <p:sp>
        <p:nvSpPr>
          <p:cNvPr id="27664" name="Text Box 21"/>
          <p:cNvSpPr txBox="1">
            <a:spLocks noChangeArrowheads="1"/>
          </p:cNvSpPr>
          <p:nvPr/>
        </p:nvSpPr>
        <p:spPr bwMode="auto">
          <a:xfrm>
            <a:off x="304800" y="2743200"/>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7665" name="Text Box 23"/>
          <p:cNvSpPr txBox="1">
            <a:spLocks noChangeArrowheads="1"/>
          </p:cNvSpPr>
          <p:nvPr/>
        </p:nvSpPr>
        <p:spPr bwMode="auto">
          <a:xfrm>
            <a:off x="0" y="2209800"/>
            <a:ext cx="4038600" cy="641350"/>
          </a:xfrm>
          <a:prstGeom prst="rect">
            <a:avLst/>
          </a:prstGeom>
          <a:noFill/>
          <a:ln w="9525">
            <a:noFill/>
            <a:miter lim="800000"/>
            <a:headEnd/>
            <a:tailEnd/>
          </a:ln>
          <a:effectLst/>
        </p:spPr>
        <p:txBody>
          <a:bodyPr>
            <a:spAutoFit/>
          </a:bodyPr>
          <a:lstStyle/>
          <a:p>
            <a:pPr>
              <a:spcBef>
                <a:spcPct val="50000"/>
              </a:spcBef>
            </a:pPr>
            <a:r>
              <a:rPr lang="en-US">
                <a:solidFill>
                  <a:srgbClr val="0000CC"/>
                </a:solidFill>
                <a:latin typeface="Times New Roman" pitchFamily="18" charset="0"/>
                <a:cs typeface="Times New Roman" pitchFamily="18" charset="0"/>
              </a:rPr>
              <a:t>+ Phản ánh chân thực số phận người nông dân; ca ngợi phẩm chất của họ.</a:t>
            </a:r>
          </a:p>
        </p:txBody>
      </p:sp>
      <p:sp>
        <p:nvSpPr>
          <p:cNvPr id="27666" name="Text Box 13"/>
          <p:cNvSpPr txBox="1">
            <a:spLocks noChangeArrowheads="1"/>
          </p:cNvSpPr>
          <p:nvPr/>
        </p:nvSpPr>
        <p:spPr bwMode="auto">
          <a:xfrm>
            <a:off x="0" y="-76200"/>
            <a:ext cx="3848100" cy="492125"/>
          </a:xfrm>
          <a:prstGeom prst="rect">
            <a:avLst/>
          </a:prstGeom>
          <a:noFill/>
          <a:ln w="9525">
            <a:noFill/>
            <a:miter lim="800000"/>
            <a:headEnd/>
            <a:tailEnd/>
          </a:ln>
          <a:effectLst/>
        </p:spPr>
        <p:txBody>
          <a:bodyPr>
            <a:spAutoFit/>
          </a:bodyPr>
          <a:lstStyle/>
          <a:p>
            <a:pPr>
              <a:spcBef>
                <a:spcPct val="50000"/>
              </a:spcBef>
            </a:pPr>
            <a:r>
              <a:rPr lang="en-US" sz="2600" u="sng">
                <a:solidFill>
                  <a:srgbClr val="C00000"/>
                </a:solidFill>
                <a:latin typeface="Times New Roman" pitchFamily="18" charset="0"/>
                <a:cs typeface="Times New Roman" pitchFamily="18" charset="0"/>
              </a:rPr>
              <a:t>II. Đọc – hiểu văn bản</a:t>
            </a:r>
            <a:r>
              <a:rPr lang="en-US" sz="2600">
                <a:solidFill>
                  <a:srgbClr val="C00000"/>
                </a:solidFill>
                <a:latin typeface="Times New Roman" pitchFamily="18" charset="0"/>
                <a:cs typeface="Times New Roman" pitchFamily="18" charset="0"/>
              </a:rPr>
              <a:t> :</a:t>
            </a:r>
          </a:p>
        </p:txBody>
      </p:sp>
      <p:sp>
        <p:nvSpPr>
          <p:cNvPr id="27667" name="Text Box 26"/>
          <p:cNvSpPr txBox="1">
            <a:spLocks noChangeArrowheads="1"/>
          </p:cNvSpPr>
          <p:nvPr/>
        </p:nvSpPr>
        <p:spPr bwMode="auto">
          <a:xfrm>
            <a:off x="0" y="6172200"/>
            <a:ext cx="2286000" cy="366713"/>
          </a:xfrm>
          <a:prstGeom prst="rect">
            <a:avLst/>
          </a:prstGeom>
          <a:noFill/>
          <a:ln w="9525">
            <a:noFill/>
            <a:miter lim="800000"/>
            <a:headEnd/>
            <a:tailEnd/>
          </a:ln>
          <a:effectLst/>
        </p:spPr>
        <p:txBody>
          <a:bodyPr>
            <a:spAutoFit/>
          </a:bodyPr>
          <a:lstStyle/>
          <a:p>
            <a:pPr>
              <a:spcBef>
                <a:spcPct val="50000"/>
              </a:spcBef>
            </a:pPr>
            <a:r>
              <a:rPr lang="en-US" i="1">
                <a:solidFill>
                  <a:srgbClr val="FF0000"/>
                </a:solidFill>
                <a:latin typeface="Times New Roman" pitchFamily="18" charset="0"/>
              </a:rPr>
              <a:t>* Ghi nhớ: SGK/48</a:t>
            </a:r>
          </a:p>
        </p:txBody>
      </p:sp>
      <p:sp>
        <p:nvSpPr>
          <p:cNvPr id="27668" name="Text Box 24"/>
          <p:cNvSpPr txBox="1">
            <a:spLocks noChangeArrowheads="1"/>
          </p:cNvSpPr>
          <p:nvPr/>
        </p:nvSpPr>
        <p:spPr bwMode="auto">
          <a:xfrm>
            <a:off x="-76200" y="6858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a. Tâm trạng Lão Hạc khi bán cậu Vàng.</a:t>
            </a:r>
          </a:p>
        </p:txBody>
      </p:sp>
      <p:sp>
        <p:nvSpPr>
          <p:cNvPr id="27669" name="Text Box 31"/>
          <p:cNvSpPr txBox="1">
            <a:spLocks noChangeArrowheads="1"/>
          </p:cNvSpPr>
          <p:nvPr/>
        </p:nvSpPr>
        <p:spPr bwMode="auto">
          <a:xfrm>
            <a:off x="-76200" y="990600"/>
            <a:ext cx="44196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b. Cái chết của lão Hạc.</a:t>
            </a:r>
          </a:p>
        </p:txBody>
      </p:sp>
      <p:sp>
        <p:nvSpPr>
          <p:cNvPr id="27670" name="Rectangle 24"/>
          <p:cNvSpPr>
            <a:spLocks noChangeArrowheads="1"/>
          </p:cNvSpPr>
          <p:nvPr/>
        </p:nvSpPr>
        <p:spPr bwMode="auto">
          <a:xfrm>
            <a:off x="0" y="2819400"/>
            <a:ext cx="4271963" cy="369888"/>
          </a:xfrm>
          <a:prstGeom prst="rect">
            <a:avLst/>
          </a:prstGeom>
          <a:noFill/>
          <a:ln w="9525">
            <a:noFill/>
            <a:miter lim="800000"/>
            <a:headEnd/>
            <a:tailEnd/>
          </a:ln>
          <a:effectLst/>
        </p:spPr>
        <p:txBody>
          <a:bodyPr wrap="none">
            <a:spAutoFit/>
          </a:bodyPr>
          <a:lstStyle/>
          <a:p>
            <a:pPr>
              <a:spcBef>
                <a:spcPct val="50000"/>
              </a:spcBef>
            </a:pPr>
            <a:r>
              <a:rPr lang="en-US">
                <a:solidFill>
                  <a:srgbClr val="0000CC"/>
                </a:solidFill>
                <a:latin typeface="Times New Roman" pitchFamily="18" charset="0"/>
                <a:cs typeface="Times New Roman" pitchFamily="18" charset="0"/>
              </a:rPr>
              <a:t>+ Tố cáo xã hội thực dân nữa phong kiến.</a:t>
            </a:r>
          </a:p>
        </p:txBody>
      </p:sp>
      <p:sp>
        <p:nvSpPr>
          <p:cNvPr id="27671" name="Text Box 20"/>
          <p:cNvSpPr txBox="1">
            <a:spLocks noChangeArrowheads="1"/>
          </p:cNvSpPr>
          <p:nvPr/>
        </p:nvSpPr>
        <p:spPr bwMode="auto">
          <a:xfrm>
            <a:off x="0" y="5576888"/>
            <a:ext cx="4343400" cy="366712"/>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1. Nội dung:</a:t>
            </a:r>
          </a:p>
        </p:txBody>
      </p:sp>
      <p:sp>
        <p:nvSpPr>
          <p:cNvPr id="27672" name="Text Box 21"/>
          <p:cNvSpPr txBox="1">
            <a:spLocks noChangeArrowheads="1"/>
          </p:cNvSpPr>
          <p:nvPr/>
        </p:nvSpPr>
        <p:spPr bwMode="auto">
          <a:xfrm>
            <a:off x="0" y="5867400"/>
            <a:ext cx="434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8" charset="0"/>
              </a:rPr>
              <a:t>2. Nghệ thuật: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8860"/>
                                        </p:tgtEl>
                                        <p:attrNameLst>
                                          <p:attrName>style.visibility</p:attrName>
                                        </p:attrNameLst>
                                      </p:cBhvr>
                                      <p:to>
                                        <p:strVal val="visible"/>
                                      </p:to>
                                    </p:set>
                                    <p:animEffect transition="in" filter="checkerboard(across)">
                                      <p:cBhvr>
                                        <p:cTn id="7" dur="500"/>
                                        <p:tgtEl>
                                          <p:spTgt spid="248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Cover"/>
          <p:cNvPicPr>
            <a:picLocks noChangeAspect="1" noChangeArrowheads="1"/>
          </p:cNvPicPr>
          <p:nvPr/>
        </p:nvPicPr>
        <p:blipFill>
          <a:blip r:embed="rId2"/>
          <a:srcRect/>
          <a:stretch>
            <a:fillRect/>
          </a:stretch>
        </p:blipFill>
        <p:spPr bwMode="auto">
          <a:xfrm>
            <a:off x="5114925" y="4878388"/>
            <a:ext cx="2803525" cy="835025"/>
          </a:xfrm>
          <a:prstGeom prst="rect">
            <a:avLst/>
          </a:prstGeom>
          <a:noFill/>
          <a:ln w="9525">
            <a:noFill/>
            <a:miter lim="800000"/>
            <a:headEnd/>
            <a:tailEnd/>
          </a:ln>
        </p:spPr>
      </p:pic>
      <p:pic>
        <p:nvPicPr>
          <p:cNvPr id="251907" name="Picture 3" descr="Cover"/>
          <p:cNvPicPr>
            <a:picLocks noChangeAspect="1" noChangeArrowheads="1"/>
          </p:cNvPicPr>
          <p:nvPr/>
        </p:nvPicPr>
        <p:blipFill>
          <a:blip r:embed="rId3"/>
          <a:srcRect/>
          <a:stretch>
            <a:fillRect/>
          </a:stretch>
        </p:blipFill>
        <p:spPr bwMode="auto">
          <a:xfrm>
            <a:off x="5080000" y="4413250"/>
            <a:ext cx="2413000" cy="566738"/>
          </a:xfrm>
          <a:prstGeom prst="rect">
            <a:avLst/>
          </a:prstGeom>
          <a:noFill/>
          <a:ln w="9525">
            <a:noFill/>
            <a:miter lim="800000"/>
            <a:headEnd/>
            <a:tailEnd/>
          </a:ln>
        </p:spPr>
      </p:pic>
      <p:pic>
        <p:nvPicPr>
          <p:cNvPr id="251908" name="Picture 4" descr="Cover"/>
          <p:cNvPicPr>
            <a:picLocks noChangeAspect="1" noChangeArrowheads="1"/>
          </p:cNvPicPr>
          <p:nvPr/>
        </p:nvPicPr>
        <p:blipFill>
          <a:blip r:embed="rId4"/>
          <a:srcRect/>
          <a:stretch>
            <a:fillRect/>
          </a:stretch>
        </p:blipFill>
        <p:spPr bwMode="auto">
          <a:xfrm>
            <a:off x="5060950" y="3962400"/>
            <a:ext cx="2317750" cy="1017588"/>
          </a:xfrm>
          <a:prstGeom prst="rect">
            <a:avLst/>
          </a:prstGeom>
          <a:noFill/>
          <a:ln w="9525">
            <a:noFill/>
            <a:miter lim="800000"/>
            <a:headEnd/>
            <a:tailEnd/>
          </a:ln>
        </p:spPr>
      </p:pic>
      <p:pic>
        <p:nvPicPr>
          <p:cNvPr id="251909" name="Picture 5" descr="Cover"/>
          <p:cNvPicPr>
            <a:picLocks noChangeAspect="1" noChangeArrowheads="1"/>
          </p:cNvPicPr>
          <p:nvPr/>
        </p:nvPicPr>
        <p:blipFill>
          <a:blip r:embed="rId5"/>
          <a:srcRect/>
          <a:stretch>
            <a:fillRect/>
          </a:stretch>
        </p:blipFill>
        <p:spPr bwMode="auto">
          <a:xfrm>
            <a:off x="4224338" y="3065463"/>
            <a:ext cx="1077912" cy="2014537"/>
          </a:xfrm>
          <a:prstGeom prst="rect">
            <a:avLst/>
          </a:prstGeom>
          <a:noFill/>
          <a:ln w="9525">
            <a:noFill/>
            <a:miter lim="800000"/>
            <a:headEnd/>
            <a:tailEnd/>
          </a:ln>
        </p:spPr>
      </p:pic>
      <p:pic>
        <p:nvPicPr>
          <p:cNvPr id="251910" name="Picture 6" descr="Cover"/>
          <p:cNvPicPr>
            <a:picLocks noChangeAspect="1" noChangeArrowheads="1"/>
          </p:cNvPicPr>
          <p:nvPr/>
        </p:nvPicPr>
        <p:blipFill>
          <a:blip r:embed="rId6"/>
          <a:srcRect/>
          <a:stretch>
            <a:fillRect/>
          </a:stretch>
        </p:blipFill>
        <p:spPr bwMode="auto">
          <a:xfrm>
            <a:off x="0" y="4170363"/>
            <a:ext cx="2843213" cy="1192212"/>
          </a:xfrm>
          <a:prstGeom prst="rect">
            <a:avLst/>
          </a:prstGeom>
          <a:noFill/>
          <a:ln w="9525">
            <a:noFill/>
            <a:miter lim="800000"/>
            <a:headEnd/>
            <a:tailEnd/>
          </a:ln>
        </p:spPr>
      </p:pic>
      <p:pic>
        <p:nvPicPr>
          <p:cNvPr id="251911" name="Picture 7" descr="Cover"/>
          <p:cNvPicPr>
            <a:picLocks noChangeAspect="1" noChangeArrowheads="1"/>
          </p:cNvPicPr>
          <p:nvPr/>
        </p:nvPicPr>
        <p:blipFill>
          <a:blip r:embed="rId7"/>
          <a:srcRect/>
          <a:stretch>
            <a:fillRect/>
          </a:stretch>
        </p:blipFill>
        <p:spPr bwMode="auto">
          <a:xfrm>
            <a:off x="20638" y="4151313"/>
            <a:ext cx="2749550" cy="762000"/>
          </a:xfrm>
          <a:prstGeom prst="rect">
            <a:avLst/>
          </a:prstGeom>
          <a:noFill/>
          <a:ln w="9525">
            <a:noFill/>
            <a:miter lim="800000"/>
            <a:headEnd/>
            <a:tailEnd/>
          </a:ln>
        </p:spPr>
      </p:pic>
      <p:pic>
        <p:nvPicPr>
          <p:cNvPr id="251912" name="Picture 8" descr="Cover"/>
          <p:cNvPicPr>
            <a:picLocks noChangeAspect="1" noChangeArrowheads="1"/>
          </p:cNvPicPr>
          <p:nvPr/>
        </p:nvPicPr>
        <p:blipFill>
          <a:blip r:embed="rId8"/>
          <a:srcRect/>
          <a:stretch>
            <a:fillRect/>
          </a:stretch>
        </p:blipFill>
        <p:spPr bwMode="auto">
          <a:xfrm>
            <a:off x="53975" y="3733800"/>
            <a:ext cx="2762250" cy="531813"/>
          </a:xfrm>
          <a:prstGeom prst="rect">
            <a:avLst/>
          </a:prstGeom>
          <a:noFill/>
          <a:ln w="9525">
            <a:noFill/>
            <a:miter lim="800000"/>
            <a:headEnd/>
            <a:tailEnd/>
          </a:ln>
        </p:spPr>
      </p:pic>
      <p:pic>
        <p:nvPicPr>
          <p:cNvPr id="251913" name="Picture 9" descr="Cover"/>
          <p:cNvPicPr>
            <a:picLocks noChangeAspect="1" noChangeArrowheads="1"/>
          </p:cNvPicPr>
          <p:nvPr/>
        </p:nvPicPr>
        <p:blipFill>
          <a:blip r:embed="rId9"/>
          <a:srcRect/>
          <a:stretch>
            <a:fillRect/>
          </a:stretch>
        </p:blipFill>
        <p:spPr bwMode="auto">
          <a:xfrm>
            <a:off x="2581275" y="3005138"/>
            <a:ext cx="2305050" cy="1368425"/>
          </a:xfrm>
          <a:prstGeom prst="rect">
            <a:avLst/>
          </a:prstGeom>
          <a:noFill/>
          <a:ln w="9525">
            <a:noFill/>
            <a:miter lim="800000"/>
            <a:headEnd/>
            <a:tailEnd/>
          </a:ln>
        </p:spPr>
      </p:pic>
      <p:pic>
        <p:nvPicPr>
          <p:cNvPr id="251914" name="Picture 10" descr="Cover"/>
          <p:cNvPicPr>
            <a:picLocks noChangeAspect="1" noChangeArrowheads="1"/>
          </p:cNvPicPr>
          <p:nvPr/>
        </p:nvPicPr>
        <p:blipFill>
          <a:blip r:embed="rId10"/>
          <a:srcRect/>
          <a:stretch>
            <a:fillRect/>
          </a:stretch>
        </p:blipFill>
        <p:spPr bwMode="auto">
          <a:xfrm>
            <a:off x="6946900" y="2992438"/>
            <a:ext cx="2190750" cy="788987"/>
          </a:xfrm>
          <a:prstGeom prst="rect">
            <a:avLst/>
          </a:prstGeom>
          <a:noFill/>
          <a:ln w="9525">
            <a:noFill/>
            <a:miter lim="800000"/>
            <a:headEnd/>
            <a:tailEnd/>
          </a:ln>
        </p:spPr>
      </p:pic>
      <p:pic>
        <p:nvPicPr>
          <p:cNvPr id="251915" name="Picture 11" descr="Cover"/>
          <p:cNvPicPr>
            <a:picLocks noChangeAspect="1" noChangeArrowheads="1"/>
          </p:cNvPicPr>
          <p:nvPr/>
        </p:nvPicPr>
        <p:blipFill>
          <a:blip r:embed="rId11"/>
          <a:srcRect/>
          <a:stretch>
            <a:fillRect/>
          </a:stretch>
        </p:blipFill>
        <p:spPr bwMode="auto">
          <a:xfrm>
            <a:off x="4589463" y="2998788"/>
            <a:ext cx="2587625" cy="687387"/>
          </a:xfrm>
          <a:prstGeom prst="rect">
            <a:avLst/>
          </a:prstGeom>
          <a:noFill/>
          <a:ln w="9525">
            <a:noFill/>
            <a:miter lim="800000"/>
            <a:headEnd/>
            <a:tailEnd/>
          </a:ln>
        </p:spPr>
      </p:pic>
      <p:pic>
        <p:nvPicPr>
          <p:cNvPr id="251916" name="Picture 12" descr="Cover"/>
          <p:cNvPicPr>
            <a:picLocks noChangeAspect="1" noChangeArrowheads="1"/>
          </p:cNvPicPr>
          <p:nvPr/>
        </p:nvPicPr>
        <p:blipFill>
          <a:blip r:embed="rId12"/>
          <a:srcRect/>
          <a:stretch>
            <a:fillRect/>
          </a:stretch>
        </p:blipFill>
        <p:spPr bwMode="auto">
          <a:xfrm>
            <a:off x="242888" y="3113088"/>
            <a:ext cx="1912937" cy="384175"/>
          </a:xfrm>
          <a:prstGeom prst="rect">
            <a:avLst/>
          </a:prstGeom>
          <a:noFill/>
          <a:ln w="9525">
            <a:noFill/>
            <a:miter lim="800000"/>
            <a:headEnd/>
            <a:tailEnd/>
          </a:ln>
        </p:spPr>
      </p:pic>
      <p:pic>
        <p:nvPicPr>
          <p:cNvPr id="251917" name="Picture 13" descr="Cover"/>
          <p:cNvPicPr>
            <a:picLocks noChangeAspect="1" noChangeArrowheads="1"/>
          </p:cNvPicPr>
          <p:nvPr/>
        </p:nvPicPr>
        <p:blipFill>
          <a:blip r:embed="rId13"/>
          <a:srcRect/>
          <a:stretch>
            <a:fillRect/>
          </a:stretch>
        </p:blipFill>
        <p:spPr bwMode="auto">
          <a:xfrm>
            <a:off x="174625" y="2681288"/>
            <a:ext cx="2035175" cy="546100"/>
          </a:xfrm>
          <a:prstGeom prst="rect">
            <a:avLst/>
          </a:prstGeom>
          <a:noFill/>
          <a:ln w="9525">
            <a:noFill/>
            <a:miter lim="800000"/>
            <a:headEnd/>
            <a:tailEnd/>
          </a:ln>
        </p:spPr>
      </p:pic>
      <p:pic>
        <p:nvPicPr>
          <p:cNvPr id="251918" name="Picture 14" descr="Cover"/>
          <p:cNvPicPr>
            <a:picLocks noChangeAspect="1" noChangeArrowheads="1"/>
          </p:cNvPicPr>
          <p:nvPr/>
        </p:nvPicPr>
        <p:blipFill>
          <a:blip r:embed="rId14"/>
          <a:srcRect/>
          <a:stretch>
            <a:fillRect/>
          </a:stretch>
        </p:blipFill>
        <p:spPr bwMode="auto">
          <a:xfrm>
            <a:off x="1966913" y="2540000"/>
            <a:ext cx="2917825" cy="849313"/>
          </a:xfrm>
          <a:prstGeom prst="rect">
            <a:avLst/>
          </a:prstGeom>
          <a:noFill/>
          <a:ln w="9525">
            <a:noFill/>
            <a:miter lim="800000"/>
            <a:headEnd/>
            <a:tailEnd/>
          </a:ln>
        </p:spPr>
      </p:pic>
      <p:pic>
        <p:nvPicPr>
          <p:cNvPr id="251919" name="Picture 15" descr="Cover"/>
          <p:cNvPicPr>
            <a:picLocks noChangeAspect="1" noChangeArrowheads="1"/>
          </p:cNvPicPr>
          <p:nvPr/>
        </p:nvPicPr>
        <p:blipFill>
          <a:blip r:embed="rId15"/>
          <a:srcRect/>
          <a:stretch>
            <a:fillRect/>
          </a:stretch>
        </p:blipFill>
        <p:spPr bwMode="auto">
          <a:xfrm>
            <a:off x="47625" y="1812925"/>
            <a:ext cx="2647950" cy="525463"/>
          </a:xfrm>
          <a:prstGeom prst="rect">
            <a:avLst/>
          </a:prstGeom>
          <a:noFill/>
          <a:ln w="9525">
            <a:noFill/>
            <a:miter lim="800000"/>
            <a:headEnd/>
            <a:tailEnd/>
          </a:ln>
        </p:spPr>
      </p:pic>
      <p:pic>
        <p:nvPicPr>
          <p:cNvPr id="251920" name="Picture 16" descr="Cover"/>
          <p:cNvPicPr>
            <a:picLocks noChangeAspect="1" noChangeArrowheads="1"/>
          </p:cNvPicPr>
          <p:nvPr/>
        </p:nvPicPr>
        <p:blipFill>
          <a:blip r:embed="rId16"/>
          <a:srcRect/>
          <a:stretch>
            <a:fillRect/>
          </a:stretch>
        </p:blipFill>
        <p:spPr bwMode="auto">
          <a:xfrm>
            <a:off x="141288" y="1368425"/>
            <a:ext cx="2608262" cy="539750"/>
          </a:xfrm>
          <a:prstGeom prst="rect">
            <a:avLst/>
          </a:prstGeom>
          <a:noFill/>
          <a:ln w="9525">
            <a:noFill/>
            <a:miter lim="800000"/>
            <a:headEnd/>
            <a:tailEnd/>
          </a:ln>
        </p:spPr>
      </p:pic>
      <p:pic>
        <p:nvPicPr>
          <p:cNvPr id="251921" name="Picture 17" descr="Cover"/>
          <p:cNvPicPr>
            <a:picLocks noChangeAspect="1" noChangeArrowheads="1"/>
          </p:cNvPicPr>
          <p:nvPr/>
        </p:nvPicPr>
        <p:blipFill>
          <a:blip r:embed="rId17"/>
          <a:srcRect/>
          <a:stretch>
            <a:fillRect/>
          </a:stretch>
        </p:blipFill>
        <p:spPr bwMode="auto">
          <a:xfrm>
            <a:off x="2500313" y="1522413"/>
            <a:ext cx="2378075" cy="1839912"/>
          </a:xfrm>
          <a:prstGeom prst="rect">
            <a:avLst/>
          </a:prstGeom>
          <a:noFill/>
          <a:ln w="9525">
            <a:noFill/>
            <a:miter lim="800000"/>
            <a:headEnd/>
            <a:tailEnd/>
          </a:ln>
        </p:spPr>
      </p:pic>
      <p:pic>
        <p:nvPicPr>
          <p:cNvPr id="251922" name="Picture 18" descr="Cover"/>
          <p:cNvPicPr>
            <a:picLocks noChangeAspect="1" noChangeArrowheads="1"/>
          </p:cNvPicPr>
          <p:nvPr/>
        </p:nvPicPr>
        <p:blipFill>
          <a:blip r:embed="rId18"/>
          <a:srcRect/>
          <a:stretch>
            <a:fillRect/>
          </a:stretch>
        </p:blipFill>
        <p:spPr bwMode="auto">
          <a:xfrm>
            <a:off x="6940550" y="2446338"/>
            <a:ext cx="1671638" cy="350837"/>
          </a:xfrm>
          <a:prstGeom prst="rect">
            <a:avLst/>
          </a:prstGeom>
          <a:noFill/>
          <a:ln w="9525">
            <a:noFill/>
            <a:miter lim="800000"/>
            <a:headEnd/>
            <a:tailEnd/>
          </a:ln>
        </p:spPr>
      </p:pic>
      <p:pic>
        <p:nvPicPr>
          <p:cNvPr id="251923" name="Picture 19" descr="Cover"/>
          <p:cNvPicPr>
            <a:picLocks noChangeAspect="1" noChangeArrowheads="1"/>
          </p:cNvPicPr>
          <p:nvPr/>
        </p:nvPicPr>
        <p:blipFill>
          <a:blip r:embed="rId19"/>
          <a:srcRect/>
          <a:stretch>
            <a:fillRect/>
          </a:stretch>
        </p:blipFill>
        <p:spPr bwMode="auto">
          <a:xfrm>
            <a:off x="6907213" y="2028825"/>
            <a:ext cx="1462087" cy="606425"/>
          </a:xfrm>
          <a:prstGeom prst="rect">
            <a:avLst/>
          </a:prstGeom>
          <a:noFill/>
          <a:ln w="9525">
            <a:noFill/>
            <a:miter lim="800000"/>
            <a:headEnd/>
            <a:tailEnd/>
          </a:ln>
        </p:spPr>
      </p:pic>
      <p:pic>
        <p:nvPicPr>
          <p:cNvPr id="251924" name="Picture 20" descr="Cover"/>
          <p:cNvPicPr>
            <a:picLocks noChangeAspect="1" noChangeArrowheads="1"/>
          </p:cNvPicPr>
          <p:nvPr/>
        </p:nvPicPr>
        <p:blipFill>
          <a:blip r:embed="rId20"/>
          <a:srcRect/>
          <a:stretch>
            <a:fillRect/>
          </a:stretch>
        </p:blipFill>
        <p:spPr bwMode="auto">
          <a:xfrm>
            <a:off x="4589463" y="2270125"/>
            <a:ext cx="2540000" cy="1092200"/>
          </a:xfrm>
          <a:prstGeom prst="rect">
            <a:avLst/>
          </a:prstGeom>
          <a:noFill/>
          <a:ln w="9525">
            <a:noFill/>
            <a:miter lim="800000"/>
            <a:headEnd/>
            <a:tailEnd/>
          </a:ln>
        </p:spPr>
      </p:pic>
      <p:pic>
        <p:nvPicPr>
          <p:cNvPr id="251925" name="Picture 21" descr="Cover"/>
          <p:cNvPicPr>
            <a:picLocks noChangeAspect="1" noChangeArrowheads="1"/>
          </p:cNvPicPr>
          <p:nvPr/>
        </p:nvPicPr>
        <p:blipFill>
          <a:blip r:embed="rId21"/>
          <a:srcRect/>
          <a:stretch>
            <a:fillRect/>
          </a:stretch>
        </p:blipFill>
        <p:spPr bwMode="auto">
          <a:xfrm>
            <a:off x="5910263" y="1603375"/>
            <a:ext cx="2143125" cy="492125"/>
          </a:xfrm>
          <a:prstGeom prst="rect">
            <a:avLst/>
          </a:prstGeom>
          <a:noFill/>
          <a:ln w="9525">
            <a:noFill/>
            <a:miter lim="800000"/>
            <a:headEnd/>
            <a:tailEnd/>
          </a:ln>
        </p:spPr>
      </p:pic>
      <p:pic>
        <p:nvPicPr>
          <p:cNvPr id="251926" name="Picture 22" descr="Cover"/>
          <p:cNvPicPr>
            <a:picLocks noChangeAspect="1" noChangeArrowheads="1"/>
          </p:cNvPicPr>
          <p:nvPr/>
        </p:nvPicPr>
        <p:blipFill>
          <a:blip r:embed="rId22"/>
          <a:srcRect/>
          <a:stretch>
            <a:fillRect/>
          </a:stretch>
        </p:blipFill>
        <p:spPr bwMode="auto">
          <a:xfrm>
            <a:off x="5875338" y="1131888"/>
            <a:ext cx="1912937" cy="896937"/>
          </a:xfrm>
          <a:prstGeom prst="rect">
            <a:avLst/>
          </a:prstGeom>
          <a:noFill/>
          <a:ln w="9525">
            <a:noFill/>
            <a:miter lim="800000"/>
            <a:headEnd/>
            <a:tailEnd/>
          </a:ln>
        </p:spPr>
      </p:pic>
      <p:pic>
        <p:nvPicPr>
          <p:cNvPr id="251927" name="Picture 23" descr="Cover"/>
          <p:cNvPicPr>
            <a:picLocks noChangeAspect="1" noChangeArrowheads="1"/>
          </p:cNvPicPr>
          <p:nvPr/>
        </p:nvPicPr>
        <p:blipFill>
          <a:blip r:embed="rId23"/>
          <a:srcRect/>
          <a:stretch>
            <a:fillRect/>
          </a:stretch>
        </p:blipFill>
        <p:spPr bwMode="auto">
          <a:xfrm>
            <a:off x="4589463" y="1711325"/>
            <a:ext cx="1516062" cy="1651000"/>
          </a:xfrm>
          <a:prstGeom prst="rect">
            <a:avLst/>
          </a:prstGeom>
          <a:noFill/>
          <a:ln w="9525">
            <a:noFill/>
            <a:miter lim="800000"/>
            <a:headEnd/>
            <a:tailEnd/>
          </a:ln>
        </p:spPr>
      </p:pic>
      <p:pic>
        <p:nvPicPr>
          <p:cNvPr id="251928" name="Picture 24" descr="Cover"/>
          <p:cNvPicPr>
            <a:picLocks noChangeAspect="1" noChangeArrowheads="1"/>
          </p:cNvPicPr>
          <p:nvPr/>
        </p:nvPicPr>
        <p:blipFill>
          <a:blip r:embed="rId24"/>
          <a:srcRect/>
          <a:stretch>
            <a:fillRect/>
          </a:stretch>
        </p:blipFill>
        <p:spPr bwMode="auto">
          <a:xfrm>
            <a:off x="3860800" y="2506663"/>
            <a:ext cx="1731963" cy="1395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51928"/>
                                        </p:tgtEl>
                                        <p:attrNameLst>
                                          <p:attrName>style.visibility</p:attrName>
                                        </p:attrNameLst>
                                      </p:cBhvr>
                                      <p:to>
                                        <p:strVal val="visible"/>
                                      </p:to>
                                    </p:set>
                                    <p:animEffect transition="in" filter="box(out)">
                                      <p:cBhvr>
                                        <p:cTn id="7" dur="500"/>
                                        <p:tgtEl>
                                          <p:spTgt spid="2519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1927"/>
                                        </p:tgtEl>
                                        <p:attrNameLst>
                                          <p:attrName>style.visibility</p:attrName>
                                        </p:attrNameLst>
                                      </p:cBhvr>
                                      <p:to>
                                        <p:strVal val="visible"/>
                                      </p:to>
                                    </p:set>
                                    <p:animEffect transition="in" filter="wipe(left)">
                                      <p:cBhvr>
                                        <p:cTn id="12" dur="500"/>
                                        <p:tgtEl>
                                          <p:spTgt spid="251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1926"/>
                                        </p:tgtEl>
                                        <p:attrNameLst>
                                          <p:attrName>style.visibility</p:attrName>
                                        </p:attrNameLst>
                                      </p:cBhvr>
                                      <p:to>
                                        <p:strVal val="visible"/>
                                      </p:to>
                                    </p:set>
                                    <p:animEffect transition="in" filter="wipe(left)">
                                      <p:cBhvr>
                                        <p:cTn id="17" dur="500"/>
                                        <p:tgtEl>
                                          <p:spTgt spid="2519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1925"/>
                                        </p:tgtEl>
                                        <p:attrNameLst>
                                          <p:attrName>style.visibility</p:attrName>
                                        </p:attrNameLst>
                                      </p:cBhvr>
                                      <p:to>
                                        <p:strVal val="visible"/>
                                      </p:to>
                                    </p:set>
                                    <p:animEffect transition="in" filter="wipe(left)">
                                      <p:cBhvr>
                                        <p:cTn id="22" dur="500"/>
                                        <p:tgtEl>
                                          <p:spTgt spid="2519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1924"/>
                                        </p:tgtEl>
                                        <p:attrNameLst>
                                          <p:attrName>style.visibility</p:attrName>
                                        </p:attrNameLst>
                                      </p:cBhvr>
                                      <p:to>
                                        <p:strVal val="visible"/>
                                      </p:to>
                                    </p:set>
                                    <p:animEffect transition="in" filter="wipe(left)">
                                      <p:cBhvr>
                                        <p:cTn id="27" dur="500"/>
                                        <p:tgtEl>
                                          <p:spTgt spid="2519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51923"/>
                                        </p:tgtEl>
                                        <p:attrNameLst>
                                          <p:attrName>style.visibility</p:attrName>
                                        </p:attrNameLst>
                                      </p:cBhvr>
                                      <p:to>
                                        <p:strVal val="visible"/>
                                      </p:to>
                                    </p:set>
                                    <p:animEffect transition="in" filter="wipe(left)">
                                      <p:cBhvr>
                                        <p:cTn id="32" dur="500"/>
                                        <p:tgtEl>
                                          <p:spTgt spid="2519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51922"/>
                                        </p:tgtEl>
                                        <p:attrNameLst>
                                          <p:attrName>style.visibility</p:attrName>
                                        </p:attrNameLst>
                                      </p:cBhvr>
                                      <p:to>
                                        <p:strVal val="visible"/>
                                      </p:to>
                                    </p:set>
                                    <p:animEffect transition="in" filter="wipe(left)">
                                      <p:cBhvr>
                                        <p:cTn id="37" dur="500"/>
                                        <p:tgtEl>
                                          <p:spTgt spid="2519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51921"/>
                                        </p:tgtEl>
                                        <p:attrNameLst>
                                          <p:attrName>style.visibility</p:attrName>
                                        </p:attrNameLst>
                                      </p:cBhvr>
                                      <p:to>
                                        <p:strVal val="visible"/>
                                      </p:to>
                                    </p:set>
                                    <p:animEffect transition="in" filter="wipe(right)">
                                      <p:cBhvr>
                                        <p:cTn id="42" dur="500"/>
                                        <p:tgtEl>
                                          <p:spTgt spid="2519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51920"/>
                                        </p:tgtEl>
                                        <p:attrNameLst>
                                          <p:attrName>style.visibility</p:attrName>
                                        </p:attrNameLst>
                                      </p:cBhvr>
                                      <p:to>
                                        <p:strVal val="visible"/>
                                      </p:to>
                                    </p:set>
                                    <p:animEffect transition="in" filter="wipe(right)">
                                      <p:cBhvr>
                                        <p:cTn id="47" dur="500"/>
                                        <p:tgtEl>
                                          <p:spTgt spid="2519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51919"/>
                                        </p:tgtEl>
                                        <p:attrNameLst>
                                          <p:attrName>style.visibility</p:attrName>
                                        </p:attrNameLst>
                                      </p:cBhvr>
                                      <p:to>
                                        <p:strVal val="visible"/>
                                      </p:to>
                                    </p:set>
                                    <p:animEffect transition="in" filter="wipe(right)">
                                      <p:cBhvr>
                                        <p:cTn id="52" dur="500"/>
                                        <p:tgtEl>
                                          <p:spTgt spid="2519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51918"/>
                                        </p:tgtEl>
                                        <p:attrNameLst>
                                          <p:attrName>style.visibility</p:attrName>
                                        </p:attrNameLst>
                                      </p:cBhvr>
                                      <p:to>
                                        <p:strVal val="visible"/>
                                      </p:to>
                                    </p:set>
                                    <p:animEffect transition="in" filter="wipe(right)">
                                      <p:cBhvr>
                                        <p:cTn id="57" dur="500"/>
                                        <p:tgtEl>
                                          <p:spTgt spid="2519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51917"/>
                                        </p:tgtEl>
                                        <p:attrNameLst>
                                          <p:attrName>style.visibility</p:attrName>
                                        </p:attrNameLst>
                                      </p:cBhvr>
                                      <p:to>
                                        <p:strVal val="visible"/>
                                      </p:to>
                                    </p:set>
                                    <p:animEffect transition="in" filter="wipe(right)">
                                      <p:cBhvr>
                                        <p:cTn id="62" dur="500"/>
                                        <p:tgtEl>
                                          <p:spTgt spid="2519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51916"/>
                                        </p:tgtEl>
                                        <p:attrNameLst>
                                          <p:attrName>style.visibility</p:attrName>
                                        </p:attrNameLst>
                                      </p:cBhvr>
                                      <p:to>
                                        <p:strVal val="visible"/>
                                      </p:to>
                                    </p:set>
                                    <p:animEffect transition="in" filter="wipe(right)">
                                      <p:cBhvr>
                                        <p:cTn id="67" dur="500"/>
                                        <p:tgtEl>
                                          <p:spTgt spid="2519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51915"/>
                                        </p:tgtEl>
                                        <p:attrNameLst>
                                          <p:attrName>style.visibility</p:attrName>
                                        </p:attrNameLst>
                                      </p:cBhvr>
                                      <p:to>
                                        <p:strVal val="visible"/>
                                      </p:to>
                                    </p:set>
                                    <p:animEffect transition="in" filter="wipe(left)">
                                      <p:cBhvr>
                                        <p:cTn id="72" dur="500"/>
                                        <p:tgtEl>
                                          <p:spTgt spid="25191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51914"/>
                                        </p:tgtEl>
                                        <p:attrNameLst>
                                          <p:attrName>style.visibility</p:attrName>
                                        </p:attrNameLst>
                                      </p:cBhvr>
                                      <p:to>
                                        <p:strVal val="visible"/>
                                      </p:to>
                                    </p:set>
                                    <p:animEffect transition="in" filter="wipe(left)">
                                      <p:cBhvr>
                                        <p:cTn id="77" dur="500"/>
                                        <p:tgtEl>
                                          <p:spTgt spid="25191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251913"/>
                                        </p:tgtEl>
                                        <p:attrNameLst>
                                          <p:attrName>style.visibility</p:attrName>
                                        </p:attrNameLst>
                                      </p:cBhvr>
                                      <p:to>
                                        <p:strVal val="visible"/>
                                      </p:to>
                                    </p:set>
                                    <p:animEffect transition="in" filter="wipe(right)">
                                      <p:cBhvr>
                                        <p:cTn id="82" dur="500"/>
                                        <p:tgtEl>
                                          <p:spTgt spid="25191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nodeType="clickEffect">
                                  <p:stCondLst>
                                    <p:cond delay="0"/>
                                  </p:stCondLst>
                                  <p:childTnLst>
                                    <p:set>
                                      <p:cBhvr>
                                        <p:cTn id="86" dur="1" fill="hold">
                                          <p:stCondLst>
                                            <p:cond delay="0"/>
                                          </p:stCondLst>
                                        </p:cTn>
                                        <p:tgtEl>
                                          <p:spTgt spid="251912"/>
                                        </p:tgtEl>
                                        <p:attrNameLst>
                                          <p:attrName>style.visibility</p:attrName>
                                        </p:attrNameLst>
                                      </p:cBhvr>
                                      <p:to>
                                        <p:strVal val="visible"/>
                                      </p:to>
                                    </p:set>
                                    <p:animEffect transition="in" filter="wipe(right)">
                                      <p:cBhvr>
                                        <p:cTn id="87" dur="500"/>
                                        <p:tgtEl>
                                          <p:spTgt spid="25191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nodeType="clickEffect">
                                  <p:stCondLst>
                                    <p:cond delay="0"/>
                                  </p:stCondLst>
                                  <p:childTnLst>
                                    <p:set>
                                      <p:cBhvr>
                                        <p:cTn id="91" dur="1" fill="hold">
                                          <p:stCondLst>
                                            <p:cond delay="0"/>
                                          </p:stCondLst>
                                        </p:cTn>
                                        <p:tgtEl>
                                          <p:spTgt spid="251911"/>
                                        </p:tgtEl>
                                        <p:attrNameLst>
                                          <p:attrName>style.visibility</p:attrName>
                                        </p:attrNameLst>
                                      </p:cBhvr>
                                      <p:to>
                                        <p:strVal val="visible"/>
                                      </p:to>
                                    </p:set>
                                    <p:animEffect transition="in" filter="wipe(right)">
                                      <p:cBhvr>
                                        <p:cTn id="92" dur="500"/>
                                        <p:tgtEl>
                                          <p:spTgt spid="25191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nodeType="clickEffect">
                                  <p:stCondLst>
                                    <p:cond delay="0"/>
                                  </p:stCondLst>
                                  <p:childTnLst>
                                    <p:set>
                                      <p:cBhvr>
                                        <p:cTn id="96" dur="1" fill="hold">
                                          <p:stCondLst>
                                            <p:cond delay="0"/>
                                          </p:stCondLst>
                                        </p:cTn>
                                        <p:tgtEl>
                                          <p:spTgt spid="251910"/>
                                        </p:tgtEl>
                                        <p:attrNameLst>
                                          <p:attrName>style.visibility</p:attrName>
                                        </p:attrNameLst>
                                      </p:cBhvr>
                                      <p:to>
                                        <p:strVal val="visible"/>
                                      </p:to>
                                    </p:set>
                                    <p:animEffect transition="in" filter="wipe(right)">
                                      <p:cBhvr>
                                        <p:cTn id="97" dur="500"/>
                                        <p:tgtEl>
                                          <p:spTgt spid="25191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51909"/>
                                        </p:tgtEl>
                                        <p:attrNameLst>
                                          <p:attrName>style.visibility</p:attrName>
                                        </p:attrNameLst>
                                      </p:cBhvr>
                                      <p:to>
                                        <p:strVal val="visible"/>
                                      </p:to>
                                    </p:set>
                                    <p:animEffect transition="in" filter="wipe(left)">
                                      <p:cBhvr>
                                        <p:cTn id="102" dur="500"/>
                                        <p:tgtEl>
                                          <p:spTgt spid="25190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51908"/>
                                        </p:tgtEl>
                                        <p:attrNameLst>
                                          <p:attrName>style.visibility</p:attrName>
                                        </p:attrNameLst>
                                      </p:cBhvr>
                                      <p:to>
                                        <p:strVal val="visible"/>
                                      </p:to>
                                    </p:set>
                                    <p:animEffect transition="in" filter="wipe(left)">
                                      <p:cBhvr>
                                        <p:cTn id="107" dur="500"/>
                                        <p:tgtEl>
                                          <p:spTgt spid="25190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51907"/>
                                        </p:tgtEl>
                                        <p:attrNameLst>
                                          <p:attrName>style.visibility</p:attrName>
                                        </p:attrNameLst>
                                      </p:cBhvr>
                                      <p:to>
                                        <p:strVal val="visible"/>
                                      </p:to>
                                    </p:set>
                                    <p:animEffect transition="in" filter="wipe(left)">
                                      <p:cBhvr>
                                        <p:cTn id="112" dur="500"/>
                                        <p:tgtEl>
                                          <p:spTgt spid="25190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51906"/>
                                        </p:tgtEl>
                                        <p:attrNameLst>
                                          <p:attrName>style.visibility</p:attrName>
                                        </p:attrNameLst>
                                      </p:cBhvr>
                                      <p:to>
                                        <p:strVal val="visible"/>
                                      </p:to>
                                    </p:set>
                                    <p:animEffect transition="in" filter="wipe(left)">
                                      <p:cBhvr>
                                        <p:cTn id="117" dur="500"/>
                                        <p:tgtEl>
                                          <p:spTgt spid="25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2362200" y="228600"/>
            <a:ext cx="5562600" cy="650875"/>
          </a:xfrm>
          <a:prstGeom prst="rect">
            <a:avLst/>
          </a:prstGeom>
          <a:noFill/>
          <a:ln w="9525">
            <a:solidFill>
              <a:srgbClr val="800080"/>
            </a:solidFill>
            <a:miter lim="800000"/>
            <a:headEnd/>
            <a:tailEnd/>
          </a:ln>
          <a:effectLst/>
        </p:spPr>
        <p:txBody>
          <a:bodyPr>
            <a:spAutoFit/>
          </a:bodyPr>
          <a:lstStyle/>
          <a:p>
            <a:pPr algn="ctr" eaLnBrk="0" hangingPunct="0">
              <a:spcBef>
                <a:spcPct val="50000"/>
              </a:spcBef>
            </a:pPr>
            <a:r>
              <a:rPr lang="en-US" sz="3600">
                <a:solidFill>
                  <a:srgbClr val="FF0000"/>
                </a:solidFill>
                <a:latin typeface="Times New Roman" pitchFamily="18" charset="0"/>
              </a:rPr>
              <a:t>HƯỚNG DẪN VỀ NHÀ</a:t>
            </a:r>
          </a:p>
        </p:txBody>
      </p:sp>
      <p:sp>
        <p:nvSpPr>
          <p:cNvPr id="243715" name="Rectangle 3"/>
          <p:cNvSpPr>
            <a:spLocks noChangeArrowheads="1"/>
          </p:cNvSpPr>
          <p:nvPr/>
        </p:nvSpPr>
        <p:spPr bwMode="auto">
          <a:xfrm>
            <a:off x="0" y="3048000"/>
            <a:ext cx="9448800" cy="2246313"/>
          </a:xfrm>
          <a:prstGeom prst="rect">
            <a:avLst/>
          </a:prstGeom>
          <a:noFill/>
          <a:ln w="9525">
            <a:noFill/>
            <a:miter lim="800000"/>
            <a:headEnd/>
            <a:tailEnd/>
          </a:ln>
          <a:effectLst/>
        </p:spPr>
        <p:txBody>
          <a:bodyPr anchor="ctr">
            <a:spAutoFit/>
          </a:bodyPr>
          <a:lstStyle/>
          <a:p>
            <a:pPr eaLnBrk="0" hangingPunct="0"/>
            <a:r>
              <a:rPr lang="pt-BR" sz="2000" u="sng">
                <a:solidFill>
                  <a:srgbClr val="FF0000"/>
                </a:solidFill>
                <a:latin typeface="Times New Roman" pitchFamily="18" charset="0"/>
                <a:cs typeface="Times New Roman" pitchFamily="18" charset="0"/>
              </a:rPr>
              <a:t>* Bài mới</a:t>
            </a:r>
            <a:r>
              <a:rPr lang="pt-BR" sz="2000">
                <a:solidFill>
                  <a:srgbClr val="FF0000"/>
                </a:solidFill>
                <a:latin typeface="Times New Roman" pitchFamily="18" charset="0"/>
                <a:cs typeface="Times New Roman" pitchFamily="18" charset="0"/>
              </a:rPr>
              <a:t> : </a:t>
            </a:r>
            <a:r>
              <a:rPr lang="pt-BR" sz="2000">
                <a:solidFill>
                  <a:srgbClr val="0000CC"/>
                </a:solidFill>
                <a:latin typeface="Times New Roman" pitchFamily="18" charset="0"/>
                <a:cs typeface="Times New Roman" pitchFamily="18" charset="0"/>
              </a:rPr>
              <a:t>+ Đọc lại kiến thức bài từ láy.</a:t>
            </a:r>
            <a:endParaRPr lang="en-US" sz="2000">
              <a:solidFill>
                <a:srgbClr val="0000CC"/>
              </a:solidFill>
              <a:latin typeface="Times New Roman" pitchFamily="18" charset="0"/>
              <a:cs typeface="Times New Roman" pitchFamily="18" charset="0"/>
            </a:endParaRPr>
          </a:p>
          <a:p>
            <a:pPr eaLnBrk="0" hangingPunct="0"/>
            <a:r>
              <a:rPr lang="pt-BR" sz="2000">
                <a:solidFill>
                  <a:srgbClr val="0000CC"/>
                </a:solidFill>
                <a:latin typeface="Times New Roman" pitchFamily="18" charset="0"/>
                <a:cs typeface="Times New Roman" pitchFamily="18" charset="0"/>
              </a:rPr>
              <a:t>                   + Tìm các tự tượng hình, tượng thanh trong phần ngữ liêu sgk/ 49? </a:t>
            </a:r>
          </a:p>
          <a:p>
            <a:pPr eaLnBrk="0" hangingPunct="0"/>
            <a:r>
              <a:rPr lang="pt-BR" sz="2000">
                <a:solidFill>
                  <a:srgbClr val="0000CC"/>
                </a:solidFill>
                <a:latin typeface="Times New Roman" pitchFamily="18" charset="0"/>
                <a:cs typeface="Times New Roman" pitchFamily="18" charset="0"/>
              </a:rPr>
              <a:t>                  Nêu tác dụng?</a:t>
            </a:r>
          </a:p>
          <a:p>
            <a:pPr eaLnBrk="0" hangingPunct="0"/>
            <a:r>
              <a:rPr lang="pt-BR" sz="2000">
                <a:solidFill>
                  <a:srgbClr val="0000CC"/>
                </a:solidFill>
                <a:latin typeface="Times New Roman" pitchFamily="18" charset="0"/>
                <a:cs typeface="Times New Roman" pitchFamily="18" charset="0"/>
              </a:rPr>
              <a:t>                  + Khái niệm từ tượng thanh, từ tượng hình? Công dụng?</a:t>
            </a:r>
            <a:endParaRPr lang="en-US" sz="2000">
              <a:solidFill>
                <a:srgbClr val="0000CC"/>
              </a:solidFill>
              <a:latin typeface="Times New Roman" pitchFamily="18" charset="0"/>
              <a:cs typeface="Times New Roman" pitchFamily="18" charset="0"/>
            </a:endParaRPr>
          </a:p>
          <a:p>
            <a:pPr eaLnBrk="0" hangingPunct="0"/>
            <a:r>
              <a:rPr lang="en-US" sz="2000">
                <a:solidFill>
                  <a:srgbClr val="0000CC"/>
                </a:solidFill>
                <a:latin typeface="Times New Roman" pitchFamily="18" charset="0"/>
                <a:cs typeface="Times New Roman" pitchFamily="18" charset="0"/>
              </a:rPr>
              <a:t>                  + Làm các bài tập 1, 2,3,4,5 Sgk/45</a:t>
            </a:r>
          </a:p>
          <a:p>
            <a:pPr eaLnBrk="0" hangingPunct="0"/>
            <a:r>
              <a:rPr lang="en-US" sz="2000">
                <a:solidFill>
                  <a:srgbClr val="0000CC"/>
                </a:solidFill>
                <a:latin typeface="Times New Roman" pitchFamily="18" charset="0"/>
                <a:cs typeface="Times New Roman" pitchFamily="18" charset="0"/>
              </a:rPr>
              <a:t>                  + Viết đoạn văn ngắn (khoảng 6-8 dòng) theo tự chọn có sử dụng ít nhất </a:t>
            </a:r>
          </a:p>
          <a:p>
            <a:pPr eaLnBrk="0" hangingPunct="0"/>
            <a:r>
              <a:rPr lang="en-US" sz="2000">
                <a:solidFill>
                  <a:srgbClr val="0000CC"/>
                </a:solidFill>
                <a:latin typeface="Times New Roman" pitchFamily="18" charset="0"/>
                <a:cs typeface="Times New Roman" pitchFamily="18" charset="0"/>
              </a:rPr>
              <a:t>                  5 từ tượng hình, tượng thanh. Gạch chân dưới những từ đó?</a:t>
            </a:r>
          </a:p>
        </p:txBody>
      </p:sp>
      <p:sp>
        <p:nvSpPr>
          <p:cNvPr id="243716" name="Rectangle 4"/>
          <p:cNvSpPr>
            <a:spLocks noChangeArrowheads="1"/>
          </p:cNvSpPr>
          <p:nvPr/>
        </p:nvSpPr>
        <p:spPr bwMode="auto">
          <a:xfrm>
            <a:off x="76200" y="990600"/>
            <a:ext cx="8453438" cy="1938338"/>
          </a:xfrm>
          <a:prstGeom prst="rect">
            <a:avLst/>
          </a:prstGeom>
          <a:noFill/>
          <a:ln w="9525">
            <a:noFill/>
            <a:miter lim="800000"/>
            <a:headEnd/>
            <a:tailEnd/>
          </a:ln>
          <a:effectLst/>
        </p:spPr>
        <p:txBody>
          <a:bodyPr wrap="none" anchor="ctr">
            <a:spAutoFit/>
          </a:bodyPr>
          <a:lstStyle/>
          <a:p>
            <a:pPr eaLnBrk="0" hangingPunct="0">
              <a:tabLst>
                <a:tab pos="4543425" algn="l"/>
              </a:tabLst>
            </a:pPr>
            <a:r>
              <a:rPr lang="en-US" sz="2000" u="sng">
                <a:solidFill>
                  <a:srgbClr val="FF0000"/>
                </a:solidFill>
                <a:latin typeface="Times New Roman" pitchFamily="18" charset="0"/>
                <a:cs typeface="Times New Roman" pitchFamily="18" charset="0"/>
              </a:rPr>
              <a:t>* Bài cũ</a:t>
            </a:r>
            <a:r>
              <a:rPr lang="en-US" sz="2000">
                <a:solidFill>
                  <a:srgbClr val="FF0000"/>
                </a:solidFill>
                <a:latin typeface="Times New Roman" pitchFamily="18" charset="0"/>
                <a:cs typeface="Times New Roman" pitchFamily="18" charset="0"/>
              </a:rPr>
              <a:t>: </a:t>
            </a:r>
          </a:p>
          <a:p>
            <a:pPr eaLnBrk="0" hangingPunct="0">
              <a:tabLst>
                <a:tab pos="4543425" algn="l"/>
              </a:tabLst>
            </a:pPr>
            <a:r>
              <a:rPr lang="en-US" sz="2000">
                <a:solidFill>
                  <a:srgbClr val="0000CC"/>
                </a:solidFill>
                <a:latin typeface="Times New Roman" pitchFamily="18" charset="0"/>
                <a:cs typeface="Times New Roman" pitchFamily="18" charset="0"/>
              </a:rPr>
              <a:t>              +  Học phần ghi nhớ sgk/48.</a:t>
            </a:r>
          </a:p>
          <a:p>
            <a:pPr eaLnBrk="0" hangingPunct="0">
              <a:tabLst>
                <a:tab pos="4543425" algn="l"/>
              </a:tabLst>
            </a:pPr>
            <a:r>
              <a:rPr lang="en-US" sz="2000">
                <a:solidFill>
                  <a:srgbClr val="0000CC"/>
                </a:solidFill>
                <a:latin typeface="Times New Roman" pitchFamily="18" charset="0"/>
                <a:cs typeface="Times New Roman" pitchFamily="18" charset="0"/>
              </a:rPr>
              <a:t>              + Tóm tắt văn bản.	</a:t>
            </a:r>
          </a:p>
          <a:p>
            <a:pPr eaLnBrk="0" hangingPunct="0">
              <a:tabLst>
                <a:tab pos="4543425" algn="l"/>
              </a:tabLst>
            </a:pPr>
            <a:r>
              <a:rPr lang="pt-BR" sz="2000">
                <a:solidFill>
                  <a:srgbClr val="0000CC"/>
                </a:solidFill>
                <a:latin typeface="Times New Roman" pitchFamily="18" charset="0"/>
                <a:cs typeface="Times New Roman" pitchFamily="18" charset="0"/>
              </a:rPr>
              <a:t>              + Nắm dung bài học</a:t>
            </a:r>
          </a:p>
          <a:p>
            <a:pPr eaLnBrk="0" hangingPunct="0">
              <a:tabLst>
                <a:tab pos="4543425" algn="l"/>
              </a:tabLst>
            </a:pPr>
            <a:r>
              <a:rPr lang="pt-BR" sz="2000">
                <a:solidFill>
                  <a:srgbClr val="0000CC"/>
                </a:solidFill>
                <a:latin typeface="Times New Roman" pitchFamily="18" charset="0"/>
                <a:cs typeface="Times New Roman" pitchFamily="18" charset="0"/>
              </a:rPr>
              <a:t>              + Nắm ý nghĩa văn bản.</a:t>
            </a:r>
            <a:endParaRPr lang="en-US" sz="2000">
              <a:solidFill>
                <a:srgbClr val="0000CC"/>
              </a:solidFill>
              <a:latin typeface="Times New Roman" pitchFamily="18" charset="0"/>
              <a:cs typeface="Times New Roman" pitchFamily="18" charset="0"/>
            </a:endParaRPr>
          </a:p>
          <a:p>
            <a:pPr eaLnBrk="0" hangingPunct="0">
              <a:tabLst>
                <a:tab pos="4543425" algn="l"/>
              </a:tabLst>
            </a:pPr>
            <a:r>
              <a:rPr lang="pt-BR" sz="2000">
                <a:solidFill>
                  <a:srgbClr val="0000CC"/>
                </a:solidFill>
                <a:latin typeface="Times New Roman" pitchFamily="18" charset="0"/>
                <a:cs typeface="Times New Roman" pitchFamily="18" charset="0"/>
              </a:rPr>
              <a:t>               + Giá trị hiện thực và nhân đạo và đặc sắc nghệ thuật của văn bản.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checkerboard(across)">
                                      <p:cBhvr>
                                        <p:cTn id="7" dur="500"/>
                                        <p:tgtEl>
                                          <p:spTgt spid="243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3716"/>
                                        </p:tgtEl>
                                        <p:attrNameLst>
                                          <p:attrName>style.visibility</p:attrName>
                                        </p:attrNameLst>
                                      </p:cBhvr>
                                      <p:to>
                                        <p:strVal val="visible"/>
                                      </p:to>
                                    </p:set>
                                    <p:animEffect transition="in" filter="blinds(horizontal)">
                                      <p:cBhvr>
                                        <p:cTn id="12" dur="500"/>
                                        <p:tgtEl>
                                          <p:spTgt spid="2437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3715"/>
                                        </p:tgtEl>
                                        <p:attrNameLst>
                                          <p:attrName>style.visibility</p:attrName>
                                        </p:attrNameLst>
                                      </p:cBhvr>
                                      <p:to>
                                        <p:strVal val="visible"/>
                                      </p:to>
                                    </p:set>
                                    <p:animEffect transition="in" filter="blinds(horizontal)">
                                      <p:cBhvr>
                                        <p:cTn id="17" dur="500"/>
                                        <p:tgtEl>
                                          <p:spTgt spid="243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animBg="1"/>
      <p:bldP spid="243715" grpId="0"/>
      <p:bldP spid="2437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C:\Users\Admin\Desktop\Package - Lesson\Data\Image-2-1_(Picture_2).png"/>
          <p:cNvPicPr>
            <a:picLocks noChangeAspect="1" noChangeArrowheads="1"/>
          </p:cNvPicPr>
          <p:nvPr/>
        </p:nvPicPr>
        <p:blipFill>
          <a:blip r:embed="rId3"/>
          <a:srcRect/>
          <a:stretch>
            <a:fillRect/>
          </a:stretch>
        </p:blipFill>
        <p:spPr bwMode="auto">
          <a:xfrm>
            <a:off x="609600" y="0"/>
            <a:ext cx="8077200" cy="6858000"/>
          </a:xfrm>
          <a:prstGeom prst="rect">
            <a:avLst/>
          </a:prstGeom>
          <a:noFill/>
          <a:ln w="9525">
            <a:noFill/>
            <a:miter lim="800000"/>
            <a:headEnd/>
            <a:tailEnd/>
          </a:ln>
        </p:spPr>
      </p:pic>
      <p:pic>
        <p:nvPicPr>
          <p:cNvPr id="5" name="video_Chu_cho_cuu_chu_131008141556.wmv">
            <a:hlinkClick r:id="" action="ppaction://media"/>
          </p:cNvPr>
          <p:cNvPicPr>
            <a:picLocks noRot="1" noChangeAspect="1"/>
          </p:cNvPicPr>
          <p:nvPr>
            <a:videoFile r:link="rId1"/>
          </p:nvPr>
        </p:nvPicPr>
        <p:blipFill>
          <a:blip r:embed="rId4"/>
          <a:srcRect/>
          <a:stretch>
            <a:fillRect/>
          </a:stretch>
        </p:blipFill>
        <p:spPr bwMode="auto">
          <a:xfrm>
            <a:off x="838200" y="152400"/>
            <a:ext cx="7620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6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srcRect/>
          <a:stretch>
            <a:fillRect/>
          </a:stretch>
        </p:blipFill>
        <p:spPr bwMode="auto">
          <a:xfrm>
            <a:off x="0" y="0"/>
            <a:ext cx="9142413" cy="6858000"/>
          </a:xfrm>
          <a:prstGeom prst="rect">
            <a:avLst/>
          </a:prstGeom>
          <a:noFill/>
          <a:ln w="9525">
            <a:noFill/>
            <a:miter lim="800000"/>
            <a:headEnd/>
            <a:tailEnd/>
          </a:ln>
        </p:spPr>
      </p:pic>
      <p:sp>
        <p:nvSpPr>
          <p:cNvPr id="30723" name="WordArt 3"/>
          <p:cNvSpPr>
            <a:spLocks noChangeArrowheads="1" noChangeShapeType="1" noTextEdit="1"/>
          </p:cNvSpPr>
          <p:nvPr/>
        </p:nvSpPr>
        <p:spPr bwMode="auto">
          <a:xfrm>
            <a:off x="762000" y="762000"/>
            <a:ext cx="7924800" cy="914400"/>
          </a:xfrm>
          <a:prstGeom prst="rect">
            <a:avLst/>
          </a:prstGeom>
        </p:spPr>
        <p:txBody>
          <a:bodyPr wrap="none" fromWordArt="1">
            <a:prstTxWarp prst="textPlain">
              <a:avLst>
                <a:gd name="adj" fmla="val 50000"/>
              </a:avLst>
            </a:prstTxWarp>
          </a:bodyPr>
          <a:lstStyle/>
          <a:p>
            <a:r>
              <a:rPr lang="vi-VN"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Xin chân thành cảm ơn!</a:t>
            </a:r>
            <a:endParaRPr lang="en-US"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endParaRPr>
          </a:p>
        </p:txBody>
      </p:sp>
      <p:sp>
        <p:nvSpPr>
          <p:cNvPr id="30724" name="WordArt 4"/>
          <p:cNvSpPr>
            <a:spLocks noChangeArrowheads="1" noChangeShapeType="1" noTextEdit="1"/>
          </p:cNvSpPr>
          <p:nvPr/>
        </p:nvSpPr>
        <p:spPr bwMode="auto">
          <a:xfrm>
            <a:off x="266700" y="1752600"/>
            <a:ext cx="8915400" cy="1981200"/>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0000CC"/>
                </a:solidFill>
                <a:latin typeface="Arial"/>
                <a:cs typeface="Arial"/>
              </a:rPr>
              <a:t>Chúc các thầy cô giáo mạnh khoẻ, công tác tốt</a:t>
            </a:r>
          </a:p>
          <a:p>
            <a:r>
              <a:rPr lang="vi-VN" sz="3600" kern="10">
                <a:ln w="9525">
                  <a:noFill/>
                  <a:round/>
                  <a:headEnd/>
                  <a:tailEnd/>
                </a:ln>
                <a:solidFill>
                  <a:srgbClr val="0000CC"/>
                </a:solidFill>
                <a:latin typeface="Arial"/>
                <a:cs typeface="Arial"/>
              </a:rPr>
              <a:t>Chúc các em chăm ngoan, học giỏi.</a:t>
            </a:r>
            <a:endParaRPr lang="en-US" sz="3600" kern="10">
              <a:ln w="9525">
                <a:noFill/>
                <a:round/>
                <a:headEnd/>
                <a:tailEnd/>
              </a:ln>
              <a:solidFill>
                <a:srgbClr val="0000CC"/>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6350" y="0"/>
            <a:ext cx="3648075" cy="523875"/>
          </a:xfrm>
          <a:prstGeom prst="rect">
            <a:avLst/>
          </a:prstGeom>
          <a:noFill/>
          <a:ln w="9525">
            <a:noFill/>
            <a:miter lim="800000"/>
            <a:headEnd/>
            <a:tailEnd/>
          </a:ln>
        </p:spPr>
        <p:txBody>
          <a:bodyPr wrap="none">
            <a:spAutoFit/>
          </a:bodyPr>
          <a:lstStyle/>
          <a:p>
            <a:r>
              <a:rPr lang="en-US" sz="2800" u="sng">
                <a:solidFill>
                  <a:srgbClr val="C00000"/>
                </a:solidFill>
                <a:latin typeface="Times New Roman" pitchFamily="18" charset="0"/>
                <a:cs typeface="Times New Roman" pitchFamily="18" charset="0"/>
              </a:rPr>
              <a:t>I. TÌM HIỂU CHUNG</a:t>
            </a:r>
          </a:p>
        </p:txBody>
      </p:sp>
      <p:sp>
        <p:nvSpPr>
          <p:cNvPr id="4099" name="TextBox 3"/>
          <p:cNvSpPr txBox="1">
            <a:spLocks noChangeArrowheads="1"/>
          </p:cNvSpPr>
          <p:nvPr/>
        </p:nvSpPr>
        <p:spPr bwMode="auto">
          <a:xfrm>
            <a:off x="304800" y="523875"/>
            <a:ext cx="1782763" cy="522288"/>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1. Tác giả:</a:t>
            </a:r>
          </a:p>
        </p:txBody>
      </p:sp>
      <p:sp>
        <p:nvSpPr>
          <p:cNvPr id="5" name="TextBox 4"/>
          <p:cNvSpPr txBox="1">
            <a:spLocks noChangeArrowheads="1"/>
          </p:cNvSpPr>
          <p:nvPr/>
        </p:nvSpPr>
        <p:spPr bwMode="auto">
          <a:xfrm>
            <a:off x="436563" y="1046163"/>
            <a:ext cx="5410200" cy="3416300"/>
          </a:xfrm>
          <a:prstGeom prst="rect">
            <a:avLst/>
          </a:prstGeom>
          <a:noFill/>
          <a:ln w="9525">
            <a:noFill/>
            <a:miter lim="800000"/>
            <a:headEnd/>
            <a:tailEnd/>
          </a:ln>
        </p:spPr>
        <p:txBody>
          <a:bodyPr>
            <a:spAutoFit/>
          </a:bodyPr>
          <a:lstStyle/>
          <a:p>
            <a:r>
              <a:rPr lang="en-US" sz="2400">
                <a:solidFill>
                  <a:srgbClr val="0000CC"/>
                </a:solidFill>
                <a:latin typeface=".VnArial" pitchFamily="34" charset="0"/>
                <a:cs typeface="Times New Roman" pitchFamily="18" charset="0"/>
              </a:rPr>
              <a:t>- Nam (1915 - 1951) tªn thËt lµ:  TrÇn H÷u Tri quª ë lµng §¹i Hoµng,  tæng Cao §µ, phñ Lý nh©n, huyÖn Nam Sang (nay thuéc huyÖn Lý Nh©n), tØnh Hµ Nam</a:t>
            </a:r>
          </a:p>
          <a:p>
            <a:r>
              <a:rPr lang="en-US" sz="2400">
                <a:solidFill>
                  <a:srgbClr val="0000CC"/>
                </a:solidFill>
                <a:latin typeface=".VnArial" pitchFamily="34" charset="0"/>
                <a:cs typeface="Times New Roman" pitchFamily="18" charset="0"/>
              </a:rPr>
              <a:t>- Lµ nhµ v¨n hiÖn thùc xuÊt s¾c víi nhiÒu t¸c phÈm viÕt vÒ ng­êi n«ng d©n vµ ng­êi trÝ  thøc nghÌo trong x· héi cò</a:t>
            </a:r>
          </a:p>
        </p:txBody>
      </p:sp>
      <p:pic>
        <p:nvPicPr>
          <p:cNvPr id="259074" name="Picture 2" descr="C:\Users\Admin\Desktop\Package - Lesson\Data\Image-3-5_(Picture_8).png"/>
          <p:cNvPicPr>
            <a:picLocks noChangeAspect="1" noChangeArrowheads="1"/>
          </p:cNvPicPr>
          <p:nvPr/>
        </p:nvPicPr>
        <p:blipFill>
          <a:blip r:embed="rId2"/>
          <a:srcRect/>
          <a:stretch>
            <a:fillRect/>
          </a:stretch>
        </p:blipFill>
        <p:spPr bwMode="auto">
          <a:xfrm>
            <a:off x="5908675" y="609600"/>
            <a:ext cx="3162300" cy="3898900"/>
          </a:xfrm>
          <a:prstGeom prst="rect">
            <a:avLst/>
          </a:prstGeom>
          <a:noFill/>
          <a:ln w="9525">
            <a:noFill/>
            <a:miter lim="800000"/>
            <a:headEnd/>
            <a:tailEnd/>
          </a:ln>
        </p:spPr>
      </p:pic>
      <p:sp>
        <p:nvSpPr>
          <p:cNvPr id="6" name="TextBox 5"/>
          <p:cNvSpPr txBox="1">
            <a:spLocks noChangeArrowheads="1"/>
          </p:cNvSpPr>
          <p:nvPr/>
        </p:nvSpPr>
        <p:spPr bwMode="auto">
          <a:xfrm>
            <a:off x="6629400" y="4495800"/>
            <a:ext cx="2011363" cy="369888"/>
          </a:xfrm>
          <a:prstGeom prst="rect">
            <a:avLst/>
          </a:prstGeom>
          <a:noFill/>
          <a:ln w="9525">
            <a:noFill/>
            <a:miter lim="800000"/>
            <a:headEnd/>
            <a:tailEnd/>
          </a:ln>
        </p:spPr>
        <p:txBody>
          <a:bodyPr wrap="none">
            <a:spAutoFit/>
          </a:bodyPr>
          <a:lstStyle/>
          <a:p>
            <a:r>
              <a:rPr lang="vi-VN"/>
              <a:t>Nhà văn Nam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9074"/>
                                        </p:tgtEl>
                                        <p:attrNameLst>
                                          <p:attrName>style.visibility</p:attrName>
                                        </p:attrNameLst>
                                      </p:cBhvr>
                                      <p:to>
                                        <p:strVal val="visible"/>
                                      </p:to>
                                    </p:set>
                                    <p:animEffect transition="in" filter="fade">
                                      <p:cBhvr>
                                        <p:cTn id="7" dur="1000"/>
                                        <p:tgtEl>
                                          <p:spTgt spid="259074"/>
                                        </p:tgtEl>
                                      </p:cBhvr>
                                    </p:animEffect>
                                    <p:anim calcmode="lin" valueType="num">
                                      <p:cBhvr>
                                        <p:cTn id="8" dur="1000" fill="hold"/>
                                        <p:tgtEl>
                                          <p:spTgt spid="259074"/>
                                        </p:tgtEl>
                                        <p:attrNameLst>
                                          <p:attrName>ppt_x</p:attrName>
                                        </p:attrNameLst>
                                      </p:cBhvr>
                                      <p:tavLst>
                                        <p:tav tm="0">
                                          <p:val>
                                            <p:strVal val="#ppt_x"/>
                                          </p:val>
                                        </p:tav>
                                        <p:tav tm="100000">
                                          <p:val>
                                            <p:strVal val="#ppt_x"/>
                                          </p:val>
                                        </p:tav>
                                      </p:tavLst>
                                    </p:anim>
                                    <p:anim calcmode="lin" valueType="num">
                                      <p:cBhvr>
                                        <p:cTn id="9" dur="1000" fill="hold"/>
                                        <p:tgtEl>
                                          <p:spTgt spid="259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1752600" y="152400"/>
            <a:ext cx="5953125" cy="523875"/>
          </a:xfrm>
          <a:prstGeom prst="rect">
            <a:avLst/>
          </a:prstGeom>
          <a:noFill/>
          <a:ln w="9525">
            <a:noFill/>
            <a:miter lim="800000"/>
            <a:headEnd/>
            <a:tailEnd/>
          </a:ln>
        </p:spPr>
        <p:txBody>
          <a:bodyPr wrap="none">
            <a:spAutoFit/>
          </a:bodyPr>
          <a:lstStyle/>
          <a:p>
            <a:pPr algn="ctr"/>
            <a:r>
              <a:rPr lang="en-US" sz="2800">
                <a:solidFill>
                  <a:srgbClr val="FF0000"/>
                </a:solidFill>
                <a:latin typeface="Times New Roman" pitchFamily="18" charset="0"/>
                <a:cs typeface="Times New Roman" pitchFamily="18" charset="0"/>
              </a:rPr>
              <a:t> Một số tác phẩm chính của Nam Cao</a:t>
            </a:r>
          </a:p>
        </p:txBody>
      </p:sp>
      <p:pic>
        <p:nvPicPr>
          <p:cNvPr id="260098" name="Picture 2"/>
          <p:cNvPicPr>
            <a:picLocks noChangeAspect="1" noChangeArrowheads="1"/>
          </p:cNvPicPr>
          <p:nvPr/>
        </p:nvPicPr>
        <p:blipFill>
          <a:blip r:embed="rId2"/>
          <a:srcRect/>
          <a:stretch>
            <a:fillRect/>
          </a:stretch>
        </p:blipFill>
        <p:spPr bwMode="auto">
          <a:xfrm>
            <a:off x="76200" y="762000"/>
            <a:ext cx="8915400" cy="6045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0098"/>
                                        </p:tgtEl>
                                        <p:attrNameLst>
                                          <p:attrName>style.visibility</p:attrName>
                                        </p:attrNameLst>
                                      </p:cBhvr>
                                      <p:to>
                                        <p:strVal val="visible"/>
                                      </p:to>
                                    </p:set>
                                    <p:animEffect transition="in" filter="fade">
                                      <p:cBhvr>
                                        <p:cTn id="7" dur="1000"/>
                                        <p:tgtEl>
                                          <p:spTgt spid="260098"/>
                                        </p:tgtEl>
                                      </p:cBhvr>
                                    </p:animEffect>
                                    <p:anim calcmode="lin" valueType="num">
                                      <p:cBhvr>
                                        <p:cTn id="8" dur="1000" fill="hold"/>
                                        <p:tgtEl>
                                          <p:spTgt spid="260098"/>
                                        </p:tgtEl>
                                        <p:attrNameLst>
                                          <p:attrName>ppt_x</p:attrName>
                                        </p:attrNameLst>
                                      </p:cBhvr>
                                      <p:tavLst>
                                        <p:tav tm="0">
                                          <p:val>
                                            <p:strVal val="#ppt_x"/>
                                          </p:val>
                                        </p:tav>
                                        <p:tav tm="100000">
                                          <p:val>
                                            <p:strVal val="#ppt_x"/>
                                          </p:val>
                                        </p:tav>
                                      </p:tavLst>
                                    </p:anim>
                                    <p:anim calcmode="lin" valueType="num">
                                      <p:cBhvr>
                                        <p:cTn id="9" dur="1000" fill="hold"/>
                                        <p:tgtEl>
                                          <p:spTgt spid="260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228600" y="3175"/>
            <a:ext cx="2084388"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2. Tác phẩm</a:t>
            </a:r>
          </a:p>
        </p:txBody>
      </p:sp>
      <p:sp>
        <p:nvSpPr>
          <p:cNvPr id="4" name="TextBox 3"/>
          <p:cNvSpPr txBox="1">
            <a:spLocks noChangeArrowheads="1"/>
          </p:cNvSpPr>
          <p:nvPr/>
        </p:nvSpPr>
        <p:spPr bwMode="auto">
          <a:xfrm>
            <a:off x="381000" y="457200"/>
            <a:ext cx="1997075"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a. Xuất xứ: </a:t>
            </a:r>
          </a:p>
        </p:txBody>
      </p:sp>
      <p:sp>
        <p:nvSpPr>
          <p:cNvPr id="5" name="TextBox 4"/>
          <p:cNvSpPr txBox="1">
            <a:spLocks noChangeArrowheads="1"/>
          </p:cNvSpPr>
          <p:nvPr/>
        </p:nvSpPr>
        <p:spPr bwMode="auto">
          <a:xfrm>
            <a:off x="381000" y="914400"/>
            <a:ext cx="8610600" cy="1200150"/>
          </a:xfrm>
          <a:prstGeom prst="rect">
            <a:avLst/>
          </a:prstGeom>
          <a:noFill/>
          <a:ln w="9525">
            <a:noFill/>
            <a:miter lim="800000"/>
            <a:headEnd/>
            <a:tailEnd/>
          </a:ln>
        </p:spPr>
        <p:txBody>
          <a:bodyPr>
            <a:spAutoFit/>
          </a:bodyPr>
          <a:lstStyle/>
          <a:p>
            <a:r>
              <a:rPr lang="en-US" sz="2400">
                <a:solidFill>
                  <a:srgbClr val="0000CC"/>
                </a:solidFill>
                <a:latin typeface="Times New Roman" pitchFamily="18" charset="0"/>
                <a:cs typeface="Times New Roman" pitchFamily="18" charset="0"/>
              </a:rPr>
              <a:t>- </a:t>
            </a:r>
            <a:r>
              <a:rPr lang="vi-VN" sz="2400">
                <a:solidFill>
                  <a:srgbClr val="0000CC"/>
                </a:solidFill>
                <a:latin typeface="Times New Roman" pitchFamily="18" charset="0"/>
                <a:cs typeface="Times New Roman" pitchFamily="18" charset="0"/>
              </a:rPr>
              <a:t>Là kiệt tác của Nam Cao về đề tài người nông dân.</a:t>
            </a:r>
            <a:endParaRPr lang="en-US" sz="2400">
              <a:solidFill>
                <a:srgbClr val="0000CC"/>
              </a:solidFill>
              <a:latin typeface="Times New Roman" pitchFamily="18" charset="0"/>
              <a:cs typeface="Times New Roman" pitchFamily="18" charset="0"/>
            </a:endParaRPr>
          </a:p>
          <a:p>
            <a:r>
              <a:rPr lang="vi-VN" sz="2400">
                <a:solidFill>
                  <a:srgbClr val="0000CC"/>
                </a:solidFill>
                <a:latin typeface="Times New Roman" pitchFamily="18" charset="0"/>
                <a:cs typeface="Times New Roman" pitchFamily="18" charset="0"/>
              </a:rPr>
              <a:t>- In lần đầu trên tuần báo Tiểu thuyết thứ bảy số ra ngày 23 -10 - 1943.</a:t>
            </a:r>
          </a:p>
        </p:txBody>
      </p:sp>
      <p:pic>
        <p:nvPicPr>
          <p:cNvPr id="261122" name="Picture 2" descr="C:\Users\Admin\Desktop\Package - Lesson\Data\Image-5-3_(Picture_2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3300" y="2093947"/>
            <a:ext cx="35687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61123" name="Picture 3" descr="C:\Users\Admin\Desktop\Package - Lesson\Data\Image-5-7_(Picture_15).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2114729"/>
            <a:ext cx="30353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a:spLocks noChangeArrowheads="1"/>
          </p:cNvSpPr>
          <p:nvPr/>
        </p:nvSpPr>
        <p:spPr bwMode="auto">
          <a:xfrm>
            <a:off x="609600" y="5791200"/>
            <a:ext cx="7251700" cy="461963"/>
          </a:xfrm>
          <a:prstGeom prst="rect">
            <a:avLst/>
          </a:prstGeom>
          <a:noFill/>
          <a:ln w="9525">
            <a:noFill/>
            <a:miter lim="800000"/>
            <a:headEnd/>
            <a:tailEnd/>
          </a:ln>
        </p:spPr>
        <p:txBody>
          <a:bodyPr wrap="none">
            <a:spAutoFit/>
          </a:bodyPr>
          <a:lstStyle/>
          <a:p>
            <a:r>
              <a:rPr lang="vi-VN" sz="2400">
                <a:solidFill>
                  <a:srgbClr val="FF0000"/>
                </a:solidFill>
                <a:latin typeface="Times New Roman" pitchFamily="18" charset="0"/>
                <a:cs typeface="Times New Roman" pitchFamily="18" charset="0"/>
              </a:rPr>
              <a:t>? Nêu những hiểu biết của em về văn bản “Lão 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61122"/>
                                        </p:tgtEl>
                                        <p:attrNameLst>
                                          <p:attrName>style.visibility</p:attrName>
                                        </p:attrNameLst>
                                      </p:cBhvr>
                                      <p:to>
                                        <p:strVal val="visible"/>
                                      </p:to>
                                    </p:set>
                                    <p:animEffect transition="in" filter="fade">
                                      <p:cBhvr>
                                        <p:cTn id="21" dur="1000"/>
                                        <p:tgtEl>
                                          <p:spTgt spid="261122"/>
                                        </p:tgtEl>
                                      </p:cBhvr>
                                    </p:animEffect>
                                    <p:anim calcmode="lin" valueType="num">
                                      <p:cBhvr>
                                        <p:cTn id="22" dur="1000" fill="hold"/>
                                        <p:tgtEl>
                                          <p:spTgt spid="261122"/>
                                        </p:tgtEl>
                                        <p:attrNameLst>
                                          <p:attrName>ppt_x</p:attrName>
                                        </p:attrNameLst>
                                      </p:cBhvr>
                                      <p:tavLst>
                                        <p:tav tm="0">
                                          <p:val>
                                            <p:strVal val="#ppt_x"/>
                                          </p:val>
                                        </p:tav>
                                        <p:tav tm="100000">
                                          <p:val>
                                            <p:strVal val="#ppt_x"/>
                                          </p:val>
                                        </p:tav>
                                      </p:tavLst>
                                    </p:anim>
                                    <p:anim calcmode="lin" valueType="num">
                                      <p:cBhvr>
                                        <p:cTn id="23" dur="1000" fill="hold"/>
                                        <p:tgtEl>
                                          <p:spTgt spid="26112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61123"/>
                                        </p:tgtEl>
                                        <p:attrNameLst>
                                          <p:attrName>style.visibility</p:attrName>
                                        </p:attrNameLst>
                                      </p:cBhvr>
                                      <p:to>
                                        <p:strVal val="visible"/>
                                      </p:to>
                                    </p:set>
                                    <p:animEffect transition="in" filter="fade">
                                      <p:cBhvr>
                                        <p:cTn id="28" dur="1000"/>
                                        <p:tgtEl>
                                          <p:spTgt spid="261123"/>
                                        </p:tgtEl>
                                      </p:cBhvr>
                                    </p:animEffect>
                                    <p:anim calcmode="lin" valueType="num">
                                      <p:cBhvr>
                                        <p:cTn id="29" dur="1000" fill="hold"/>
                                        <p:tgtEl>
                                          <p:spTgt spid="261123"/>
                                        </p:tgtEl>
                                        <p:attrNameLst>
                                          <p:attrName>ppt_x</p:attrName>
                                        </p:attrNameLst>
                                      </p:cBhvr>
                                      <p:tavLst>
                                        <p:tav tm="0">
                                          <p:val>
                                            <p:strVal val="#ppt_x"/>
                                          </p:val>
                                        </p:tav>
                                        <p:tav tm="100000">
                                          <p:val>
                                            <p:strVal val="#ppt_x"/>
                                          </p:val>
                                        </p:tav>
                                      </p:tavLst>
                                    </p:anim>
                                    <p:anim calcmode="lin" valueType="num">
                                      <p:cBhvr>
                                        <p:cTn id="30" dur="1000" fill="hold"/>
                                        <p:tgtEl>
                                          <p:spTgt spid="26112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152400" y="0"/>
            <a:ext cx="4064000"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b. Đọc và tìm hiểu từ khó</a:t>
            </a:r>
          </a:p>
        </p:txBody>
      </p:sp>
      <p:sp>
        <p:nvSpPr>
          <p:cNvPr id="4" name="TextBox 3"/>
          <p:cNvSpPr txBox="1">
            <a:spLocks noChangeArrowheads="1"/>
          </p:cNvSpPr>
          <p:nvPr/>
        </p:nvSpPr>
        <p:spPr bwMode="auto">
          <a:xfrm>
            <a:off x="533400" y="444500"/>
            <a:ext cx="8534400" cy="1384300"/>
          </a:xfrm>
          <a:prstGeom prst="rect">
            <a:avLst/>
          </a:prstGeom>
          <a:noFill/>
          <a:ln w="9525">
            <a:noFill/>
            <a:miter lim="800000"/>
            <a:headEnd/>
            <a:tailEnd/>
          </a:ln>
        </p:spPr>
        <p:txBody>
          <a:bodyPr>
            <a:spAutoFit/>
          </a:bodyPr>
          <a:lstStyle/>
          <a:p>
            <a:r>
              <a:rPr lang="en-US" sz="2800">
                <a:solidFill>
                  <a:srgbClr val="0000CC"/>
                </a:solidFill>
                <a:latin typeface="Times New Roman" pitchFamily="18" charset="0"/>
                <a:cs typeface="Times New Roman" pitchFamily="18" charset="0"/>
              </a:rPr>
              <a:t>       </a:t>
            </a:r>
            <a:r>
              <a:rPr lang="vi-VN" sz="2800">
                <a:solidFill>
                  <a:srgbClr val="0000CC"/>
                </a:solidFill>
                <a:latin typeface="Times New Roman" pitchFamily="18" charset="0"/>
                <a:cs typeface="Times New Roman" pitchFamily="18" charset="0"/>
              </a:rPr>
              <a:t>Giọng điệu biến hoá đa dạng, phù hợp với ngôn ngữ đối thoại. Phần đầu chậm rãi, phần cuối gấp gáp. Thay đổi giọng đọc cho phù hợp với từng nhân vật.</a:t>
            </a:r>
          </a:p>
        </p:txBody>
      </p:sp>
      <p:pic>
        <p:nvPicPr>
          <p:cNvPr id="262146" name="Picture 2"/>
          <p:cNvPicPr>
            <a:picLocks noChangeAspect="1" noChangeArrowheads="1"/>
          </p:cNvPicPr>
          <p:nvPr/>
        </p:nvPicPr>
        <p:blipFill>
          <a:blip r:embed="rId2"/>
          <a:srcRect/>
          <a:stretch>
            <a:fillRect/>
          </a:stretch>
        </p:blipFill>
        <p:spPr bwMode="auto">
          <a:xfrm>
            <a:off x="533400" y="1981200"/>
            <a:ext cx="8355013" cy="2667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62146"/>
                                        </p:tgtEl>
                                        <p:attrNameLst>
                                          <p:attrName>style.visibility</p:attrName>
                                        </p:attrNameLst>
                                      </p:cBhvr>
                                      <p:to>
                                        <p:strVal val="visible"/>
                                      </p:to>
                                    </p:set>
                                    <p:animEffect transition="in" filter="fade">
                                      <p:cBhvr>
                                        <p:cTn id="14" dur="1000"/>
                                        <p:tgtEl>
                                          <p:spTgt spid="262146"/>
                                        </p:tgtEl>
                                      </p:cBhvr>
                                    </p:animEffect>
                                    <p:anim calcmode="lin" valueType="num">
                                      <p:cBhvr>
                                        <p:cTn id="15" dur="1000" fill="hold"/>
                                        <p:tgtEl>
                                          <p:spTgt spid="262146"/>
                                        </p:tgtEl>
                                        <p:attrNameLst>
                                          <p:attrName>ppt_x</p:attrName>
                                        </p:attrNameLst>
                                      </p:cBhvr>
                                      <p:tavLst>
                                        <p:tav tm="0">
                                          <p:val>
                                            <p:strVal val="#ppt_x"/>
                                          </p:val>
                                        </p:tav>
                                        <p:tav tm="100000">
                                          <p:val>
                                            <p:strVal val="#ppt_x"/>
                                          </p:val>
                                        </p:tav>
                                      </p:tavLst>
                                    </p:anim>
                                    <p:anim calcmode="lin" valueType="num">
                                      <p:cBhvr>
                                        <p:cTn id="16" dur="1000" fill="hold"/>
                                        <p:tgtEl>
                                          <p:spTgt spid="262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93675" y="152400"/>
            <a:ext cx="3040063"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b. Tìm hiểu từ khó</a:t>
            </a:r>
          </a:p>
        </p:txBody>
      </p:sp>
      <p:sp>
        <p:nvSpPr>
          <p:cNvPr id="4" name="TextBox 3"/>
          <p:cNvSpPr txBox="1">
            <a:spLocks noChangeArrowheads="1"/>
          </p:cNvSpPr>
          <p:nvPr/>
        </p:nvSpPr>
        <p:spPr bwMode="auto">
          <a:xfrm>
            <a:off x="457200" y="609600"/>
            <a:ext cx="3221038" cy="2678113"/>
          </a:xfrm>
          <a:prstGeom prst="rect">
            <a:avLst/>
          </a:prstGeom>
          <a:noFill/>
          <a:ln w="9525">
            <a:noFill/>
            <a:miter lim="800000"/>
            <a:headEnd/>
            <a:tailEnd/>
          </a:ln>
        </p:spPr>
        <p:txBody>
          <a:bodyPr wrap="none">
            <a:spAutoFit/>
          </a:bodyPr>
          <a:lstStyle/>
          <a:p>
            <a:r>
              <a:rPr lang="vi-VN" sz="2400">
                <a:solidFill>
                  <a:srgbClr val="0000CC"/>
                </a:solidFill>
                <a:latin typeface="Times New Roman" pitchFamily="18" charset="0"/>
                <a:cs typeface="Times New Roman" pitchFamily="18" charset="0"/>
              </a:rPr>
              <a:t>- Bòn vườn:</a:t>
            </a:r>
          </a:p>
          <a:p>
            <a:endParaRPr lang="vi-VN" sz="2400">
              <a:solidFill>
                <a:srgbClr val="0000CC"/>
              </a:solidFill>
              <a:latin typeface="Times New Roman" pitchFamily="18" charset="0"/>
              <a:cs typeface="Times New Roman" pitchFamily="18" charset="0"/>
            </a:endParaRPr>
          </a:p>
          <a:p>
            <a:r>
              <a:rPr lang="vi-VN" sz="2400">
                <a:solidFill>
                  <a:srgbClr val="0000CC"/>
                </a:solidFill>
                <a:latin typeface="Times New Roman" pitchFamily="18" charset="0"/>
                <a:cs typeface="Times New Roman" pitchFamily="18" charset="0"/>
              </a:rPr>
              <a:t>- Cầu tự:</a:t>
            </a:r>
          </a:p>
          <a:p>
            <a:endParaRPr lang="vi-VN" sz="2400">
              <a:solidFill>
                <a:srgbClr val="0000CC"/>
              </a:solidFill>
              <a:latin typeface="Times New Roman" pitchFamily="18" charset="0"/>
              <a:cs typeface="Times New Roman" pitchFamily="18" charset="0"/>
            </a:endParaRPr>
          </a:p>
          <a:p>
            <a:r>
              <a:rPr lang="vi-VN" sz="2400">
                <a:solidFill>
                  <a:srgbClr val="0000CC"/>
                </a:solidFill>
                <a:latin typeface="Times New Roman" pitchFamily="18" charset="0"/>
                <a:cs typeface="Times New Roman" pitchFamily="18" charset="0"/>
              </a:rPr>
              <a:t>- Thắt lưng buộc bụng:</a:t>
            </a:r>
          </a:p>
          <a:p>
            <a:endParaRPr lang="vi-VN" sz="2400">
              <a:solidFill>
                <a:srgbClr val="0000CC"/>
              </a:solidFill>
              <a:latin typeface="Times New Roman" pitchFamily="18" charset="0"/>
              <a:cs typeface="Times New Roman" pitchFamily="18" charset="0"/>
            </a:endParaRPr>
          </a:p>
          <a:p>
            <a:r>
              <a:rPr lang="vi-VN" sz="2400">
                <a:solidFill>
                  <a:srgbClr val="0000CC"/>
                </a:solidFill>
                <a:latin typeface="Times New Roman" pitchFamily="18" charset="0"/>
                <a:cs typeface="Times New Roman" pitchFamily="18" charset="0"/>
              </a:rPr>
              <a:t>- Cắn rơm cắn cỏ:</a:t>
            </a:r>
          </a:p>
        </p:txBody>
      </p:sp>
      <p:sp>
        <p:nvSpPr>
          <p:cNvPr id="5" name="TextBox 4"/>
          <p:cNvSpPr txBox="1">
            <a:spLocks noChangeArrowheads="1"/>
          </p:cNvSpPr>
          <p:nvPr/>
        </p:nvSpPr>
        <p:spPr bwMode="auto">
          <a:xfrm>
            <a:off x="2057400" y="619125"/>
            <a:ext cx="4948238" cy="461963"/>
          </a:xfrm>
          <a:prstGeom prst="rect">
            <a:avLst/>
          </a:prstGeom>
          <a:noFill/>
          <a:ln w="9525">
            <a:noFill/>
            <a:miter lim="800000"/>
            <a:headEnd/>
            <a:tailEnd/>
          </a:ln>
        </p:spPr>
        <p:txBody>
          <a:bodyPr wrap="none">
            <a:spAutoFit/>
          </a:bodyPr>
          <a:lstStyle/>
          <a:p>
            <a:r>
              <a:rPr lang="vi-VN" sz="2400">
                <a:solidFill>
                  <a:srgbClr val="006600"/>
                </a:solidFill>
                <a:latin typeface="Times New Roman" pitchFamily="18" charset="0"/>
                <a:cs typeface="Times New Roman" pitchFamily="18" charset="0"/>
              </a:rPr>
              <a:t>Tìm kiếm góp nhặt từ mảnh vườn…</a:t>
            </a:r>
          </a:p>
        </p:txBody>
      </p:sp>
      <p:sp>
        <p:nvSpPr>
          <p:cNvPr id="6" name="TextBox 5"/>
          <p:cNvSpPr txBox="1">
            <a:spLocks noChangeArrowheads="1"/>
          </p:cNvSpPr>
          <p:nvPr/>
        </p:nvSpPr>
        <p:spPr bwMode="auto">
          <a:xfrm>
            <a:off x="1739900" y="1377950"/>
            <a:ext cx="4889500" cy="460375"/>
          </a:xfrm>
          <a:prstGeom prst="rect">
            <a:avLst/>
          </a:prstGeom>
          <a:noFill/>
          <a:ln w="9525">
            <a:noFill/>
            <a:miter lim="800000"/>
            <a:headEnd/>
            <a:tailEnd/>
          </a:ln>
        </p:spPr>
        <p:txBody>
          <a:bodyPr wrap="none">
            <a:spAutoFit/>
          </a:bodyPr>
          <a:lstStyle/>
          <a:p>
            <a:r>
              <a:rPr lang="vi-VN" sz="2400">
                <a:solidFill>
                  <a:srgbClr val="006600"/>
                </a:solidFill>
                <a:latin typeface="Times New Roman" pitchFamily="18" charset="0"/>
                <a:cs typeface="Times New Roman" pitchFamily="18" charset="0"/>
              </a:rPr>
              <a:t>Cầu trời lễ Phật để được sinh con…</a:t>
            </a:r>
          </a:p>
        </p:txBody>
      </p:sp>
      <p:sp>
        <p:nvSpPr>
          <p:cNvPr id="7" name="TextBox 6"/>
          <p:cNvSpPr txBox="1">
            <a:spLocks noChangeArrowheads="1"/>
          </p:cNvSpPr>
          <p:nvPr/>
        </p:nvSpPr>
        <p:spPr bwMode="auto">
          <a:xfrm>
            <a:off x="3505200" y="2066925"/>
            <a:ext cx="5894388" cy="461963"/>
          </a:xfrm>
          <a:prstGeom prst="rect">
            <a:avLst/>
          </a:prstGeom>
          <a:noFill/>
          <a:ln w="9525">
            <a:noFill/>
            <a:miter lim="800000"/>
            <a:headEnd/>
            <a:tailEnd/>
          </a:ln>
        </p:spPr>
        <p:txBody>
          <a:bodyPr wrap="none">
            <a:spAutoFit/>
          </a:bodyPr>
          <a:lstStyle/>
          <a:p>
            <a:r>
              <a:rPr lang="vi-VN" sz="2400">
                <a:solidFill>
                  <a:srgbClr val="006600"/>
                </a:solidFill>
                <a:latin typeface="Times New Roman" pitchFamily="18" charset="0"/>
                <a:cs typeface="Times New Roman" pitchFamily="18" charset="0"/>
              </a:rPr>
              <a:t>Hạn chế tiêu dùng, tiết kiệm khi khó khăn</a:t>
            </a:r>
          </a:p>
        </p:txBody>
      </p:sp>
      <p:sp>
        <p:nvSpPr>
          <p:cNvPr id="8" name="TextBox 7"/>
          <p:cNvSpPr txBox="1">
            <a:spLocks noChangeArrowheads="1"/>
          </p:cNvSpPr>
          <p:nvPr/>
        </p:nvSpPr>
        <p:spPr bwMode="auto">
          <a:xfrm>
            <a:off x="2863850" y="2828925"/>
            <a:ext cx="6051550" cy="461963"/>
          </a:xfrm>
          <a:prstGeom prst="rect">
            <a:avLst/>
          </a:prstGeom>
          <a:noFill/>
          <a:ln w="9525">
            <a:noFill/>
            <a:miter lim="800000"/>
            <a:headEnd/>
            <a:tailEnd/>
          </a:ln>
        </p:spPr>
        <p:txBody>
          <a:bodyPr wrap="none">
            <a:spAutoFit/>
          </a:bodyPr>
          <a:lstStyle/>
          <a:p>
            <a:r>
              <a:rPr lang="vi-VN" sz="2400">
                <a:solidFill>
                  <a:srgbClr val="006600"/>
                </a:solidFill>
                <a:latin typeface="Times New Roman" pitchFamily="18" charset="0"/>
                <a:cs typeface="Times New Roman" pitchFamily="18" charset="0"/>
              </a:rPr>
              <a:t>Tỏ ý hạ mình để van xin một cách khẩn thiết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52400" y="0"/>
            <a:ext cx="4370388" cy="523875"/>
          </a:xfrm>
          <a:prstGeom prst="rect">
            <a:avLst/>
          </a:prstGeom>
          <a:noFill/>
          <a:ln w="9525">
            <a:noFill/>
            <a:miter lim="800000"/>
            <a:headEnd/>
            <a:tailEnd/>
          </a:ln>
        </p:spPr>
        <p:txBody>
          <a:bodyPr wrap="none">
            <a:spAutoFit/>
          </a:bodyPr>
          <a:lstStyle/>
          <a:p>
            <a:r>
              <a:rPr lang="vi-VN" sz="2800">
                <a:solidFill>
                  <a:srgbClr val="FF0000"/>
                </a:solidFill>
                <a:latin typeface="Times New Roman" pitchFamily="18" charset="0"/>
                <a:cs typeface="Times New Roman" pitchFamily="18" charset="0"/>
              </a:rPr>
              <a:t>c. Sự việc chính đoạn trích:</a:t>
            </a:r>
          </a:p>
        </p:txBody>
      </p:sp>
      <p:pic>
        <p:nvPicPr>
          <p:cNvPr id="263170" name="Picture 2" descr="C:\Users\Admin\Desktop\Package - Lesson\Data\Image-9-1_(AutoShape_4).png"/>
          <p:cNvPicPr>
            <a:picLocks noChangeAspect="1" noChangeArrowheads="1"/>
          </p:cNvPicPr>
          <p:nvPr/>
        </p:nvPicPr>
        <p:blipFill>
          <a:blip r:embed="rId2"/>
          <a:srcRect/>
          <a:stretch>
            <a:fillRect/>
          </a:stretch>
        </p:blipFill>
        <p:spPr bwMode="auto">
          <a:xfrm>
            <a:off x="1676400" y="536575"/>
            <a:ext cx="5511800" cy="2743200"/>
          </a:xfrm>
          <a:prstGeom prst="rect">
            <a:avLst/>
          </a:prstGeom>
          <a:noFill/>
          <a:ln w="9525">
            <a:noFill/>
            <a:miter lim="800000"/>
            <a:headEnd/>
            <a:tailEnd/>
          </a:ln>
        </p:spPr>
      </p:pic>
      <p:sp>
        <p:nvSpPr>
          <p:cNvPr id="4" name="TextBox 3"/>
          <p:cNvSpPr txBox="1">
            <a:spLocks noChangeArrowheads="1"/>
          </p:cNvSpPr>
          <p:nvPr/>
        </p:nvSpPr>
        <p:spPr bwMode="auto">
          <a:xfrm>
            <a:off x="533400" y="536575"/>
            <a:ext cx="8610600" cy="5264150"/>
          </a:xfrm>
          <a:prstGeom prst="rect">
            <a:avLst/>
          </a:prstGeom>
          <a:noFill/>
          <a:ln w="9525">
            <a:noFill/>
            <a:miter lim="800000"/>
            <a:headEnd/>
            <a:tailEnd/>
          </a:ln>
        </p:spPr>
        <p:txBody>
          <a:bodyPr>
            <a:spAutoFit/>
          </a:bodyPr>
          <a:lstStyle/>
          <a:p>
            <a:pPr algn="just"/>
            <a:r>
              <a:rPr lang="vi-VN" sz="2800">
                <a:solidFill>
                  <a:srgbClr val="0000CC"/>
                </a:solidFill>
                <a:latin typeface="Times New Roman" pitchFamily="18" charset="0"/>
                <a:cs typeface="Times New Roman" pitchFamily="18" charset="0"/>
              </a:rPr>
              <a:t>1. Tất cả tiền dành dụm được lão gửi ông giáo và nhờ ông giáo trông coi mảnh vườn.</a:t>
            </a:r>
          </a:p>
          <a:p>
            <a:pPr algn="just"/>
            <a:r>
              <a:rPr lang="vi-VN" sz="2800">
                <a:solidFill>
                  <a:srgbClr val="0000CC"/>
                </a:solidFill>
                <a:latin typeface="Times New Roman" pitchFamily="18" charset="0"/>
                <a:cs typeface="Times New Roman" pitchFamily="18" charset="0"/>
              </a:rPr>
              <a:t>2. Cuộc sống mỗi ngày một khó khăn, lão kiếm được gì ăn nấy và từ chối những gì ông giáo ngầm giúp đỡ lão.</a:t>
            </a:r>
          </a:p>
          <a:p>
            <a:pPr algn="just"/>
            <a:r>
              <a:rPr lang="vi-VN" sz="2800">
                <a:solidFill>
                  <a:srgbClr val="0000CC"/>
                </a:solidFill>
                <a:latin typeface="Times New Roman" pitchFamily="18" charset="0"/>
                <a:cs typeface="Times New Roman" pitchFamily="18" charset="0"/>
              </a:rPr>
              <a:t>3. Một hôm, lão xin Binh Tư ít bả chó, nói là để đánh bả con chó nhà hàng xóm làm thịt và cùng Binh Tư uống rượu.</a:t>
            </a:r>
          </a:p>
          <a:p>
            <a:pPr algn="just"/>
            <a:r>
              <a:rPr lang="vi-VN" sz="2800">
                <a:solidFill>
                  <a:srgbClr val="0000CC"/>
                </a:solidFill>
                <a:latin typeface="Times New Roman" pitchFamily="18" charset="0"/>
                <a:cs typeface="Times New Roman" pitchFamily="18" charset="0"/>
              </a:rPr>
              <a:t>4. Ông giáo rất buồn cho lão khi nghe Binh Tư kể lại chuyện ấy.</a:t>
            </a:r>
          </a:p>
          <a:p>
            <a:pPr algn="just"/>
            <a:r>
              <a:rPr lang="vi-VN" sz="2800">
                <a:solidFill>
                  <a:srgbClr val="0000CC"/>
                </a:solidFill>
                <a:latin typeface="Times New Roman" pitchFamily="18" charset="0"/>
                <a:cs typeface="Times New Roman" pitchFamily="18" charset="0"/>
              </a:rPr>
              <a:t>5. Lão bỗng nhiên chết - cái chết thật dữ dội.</a:t>
            </a:r>
          </a:p>
          <a:p>
            <a:pPr algn="just"/>
            <a:r>
              <a:rPr lang="vi-VN" sz="2800">
                <a:solidFill>
                  <a:srgbClr val="0000CC"/>
                </a:solidFill>
                <a:latin typeface="Times New Roman" pitchFamily="18" charset="0"/>
                <a:cs typeface="Times New Roman" pitchFamily="18" charset="0"/>
              </a:rPr>
              <a:t>6. Cả làng không hiểu vì sao lão chết, chỉ có Binh Tư và ông giáo hiểu.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fade">
                                      <p:cBhvr>
                                        <p:cTn id="7" dur="1000"/>
                                        <p:tgtEl>
                                          <p:spTgt spid="263170"/>
                                        </p:tgtEl>
                                      </p:cBhvr>
                                    </p:animEffect>
                                    <p:anim calcmode="lin" valueType="num">
                                      <p:cBhvr>
                                        <p:cTn id="8" dur="1000" fill="hold"/>
                                        <p:tgtEl>
                                          <p:spTgt spid="263170"/>
                                        </p:tgtEl>
                                        <p:attrNameLst>
                                          <p:attrName>ppt_x</p:attrName>
                                        </p:attrNameLst>
                                      </p:cBhvr>
                                      <p:tavLst>
                                        <p:tav tm="0">
                                          <p:val>
                                            <p:strVal val="#ppt_x"/>
                                          </p:val>
                                        </p:tav>
                                        <p:tav tm="100000">
                                          <p:val>
                                            <p:strVal val="#ppt_x"/>
                                          </p:val>
                                        </p:tav>
                                      </p:tavLst>
                                    </p:anim>
                                    <p:anim calcmode="lin" valueType="num">
                                      <p:cBhvr>
                                        <p:cTn id="9" dur="1000" fill="hold"/>
                                        <p:tgtEl>
                                          <p:spTgt spid="2631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nodeType="clickEffect">
                                  <p:stCondLst>
                                    <p:cond delay="0"/>
                                  </p:stCondLst>
                                  <p:childTnLst>
                                    <p:animEffect transition="out" filter="checkerboard(across)">
                                      <p:cBhvr>
                                        <p:cTn id="13" dur="500"/>
                                        <p:tgtEl>
                                          <p:spTgt spid="263170"/>
                                        </p:tgtEl>
                                      </p:cBhvr>
                                    </p:animEffect>
                                    <p:set>
                                      <p:cBhvr>
                                        <p:cTn id="14" dur="1" fill="hold">
                                          <p:stCondLst>
                                            <p:cond delay="499"/>
                                          </p:stCondLst>
                                        </p:cTn>
                                        <p:tgtEl>
                                          <p:spTgt spid="26317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9"/>
  <p:tag name="GENSWF_MOVIE_ONCLICK_URL" val="http://"/>
  <p:tag name="GENSWF_MOVIE_PRESENTATION_END_URL" val="http://"/>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3065</TotalTime>
  <Words>3447</Words>
  <Application>Microsoft Office PowerPoint</Application>
  <PresentationFormat>On-screen Show (4:3)</PresentationFormat>
  <Paragraphs>332</Paragraphs>
  <Slides>30</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.VnTime</vt:lpstr>
      <vt:lpstr>Arial</vt:lpstr>
      <vt:lpstr>Times New Roman</vt:lpstr>
      <vt:lpstr>.VnArial</vt:lpstr>
      <vt:lpstr>Symbol</vt:lpstr>
      <vt:lpstr>Default Design</vt:lpstr>
      <vt:lpstr>PHÒNG GD&amp;ĐT QUẬN LONG BIÊN TRƯỜNG THCS LONG BIÊN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0916044484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4 Lao Hac</dc:title>
  <dc:creator>Quoc Anh Computer</dc:creator>
  <cp:lastModifiedBy>21AK22</cp:lastModifiedBy>
  <cp:revision>411</cp:revision>
  <dcterms:created xsi:type="dcterms:W3CDTF">2010-01-13T13:17:54Z</dcterms:created>
  <dcterms:modified xsi:type="dcterms:W3CDTF">2020-10-17T04:22:38Z</dcterms:modified>
</cp:coreProperties>
</file>