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84" r:id="rId3"/>
    <p:sldId id="262" r:id="rId4"/>
    <p:sldId id="263" r:id="rId5"/>
    <p:sldId id="264" r:id="rId6"/>
    <p:sldId id="265" r:id="rId7"/>
    <p:sldId id="266" r:id="rId8"/>
    <p:sldId id="28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7" r:id="rId24"/>
    <p:sldId id="28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570A-DEB7-479E-AF4C-7B3E260D264B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F87C-B700-459D-A72E-6BF2ADA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321511-A485-47C9-A155-DB89C36672F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321511-A485-47C9-A155-DB89C36672F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5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04B5-AED8-4F1B-B6F6-BFCA5836630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376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2391-80C1-485F-B812-E43A8DAB6C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864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0DAD-F08C-4747-A1C9-797F740EEE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267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3B76-63EB-412C-B87C-7DEEAEC809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584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ECA0-60F1-4370-BCCB-3017F2A220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664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9A87-E711-412A-A646-269AC35201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430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7D40-1ADC-439B-A87A-36CE21CF497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82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5676-CEAC-495D-9906-4AC8152F7D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338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9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8A74-2445-41C5-836C-89F43A4919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781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FDA8-7DA9-449E-8830-C993982258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90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0199-043E-4858-825C-AA8316231A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3471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BAE9-249B-4A4E-B9F0-FF446C6A40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326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êu đề, Văn bản và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ClipArt 3"/>
          <p:cNvSpPr>
            <a:spLocks noGrp="1"/>
          </p:cNvSpPr>
          <p:nvPr>
            <p:ph type="clipArt" sz="half" idx="2"/>
          </p:nvPr>
        </p:nvSpPr>
        <p:spPr>
          <a:xfrm>
            <a:off x="4648200" y="1200150"/>
            <a:ext cx="4038600" cy="3398044"/>
          </a:xfrm>
        </p:spPr>
        <p:txBody>
          <a:bodyPr rtlCol="0">
            <a:normAutofit/>
          </a:bodyPr>
          <a:lstStyle/>
          <a:p>
            <a:pPr lvl="0"/>
            <a:endParaRPr lang="vi-VN" noProof="0" smtClean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E323-A96D-42FE-9D00-3665423F18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54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7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8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1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A0A-D5DA-4855-AD87-E3513E53A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6CAA-86BC-4425-A14A-E114F552C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0C90CD-E823-4BB5-9FF7-90A35B9EC15A}" type="slidenum">
              <a:rPr lang="en-US" altLang="vi-VN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J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40005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Arial" charset="0"/>
              </a:rPr>
              <a:t>KÍNH CHÀO QUÝ THẦY CÔ VỀ DỰ GIỜ, THĂM LỚP 7C.</a:t>
            </a:r>
          </a:p>
        </p:txBody>
      </p:sp>
      <p:pic>
        <p:nvPicPr>
          <p:cNvPr id="12292" name="Picture 4" descr="SZ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"/>
            <a:ext cx="9601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1409704"/>
            <a:ext cx="6705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600" b="1" dirty="0" err="1" smtClean="0">
                <a:solidFill>
                  <a:srgbClr val="D60093"/>
                </a:solidFill>
              </a:rPr>
              <a:t>Hướng</a:t>
            </a:r>
            <a:r>
              <a:rPr lang="en-US" altLang="vi-VN" sz="2600" b="1" dirty="0" smtClean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 smtClean="0">
                <a:solidFill>
                  <a:srgbClr val="D60093"/>
                </a:solidFill>
              </a:rPr>
              <a:t>dẫn</a:t>
            </a:r>
            <a:r>
              <a:rPr lang="en-US" altLang="vi-VN" sz="2600" b="1" dirty="0" smtClean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 smtClean="0">
                <a:solidFill>
                  <a:srgbClr val="D60093"/>
                </a:solidFill>
              </a:rPr>
              <a:t>tự</a:t>
            </a:r>
            <a:r>
              <a:rPr lang="en-US" altLang="vi-VN" sz="2600" b="1" dirty="0" smtClean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 smtClean="0">
                <a:solidFill>
                  <a:srgbClr val="D60093"/>
                </a:solidFill>
              </a:rPr>
              <a:t>học</a:t>
            </a:r>
            <a:endParaRPr lang="en-US" altLang="vi-VN" sz="2600" b="1" dirty="0" smtClean="0">
              <a:solidFill>
                <a:srgbClr val="D6009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600" b="1" dirty="0" err="1" smtClean="0">
                <a:solidFill>
                  <a:srgbClr val="D60093"/>
                </a:solidFill>
              </a:rPr>
              <a:t>Các</a:t>
            </a:r>
            <a:r>
              <a:rPr lang="en-US" altLang="vi-VN" sz="2600" b="1" dirty="0" smtClean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em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lưu</a:t>
            </a:r>
            <a:r>
              <a:rPr lang="en-US" altLang="vi-VN" sz="2600" b="1" dirty="0">
                <a:solidFill>
                  <a:srgbClr val="D60093"/>
                </a:solidFill>
              </a:rPr>
              <a:t> ý: </a:t>
            </a:r>
            <a:r>
              <a:rPr lang="en-US" altLang="vi-VN" sz="2600" b="1" dirty="0" err="1">
                <a:solidFill>
                  <a:srgbClr val="D60093"/>
                </a:solidFill>
              </a:rPr>
              <a:t>phần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ghi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vào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vở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có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600" b="1" dirty="0" err="1">
                <a:solidFill>
                  <a:srgbClr val="D60093"/>
                </a:solidFill>
              </a:rPr>
              <a:t>biểu</a:t>
            </a:r>
            <a:r>
              <a:rPr lang="en-US" altLang="vi-VN" sz="2600" b="1" dirty="0">
                <a:solidFill>
                  <a:srgbClr val="D60093"/>
                </a:solidFill>
              </a:rPr>
              <a:t> </a:t>
            </a:r>
            <a:r>
              <a:rPr lang="en-US" altLang="vi-VN" sz="2600" b="1" dirty="0" err="1">
                <a:solidFill>
                  <a:srgbClr val="D60093"/>
                </a:solidFill>
              </a:rPr>
              <a:t>tượng</a:t>
            </a:r>
            <a:r>
              <a:rPr lang="en-US" altLang="vi-VN" sz="2600" b="1" dirty="0">
                <a:solidFill>
                  <a:srgbClr val="D60093"/>
                </a:solidFill>
              </a:rPr>
              <a:t>  </a:t>
            </a:r>
            <a:endParaRPr lang="en-US" altLang="vi-VN" sz="2600" b="1" dirty="0">
              <a:solidFill>
                <a:srgbClr val="FF0066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9591" y="2326508"/>
            <a:ext cx="1066800" cy="10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33" name="Picture 5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2628900"/>
          </a:xfrm>
          <a:prstGeom prst="rect">
            <a:avLst/>
          </a:prstGeom>
          <a:noFill/>
        </p:spPr>
      </p:pic>
      <p:pic>
        <p:nvPicPr>
          <p:cNvPr id="75834" name="Picture 58" descr="untitle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628900"/>
          </a:xfrm>
          <a:prstGeom prst="rect">
            <a:avLst/>
          </a:prstGeom>
          <a:noFill/>
        </p:spPr>
      </p:pic>
      <p:sp>
        <p:nvSpPr>
          <p:cNvPr id="75839" name="Rectangle 63"/>
          <p:cNvSpPr>
            <a:spLocks noChangeArrowheads="1"/>
          </p:cNvSpPr>
          <p:nvPr/>
        </p:nvSpPr>
        <p:spPr bwMode="auto">
          <a:xfrm>
            <a:off x="5791200" y="24003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Phi-đen Ca-xtơ-rô</a:t>
            </a:r>
          </a:p>
        </p:txBody>
      </p:sp>
      <p:pic>
        <p:nvPicPr>
          <p:cNvPr id="75841" name="Picture 3" descr="kinh te nam m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45" name="Oval 69"/>
          <p:cNvSpPr>
            <a:spLocks noChangeArrowheads="1"/>
          </p:cNvSpPr>
          <p:nvPr/>
        </p:nvSpPr>
        <p:spPr bwMode="auto">
          <a:xfrm>
            <a:off x="1905000" y="228600"/>
            <a:ext cx="609600" cy="285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849" name="Rectangle 73"/>
          <p:cNvSpPr>
            <a:spLocks noChangeArrowheads="1"/>
          </p:cNvSpPr>
          <p:nvPr/>
        </p:nvSpPr>
        <p:spPr bwMode="auto">
          <a:xfrm>
            <a:off x="2514600" y="285750"/>
            <a:ext cx="990600" cy="17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Cu-Ba</a:t>
            </a:r>
          </a:p>
        </p:txBody>
      </p:sp>
      <p:sp>
        <p:nvSpPr>
          <p:cNvPr id="75850" name="AutoShape 74"/>
          <p:cNvSpPr>
            <a:spLocks noChangeArrowheads="1"/>
          </p:cNvSpPr>
          <p:nvPr/>
        </p:nvSpPr>
        <p:spPr bwMode="auto">
          <a:xfrm>
            <a:off x="76200" y="3314700"/>
            <a:ext cx="4343400" cy="1543050"/>
          </a:xfrm>
          <a:prstGeom prst="wedgeRoundRectCallout">
            <a:avLst>
              <a:gd name="adj1" fmla="val -2903"/>
              <a:gd name="adj2" fmla="val -49269"/>
              <a:gd name="adj3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XHCN ở Cu-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1/9/1959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Ca-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8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852" name="Picture 76" descr="CAQJNHT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86050"/>
            <a:ext cx="4572000" cy="2400300"/>
          </a:xfrm>
          <a:prstGeom prst="rect">
            <a:avLst/>
          </a:prstGeom>
          <a:noFill/>
        </p:spPr>
      </p:pic>
      <p:sp>
        <p:nvSpPr>
          <p:cNvPr id="75853" name="Rectangle 77"/>
          <p:cNvSpPr>
            <a:spLocks noChangeArrowheads="1"/>
          </p:cNvSpPr>
          <p:nvPr/>
        </p:nvSpPr>
        <p:spPr bwMode="auto">
          <a:xfrm>
            <a:off x="5181603" y="4857750"/>
            <a:ext cx="3408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Chủ tịch Phi-đen Ca-xtơ-rô</a:t>
            </a:r>
          </a:p>
        </p:txBody>
      </p:sp>
      <p:pic>
        <p:nvPicPr>
          <p:cNvPr id="75854" name="Picture 78" descr="untitled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686050"/>
            <a:ext cx="4572000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83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9" grpId="0"/>
      <p:bldP spid="75845" grpId="0" animBg="1"/>
      <p:bldP spid="75849" grpId="0" animBg="1"/>
      <p:bldP spid="75850" grpId="0" animBg="1"/>
      <p:bldP spid="758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69275" y="20779"/>
            <a:ext cx="8991600" cy="8001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48 - </a:t>
            </a:r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KINH TẾ TRUNG VÀ NAM MĨ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28600" y="9715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504D"/>
                </a:solidFill>
                <a:latin typeface="Times New Roman" pitchFamily="18" charset="0"/>
              </a:rPr>
              <a:t>Nông</a:t>
            </a:r>
            <a:r>
              <a:rPr lang="en-US" sz="2800" b="1" u="sng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504D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81000" y="1373505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6604" y="1757197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hữu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nghiệp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Tiểu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9" name="Picture 5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0617"/>
            <a:ext cx="704498" cy="4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49304" y="2628034"/>
            <a:ext cx="8254999" cy="93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hữu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nghiệp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50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69275" y="20779"/>
            <a:ext cx="8991600" cy="8001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48 - </a:t>
            </a:r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KINH TẾ TRUNG VÀ NAM MĨ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28600" y="9715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504D"/>
                </a:solidFill>
                <a:latin typeface="Times New Roman" pitchFamily="18" charset="0"/>
              </a:rPr>
              <a:t>Nông</a:t>
            </a:r>
            <a:r>
              <a:rPr lang="en-US" sz="2800" b="1" u="sng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504D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81000" y="1392555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393700" y="170688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762000" y="204978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trọt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007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7" name="Picture 3" descr="kinh te nam 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0" y="152400"/>
            <a:ext cx="3810000" cy="1809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0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7" name="Picture 3" descr="kinh te nam 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029200" y="514352"/>
            <a:ext cx="411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Eo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Trung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mía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phê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bông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chuối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76821" name="Picture 21" descr="untitled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71750"/>
            <a:ext cx="4114800" cy="2571750"/>
          </a:xfrm>
          <a:prstGeom prst="rect">
            <a:avLst/>
          </a:prstGeom>
          <a:noFill/>
        </p:spPr>
      </p:pic>
      <p:pic>
        <p:nvPicPr>
          <p:cNvPr id="76822" name="Picture 22" descr="nong_nghiep_Braxi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56273"/>
            <a:ext cx="4984750" cy="2587228"/>
          </a:xfrm>
          <a:prstGeom prst="rect">
            <a:avLst/>
          </a:prstGeom>
          <a:noFill/>
        </p:spPr>
      </p:pic>
      <p:sp>
        <p:nvSpPr>
          <p:cNvPr id="76835" name="Oval 35"/>
          <p:cNvSpPr>
            <a:spLocks noChangeArrowheads="1"/>
          </p:cNvSpPr>
          <p:nvPr/>
        </p:nvSpPr>
        <p:spPr bwMode="auto">
          <a:xfrm rot="-1164140">
            <a:off x="1676400" y="571500"/>
            <a:ext cx="914400" cy="800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684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71750"/>
            <a:ext cx="4114800" cy="2571750"/>
          </a:xfrm>
          <a:prstGeom prst="rect">
            <a:avLst/>
          </a:prstGeom>
          <a:noFill/>
        </p:spPr>
      </p:pic>
      <p:pic>
        <p:nvPicPr>
          <p:cNvPr id="76851" name="Picture 51" descr="banana%20plant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4999038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106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0" grpId="0"/>
      <p:bldP spid="768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 descr="kinh te nam 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6" name="Oval 8"/>
          <p:cNvSpPr>
            <a:spLocks noChangeArrowheads="1"/>
          </p:cNvSpPr>
          <p:nvPr/>
        </p:nvSpPr>
        <p:spPr bwMode="auto">
          <a:xfrm rot="-1164140">
            <a:off x="2209800" y="228600"/>
            <a:ext cx="889000" cy="7227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5003800" y="457202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đảo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Ăng-ti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phê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ca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thuốc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lá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mía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4941" name="Picture 13" descr="abe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8900"/>
            <a:ext cx="4648200" cy="2514600"/>
          </a:xfrm>
          <a:prstGeom prst="rect">
            <a:avLst/>
          </a:prstGeom>
          <a:noFill/>
        </p:spPr>
      </p:pic>
      <p:pic>
        <p:nvPicPr>
          <p:cNvPr id="124942" name="Picture 14" descr="14460372_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</p:spPr>
      </p:pic>
      <p:pic>
        <p:nvPicPr>
          <p:cNvPr id="124944" name="Picture 16" descr="77m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28900"/>
            <a:ext cx="4648200" cy="2514600"/>
          </a:xfrm>
          <a:prstGeom prst="rect">
            <a:avLst/>
          </a:prstGeom>
          <a:noFill/>
        </p:spPr>
      </p:pic>
      <p:pic>
        <p:nvPicPr>
          <p:cNvPr id="124946" name="Picture 18" descr="cay_ca_cao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371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nimBg="1"/>
      <p:bldP spid="1249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 descr="kinh te nam 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Oval 3"/>
          <p:cNvSpPr>
            <a:spLocks noChangeArrowheads="1"/>
          </p:cNvSpPr>
          <p:nvPr/>
        </p:nvSpPr>
        <p:spPr bwMode="auto">
          <a:xfrm rot="354937">
            <a:off x="1828803" y="798910"/>
            <a:ext cx="3001963" cy="3829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105400" y="342901"/>
            <a:ext cx="388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bông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chuối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ca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lúa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mì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cận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nhiệt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phê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5967" name="Picture 15" descr="44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28900"/>
            <a:ext cx="4114800" cy="251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5969" name="Picture 17" descr="canh dong lua 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18186"/>
            <a:ext cx="4114800" cy="252531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125965" name="Picture 13" descr="coffee-in-braz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71750"/>
            <a:ext cx="411480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73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  <p:bldP spid="1259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69275" y="20779"/>
            <a:ext cx="8991600" cy="8001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48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KINH TẾ TRUNG VÀ NAM MĨ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28600" y="8953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C0504D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C0504D"/>
                </a:solidFill>
                <a:latin typeface="Times New Roman" pitchFamily="18" charset="0"/>
              </a:rPr>
              <a:t>Nông</a:t>
            </a:r>
            <a:r>
              <a:rPr lang="en-US" sz="2400" b="1" u="sng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0504D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C0504D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81000" y="12001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sở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" name="Picture 5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2363929"/>
            <a:ext cx="704498" cy="4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6604" y="2094634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canh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Nông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sản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chủ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yếu:cây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nghiệp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phê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chuối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, cacao..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khẩu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9" name="Picture 5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7" y="3059254"/>
            <a:ext cx="704498" cy="4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5801" y="2952750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Do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393700" y="15049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762000" y="18097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trồng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trọt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533400" y="3550574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chăn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nuôi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54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7" name="Picture 3" descr="kinh te nam 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0" y="152400"/>
            <a:ext cx="3810000" cy="1809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súcchủ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84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 descr="kinh te nam 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Oval 3"/>
          <p:cNvSpPr>
            <a:spLocks noChangeArrowheads="1"/>
          </p:cNvSpPr>
          <p:nvPr/>
        </p:nvSpPr>
        <p:spPr bwMode="auto">
          <a:xfrm rot="1075025">
            <a:off x="2864235" y="1738439"/>
            <a:ext cx="987266" cy="250036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029200" y="28575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Bò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thịt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bò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sữa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: ở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Brazin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Achentina,Urugoay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, Pa-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goay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do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cỏ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rộng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</a:rPr>
              <a:t>Đánh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</a:rPr>
              <a:t>Pê-ru</a:t>
            </a:r>
            <a:endParaRPr lang="en-US" sz="2400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343151"/>
            <a:ext cx="3962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057400"/>
            <a:ext cx="4038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057400"/>
            <a:ext cx="4038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9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ết quả hình ảnh cho hình ảnh tượng chúa cứu th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970"/>
            <a:ext cx="9144000" cy="43535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095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44: KINH TẾ TRUNG VÀ NAM MĨ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69275" y="20779"/>
            <a:ext cx="8991600" cy="8001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48 - </a:t>
            </a:r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KINH TẾ TRUNG VÀ NAM MĨ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63236" y="88011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C0504D"/>
                </a:solidFill>
                <a:latin typeface="Times New Roman" pitchFamily="18" charset="0"/>
              </a:rPr>
              <a:t>Nông</a:t>
            </a:r>
            <a:r>
              <a:rPr lang="en-US" sz="2400" b="1" u="sng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0504D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C0504D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81000" y="1214524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sở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49303" y="2285402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nghiệp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khẩu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49304" y="2952750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Do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472097" y="1531447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762000" y="1911408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trồng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trọt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850900" y="3392805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chăn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nuôi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4" name="Picture 5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3" y="3754579"/>
            <a:ext cx="704498" cy="4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9004" y="3714750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nuôi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quy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Bra-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, Ac-hen-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…. </a:t>
            </a:r>
          </a:p>
        </p:txBody>
      </p:sp>
      <p:pic>
        <p:nvPicPr>
          <p:cNvPr id="16" name="Picture 5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3" y="4449904"/>
            <a:ext cx="704498" cy="4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01704" y="4462297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Pê-ru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75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28576"/>
            <a:ext cx="2305050" cy="1404938"/>
          </a:xfrm>
          <a:prstGeom prst="cloudCallout">
            <a:avLst>
              <a:gd name="adj1" fmla="val 54521"/>
              <a:gd name="adj2" fmla="val 641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TRUNG VÀ NAM MĨ 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1682354"/>
            <a:ext cx="2135188" cy="9001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 NGHIỆP </a:t>
            </a:r>
          </a:p>
          <a:p>
            <a:pPr algn="ctr"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5788" y="731045"/>
            <a:ext cx="2189162" cy="6381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HÌNH THỨC SỞ HỮU TRONG NÔNG NGHIỆP </a:t>
            </a:r>
          </a:p>
        </p:txBody>
      </p:sp>
      <p:sp>
        <p:nvSpPr>
          <p:cNvPr id="9" name="Isosceles Triangle 8"/>
          <p:cNvSpPr/>
          <p:nvPr/>
        </p:nvSpPr>
        <p:spPr>
          <a:xfrm rot="8259546" flipV="1">
            <a:off x="5233988" y="736997"/>
            <a:ext cx="874712" cy="61913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11344776" flipV="1">
            <a:off x="5375275" y="988220"/>
            <a:ext cx="598488" cy="89297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3" y="85725"/>
            <a:ext cx="1417637" cy="5929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35663" y="882253"/>
            <a:ext cx="3065462" cy="486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904037" y="85726"/>
            <a:ext cx="354012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88162" y="400050"/>
            <a:ext cx="385762" cy="167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273927" y="1"/>
            <a:ext cx="1870075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73924" y="404814"/>
            <a:ext cx="1870076" cy="3643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Isosceles Triangle 14"/>
          <p:cNvSpPr/>
          <p:nvPr/>
        </p:nvSpPr>
        <p:spPr>
          <a:xfrm rot="14445580">
            <a:off x="3161707" y="2529881"/>
            <a:ext cx="477441" cy="339725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16241" y="2865835"/>
            <a:ext cx="2205037" cy="5619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NGÀNH NÔNG NGHIỆP </a:t>
            </a:r>
          </a:p>
          <a:p>
            <a:pPr algn="ctr">
              <a:defRPr/>
            </a:pPr>
            <a:endParaRPr lang="en-US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43338" y="3849290"/>
            <a:ext cx="1573212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Isosceles Triangle 18"/>
          <p:cNvSpPr/>
          <p:nvPr/>
        </p:nvSpPr>
        <p:spPr>
          <a:xfrm rot="13743758">
            <a:off x="3881836" y="3584180"/>
            <a:ext cx="540544" cy="192087"/>
          </a:xfrm>
          <a:prstGeom prst="triangle">
            <a:avLst>
              <a:gd name="adj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67400" y="2057400"/>
            <a:ext cx="3276600" cy="742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 rot="6223921" flipV="1">
            <a:off x="4967605" y="3308668"/>
            <a:ext cx="1406735" cy="102961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12992009" flipV="1">
            <a:off x="5381625" y="4176713"/>
            <a:ext cx="687388" cy="80963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rot="8764697">
            <a:off x="5328243" y="3747411"/>
            <a:ext cx="1032185" cy="139806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943600" y="2971800"/>
            <a:ext cx="3200400" cy="742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80113" y="3943351"/>
            <a:ext cx="3021012" cy="6798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80113" y="1433514"/>
            <a:ext cx="3033712" cy="509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Isosceles Triangle 33"/>
          <p:cNvSpPr/>
          <p:nvPr/>
        </p:nvSpPr>
        <p:spPr>
          <a:xfrm rot="14406835">
            <a:off x="5189736" y="1335286"/>
            <a:ext cx="887016" cy="90488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06625" y="3858815"/>
            <a:ext cx="1543050" cy="561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0" y="2800350"/>
            <a:ext cx="2133600" cy="8001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Isosceles Triangle 40"/>
          <p:cNvSpPr/>
          <p:nvPr/>
        </p:nvSpPr>
        <p:spPr>
          <a:xfrm rot="7658702">
            <a:off x="3250606" y="1466255"/>
            <a:ext cx="477441" cy="342900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8059762" flipV="1">
            <a:off x="3340698" y="3576043"/>
            <a:ext cx="494109" cy="200025"/>
          </a:xfrm>
          <a:prstGeom prst="triangle">
            <a:avLst>
              <a:gd name="adj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3331771">
            <a:off x="1685024" y="3698859"/>
            <a:ext cx="519791" cy="202920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203" y="3943351"/>
            <a:ext cx="1698625" cy="7798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Pê-ru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 rot="19396678">
            <a:off x="1660525" y="4191000"/>
            <a:ext cx="581025" cy="72628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3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7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19050"/>
            <a:ext cx="838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73" y="15049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886200" y="3145235"/>
            <a:ext cx="5105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rồng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mía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phê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bông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chuối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8600" y="241935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Quần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đảo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Ăng-ti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0" y="3965198"/>
            <a:ext cx="518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Trồng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bông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chuối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ca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lúa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mì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ăn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quả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cận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phê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491" y="3975255"/>
            <a:ext cx="259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Eo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4499" y="3360679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038600" y="2409170"/>
            <a:ext cx="4856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rồng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phê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thuốc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mía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885950"/>
            <a:ext cx="178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85838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 rot="219488">
            <a:off x="1676400" y="2194789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C91603"/>
                </a:solidFill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89406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28576"/>
            <a:ext cx="2305050" cy="1404938"/>
          </a:xfrm>
          <a:prstGeom prst="cloudCallout">
            <a:avLst>
              <a:gd name="adj1" fmla="val 54521"/>
              <a:gd name="adj2" fmla="val 641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TRUNG VÀ NAM MĨ 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1682354"/>
            <a:ext cx="2135188" cy="9001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 NGHIỆP </a:t>
            </a:r>
          </a:p>
          <a:p>
            <a:pPr algn="ctr"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5788" y="400051"/>
            <a:ext cx="5027612" cy="96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HÌNH THỨC SỞ HỮU TRONG NÔNG NGHIỆP </a:t>
            </a:r>
          </a:p>
        </p:txBody>
      </p:sp>
      <p:sp>
        <p:nvSpPr>
          <p:cNvPr id="15" name="Isosceles Triangle 14"/>
          <p:cNvSpPr/>
          <p:nvPr/>
        </p:nvSpPr>
        <p:spPr>
          <a:xfrm rot="14445580">
            <a:off x="3161707" y="2529881"/>
            <a:ext cx="477441" cy="339725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44838" y="2857500"/>
            <a:ext cx="5160962" cy="857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NGÀNH NÔNG NGHIỆP </a:t>
            </a:r>
          </a:p>
          <a:p>
            <a:pPr algn="ctr"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rot="7658702">
            <a:off x="3250606" y="1466255"/>
            <a:ext cx="477441" cy="342900"/>
          </a:xfrm>
          <a:prstGeom prst="triangle">
            <a:avLst>
              <a:gd name="adj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4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69275" y="20779"/>
            <a:ext cx="8991600" cy="8001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KINH TẾ TRUNG VÀ NAM MĨ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28600" y="971550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504D"/>
                </a:solidFill>
                <a:latin typeface="Times New Roman" pitchFamily="18" charset="0"/>
              </a:rPr>
              <a:t>Nông</a:t>
            </a:r>
            <a:r>
              <a:rPr lang="en-US" sz="2800" b="1" u="sng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504D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81000" y="1373505"/>
            <a:ext cx="7696200" cy="37719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859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5755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ien trang 6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3886200" y="0"/>
            <a:ext cx="5257800" cy="19431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6147" name="Picture 5" descr="dien trang 7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886200" y="1943100"/>
            <a:ext cx="5257800" cy="15430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6148" name="Picture 6" descr="dien trang 8.jpg"/>
          <p:cNvPicPr>
            <a:picLocks noChangeAspect="1"/>
          </p:cNvPicPr>
          <p:nvPr/>
        </p:nvPicPr>
        <p:blipFill>
          <a:blip r:embed="rId4">
            <a:lum bright="-40000" contrast="30000"/>
          </a:blip>
          <a:srcRect/>
          <a:stretch>
            <a:fillRect/>
          </a:stretch>
        </p:blipFill>
        <p:spPr bwMode="auto">
          <a:xfrm>
            <a:off x="3886200" y="3543300"/>
            <a:ext cx="5214938" cy="1600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3500" y="1028701"/>
            <a:ext cx="2908300" cy="828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mi-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-fun-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-a)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800" y="571501"/>
            <a:ext cx="838200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1828800"/>
            <a:ext cx="762000" cy="40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3500" y="3657600"/>
            <a:ext cx="28321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la-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-fun-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-a)</a:t>
            </a:r>
          </a:p>
          <a:p>
            <a:pPr algn="ctr">
              <a:defRPr/>
            </a:pP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971803" y="4000502"/>
            <a:ext cx="842957" cy="23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60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4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66982"/>
              </p:ext>
            </p:extLst>
          </p:nvPr>
        </p:nvGraphicFramePr>
        <p:xfrm>
          <a:off x="838200" y="571500"/>
          <a:ext cx="8001000" cy="439737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hữu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1200149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48400" y="1200151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1943099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05203" y="2778264"/>
            <a:ext cx="291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81400" y="3486150"/>
            <a:ext cx="2590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62400" y="434340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77000" y="4343402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00800" y="35433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67400" y="2571749"/>
            <a:ext cx="3124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48400" y="209544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sp>
        <p:nvSpPr>
          <p:cNvPr id="8234" name="Text Box 54"/>
          <p:cNvSpPr txBox="1">
            <a:spLocks noChangeArrowheads="1"/>
          </p:cNvSpPr>
          <p:nvPr/>
        </p:nvSpPr>
        <p:spPr bwMode="auto">
          <a:xfrm>
            <a:off x="2514600" y="40005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731" name="Line 83"/>
          <p:cNvSpPr>
            <a:spLocks noChangeShapeType="1"/>
          </p:cNvSpPr>
          <p:nvPr/>
        </p:nvSpPr>
        <p:spPr bwMode="auto">
          <a:xfrm>
            <a:off x="838200" y="571499"/>
            <a:ext cx="25908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914400" y="857251"/>
            <a:ext cx="1828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Đặc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điểm</a:t>
            </a:r>
            <a:endParaRPr lang="vi-VN" sz="26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40" name="Text Box 94"/>
          <p:cNvSpPr txBox="1">
            <a:spLocks noChangeArrowheads="1"/>
          </p:cNvSpPr>
          <p:nvPr/>
        </p:nvSpPr>
        <p:spPr bwMode="auto">
          <a:xfrm>
            <a:off x="2370138" y="1031081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2006600" y="542926"/>
            <a:ext cx="2057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Hình thức</a:t>
            </a:r>
          </a:p>
        </p:txBody>
      </p:sp>
    </p:spTree>
    <p:extLst>
      <p:ext uri="{BB962C8B-B14F-4D97-AF65-F5344CB8AC3E}">
        <p14:creationId xmlns:p14="http://schemas.microsoft.com/office/powerpoint/2010/main" val="64838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8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27731" grpId="0" animBg="1"/>
      <p:bldP spid="27741" grpId="0"/>
      <p:bldP spid="277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6675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?Qua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bảng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so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sánh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rút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ra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bất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hợp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lý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chế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sở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hữu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ruộng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đất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ở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Trung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Nam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Mỹ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Đại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điển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chủ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chiếm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số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lượng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ít</a:t>
            </a:r>
            <a:r>
              <a:rPr lang="en-US" sz="2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(5%)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nhưng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chiếm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giữ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nhiều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ruộng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đất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Nông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dân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chiếm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số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lượng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lớn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nhưng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ít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ruộng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đất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(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dưới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5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hecta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81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4"/>
          <p:cNvSpPr txBox="1">
            <a:spLocks noChangeArrowheads="1"/>
          </p:cNvSpPr>
          <p:nvPr/>
        </p:nvSpPr>
        <p:spPr bwMode="auto">
          <a:xfrm>
            <a:off x="3429000" y="8001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43" name="Text Box 70"/>
          <p:cNvSpPr txBox="1">
            <a:spLocks noChangeArrowheads="1"/>
          </p:cNvSpPr>
          <p:nvPr/>
        </p:nvSpPr>
        <p:spPr bwMode="auto">
          <a:xfrm>
            <a:off x="1676400" y="0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729" name="AutoShape 81"/>
          <p:cNvSpPr>
            <a:spLocks noChangeArrowheads="1"/>
          </p:cNvSpPr>
          <p:nvPr/>
        </p:nvSpPr>
        <p:spPr bwMode="auto">
          <a:xfrm>
            <a:off x="609600" y="133350"/>
            <a:ext cx="7772400" cy="14192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6604" y="1757197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Kìm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hãm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nghiệp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3" y="2228851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kĩ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do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4" y="3009034"/>
            <a:ext cx="8254999" cy="7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950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4"/>
          <p:cNvSpPr txBox="1">
            <a:spLocks noChangeArrowheads="1"/>
          </p:cNvSpPr>
          <p:nvPr/>
        </p:nvSpPr>
        <p:spPr bwMode="auto">
          <a:xfrm>
            <a:off x="3429000" y="8001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43" name="Text Box 70"/>
          <p:cNvSpPr txBox="1">
            <a:spLocks noChangeArrowheads="1"/>
          </p:cNvSpPr>
          <p:nvPr/>
        </p:nvSpPr>
        <p:spPr bwMode="auto">
          <a:xfrm>
            <a:off x="1676400" y="0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729" name="AutoShape 81"/>
          <p:cNvSpPr>
            <a:spLocks noChangeArrowheads="1"/>
          </p:cNvSpPr>
          <p:nvPr/>
        </p:nvSpPr>
        <p:spPr bwMode="auto">
          <a:xfrm>
            <a:off x="609600" y="184667"/>
            <a:ext cx="7848600" cy="132028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714500"/>
            <a:ext cx="7848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400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99744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1137</Words>
  <Application>Microsoft Office PowerPoint</Application>
  <PresentationFormat>On-screen Show (16:9)</PresentationFormat>
  <Paragraphs>140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1_Office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P271219</cp:lastModifiedBy>
  <cp:revision>22</cp:revision>
  <dcterms:created xsi:type="dcterms:W3CDTF">2020-04-18T04:58:06Z</dcterms:created>
  <dcterms:modified xsi:type="dcterms:W3CDTF">2020-05-01T07:18:59Z</dcterms:modified>
</cp:coreProperties>
</file>