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</p:sldMasterIdLst>
  <p:notesMasterIdLst>
    <p:notesMasterId r:id="rId42"/>
  </p:notesMasterIdLst>
  <p:sldIdLst>
    <p:sldId id="309" r:id="rId12"/>
    <p:sldId id="293" r:id="rId13"/>
    <p:sldId id="294" r:id="rId14"/>
    <p:sldId id="310" r:id="rId15"/>
    <p:sldId id="311" r:id="rId16"/>
    <p:sldId id="312" r:id="rId17"/>
    <p:sldId id="313" r:id="rId18"/>
    <p:sldId id="282" r:id="rId19"/>
    <p:sldId id="283" r:id="rId20"/>
    <p:sldId id="284" r:id="rId21"/>
    <p:sldId id="285" r:id="rId22"/>
    <p:sldId id="286" r:id="rId23"/>
    <p:sldId id="287" r:id="rId24"/>
    <p:sldId id="296" r:id="rId25"/>
    <p:sldId id="314" r:id="rId26"/>
    <p:sldId id="289" r:id="rId27"/>
    <p:sldId id="308" r:id="rId28"/>
    <p:sldId id="272" r:id="rId29"/>
    <p:sldId id="273" r:id="rId30"/>
    <p:sldId id="275" r:id="rId31"/>
    <p:sldId id="274" r:id="rId32"/>
    <p:sldId id="307" r:id="rId33"/>
    <p:sldId id="276" r:id="rId34"/>
    <p:sldId id="277" r:id="rId35"/>
    <p:sldId id="280" r:id="rId36"/>
    <p:sldId id="263" r:id="rId37"/>
    <p:sldId id="297" r:id="rId38"/>
    <p:sldId id="298" r:id="rId39"/>
    <p:sldId id="315" r:id="rId40"/>
    <p:sldId id="31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E4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4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0FDA-E7D9-4211-A200-3B3DEDD7521F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E25C9-27FC-4C7C-A77A-01D30EF2D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0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221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650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293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305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46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907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982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688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171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2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2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591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298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99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118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015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32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625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243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12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6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051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841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3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53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1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1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7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43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4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5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80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0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40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33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2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1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30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20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6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4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12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98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44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7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27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95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74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6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5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90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57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5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74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39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30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05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87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8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18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4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3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73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59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26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74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1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01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3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43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81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74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8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90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33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755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58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32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6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68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26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25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90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0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71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96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273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377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88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1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829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71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811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33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86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807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537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54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14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665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022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091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951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232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27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958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236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3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47FC-1546-4296-AFED-A7E98D9B3DE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8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6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1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9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90.xml"/><Relationship Id="rId4" Type="http://schemas.openxmlformats.org/officeDocument/2006/relationships/audio" Target="../media/audio60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slide" Target="slide24.xml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12" Type="http://schemas.openxmlformats.org/officeDocument/2006/relationships/slide" Target="slide23.xml"/><Relationship Id="rId17" Type="http://schemas.openxmlformats.org/officeDocument/2006/relationships/image" Target="../media/image36.jpeg"/><Relationship Id="rId2" Type="http://schemas.openxmlformats.org/officeDocument/2006/relationships/audio" Target="../media/audio7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slide" Target="slide21.xml"/><Relationship Id="rId5" Type="http://schemas.openxmlformats.org/officeDocument/2006/relationships/audio" Target="../media/audio5.wav"/><Relationship Id="rId15" Type="http://schemas.openxmlformats.org/officeDocument/2006/relationships/image" Target="../media/image34.png"/><Relationship Id="rId10" Type="http://schemas.openxmlformats.org/officeDocument/2006/relationships/slide" Target="slide20.xml"/><Relationship Id="rId4" Type="http://schemas.openxmlformats.org/officeDocument/2006/relationships/audio" Target="../media/audio8.wav"/><Relationship Id="rId9" Type="http://schemas.openxmlformats.org/officeDocument/2006/relationships/slide" Target="slide19.xml"/><Relationship Id="rId1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3.xml"/><Relationship Id="rId5" Type="http://schemas.openxmlformats.org/officeDocument/2006/relationships/slide" Target="slide18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01.xml"/><Relationship Id="rId5" Type="http://schemas.openxmlformats.org/officeDocument/2006/relationships/audio" Target="NUL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7.xml"/><Relationship Id="rId5" Type="http://schemas.openxmlformats.org/officeDocument/2006/relationships/audio" Target="../media/audio3.wav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8.xml"/><Relationship Id="rId5" Type="http://schemas.openxmlformats.org/officeDocument/2006/relationships/slide" Target="slide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9.xml"/><Relationship Id="rId5" Type="http://schemas.openxmlformats.org/officeDocument/2006/relationships/audio" Target="../media/audio50.wav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4937" y="1542438"/>
            <a:ext cx="6402475" cy="281577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4472C4">
                    <a:lumMod val="50000"/>
                  </a:srgbClr>
                </a:solidFill>
              </a:rPr>
              <a:t>WELCOME TO </a:t>
            </a:r>
            <a:r>
              <a:rPr lang="vi-VN" dirty="0">
                <a:solidFill>
                  <a:srgbClr val="4472C4">
                    <a:lumMod val="50000"/>
                  </a:srgbClr>
                </a:solidFill>
              </a:rPr>
              <a:t>OUR </a:t>
            </a:r>
          </a:p>
          <a:p>
            <a:pPr algn="ctr"/>
            <a:r>
              <a:rPr lang="en-US" dirty="0">
                <a:solidFill>
                  <a:srgbClr val="4472C4">
                    <a:lumMod val="50000"/>
                  </a:srgbClr>
                </a:solidFill>
              </a:rPr>
              <a:t>CLASS </a:t>
            </a:r>
            <a:endParaRPr lang="vi-VN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133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4.81481E-6 L 1.875E-6 -0.07223 " pathEditMode="relative" rAng="0" ptsTypes="AA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4.81481E-6 L 1.875E-6 -0.07223 " pathEditMode="relative" rAng="0" ptsTypes="AA">
                                      <p:cBhvr>
                                        <p:cTn id="12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:\jdm\sua-tu-lanh-tai-nha-da-na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3"/>
            <a:ext cx="8305800" cy="51815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57150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Modern fridge</a:t>
            </a:r>
          </a:p>
        </p:txBody>
      </p:sp>
    </p:spTree>
    <p:extLst>
      <p:ext uri="{BB962C8B-B14F-4D97-AF65-F5344CB8AC3E}">
        <p14:creationId xmlns:p14="http://schemas.microsoft.com/office/powerpoint/2010/main" val="3658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Hi-tech robot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E:\jdm\32_28_1333732834_3_7_3c1f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1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Automatic washing machine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E:\jdm\may-giat-panasonic-na-f90a1wrvg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52600" y="913883"/>
            <a:ext cx="6029152" cy="594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5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jdm\sua-tu-lanh-tai-nha-da-n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1033" y="3581400"/>
            <a:ext cx="3233057" cy="2514600"/>
          </a:xfrm>
          <a:prstGeom prst="rect">
            <a:avLst/>
          </a:prstGeom>
          <a:noFill/>
        </p:spPr>
      </p:pic>
      <p:pic>
        <p:nvPicPr>
          <p:cNvPr id="5124" name="Picture 4" descr="E:\jdm\32_28_1333732834_3_7_3c1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2438400" cy="2438400"/>
          </a:xfrm>
          <a:prstGeom prst="rect">
            <a:avLst/>
          </a:prstGeom>
          <a:noFill/>
        </p:spPr>
      </p:pic>
      <p:pic>
        <p:nvPicPr>
          <p:cNvPr id="5125" name="Picture 5" descr="E:\jdm\may-giat-panasonic-na-f90a1wrvg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33400"/>
            <a:ext cx="2819400" cy="1981200"/>
          </a:xfrm>
          <a:prstGeom prst="rect">
            <a:avLst/>
          </a:prstGeom>
          <a:noFill/>
        </p:spPr>
      </p:pic>
      <p:pic>
        <p:nvPicPr>
          <p:cNvPr id="5126" name="Picture 6" descr="E:\jdm\may-rua-ly-coc-40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09600"/>
            <a:ext cx="4114800" cy="2285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6600" y="18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89578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1" y="2895782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Automatic dishwasher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259098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90" y="6396517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Modern fridge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24858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2" y="6396517"/>
            <a:ext cx="198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Hi-tech robot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6172201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259098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Automatic washing machine</a:t>
            </a:r>
          </a:p>
        </p:txBody>
      </p:sp>
      <p:pic>
        <p:nvPicPr>
          <p:cNvPr id="16" name="Picture 2" descr="C:\Users\FPTShop\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791268" y="3581400"/>
            <a:ext cx="3000023" cy="2743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7338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Wireless TV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6477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45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0" y="632924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Hi-tech robot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3286780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8077200" y="3286126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81" name="TextBox 16"/>
          <p:cNvSpPr txBox="1">
            <a:spLocks noChangeArrowheads="1"/>
          </p:cNvSpPr>
          <p:nvPr/>
        </p:nvSpPr>
        <p:spPr bwMode="auto">
          <a:xfrm>
            <a:off x="5029200" y="3969604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3969603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7183" name="TextBox 18"/>
          <p:cNvSpPr txBox="1">
            <a:spLocks noChangeArrowheads="1"/>
          </p:cNvSpPr>
          <p:nvPr/>
        </p:nvSpPr>
        <p:spPr bwMode="auto">
          <a:xfrm>
            <a:off x="8077200" y="4733926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4734580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7185" name="TextBox 20"/>
          <p:cNvSpPr txBox="1">
            <a:spLocks noChangeArrowheads="1"/>
          </p:cNvSpPr>
          <p:nvPr/>
        </p:nvSpPr>
        <p:spPr bwMode="auto">
          <a:xfrm>
            <a:off x="6705600" y="5503129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5503783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77200" y="6252865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Ex1: Listen and repeat the appliances in the box. Then put them in the appropriate columns. ( You may use an appliance more than once)</a:t>
            </a:r>
            <a:endParaRPr lang="en-US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09800" y="838200"/>
            <a:ext cx="6934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Living room        bedroom      kitchen       bathroom	</a:t>
            </a:r>
          </a:p>
          <a:p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327214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Wireless TV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3893557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Automatic dishwasher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72011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Modern fridge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5341385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Automatic 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washing machine</a:t>
            </a: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6705600" y="3276601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7" name="TextBox 16"/>
          <p:cNvSpPr txBox="1">
            <a:spLocks noChangeArrowheads="1"/>
          </p:cNvSpPr>
          <p:nvPr/>
        </p:nvSpPr>
        <p:spPr bwMode="auto">
          <a:xfrm>
            <a:off x="8077200" y="3969604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" name="TextBox 16"/>
          <p:cNvSpPr txBox="1">
            <a:spLocks noChangeArrowheads="1"/>
          </p:cNvSpPr>
          <p:nvPr/>
        </p:nvSpPr>
        <p:spPr bwMode="auto">
          <a:xfrm>
            <a:off x="3200400" y="3969604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5029200" y="4724401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" name="TextBox 16"/>
          <p:cNvSpPr txBox="1">
            <a:spLocks noChangeArrowheads="1"/>
          </p:cNvSpPr>
          <p:nvPr/>
        </p:nvSpPr>
        <p:spPr bwMode="auto">
          <a:xfrm>
            <a:off x="3200400" y="4733926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1" name="TextBox 16"/>
          <p:cNvSpPr txBox="1">
            <a:spLocks noChangeArrowheads="1"/>
          </p:cNvSpPr>
          <p:nvPr/>
        </p:nvSpPr>
        <p:spPr bwMode="auto">
          <a:xfrm>
            <a:off x="3200400" y="5503129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2" name="TextBox 16"/>
          <p:cNvSpPr txBox="1">
            <a:spLocks noChangeArrowheads="1"/>
          </p:cNvSpPr>
          <p:nvPr/>
        </p:nvSpPr>
        <p:spPr bwMode="auto">
          <a:xfrm>
            <a:off x="5029200" y="5503129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00400" y="3276600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05600" y="6252865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00400" y="6252865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05400" y="6252865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8544" y="146685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44780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447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15240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unit-10-a-closer-look-1-ex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1104900"/>
            <a:ext cx="1066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5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77985"/>
              </p:ext>
            </p:extLst>
          </p:nvPr>
        </p:nvGraphicFramePr>
        <p:xfrm>
          <a:off x="552452" y="1557866"/>
          <a:ext cx="3248025" cy="48618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8025">
                  <a:extLst>
                    <a:ext uri="{9D8B030D-6E8A-4147-A177-3AD203B41FA5}">
                      <a16:colId xmlns:a16="http://schemas.microsoft.com/office/drawing/2014/main" val="3585233578"/>
                    </a:ext>
                  </a:extLst>
                </a:gridCol>
              </a:tblGrid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vi-VN" sz="4000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708532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1. Wireless TV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09329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2.</a:t>
                      </a:r>
                      <a:r>
                        <a:rPr lang="en-US" sz="2400" baseline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Automatic dishwasher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82079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3. Modern fridge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149796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4. Automatic</a:t>
                      </a:r>
                      <a:r>
                        <a:rPr lang="en-US" sz="2400" baseline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washing machine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15781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5. hi-tech robot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59777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28801"/>
              </p:ext>
            </p:extLst>
          </p:nvPr>
        </p:nvGraphicFramePr>
        <p:xfrm>
          <a:off x="5195888" y="1538827"/>
          <a:ext cx="3248025" cy="52465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8025">
                  <a:extLst>
                    <a:ext uri="{9D8B030D-6E8A-4147-A177-3AD203B41FA5}">
                      <a16:colId xmlns:a16="http://schemas.microsoft.com/office/drawing/2014/main" val="3585233578"/>
                    </a:ext>
                  </a:extLst>
                </a:gridCol>
              </a:tblGrid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</a:t>
                      </a:r>
                      <a:endParaRPr lang="vi-VN" sz="4000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708532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a. Look after children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09329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b. Cook meals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82079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c. Helps us watch TV </a:t>
                      </a:r>
                      <a:r>
                        <a:rPr lang="en-US" sz="2400" dirty="0" err="1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programmes</a:t>
                      </a:r>
                      <a:r>
                        <a:rPr lang="en-US" sz="2400" baseline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from space 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149796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d.</a:t>
                      </a:r>
                      <a:r>
                        <a:rPr lang="en-US" sz="2400" baseline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Wash and dry dishes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15781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e.</a:t>
                      </a:r>
                      <a:r>
                        <a:rPr lang="en-US" sz="2400" baseline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Wash and dry clothes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59777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786207" y="2743200"/>
            <a:ext cx="1414463" cy="167640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00477" y="3562350"/>
            <a:ext cx="1400175" cy="167640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00476" y="3562350"/>
            <a:ext cx="1385888" cy="89535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86207" y="5181600"/>
            <a:ext cx="1414463" cy="81915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86188" y="2781300"/>
            <a:ext cx="1400175" cy="321945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7625" y="176692"/>
            <a:ext cx="822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Act </a:t>
            </a:r>
            <a:r>
              <a:rPr lang="en-US" sz="2400" b="1" dirty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</a:t>
            </a:r>
            <a:r>
              <a:rPr lang="en-US" sz="24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: Match the appliances in </a:t>
            </a:r>
            <a:r>
              <a:rPr lang="en-US" sz="3600" b="1" dirty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A</a:t>
            </a:r>
            <a:r>
              <a:rPr lang="en-US" sz="24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with the thing they can or might to in </a:t>
            </a:r>
            <a:r>
              <a:rPr lang="en-US" sz="3600" b="1" dirty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B</a:t>
            </a:r>
            <a:r>
              <a:rPr lang="en-US" sz="2400" b="1" dirty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endParaRPr lang="vi-VN" sz="2400" b="1" dirty="0">
              <a:solidFill>
                <a:srgbClr val="7030A0"/>
              </a:solidFill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7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27351" y="1524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3. Work in pairs. Using the information in </a:t>
            </a:r>
            <a:r>
              <a:rPr lang="en-SG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, ask and answer questions about appliances in the house</a:t>
            </a:r>
            <a:r>
              <a:rPr lang="en-SG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57291" y="3733800"/>
            <a:ext cx="85331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SG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SG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: What does a </a:t>
            </a:r>
            <a:r>
              <a:rPr lang="en-SG" sz="3600" u="sng" dirty="0">
                <a:latin typeface="Times New Roman" pitchFamily="18" charset="0"/>
                <a:cs typeface="Times New Roman" pitchFamily="18" charset="0"/>
              </a:rPr>
              <a:t>wireless TV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 do?</a:t>
            </a:r>
          </a:p>
          <a:p>
            <a:r>
              <a:rPr lang="en-SG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: It helps us </a:t>
            </a:r>
            <a:r>
              <a:rPr lang="en-SG" sz="3600" u="sng" dirty="0">
                <a:latin typeface="Times New Roman" pitchFamily="18" charset="0"/>
                <a:cs typeface="Times New Roman" pitchFamily="18" charset="0"/>
              </a:rPr>
              <a:t>watch TV programmes from space.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39498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Notice 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Help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do/ to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6" name="Picture 2" descr="Kết quả hình ảnh cho play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14400"/>
            <a:ext cx="844242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12869"/>
      </p:ext>
    </p:extLst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362200" y="1949450"/>
            <a:ext cx="1371600" cy="13271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61443" name="Rectangl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33800" y="1905000"/>
            <a:ext cx="13716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1444" name="Rectangle 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05400" y="1905000"/>
            <a:ext cx="13716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61445" name="Rectangle 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362200" y="3276600"/>
            <a:ext cx="13716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381000" y="5791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1295400" y="5791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1676400" y="5791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1676400" y="6172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1219200" y="6172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2057400" y="5867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302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62100" y="515938"/>
            <a:ext cx="5791200" cy="1219200"/>
          </a:xfrm>
          <a:prstGeom prst="ribbon">
            <a:avLst>
              <a:gd name="adj1" fmla="val 12500"/>
              <a:gd name="adj2" fmla="val 71491"/>
            </a:avLst>
          </a:prstGeom>
          <a:solidFill>
            <a:srgbClr val="00FF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3200">
              <a:solidFill>
                <a:srgbClr val="990033"/>
              </a:solidFill>
              <a:latin typeface=".VnBodoniH" pitchFamily="34" charset="0"/>
            </a:endParaRPr>
          </a:p>
        </p:txBody>
      </p:sp>
      <p:sp>
        <p:nvSpPr>
          <p:cNvPr id="61458" name="AutoShape 18"/>
          <p:cNvSpPr>
            <a:spLocks noChangeArrowheads="1"/>
          </p:cNvSpPr>
          <p:nvPr/>
        </p:nvSpPr>
        <p:spPr bwMode="auto">
          <a:xfrm>
            <a:off x="75380" y="1047507"/>
            <a:ext cx="1600200" cy="1565521"/>
          </a:xfrm>
          <a:prstGeom prst="star5">
            <a:avLst/>
          </a:prstGeom>
          <a:solidFill>
            <a:srgbClr val="FFFF99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000">
              <a:latin typeface=".VnTime" pitchFamily="34" charset="0"/>
              <a:cs typeface="+mn-cs"/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533400" y="1610138"/>
            <a:ext cx="685800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10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73871" y="1604798"/>
            <a:ext cx="88106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20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473871" y="1604798"/>
            <a:ext cx="80486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30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421668" y="1604798"/>
            <a:ext cx="98560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40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380999" y="1599725"/>
            <a:ext cx="1066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50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358749" y="1599716"/>
            <a:ext cx="103346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60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473049" y="1599716"/>
            <a:ext cx="80486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70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381000" y="1604793"/>
            <a:ext cx="1066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80</a:t>
            </a:r>
          </a:p>
        </p:txBody>
      </p:sp>
      <p:sp>
        <p:nvSpPr>
          <p:cNvPr id="61468" name="AutoShape 28"/>
          <p:cNvSpPr>
            <a:spLocks noChangeArrowheads="1"/>
          </p:cNvSpPr>
          <p:nvPr/>
        </p:nvSpPr>
        <p:spPr bwMode="auto">
          <a:xfrm>
            <a:off x="7353300" y="1047503"/>
            <a:ext cx="1524000" cy="1524000"/>
          </a:xfrm>
          <a:prstGeom prst="star5">
            <a:avLst/>
          </a:prstGeom>
          <a:solidFill>
            <a:srgbClr val="FFFF99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000">
              <a:latin typeface=".VnTime" pitchFamily="34" charset="0"/>
              <a:cs typeface="+mn-cs"/>
            </a:endParaRP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7658100" y="1620892"/>
            <a:ext cx="9144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10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7814476" y="1657065"/>
            <a:ext cx="9064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.VnTime" pitchFamily="34" charset="0"/>
              </a:rPr>
              <a:t>20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7772400" y="1615281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30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7696200" y="162089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.VnTime" pitchFamily="34" charset="0"/>
              </a:rPr>
              <a:t>40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7696200" y="162089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50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7768431" y="1662399"/>
            <a:ext cx="998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.VnTime" pitchFamily="34" charset="0"/>
              </a:rPr>
              <a:t>60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7696200" y="162089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.VnTime" pitchFamily="34" charset="0"/>
              </a:rPr>
              <a:t>70</a:t>
            </a:r>
          </a:p>
        </p:txBody>
      </p:sp>
      <p:sp>
        <p:nvSpPr>
          <p:cNvPr id="12322" name="WordArt 37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590800" y="892705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Lucky Numbers</a:t>
            </a:r>
          </a:p>
        </p:txBody>
      </p:sp>
      <p:sp>
        <p:nvSpPr>
          <p:cNvPr id="36" name="Rectangle 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3716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7" name="Rectangle 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05400" y="3276600"/>
            <a:ext cx="13716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9" name="Right Arrow 38">
            <a:hlinkClick r:id="rId14" action="ppaction://hlinksldjump"/>
          </p:cNvPr>
          <p:cNvSpPr/>
          <p:nvPr/>
        </p:nvSpPr>
        <p:spPr>
          <a:xfrm>
            <a:off x="7471930" y="6048375"/>
            <a:ext cx="1519670" cy="7048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" name="Picture 39" descr="Kết quả hình ảnh cho To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0" y="2819400"/>
            <a:ext cx="144697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Kết quả hình ảnh cho jerr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33" y="2819400"/>
            <a:ext cx="140537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ADMININ\Downloads\16938-Clipart-Picture-Of-A-Tornado-Mascot-Cartoon-Character-Welcoming-With-Open-Arms[1].jpg"/>
          <p:cNvPicPr>
            <a:picLocks noGrp="1"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1306140">
            <a:off x="6564901" y="-52596"/>
            <a:ext cx="1714244" cy="1706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1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61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61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6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45" grpId="0" animBg="1"/>
      <p:bldP spid="61445" grpId="1" animBg="1"/>
      <p:bldP spid="61459" grpId="0"/>
      <p:bldP spid="61459" grpId="1"/>
      <p:bldP spid="61460" grpId="0"/>
      <p:bldP spid="61460" grpId="1"/>
      <p:bldP spid="61461" grpId="0"/>
      <p:bldP spid="61461" grpId="1"/>
      <p:bldP spid="61462" grpId="0"/>
      <p:bldP spid="61462" grpId="1"/>
      <p:bldP spid="61463" grpId="0"/>
      <p:bldP spid="61463" grpId="1"/>
      <p:bldP spid="61464" grpId="0"/>
      <p:bldP spid="61464" grpId="1"/>
      <p:bldP spid="61465" grpId="0"/>
      <p:bldP spid="61465" grpId="1"/>
      <p:bldP spid="61466" grpId="0"/>
      <p:bldP spid="61466" grpId="1"/>
      <p:bldP spid="61469" grpId="0"/>
      <p:bldP spid="61469" grpId="1"/>
      <p:bldP spid="61470" grpId="0" build="allAtOnce"/>
      <p:bldP spid="61471" grpId="0"/>
      <p:bldP spid="61471" grpId="1"/>
      <p:bldP spid="61472" grpId="0" build="allAtOnce"/>
      <p:bldP spid="61473" grpId="0" build="allAtOnce"/>
      <p:bldP spid="61474" grpId="0" build="allAtOnce"/>
      <p:bldP spid="61475" grpId="0" build="allAtOnce"/>
      <p:bldP spid="36" grpId="0" animBg="1"/>
      <p:bldP spid="36" grpId="1" animBg="1"/>
      <p:bldP spid="37" grpId="0" animBg="1"/>
      <p:bldP spid="3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53349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automatic dishwasher/ wash and dry dishes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698" y="1828800"/>
            <a:ext cx="90653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A:What 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does an automatic dishwasher do?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B: It helps us wash and dry dishes</a:t>
            </a:r>
          </a:p>
          <a:p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304805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Oral Test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854" y="2016177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My future house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will be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the countryside.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My house will be surrounded by many trees and flower.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There will be five rooms in my house.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house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might have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wireless TV to watch TV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from space.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1066800"/>
            <a:ext cx="70104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Talk about your future house where you want to live in the future.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0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MOU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668895"/>
            <a:ext cx="29876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4800600" y="457201"/>
            <a:ext cx="4133850" cy="2538413"/>
          </a:xfrm>
          <a:prstGeom prst="cloudCallout">
            <a:avLst>
              <a:gd name="adj1" fmla="val -44472"/>
              <a:gd name="adj2" fmla="val 66574"/>
            </a:avLst>
          </a:prstGeom>
          <a:gradFill rotWithShape="1">
            <a:gsLst>
              <a:gs pos="0">
                <a:srgbClr val="FFFF00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lIns="85039" tIns="42520" rIns="85039" bIns="42520"/>
          <a:lstStyle/>
          <a:p>
            <a:pPr algn="ctr">
              <a:defRPr/>
            </a:pP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Lucky  Number</a:t>
            </a:r>
            <a:endParaRPr lang="en-US" sz="2800">
              <a:cs typeface="+mn-cs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457201" y="1447982"/>
            <a:ext cx="4235450" cy="2398713"/>
          </a:xfrm>
          <a:prstGeom prst="cloudCallout">
            <a:avLst>
              <a:gd name="adj1" fmla="val 48278"/>
              <a:gd name="adj2" fmla="val 7640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lIns="85039" tIns="42520" rIns="85039" bIns="42520"/>
          <a:lstStyle/>
          <a:p>
            <a:pPr algn="ctr"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Lucky  Number</a:t>
            </a:r>
            <a:endParaRPr lang="en-US" sz="2800">
              <a:cs typeface="+mn-cs"/>
            </a:endParaRPr>
          </a:p>
        </p:txBody>
      </p:sp>
      <p:pic>
        <p:nvPicPr>
          <p:cNvPr id="15366" name="Picture 8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352800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04891" y="1524001"/>
            <a:ext cx="7289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3. 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modern fridge / cook meals</a:t>
            </a:r>
            <a:endParaRPr lang="en-US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124200"/>
            <a:ext cx="80377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A:What 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does a modern fridge do?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B: It helps us cook meals</a:t>
            </a:r>
          </a:p>
          <a:p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8" name="Picture 1" descr="C:\Users\ADMININ\Downloads\7469495-Blue-tornado-on-white-background-Stock-Vector-wind-tornado-cartoo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0" y="255588"/>
            <a:ext cx="4427538" cy="5383212"/>
          </a:xfrm>
          <a:noFill/>
        </p:spPr>
      </p:pic>
      <p:sp>
        <p:nvSpPr>
          <p:cNvPr id="7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automatic washing machine /wash and dry clothes</a:t>
            </a:r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743206"/>
            <a:ext cx="90348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A:What 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does an automatic washing machine do?</a:t>
            </a:r>
          </a:p>
          <a:p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B: It helps us wash and dry clothes</a:t>
            </a:r>
          </a:p>
          <a:p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22034" y="1600203"/>
            <a:ext cx="8007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a hi-tech robot / look after children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1094" y="2545140"/>
            <a:ext cx="69317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A:What 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does a hi-tech robot do?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B: It helps us look after children</a:t>
            </a:r>
          </a:p>
          <a:p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982"/>
            <a:ext cx="9144000" cy="4525963"/>
          </a:xfrm>
        </p:spPr>
        <p:txBody>
          <a:bodyPr>
            <a:noAutofit/>
          </a:bodyPr>
          <a:lstStyle/>
          <a:p>
            <a:pPr marL="0" indent="1588">
              <a:buNone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tất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0" indent="1588">
              <a:buNone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dr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/: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dr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giữa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/d/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/r/.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/d/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chặn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1: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chạm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vòm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miệng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luồng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bụng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trí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nghẹn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rút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gốc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sâu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cổ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Xong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cong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luồn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qua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kẽ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ngoài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 (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rung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/r/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tiếp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giữa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/d/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/r/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dr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/.</a:t>
            </a:r>
          </a:p>
          <a:p>
            <a:pPr marL="0" indent="1588">
              <a:buNone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/: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giữa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/t/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/r/.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/t/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chặn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cũng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2200">
                <a:latin typeface="Tahoma" pitchFamily="34" charset="0"/>
                <a:ea typeface="Tahoma" pitchFamily="34" charset="0"/>
                <a:cs typeface="Tahoma" pitchFamily="34" charset="0"/>
              </a:rPr>
              <a:t> a.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1: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chạm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vòm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miệng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luồng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bụng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qua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trí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xonng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chặn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chặn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rút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gốc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sâu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cổ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Xong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cong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luồn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qua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kẽ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ngoài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 (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rung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/r/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tiếp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giữa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/t/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/r/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/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/.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II/ Pronunciation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II/ Pronunciation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990782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I’d like to live in the countryside</a:t>
            </a:r>
          </a:p>
          <a:p>
            <a:pPr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I’d like to travel in a train</a:t>
            </a:r>
          </a:p>
          <a:p>
            <a:pPr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Along the track</a:t>
            </a:r>
          </a:p>
          <a:p>
            <a:pPr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I’d like to drive a tractor</a:t>
            </a:r>
          </a:p>
          <a:p>
            <a:pPr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Through the hay.		</a:t>
            </a:r>
          </a:p>
          <a:p>
            <a:pPr algn="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Drops of water </a:t>
            </a:r>
          </a:p>
          <a:p>
            <a:pPr algn="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Little drops of water</a:t>
            </a:r>
          </a:p>
          <a:p>
            <a:pPr algn="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Drip, drip, drip</a:t>
            </a:r>
          </a:p>
          <a:p>
            <a:pPr algn="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Dripping from the cottage roof</a:t>
            </a:r>
          </a:p>
          <a:p>
            <a:pPr algn="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On a rainy day.</a:t>
            </a:r>
          </a:p>
          <a:p>
            <a:pPr algn="r">
              <a:buNone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									</a:t>
            </a:r>
          </a:p>
          <a:p>
            <a:pPr algn="r">
              <a:buNone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</a:p>
          <a:p>
            <a:pPr>
              <a:buNone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18" y="3657600"/>
            <a:ext cx="308908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91" y="990600"/>
            <a:ext cx="330646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Minus 8"/>
          <p:cNvSpPr/>
          <p:nvPr/>
        </p:nvSpPr>
        <p:spPr>
          <a:xfrm flipV="1">
            <a:off x="2209800" y="1828804"/>
            <a:ext cx="99060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flipV="1">
            <a:off x="2667000" y="2240463"/>
            <a:ext cx="99060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flipV="1">
            <a:off x="3352800" y="2697663"/>
            <a:ext cx="99060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flipV="1">
            <a:off x="2209800" y="2697663"/>
            <a:ext cx="99060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flipV="1">
            <a:off x="6781800" y="3581403"/>
            <a:ext cx="99060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flipV="1">
            <a:off x="3048000" y="1402079"/>
            <a:ext cx="2209800" cy="45720"/>
          </a:xfrm>
          <a:prstGeom prst="mathMin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Minus 15"/>
          <p:cNvSpPr/>
          <p:nvPr/>
        </p:nvSpPr>
        <p:spPr>
          <a:xfrm flipV="1">
            <a:off x="6781800" y="4069085"/>
            <a:ext cx="99060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flipV="1">
            <a:off x="6705600" y="4450263"/>
            <a:ext cx="83820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flipV="1">
            <a:off x="8458200" y="4495800"/>
            <a:ext cx="685800" cy="45720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flipV="1">
            <a:off x="7620000" y="4419600"/>
            <a:ext cx="685800" cy="152400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flipV="1">
            <a:off x="4343400" y="4907462"/>
            <a:ext cx="144780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II/ Pronunciation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0" y="1371606"/>
            <a:ext cx="91440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I’d like to live in the …….………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   I’d like to …………. in a train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	  Along the …………………..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   I’d like to ………….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………..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	  Through the hay.		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………. of water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Little ………. of water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……… , …….. , …….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…………. from the cottage roof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On a rainy day.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									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 4: Listen to the chants. Pay attention with sounds /</a:t>
            </a:r>
            <a:r>
              <a:rPr lang="en-US" sz="2400" b="1" dirty="0" err="1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</a:t>
            </a:r>
            <a:r>
              <a:rPr lang="en-US" sz="24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and /</a:t>
            </a:r>
            <a:r>
              <a:rPr lang="en-US" sz="2400" b="1" dirty="0" err="1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</a:t>
            </a:r>
            <a:r>
              <a:rPr lang="en-US" sz="24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/. Fill in the blanks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518" y="4038600"/>
            <a:ext cx="308908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91" y="1371600"/>
            <a:ext cx="330646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unit-10-a-closer-look-1-ex-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1" y="5897744"/>
            <a:ext cx="1274858" cy="731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7980" y="21412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2959" y="1261811"/>
            <a:ext cx="200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countryside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9455" y="438065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4413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4780" y="483884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Dripping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397020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drops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340375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Drops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3580" y="17233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travel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4404172"/>
            <a:ext cx="139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8642" y="26768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drive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261137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tractor</a:t>
            </a:r>
          </a:p>
        </p:txBody>
      </p:sp>
    </p:spTree>
    <p:extLst>
      <p:ext uri="{BB962C8B-B14F-4D97-AF65-F5344CB8AC3E}">
        <p14:creationId xmlns:p14="http://schemas.microsoft.com/office/powerpoint/2010/main" val="34610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58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  <p:bldP spid="6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"/>
            <a:ext cx="9144000" cy="17830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Act 5: Say the words you have written in the table. Pay attention to sounds </a:t>
            </a:r>
            <a:r>
              <a:rPr lang="en-US" i="1" dirty="0">
                <a:solidFill>
                  <a:srgbClr val="FF0000"/>
                </a:solidFill>
              </a:rPr>
              <a:t>/dr/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i="1" dirty="0">
                <a:solidFill>
                  <a:srgbClr val="FF0000"/>
                </a:solidFill>
              </a:rPr>
              <a:t>/tr/ </a:t>
            </a:r>
            <a:r>
              <a:rPr lang="en-US" dirty="0">
                <a:solidFill>
                  <a:srgbClr val="0070C0"/>
                </a:solidFill>
              </a:rPr>
              <a:t>. Can you add some more words ?</a:t>
            </a:r>
            <a:endParaRPr lang="vi-VN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Group 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23420396"/>
              </p:ext>
            </p:extLst>
          </p:nvPr>
        </p:nvGraphicFramePr>
        <p:xfrm>
          <a:off x="228600" y="1928960"/>
          <a:ext cx="6400800" cy="4876801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93703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drops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93703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countryside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90551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90551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91377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491377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596533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dripping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596533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1320" y="235708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/: dream, drink, drug, dramatic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2760" y="3948349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/tr/: trudge, tradition, traffic,true</a:t>
            </a:r>
          </a:p>
        </p:txBody>
      </p:sp>
    </p:spTree>
    <p:extLst>
      <p:ext uri="{BB962C8B-B14F-4D97-AF65-F5344CB8AC3E}">
        <p14:creationId xmlns:p14="http://schemas.microsoft.com/office/powerpoint/2010/main" val="36811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2" y="1243954"/>
            <a:ext cx="6193971" cy="2394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HOMEWORK</a:t>
            </a:r>
            <a:r>
              <a:rPr lang="en-US" sz="60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" y="2441363"/>
            <a:ext cx="87987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 Learn by heart new words.</a:t>
            </a:r>
            <a:endParaRPr lang="vi-VN" sz="4000" dirty="0">
              <a:solidFill>
                <a:srgbClr val="7030A0"/>
              </a:solidFill>
              <a:cs typeface="Arabic Typesetting" panose="03020402040406030203" pitchFamily="66" charset="-78"/>
            </a:endParaRPr>
          </a:p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en-US" sz="400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Prepare : </a:t>
            </a: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closer look 2.</a:t>
            </a:r>
          </a:p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Do exsercise A1,2 (p26), B1,2 (p27)</a:t>
            </a:r>
            <a:endParaRPr lang="vi-VN" sz="4000" dirty="0">
              <a:solidFill>
                <a:srgbClr val="7030A0"/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49" y="604018"/>
            <a:ext cx="1141950" cy="2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209800" y="3000375"/>
            <a:ext cx="381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a.</a:t>
            </a:r>
          </a:p>
        </p:txBody>
      </p:sp>
      <p:sp>
        <p:nvSpPr>
          <p:cNvPr id="37891" name="Text Box 18"/>
          <p:cNvSpPr txBox="1">
            <a:spLocks noChangeArrowheads="1"/>
          </p:cNvSpPr>
          <p:nvPr/>
        </p:nvSpPr>
        <p:spPr bwMode="auto">
          <a:xfrm>
            <a:off x="0" y="0"/>
            <a:ext cx="8915400" cy="528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* Check up: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Match the words with the pictures. </a:t>
            </a:r>
          </a:p>
        </p:txBody>
      </p:sp>
      <p:pic>
        <p:nvPicPr>
          <p:cNvPr id="37892" name="Picture 20" descr="motor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3048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1" descr="nha thuy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2" descr="pal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3124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3" descr="skyscra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2133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4" descr="uf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981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0" y="1295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1. UFO</a:t>
            </a:r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0" y="1828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2. Houseboat</a:t>
            </a: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0" y="240506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3. Motorhome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0" y="2971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4. Skyscraper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0" y="3505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5. Palace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8674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e.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286000" y="5743575"/>
            <a:ext cx="381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d.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934200" y="28956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c.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4572000" y="29718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8372141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0.26667 0.16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83237E-6 L 0.54583 2.83237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68208E-6 L 0.79583 0.24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12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219 L 0.31667 0.344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486 L 0.69167 0.498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7" grpId="0"/>
      <p:bldP spid="79897" grpId="1"/>
      <p:bldP spid="79899" grpId="0"/>
      <p:bldP spid="79899" grpId="1"/>
      <p:bldP spid="79900" grpId="0"/>
      <p:bldP spid="79900" grpId="1"/>
      <p:bldP spid="79902" grpId="0"/>
      <p:bldP spid="79902" grpId="1"/>
      <p:bldP spid="79903" grpId="0"/>
      <p:bldP spid="7990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7453" y="3129449"/>
            <a:ext cx="5305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THANK YOU</a:t>
            </a:r>
          </a:p>
          <a:p>
            <a:pPr algn="ctr"/>
            <a:r>
              <a:rPr lang="en-US" sz="66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FOR </a:t>
            </a:r>
          </a:p>
          <a:p>
            <a:pPr algn="ctr"/>
            <a:r>
              <a:rPr lang="en-US" sz="66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 </a:t>
            </a:r>
            <a:r>
              <a:rPr lang="vi-VN" sz="66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your attention</a:t>
            </a:r>
            <a:r>
              <a:rPr lang="en-US" sz="66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!!!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09" y="3"/>
            <a:ext cx="934289" cy="42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09" y="3"/>
            <a:ext cx="934289" cy="426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47" y="3"/>
            <a:ext cx="934289" cy="426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86" y="3"/>
            <a:ext cx="934289" cy="4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4890"/>
      </p:ext>
    </p:extLst>
  </p:cSld>
  <p:clrMapOvr>
    <a:masterClrMapping/>
  </p:clrMapOvr>
  <p:transition spd="slow">
    <p:fad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1.11111E-6 L -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3.7037E-7 L -1.04167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3.7037E-7 L -1.041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03638"/>
            <a:ext cx="8077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4400" dirty="0">
                <a:solidFill>
                  <a:srgbClr val="FF0000"/>
                </a:solidFill>
                <a:latin typeface="Calibri" panose="020F0502020204030204"/>
              </a:rPr>
              <a:t>Period </a:t>
            </a:r>
            <a:r>
              <a:rPr lang="en-US" sz="4400" dirty="0">
                <a:solidFill>
                  <a:srgbClr val="FF0000"/>
                </a:solidFill>
                <a:latin typeface="Calibri" panose="020F0502020204030204"/>
              </a:rPr>
              <a:t>78</a:t>
            </a:r>
            <a:r>
              <a:rPr lang="vi-VN" sz="4400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en-US" sz="4400" u="sng" dirty="0">
                <a:solidFill>
                  <a:srgbClr val="FF0000"/>
                </a:solidFill>
              </a:rPr>
              <a:t>Unit 10: OUR HOUSE IN </a:t>
            </a:r>
            <a:r>
              <a:rPr lang="vi-VN" sz="4400" dirty="0">
                <a:solidFill>
                  <a:srgbClr val="FF0000"/>
                </a:solidFill>
                <a:latin typeface="Calibri" panose="020F0502020204030204"/>
              </a:rPr>
              <a:t>		</a:t>
            </a:r>
            <a:r>
              <a:rPr lang="en-US" sz="4400" u="sng" dirty="0">
                <a:solidFill>
                  <a:srgbClr val="FF0000"/>
                </a:solidFill>
              </a:rPr>
              <a:t>THE FUTURE</a:t>
            </a:r>
          </a:p>
          <a:p>
            <a:pPr>
              <a:defRPr/>
            </a:pPr>
            <a:endParaRPr lang="en-US" sz="3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3200" u="sng" dirty="0">
                <a:solidFill>
                  <a:srgbClr val="0070C0"/>
                </a:solidFill>
              </a:rPr>
              <a:t>Lesson 2</a:t>
            </a:r>
            <a:r>
              <a:rPr lang="en-US" sz="3200" dirty="0">
                <a:solidFill>
                  <a:srgbClr val="0070C0"/>
                </a:solidFill>
              </a:rPr>
              <a:t>: A closer look 1</a:t>
            </a:r>
          </a:p>
          <a:p>
            <a:pPr algn="ctr">
              <a:defRPr/>
            </a:pPr>
            <a:endParaRPr lang="en-US" sz="3200" dirty="0">
              <a:solidFill>
                <a:srgbClr val="0070C0"/>
              </a:solidFill>
            </a:endParaRPr>
          </a:p>
          <a:p>
            <a:pPr>
              <a:defRPr/>
            </a:pPr>
            <a:endParaRPr lang="vi-VN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3" y="285134"/>
            <a:ext cx="1655507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05" y="275303"/>
            <a:ext cx="1515398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77" y="353960"/>
            <a:ext cx="137160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8" y="206477"/>
            <a:ext cx="1371600" cy="135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2" y="3966044"/>
            <a:ext cx="2014538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26294"/>
      </p:ext>
    </p:extLst>
  </p:cSld>
  <p:clrMapOvr>
    <a:masterClrMapping/>
  </p:clrMapOvr>
  <p:transition spd="slow">
    <p:randomBar dir="vert"/>
    <p:sndAc>
      <p:stSnd>
        <p:snd r:embed="rId2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978" y="770068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Times New Roman"/>
              </a:rPr>
              <a:t>I. Vocabulary</a:t>
            </a:r>
            <a:endParaRPr lang="en-US" sz="36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03" y="337718"/>
            <a:ext cx="2901697" cy="4351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436918" y="5167746"/>
            <a:ext cx="150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fridge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1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05" y="1937904"/>
            <a:ext cx="6342046" cy="3636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639" y="756599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6">
            <a:hlinkClick r:id="rId5" action="ppaction://hlinksldjump"/>
          </p:cNvPr>
          <p:cNvSpPr/>
          <p:nvPr/>
        </p:nvSpPr>
        <p:spPr>
          <a:xfrm>
            <a:off x="8215313" y="5782818"/>
            <a:ext cx="733806" cy="675132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583016" y="590560"/>
            <a:ext cx="363474" cy="97840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070758" y="559783"/>
            <a:ext cx="363474" cy="97840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217" y="5647841"/>
            <a:ext cx="262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Hay </a:t>
            </a:r>
            <a:r>
              <a:rPr lang="vi-VN" sz="3600" b="1" dirty="0">
                <a:solidFill>
                  <a:prstClr val="black"/>
                </a:solidFill>
                <a:cs typeface="Aharoni" panose="02010803020104030203" pitchFamily="2" charset="-79"/>
              </a:rPr>
              <a:t>/hei/</a:t>
            </a:r>
          </a:p>
        </p:txBody>
      </p:sp>
    </p:spTree>
    <p:extLst>
      <p:ext uri="{BB962C8B-B14F-4D97-AF65-F5344CB8AC3E}">
        <p14:creationId xmlns:p14="http://schemas.microsoft.com/office/powerpoint/2010/main" val="1847420820"/>
      </p:ext>
    </p:extLst>
  </p:cSld>
  <p:clrMapOvr>
    <a:masterClrMapping/>
  </p:clrMapOvr>
  <p:transition spd="slow">
    <p:fad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>
            <a:hlinkClick r:id="rId4" action="ppaction://hlinksldjump"/>
          </p:cNvPr>
          <p:cNvSpPr/>
          <p:nvPr/>
        </p:nvSpPr>
        <p:spPr>
          <a:xfrm>
            <a:off x="10095328" y="829994"/>
            <a:ext cx="832724" cy="914400"/>
          </a:xfrm>
          <a:prstGeom prst="su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4144" y="174439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83" y="2530722"/>
            <a:ext cx="571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f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ridge (n):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81" y="3053254"/>
            <a:ext cx="617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utomatic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563853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-tech (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vi-VN" sz="28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3" y="4456039"/>
            <a:ext cx="338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ay (n):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3" y="4000851"/>
            <a:ext cx="6553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(to) l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ook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after :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sz="32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18019" y="3000315"/>
            <a:ext cx="230755" cy="187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83" y="4964338"/>
            <a:ext cx="571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(to) dry: làm khô, sấy khô</a:t>
            </a:r>
            <a:endParaRPr lang="en-US" sz="28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PTShop\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3231" y="228740"/>
            <a:ext cx="7530769" cy="43251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181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Wireless TV 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8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Automatic dishwasher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6" descr="E:\jdm\may-rua-ly-coc-403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905000" y="1171731"/>
            <a:ext cx="571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23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1150</Words>
  <Application>Microsoft Office PowerPoint</Application>
  <PresentationFormat>On-screen Show (4:3)</PresentationFormat>
  <Paragraphs>194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55" baseType="lpstr">
      <vt:lpstr>BatangChe</vt:lpstr>
      <vt:lpstr>GungsuhChe</vt:lpstr>
      <vt:lpstr>.VnBodoniH</vt:lpstr>
      <vt:lpstr>.VnTime</vt:lpstr>
      <vt:lpstr>Aharoni</vt:lpstr>
      <vt:lpstr>Arabic Typesetting</vt:lpstr>
      <vt:lpstr>Arial</vt:lpstr>
      <vt:lpstr>Arial Black</vt:lpstr>
      <vt:lpstr>Calibri</vt:lpstr>
      <vt:lpstr>Calibri Light</vt:lpstr>
      <vt:lpstr>Comic Sans MS</vt:lpstr>
      <vt:lpstr>Tahoma</vt:lpstr>
      <vt:lpstr>Times New Roman</vt:lpstr>
      <vt:lpstr>Wingdings</vt:lpstr>
      <vt:lpstr>Office Theme</vt:lpstr>
      <vt:lpstr>7_Office Theme</vt:lpstr>
      <vt:lpstr>8_Office Theme</vt:lpstr>
      <vt:lpstr>6_Office Theme</vt:lpstr>
      <vt:lpstr>2_Office Theme</vt:lpstr>
      <vt:lpstr>9_Office Theme</vt:lpstr>
      <vt:lpstr>1_Office Theme</vt:lpstr>
      <vt:lpstr>3_Office Theme</vt:lpstr>
      <vt:lpstr>4_Office Theme</vt:lpstr>
      <vt:lpstr>5_Office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Automatic dishwasher </vt:lpstr>
      <vt:lpstr>PowerPoint Presentation</vt:lpstr>
      <vt:lpstr>Hi-tech robot </vt:lpstr>
      <vt:lpstr>Automatic washing machine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II/ Pronunciation</vt:lpstr>
      <vt:lpstr>PowerPoint Presentation</vt:lpstr>
      <vt:lpstr>Act 5: Say the words you have written in the table. Pay attention to sounds /dr/ and /tr/ . Can you add some more words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40</cp:revision>
  <dcterms:created xsi:type="dcterms:W3CDTF">2016-03-15T13:41:39Z</dcterms:created>
  <dcterms:modified xsi:type="dcterms:W3CDTF">2021-02-19T16:44:13Z</dcterms:modified>
</cp:coreProperties>
</file>