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9" r:id="rId3"/>
    <p:sldId id="290" r:id="rId4"/>
    <p:sldId id="303" r:id="rId5"/>
    <p:sldId id="273" r:id="rId6"/>
    <p:sldId id="263" r:id="rId7"/>
    <p:sldId id="291" r:id="rId8"/>
    <p:sldId id="292" r:id="rId9"/>
    <p:sldId id="30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57" r:id="rId20"/>
    <p:sldId id="275" r:id="rId21"/>
    <p:sldId id="276" r:id="rId22"/>
    <p:sldId id="277" r:id="rId23"/>
    <p:sldId id="278" r:id="rId24"/>
    <p:sldId id="279" r:id="rId25"/>
    <p:sldId id="282" r:id="rId26"/>
    <p:sldId id="274" r:id="rId27"/>
    <p:sldId id="27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  <a:srgbClr val="00FFCC"/>
    <a:srgbClr val="FF33CC"/>
    <a:srgbClr val="305480"/>
    <a:srgbClr val="0070C0"/>
    <a:srgbClr val="FF0066"/>
    <a:srgbClr val="0000CC"/>
    <a:srgbClr val="00569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B574-D068-4625-916E-E9C9DBDAB1E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A587-91E6-4A5D-B465-0AF29AAE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9D6201-F23D-4D07-9743-F4BDA61A79E4}" type="slidenum">
              <a:rPr lang="tr-TR" smtClean="0"/>
              <a:pPr eaLnBrk="1" hangingPunct="1"/>
              <a:t>6</a:t>
            </a:fld>
            <a:endParaRPr lang="tr-T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97EE37-40A0-4A8D-B5FE-252C23810967}" type="slidenum">
              <a:rPr lang="tr-TR" smtClean="0"/>
              <a:pPr eaLnBrk="1" hangingPunct="1"/>
              <a:t>7</a:t>
            </a:fld>
            <a:endParaRPr lang="tr-T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3CA6C1-041D-4519-9FD2-9D0F971DE3E7}" type="slidenum">
              <a:rPr lang="tr-TR" smtClean="0"/>
              <a:pPr eaLnBrk="1" hangingPunct="1"/>
              <a:t>9</a:t>
            </a:fld>
            <a:endParaRPr lang="tr-T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FF9D14-96CE-4E1D-9F52-BBE549ED6DD3}" type="slidenum">
              <a:rPr lang="tr-TR" smtClean="0"/>
              <a:pPr eaLnBrk="1" hangingPunct="1"/>
              <a:t>10</a:t>
            </a:fld>
            <a:endParaRPr lang="tr-T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21D774-1179-4E09-8D39-83338590413B}" type="slidenum">
              <a:rPr lang="tr-TR" smtClean="0"/>
              <a:pPr eaLnBrk="1" hangingPunct="1"/>
              <a:t>11</a:t>
            </a:fld>
            <a:endParaRPr lang="tr-T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2D365C-6D00-4B41-9B74-2ABDE6D5D69F}" type="slidenum">
              <a:rPr lang="tr-TR" smtClean="0"/>
              <a:pPr eaLnBrk="1" hangingPunct="1"/>
              <a:t>12</a:t>
            </a:fld>
            <a:endParaRPr lang="tr-T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10BEBB-2D78-4398-8F52-F9ED8D0015F0}" type="slidenum">
              <a:rPr lang="tr-TR" smtClean="0"/>
              <a:pPr eaLnBrk="1" hangingPunct="1"/>
              <a:t>13</a:t>
            </a:fld>
            <a:endParaRPr lang="tr-T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F49912-0D3A-4BA2-8DE0-D0D8DE8BCA2F}" type="slidenum">
              <a:rPr lang="tr-TR" smtClean="0"/>
              <a:pPr eaLnBrk="1" hangingPunct="1"/>
              <a:t>14</a:t>
            </a:fld>
            <a:endParaRPr lang="tr-T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A587-91E6-4A5D-B465-0AF29AAE87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1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4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6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3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5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82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18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4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9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0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3523-56EC-4CFB-81F1-A81EBE6F342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2C15-385E-44AE-8AD8-D7068F52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1962-4747-4B4E-8457-B8DB4125E9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B937-172F-4F05-A196-159BD65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4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4072" y="692696"/>
            <a:ext cx="7968010" cy="7422122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CLASS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7810" y="3081734"/>
            <a:ext cx="543250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5400" spc="610" dirty="0">
                <a:ln w="28575"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ENGLISH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3" y="4581128"/>
            <a:ext cx="842168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67680" y="6381328"/>
            <a:ext cx="1780130" cy="457200"/>
          </a:xfrm>
        </p:spPr>
        <p:txBody>
          <a:bodyPr/>
          <a:lstStyle/>
          <a:p>
            <a:pPr>
              <a:defRPr/>
            </a:pPr>
            <a:fld id="{0D15A7BB-FEF8-463F-AB03-450EEAB22C12}" type="datetime4">
              <a:rPr 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February 19, 2021</a:t>
            </a:fld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8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4194175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tr-TR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school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" y="5038725"/>
            <a:ext cx="91090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garden </a:t>
            </a:r>
            <a:r>
              <a:rPr lang="en-US" sz="3600" b="1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" y="3451225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25" y="5972175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</a:t>
            </a:r>
            <a:r>
              <a:rPr lang="en-US" sz="3600" b="1" u="sng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buy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new pair of shoes </a:t>
            </a:r>
            <a:r>
              <a:rPr lang="en-US" sz="3600" b="1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night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65175"/>
            <a:ext cx="3570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6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Interrogative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51039"/>
              </p:ext>
            </p:extLst>
          </p:nvPr>
        </p:nvGraphicFramePr>
        <p:xfrm>
          <a:off x="107950" y="1916113"/>
          <a:ext cx="8928101" cy="125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3200" b="1" spc="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Wh</a:t>
                      </a:r>
                      <a:r>
                        <a:rPr lang="en-US" sz="3200" b="1" spc="0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32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86" marB="45686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Did +</a:t>
                      </a:r>
                      <a:endParaRPr lang="tr-TR" sz="32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86" marB="45686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 </a:t>
                      </a: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1443" marR="91443" marT="45686" marB="45686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Verb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(in simple form)</a:t>
                      </a:r>
                    </a:p>
                  </a:txBody>
                  <a:tcPr marL="91443" marR="91443" marT="45686" marB="45686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 ...?</a:t>
                      </a:r>
                      <a:endParaRPr lang="en-US" sz="32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86" marB="45686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2339975" y="144463"/>
            <a:ext cx="4392613" cy="39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/>
                <a:cs typeface="Arial"/>
              </a:rPr>
              <a:t>b) ORDINARY VERBS</a:t>
            </a:r>
          </a:p>
        </p:txBody>
      </p:sp>
    </p:spTree>
    <p:extLst>
      <p:ext uri="{BB962C8B-B14F-4D97-AF65-F5344CB8AC3E}">
        <p14:creationId xmlns:p14="http://schemas.microsoft.com/office/powerpoint/2010/main" val="1056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014413" y="1628775"/>
            <a:ext cx="7374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tr-TR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school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4925" y="1628775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Ex: 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4138" y="5013325"/>
            <a:ext cx="9059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925" indent="-288925">
              <a:buFontTx/>
              <a:buChar char="-"/>
            </a:pP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No,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 didn’t.</a:t>
            </a:r>
          </a:p>
          <a:p>
            <a:pPr marL="288925" indent="-288925">
              <a:buFontTx/>
              <a:buChar char="-"/>
            </a:pP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 </a:t>
            </a:r>
            <a:r>
              <a:rPr lang="en-US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didn’t go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school yesterday.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765175"/>
            <a:ext cx="3570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600" b="1" u="sng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Interrogative</a:t>
            </a: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925" y="2390775"/>
            <a:ext cx="2133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Answer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14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150" y="3213100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0838" indent="-350838">
              <a:buFontTx/>
              <a:buChar char="-"/>
            </a:pPr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Yes,</a:t>
            </a:r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 did.</a:t>
            </a:r>
          </a:p>
          <a:p>
            <a:pPr marL="350838" indent="-350838">
              <a:buFontTx/>
              <a:buChar char="-"/>
            </a:pP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Yes,</a:t>
            </a:r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 </a:t>
            </a:r>
            <a:r>
              <a:rPr lang="en-US" sz="36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went</a:t>
            </a:r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school yesterday.</a:t>
            </a:r>
          </a:p>
        </p:txBody>
      </p:sp>
      <p:sp>
        <p:nvSpPr>
          <p:cNvPr id="12" name="WordArt 19"/>
          <p:cNvSpPr>
            <a:spLocks noChangeArrowheads="1" noChangeShapeType="1" noTextEdit="1"/>
          </p:cNvSpPr>
          <p:nvPr/>
        </p:nvSpPr>
        <p:spPr bwMode="auto">
          <a:xfrm>
            <a:off x="2339975" y="144463"/>
            <a:ext cx="4392613" cy="39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/>
                <a:cs typeface="Arial"/>
              </a:rPr>
              <a:t>b) ORDINARY VERBS</a:t>
            </a:r>
          </a:p>
        </p:txBody>
      </p:sp>
    </p:spTree>
    <p:extLst>
      <p:ext uri="{BB962C8B-B14F-4D97-AF65-F5344CB8AC3E}">
        <p14:creationId xmlns:p14="http://schemas.microsoft.com/office/powerpoint/2010/main" val="29390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24809"/>
              </p:ext>
            </p:extLst>
          </p:nvPr>
        </p:nvGraphicFramePr>
        <p:xfrm>
          <a:off x="107950" y="5564188"/>
          <a:ext cx="8928101" cy="124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9362"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3200" b="1" spc="0" baseline="0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Wh</a:t>
                      </a:r>
                      <a:r>
                        <a:rPr lang="en-US" sz="3200" b="1" spc="0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10" marB="45610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Did </a:t>
                      </a:r>
                      <a:r>
                        <a:rPr lang="en-US" sz="32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10" marB="4561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 +</a:t>
                      </a:r>
                      <a:endParaRPr lang="en-US" sz="32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10" marB="4561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(in simple form)</a:t>
                      </a:r>
                    </a:p>
                  </a:txBody>
                  <a:tcPr marL="91443" marR="91443" marT="45610" marB="4561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 ...?</a:t>
                      </a:r>
                      <a:endParaRPr lang="en-US" sz="32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10" marB="4561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6" name="Rectangle 7"/>
          <p:cNvSpPr>
            <a:spLocks noChangeArrowheads="1"/>
          </p:cNvSpPr>
          <p:nvPr/>
        </p:nvSpPr>
        <p:spPr bwMode="auto">
          <a:xfrm>
            <a:off x="0" y="-26988"/>
            <a:ext cx="25097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SUMMARY</a:t>
            </a:r>
            <a:r>
              <a: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84837"/>
              </p:ext>
            </p:extLst>
          </p:nvPr>
        </p:nvGraphicFramePr>
        <p:xfrm>
          <a:off x="107950" y="3284538"/>
          <a:ext cx="8928100" cy="171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0128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 +</a:t>
                      </a:r>
                      <a:endParaRPr lang="tr-TR" sz="3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41" marB="45741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DID +</a:t>
                      </a:r>
                      <a:endParaRPr lang="en-US" sz="36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endParaRPr lang="en-US" sz="36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Verb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(in simple form)</a:t>
                      </a: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spc="-22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</a:t>
                      </a:r>
                      <a:endParaRPr lang="en-US" sz="36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134">
                <a:tc vMerge="1">
                  <a:txBody>
                    <a:bodyPr/>
                    <a:lstStyle/>
                    <a:p>
                      <a:pPr algn="ctr"/>
                      <a:endParaRPr lang="tr-TR" sz="4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didn’t</a:t>
                      </a:r>
                    </a:p>
                  </a:txBody>
                  <a:tcPr marL="91443" marR="91443" marT="45741" marB="45741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spc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2087851" y="2960823"/>
            <a:ext cx="431800" cy="2232247"/>
          </a:xfrm>
          <a:prstGeom prst="leftBrace">
            <a:avLst>
              <a:gd name="adj1" fmla="val 49421"/>
              <a:gd name="adj2" fmla="val 4891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23476"/>
              </p:ext>
            </p:extLst>
          </p:nvPr>
        </p:nvGraphicFramePr>
        <p:xfrm>
          <a:off x="71438" y="1125538"/>
          <a:ext cx="8964612" cy="165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8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   +</a:t>
                      </a:r>
                      <a:endParaRPr lang="en-US" sz="36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03" marB="45703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Regular </a:t>
                      </a:r>
                      <a:r>
                        <a:rPr lang="en-US" sz="36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VERB </a:t>
                      </a:r>
                      <a:r>
                        <a:rPr lang="en-US" sz="3600" b="1" u="non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(-</a:t>
                      </a:r>
                      <a:r>
                        <a:rPr lang="en-US" sz="3600" b="1" u="non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ed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36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03" marB="45703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spc="-22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</a:t>
                      </a:r>
                      <a:endParaRPr lang="en-US" sz="36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03" marB="45703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886">
                <a:tc vMerge="1">
                  <a:txBody>
                    <a:bodyPr/>
                    <a:lstStyle/>
                    <a:p>
                      <a:pPr algn="ctr"/>
                      <a:endParaRPr lang="tr-TR" sz="4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Irregular </a:t>
                      </a:r>
                      <a:r>
                        <a:rPr lang="en-US" sz="36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VERB (</a:t>
                      </a:r>
                      <a:r>
                        <a:rPr lang="en-US" sz="3600" b="1" u="non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36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703" marB="45703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86" name="Rectangle 13"/>
          <p:cNvSpPr>
            <a:spLocks noChangeArrowheads="1"/>
          </p:cNvSpPr>
          <p:nvPr/>
        </p:nvSpPr>
        <p:spPr bwMode="auto">
          <a:xfrm>
            <a:off x="227013" y="530225"/>
            <a:ext cx="2183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Affirmative:</a:t>
            </a:r>
            <a:endParaRPr lang="en-US" sz="28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7" name="Rectangle 14"/>
          <p:cNvSpPr>
            <a:spLocks noChangeArrowheads="1"/>
          </p:cNvSpPr>
          <p:nvPr/>
        </p:nvSpPr>
        <p:spPr bwMode="auto">
          <a:xfrm>
            <a:off x="227013" y="2762250"/>
            <a:ext cx="1805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Negative:</a:t>
            </a:r>
            <a:endParaRPr lang="en-US" sz="2800" u="sng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8" name="Rectangle 15"/>
          <p:cNvSpPr>
            <a:spLocks noChangeArrowheads="1"/>
          </p:cNvSpPr>
          <p:nvPr/>
        </p:nvSpPr>
        <p:spPr bwMode="auto">
          <a:xfrm>
            <a:off x="158750" y="5013325"/>
            <a:ext cx="2483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Interrogative:</a:t>
            </a:r>
            <a:endParaRPr lang="en-US" sz="2800" u="sng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2699792" y="144463"/>
            <a:ext cx="3888432" cy="385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>
                <a:solidFill>
                  <a:srgbClr val="FFFF00"/>
                </a:solidFill>
                <a:latin typeface="Arial"/>
                <a:cs typeface="Arial"/>
              </a:rPr>
              <a:t>ORDINARY VERBS</a:t>
            </a:r>
          </a:p>
        </p:txBody>
      </p:sp>
    </p:spTree>
    <p:extLst>
      <p:ext uri="{BB962C8B-B14F-4D97-AF65-F5344CB8AC3E}">
        <p14:creationId xmlns:p14="http://schemas.microsoft.com/office/powerpoint/2010/main" val="421934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5274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ritannic Bold"/>
              </a:rPr>
              <a:t>II. </a:t>
            </a:r>
            <a:r>
              <a:rPr lang="en-US" sz="32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ritannic Bold"/>
              </a:rPr>
              <a:t>USES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44016" y="836613"/>
            <a:ext cx="889248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WE USE SİMPLE PAST TENSE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TO TALK ABOUT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4925" y="1557338"/>
            <a:ext cx="9074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tr-TR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Completed actions in the past</a:t>
            </a:r>
            <a:r>
              <a:rPr lang="tr-T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39551" y="2543770"/>
            <a:ext cx="85695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mom </a:t>
            </a:r>
            <a:r>
              <a:rPr lang="tr-TR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made</a:t>
            </a:r>
            <a:r>
              <a:rPr lang="tr-T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pancake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us </a:t>
            </a:r>
            <a:r>
              <a:rPr lang="tr-TR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6933" y="4076700"/>
            <a:ext cx="90021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36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tr-TR" sz="3600" b="1" u="sng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series of completed actions in the past</a:t>
            </a:r>
            <a:r>
              <a:rPr lang="tr-TR" sz="36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66973" y="4946650"/>
            <a:ext cx="86415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600" b="1" spc="-2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tr-TR" sz="3600" b="1" u="sng" spc="-2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finished</a:t>
            </a:r>
            <a:r>
              <a:rPr lang="tr-TR" sz="3600" b="1" spc="-2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work, </a:t>
            </a:r>
            <a:r>
              <a:rPr lang="tr-TR" sz="3600" b="1" u="sng" spc="-2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walked</a:t>
            </a:r>
            <a:r>
              <a:rPr lang="tr-TR" sz="3600" b="1" spc="-2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 beach, and </a:t>
            </a:r>
            <a:r>
              <a:rPr lang="tr-TR" sz="3600" b="1" u="sng" spc="-21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found</a:t>
            </a:r>
            <a:r>
              <a:rPr lang="tr-TR" sz="3600" b="1" spc="-2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spc="-2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nice place to swim.</a:t>
            </a:r>
          </a:p>
        </p:txBody>
      </p:sp>
      <p:pic>
        <p:nvPicPr>
          <p:cNvPr id="1028" name="Picture 4" descr="Kết quả hình ảnh cho panca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15365" r="15429" b="7326"/>
          <a:stretch/>
        </p:blipFill>
        <p:spPr bwMode="auto">
          <a:xfrm>
            <a:off x="5436096" y="513190"/>
            <a:ext cx="3029712" cy="205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13322" grpId="0"/>
      <p:bldP spid="13325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10033" y="5489575"/>
            <a:ext cx="85264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always </a:t>
            </a:r>
            <a:r>
              <a:rPr lang="en-US" sz="4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went</a:t>
            </a:r>
            <a:r>
              <a:rPr lang="tr-T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 beach </a:t>
            </a:r>
            <a:r>
              <a:rPr lang="en-US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I lived in </a:t>
            </a:r>
            <a:r>
              <a:rPr lang="en-US" sz="40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</a:t>
            </a:r>
            <a:r>
              <a:rPr lang="en-US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years ago</a:t>
            </a:r>
            <a:r>
              <a:rPr lang="tr-T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331" name="Picture 19" descr="cartoon_b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29013"/>
            <a:ext cx="2620963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5274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ritannic Bold"/>
              </a:rPr>
              <a:t>II. USES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79512" y="786770"/>
            <a:ext cx="89644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WE USE SİMPLE PAST TENSE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TO TALK ABOUT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4925" y="1557338"/>
            <a:ext cx="91090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>
              <a:defRPr/>
            </a:pPr>
            <a:r>
              <a:rPr lang="en-US" sz="36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600" b="1" u="sng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Habitual or repeated a</a:t>
            </a:r>
            <a:r>
              <a:rPr lang="tr-TR" sz="3600" b="1" u="sng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ctions in the past</a:t>
            </a:r>
            <a:r>
              <a:rPr lang="en-US" sz="36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often goes with Adverbs of frequency (always, usually, often, sometimes, seldom, never).</a:t>
            </a:r>
            <a:endParaRPr lang="tr-TR" sz="3600" b="1" spc="-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6513" y="44450"/>
            <a:ext cx="9072562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marL="2574925" indent="-2574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Markers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Dấu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hiệu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nhận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biết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thì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quá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khứ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0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đơn</a:t>
            </a:r>
            <a:r>
              <a:rPr lang="en-US" sz="30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3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(night / week / month / year / Christmas / Sunday / …)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Ago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+ past year  (in </a:t>
            </a:r>
            <a:r>
              <a:rPr lang="en-US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past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Since + </a:t>
            </a:r>
            <a:r>
              <a:rPr lang="en-US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+ 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(since I </a:t>
            </a:r>
            <a:r>
              <a:rPr lang="en-US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young)</a:t>
            </a:r>
          </a:p>
          <a:p>
            <a:pPr marL="288925" indent="-288925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/ while + Short actions in the past</a:t>
            </a:r>
          </a:p>
          <a:p>
            <a:pPr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tabLst>
                <a:tab pos="31400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(When I </a:t>
            </a:r>
            <a:r>
              <a:rPr lang="en-US" sz="3600" b="1" u="sng" spc="-1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saw</a:t>
            </a:r>
            <a:r>
              <a:rPr lang="en-US" sz="36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him, he was eating an apple)</a:t>
            </a:r>
            <a:endParaRPr lang="tr-TR" sz="3600" b="1" spc="-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1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3600"/>
          </a:xfrm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RULES FOR ADDING –ed</a:t>
            </a:r>
            <a:r>
              <a:rPr lang="en-US" sz="4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–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most verbs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Drop the “e” and add “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to verbs that end with “mute -e”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(smile = smiled)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 the “y” to “i” and add –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verbs that end with a consonant and “y” (vowel) 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(carry = carried, study = studied).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Double the consonant and add –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verbs that end with one vowel and one consonant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dr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g= dra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ed, st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p= sto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ed).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careful with verbs like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x, F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Fix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ed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08" y="44624"/>
            <a:ext cx="9037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ways to pronounce 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end of ordinary verbs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01515"/>
              </p:ext>
            </p:extLst>
          </p:nvPr>
        </p:nvGraphicFramePr>
        <p:xfrm>
          <a:off x="29496" y="1761192"/>
          <a:ext cx="9072000" cy="483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7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3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Âm</a:t>
                      </a:r>
                      <a:r>
                        <a:rPr lang="en-US" sz="3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cuối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Ví</a:t>
                      </a:r>
                      <a:r>
                        <a:rPr lang="en-US" sz="3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000" b="1" baseline="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dụ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978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7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3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800" b="1" spc="-1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7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C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1936" y="3557036"/>
            <a:ext cx="1167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ɪd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/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81" y="4277116"/>
            <a:ext cx="263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36425" y="3557036"/>
            <a:ext cx="923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d, 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4214980"/>
            <a:ext cx="1269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đạn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ịt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92688" y="3658540"/>
            <a:ext cx="2951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visited, needed, mended, wanted</a:t>
            </a:r>
            <a:endParaRPr lang="en-US" sz="2400" b="1" spc="-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589" y="4997196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t /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504" y="5573260"/>
            <a:ext cx="2487755" cy="400110"/>
          </a:xfrm>
          <a:prstGeom prst="rect">
            <a:avLst/>
          </a:prstGeom>
        </p:spPr>
        <p:txBody>
          <a:bodyPr wrap="square" lIns="36000" rIns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853180"/>
            <a:ext cx="3516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k, x, s, p, </a:t>
            </a: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7784" y="5501252"/>
            <a:ext cx="3516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chừng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e)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té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alls)]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44353" y="4853180"/>
            <a:ext cx="2821640" cy="156966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looked, faxed, passed, stopped, watched, washed, laughed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8764" y="2400692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d 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08" y="2980972"/>
            <a:ext cx="2611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59832" y="2404908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000" b="1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spc="-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2688" y="2409100"/>
            <a:ext cx="287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answered, played, begged, allowed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01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Complete the sentences with </a:t>
            </a:r>
            <a:r>
              <a:rPr lang="en-US" sz="3200" b="1" i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did, was, </a:t>
            </a:r>
            <a:r>
              <a:rPr lang="en-US" sz="3200" b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3200" b="1" i="1" spc="-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were.</a:t>
            </a:r>
            <a:endParaRPr lang="en-US" sz="3200" b="1" spc="-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48" y="692696"/>
            <a:ext cx="91292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The 2012 Olympic Games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held in London.</a:t>
            </a:r>
          </a:p>
          <a:p>
            <a:pPr marL="442913" indent="-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- Who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first man on the Moon?</a:t>
            </a:r>
          </a:p>
          <a:p>
            <a:pPr marL="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Neil Armstrong.</a:t>
            </a:r>
          </a:p>
          <a:p>
            <a:pPr marL="442913" indent="-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- I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the gym last Sunday, but I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not see you there.</a:t>
            </a:r>
          </a:p>
          <a:p>
            <a:pPr marL="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No, I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my aunt’s house.</a:t>
            </a:r>
          </a:p>
          <a:p>
            <a:pPr marL="633413" indent="-6334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-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 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climb Mount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Fansipan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when you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Sapa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42913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Yes, I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It </a:t>
            </a: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tiring, but very interesting.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2492" y="65018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1412785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2926685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0312" y="2926685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4163828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01" y="4942909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468" y="5373216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were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2629" y="61320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0512" y="61195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Write the correct form of the verbs to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the conversation.</a:t>
            </a:r>
            <a:endParaRPr lang="en-US" sz="28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4000" cy="6223820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Nick: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 there.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Sonny: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Hello, Nick. Did you have a nice weekend?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Nick: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Yeah, it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1. be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OK. I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2. not do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much. </a:t>
            </a:r>
            <a:r>
              <a:rPr lang="en-US" sz="28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just (</a:t>
            </a:r>
            <a:r>
              <a:rPr lang="en-US" sz="2800" b="1" spc="-5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3. sit</a:t>
            </a:r>
            <a:r>
              <a:rPr lang="en-US" sz="28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28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home and (</a:t>
            </a:r>
            <a:r>
              <a:rPr lang="en-US" sz="2800" b="1" spc="-5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4. watch</a:t>
            </a:r>
            <a:r>
              <a:rPr lang="en-US" sz="28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________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TV. On Saturday afternoon, I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5. go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fishing with my dad. How about you?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Sonny: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Oh, I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6. have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good weekend.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Nick: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Really? What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7. do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do?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Sonny: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8. visit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museum with my family. </a:t>
            </a:r>
            <a:r>
              <a:rPr lang="en-US" sz="28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Then we (</a:t>
            </a:r>
            <a:r>
              <a:rPr lang="en-US" sz="2800" b="1" spc="-3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9. eat</a:t>
            </a:r>
            <a:r>
              <a:rPr lang="en-US" sz="28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 </a:t>
            </a:r>
            <a:r>
              <a:rPr lang="en-US" sz="28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my </a:t>
            </a:r>
            <a:r>
              <a:rPr lang="en-US" sz="2800" b="1" spc="-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en-US" sz="28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restaurant.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Nick: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 you watch football on Sunday?</a:t>
            </a:r>
          </a:p>
          <a:p>
            <a:pPr marL="1165225" indent="-1165225">
              <a:lnSpc>
                <a:spcPts val="3600"/>
              </a:lnSpc>
              <a:tabLst>
                <a:tab pos="1165225" algn="l"/>
              </a:tabLst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Sonny: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Oh, yeah. The player (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10. score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________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fantastic goal.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1846556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1846556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do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2300220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753164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watched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6403" y="3193812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went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7735" y="368898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853" y="410253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4585312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visited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4547" y="5038256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3475" y="5972628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scored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Warm up: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9872" y="139279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Game: </a:t>
            </a:r>
            <a:r>
              <a:rPr lang="en-US" sz="4400" b="1" dirty="0" err="1">
                <a:solidFill>
                  <a:srgbClr val="00FF00"/>
                </a:solidFill>
              </a:rPr>
              <a:t>Pelmanism</a:t>
            </a:r>
            <a:endParaRPr lang="en-US" sz="4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504" y="14847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WRITE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97012" y="14847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57024" y="14847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8264" y="14847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6248" y="32849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75756" y="32849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TOOK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35768" y="32849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WROTE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27008" y="32849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HAD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6248" y="50851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HAVE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75756" y="50851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SPEND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35768" y="50851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27008" y="5085184"/>
            <a:ext cx="2088232" cy="122413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TAKE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7504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97012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57024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48264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248" y="32849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5756" y="32849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768" y="32849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7008" y="32849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248" y="50851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75756" y="50851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5768" y="50851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27008" y="50851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Work in groups. Ask and answer questions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last weekend.</a:t>
            </a:r>
            <a:endParaRPr lang="en-US" sz="32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48" y="1150873"/>
            <a:ext cx="9129252" cy="23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600"/>
              </a:lnSpc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 let’s make a survey to find out what the members in your group did last weekend, then I’ll call some of you to report your survey.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3752166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Examples: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A: Did you do any sport last weekend?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B: Oh yes, and I was exhausted.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A: Really? What did you do?</a:t>
            </a:r>
          </a:p>
        </p:txBody>
      </p:sp>
    </p:spTree>
    <p:extLst>
      <p:ext uri="{BB962C8B-B14F-4D97-AF65-F5344CB8AC3E}">
        <p14:creationId xmlns:p14="http://schemas.microsoft.com/office/powerpoint/2010/main" val="35973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9296"/>
            <a:ext cx="9129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Then make a table like this to take notes.</a:t>
            </a:r>
            <a:endParaRPr lang="en-US" sz="3600" b="1" spc="-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29030"/>
              </p:ext>
            </p:extLst>
          </p:nvPr>
        </p:nvGraphicFramePr>
        <p:xfrm>
          <a:off x="323528" y="764704"/>
          <a:ext cx="8496944" cy="3995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Name 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Yesterday’s activities</a:t>
                      </a:r>
                      <a:endParaRPr lang="en-US" sz="28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 Le Van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Teo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Stayed at home</a:t>
                      </a:r>
                    </a:p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Did the homework</a:t>
                      </a:r>
                    </a:p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Helped mum with cooking</a:t>
                      </a:r>
                    </a:p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Played chess</a:t>
                      </a:r>
                    </a:p>
                    <a:p>
                      <a:pPr>
                        <a:lnSpc>
                          <a:spcPts val="3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….</a:t>
                      </a:r>
                      <a:endParaRPr lang="en-US" sz="28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14" y="4869160"/>
            <a:ext cx="9142286" cy="195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Model report: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ask Le Van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what he did last weekend. He told me that he stayed at home. He did his homework, helped his mum with cooking and played chess with his brother.</a:t>
            </a:r>
          </a:p>
        </p:txBody>
      </p:sp>
    </p:spTree>
    <p:extLst>
      <p:ext uri="{BB962C8B-B14F-4D97-AF65-F5344CB8AC3E}">
        <p14:creationId xmlns:p14="http://schemas.microsoft.com/office/powerpoint/2010/main" val="18674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8720"/>
            <a:ext cx="2123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5520134"/>
            <a:ext cx="7704855" cy="1077218"/>
          </a:xfrm>
          <a:prstGeom prst="rect">
            <a:avLst/>
          </a:prstGeom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use </a:t>
            </a:r>
            <a:r>
              <a:rPr lang="en-US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imperatives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tell someone to do something, or to give a direct order.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2127" y="116632"/>
            <a:ext cx="7164289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IMPERATIVES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mệnh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3785"/>
            <a:ext cx="2088232" cy="15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0445" y="975499"/>
            <a:ext cx="4155637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 chewing gum.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Chew it.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Don’t swallow 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39" y="2564904"/>
            <a:ext cx="2874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Formation: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568" y="3276273"/>
            <a:ext cx="8136904" cy="584775"/>
          </a:xfrm>
          <a:prstGeom prst="rect">
            <a:avLst/>
          </a:prstGeom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Verb + (Object / Complement).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8" y="3996353"/>
            <a:ext cx="8136904" cy="584775"/>
          </a:xfrm>
          <a:prstGeom prst="rect">
            <a:avLst/>
          </a:prstGeom>
          <a:ln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Don’t + Verb + (Object / Complement).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83" y="4797152"/>
            <a:ext cx="2072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b) Usage: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6562"/>
            <a:ext cx="8766082" cy="27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60032" y="975499"/>
            <a:ext cx="4155637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 chewing gum.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Chew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it.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Don’t swallow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it.</a:t>
            </a:r>
          </a:p>
        </p:txBody>
      </p:sp>
    </p:spTree>
    <p:extLst>
      <p:ext uri="{BB962C8B-B14F-4D97-AF65-F5344CB8AC3E}">
        <p14:creationId xmlns:p14="http://schemas.microsoft.com/office/powerpoint/2010/main" val="34875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8" grpId="0"/>
      <p:bldP spid="11" grpId="0" animBg="1"/>
      <p:bldP spid="12" grpId="0" animBg="1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Write sentences to tell your friends what to</a:t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or not to do.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4" y="1165722"/>
            <a:ext cx="1916145" cy="1710108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36" y="1170979"/>
            <a:ext cx="1905842" cy="1730710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64" y="1135187"/>
            <a:ext cx="1926445" cy="1761616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45" y="4149080"/>
            <a:ext cx="1957352" cy="1741013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18" y="4087166"/>
            <a:ext cx="2653061" cy="1676587"/>
          </a:xfrm>
          <a:prstGeom prst="roundRect">
            <a:avLst>
              <a:gd name="adj" fmla="val 16667"/>
            </a:avLst>
          </a:prstGeom>
          <a:ln w="38100">
            <a:solidFill>
              <a:srgbClr val="00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6512" y="3140968"/>
            <a:ext cx="33843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It’s raining. _____</a:t>
            </a:r>
            <a:b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umbrella.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9872" y="3212976"/>
            <a:ext cx="2736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Please _____</a:t>
            </a:r>
            <a:b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8184" y="3165012"/>
            <a:ext cx="2952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It’s late now. Please____ up.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897" y="5877272"/>
            <a:ext cx="41956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Exercising is good but _________ too hard.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3666" y="5877272"/>
            <a:ext cx="38548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It’s cold. ______ on your coat.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6330" y="3142700"/>
            <a:ext cx="9675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7673" y="3195093"/>
            <a:ext cx="10344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don’t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0037" y="3600710"/>
            <a:ext cx="979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8944" y="3530504"/>
            <a:ext cx="68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3608" y="6246604"/>
            <a:ext cx="18242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don’t train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53171" y="5877272"/>
            <a:ext cx="9675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put</a:t>
            </a:r>
          </a:p>
        </p:txBody>
      </p:sp>
    </p:spTree>
    <p:extLst>
      <p:ext uri="{BB962C8B-B14F-4D97-AF65-F5344CB8AC3E}">
        <p14:creationId xmlns:p14="http://schemas.microsoft.com/office/powerpoint/2010/main" val="19132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768" y="-34949"/>
            <a:ext cx="9158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Tell your friends what to do and what not</a:t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do at the gym.</a:t>
            </a:r>
          </a:p>
        </p:txBody>
      </p:sp>
      <p:sp>
        <p:nvSpPr>
          <p:cNvPr id="3" name="Rectangle 2"/>
          <p:cNvSpPr/>
          <p:nvPr/>
        </p:nvSpPr>
        <p:spPr>
          <a:xfrm>
            <a:off x="8630" y="971044"/>
            <a:ext cx="85958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Examples:  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Change your clothes.</a:t>
            </a:r>
          </a:p>
          <a:p>
            <a:pPr indent="241935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Don’t talk loudly.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512" y="2276872"/>
            <a:ext cx="8964488" cy="4509120"/>
            <a:chOff x="179512" y="2348881"/>
            <a:chExt cx="8964488" cy="4509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48881"/>
              <a:ext cx="8964488" cy="4509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52128" y="3355245"/>
              <a:ext cx="730830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Pay your fee first.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Put on your trainers/ sports shoes.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Listen to the instructor carefully.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Don‛t litter.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Don‛t eat or drink at the gym.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8112" y="2708920"/>
              <a:ext cx="56521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Some possible sentences: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3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780928"/>
            <a:ext cx="8352928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Yes, through the lesson we can now know when to use the Past Simple, when to Imperatives to make orders or rules.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62068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Please tell me what you have learnt today.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LOW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-70926"/>
            <a:ext cx="9525000" cy="716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399998" cy="18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512" y="188640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2483768" y="620688"/>
            <a:ext cx="4824536" cy="864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00FF00">
                      <a:alpha val="80000"/>
                    </a:srgbClr>
                  </a:outerShdw>
                </a:effectLst>
                <a:latin typeface="Impact"/>
              </a:rPr>
              <a:t> HOMEWORK 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899593" y="2068974"/>
            <a:ext cx="777686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Revise the grammatical points: </a:t>
            </a:r>
          </a:p>
          <a:p>
            <a:pPr marL="442913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The Past Simple.</a:t>
            </a:r>
          </a:p>
          <a:p>
            <a:pPr marL="442913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Imperatives.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Do exercise B1–7 (pages 10,11,12) in workbook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8: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COMMUNICATION.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eaLnBrk="0" hangingPunct="0"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72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2018" y="1555936"/>
            <a:ext cx="6023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Friday, February 19</a:t>
            </a:r>
            <a:r>
              <a:rPr kumimoji="0" lang="en-US" sz="4000" b="1" i="0" u="none" strike="noStrike" kern="1200" cap="none" spc="0" normalizeH="0" baseline="3000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543" y="2383928"/>
            <a:ext cx="67088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Unit 8: Films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Period 64: Lesson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 closer look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6551" y="5089357"/>
            <a:ext cx="2174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Teacher: Pham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Linh</a:t>
            </a:r>
          </a:p>
        </p:txBody>
      </p:sp>
    </p:spTree>
    <p:extLst>
      <p:ext uri="{BB962C8B-B14F-4D97-AF65-F5344CB8AC3E}">
        <p14:creationId xmlns:p14="http://schemas.microsoft.com/office/powerpoint/2010/main" val="393738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238"/>
            <a:ext cx="9064260" cy="68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07504" y="44624"/>
            <a:ext cx="3457773" cy="73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4400" b="1" u="sng" dirty="0">
                <a:solidFill>
                  <a:srgbClr val="FF0000"/>
                </a:solidFill>
              </a:rPr>
              <a:t>NEW LESSON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956" y="29496"/>
            <a:ext cx="9067800" cy="6781800"/>
          </a:xfrm>
          <a:prstGeom prst="rect">
            <a:avLst/>
          </a:prstGeom>
          <a:noFill/>
          <a:ln w="79375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5536" y="764704"/>
            <a:ext cx="842493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3000"/>
              </a:spcAft>
            </a:pP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</a:rPr>
              <a:t>UNIT 8</a:t>
            </a:r>
          </a:p>
          <a:p>
            <a:pPr algn="ctr"/>
            <a:r>
              <a:rPr lang="en-US" sz="9600" b="1" dirty="0">
                <a:ln w="38100">
                  <a:solidFill>
                    <a:srgbClr val="00FF00"/>
                  </a:solidFill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SPORTS</a:t>
            </a:r>
          </a:p>
          <a:p>
            <a:pPr algn="ctr"/>
            <a:r>
              <a:rPr lang="en-US" sz="9600" b="1" dirty="0">
                <a:ln w="38100">
                  <a:solidFill>
                    <a:srgbClr val="00FF00"/>
                  </a:solidFill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&amp; GAMES</a:t>
            </a: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8" y="5373261"/>
            <a:ext cx="7640675" cy="135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2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67271"/>
            <a:ext cx="2915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Grammar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2756" y="1488911"/>
            <a:ext cx="6552728" cy="92333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PAST SIMPLE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8" y="3068960"/>
            <a:ext cx="9071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Minh went to school yesterday.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Peter didn’t do his homework last night.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 you tell him about the picnic?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083708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399" y="3934797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do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35" y="4797152"/>
            <a:ext cx="266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 you tell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9"/>
          <p:cNvSpPr>
            <a:spLocks noChangeArrowheads="1" noChangeShapeType="1" noTextEdit="1"/>
          </p:cNvSpPr>
          <p:nvPr/>
        </p:nvSpPr>
        <p:spPr bwMode="auto">
          <a:xfrm>
            <a:off x="3130699" y="224696"/>
            <a:ext cx="4033589" cy="46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TO BE (WAS / WERE 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98973"/>
              </p:ext>
            </p:extLst>
          </p:nvPr>
        </p:nvGraphicFramePr>
        <p:xfrm>
          <a:off x="34925" y="837362"/>
          <a:ext cx="9074149" cy="583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5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9928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tr-TR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</a:t>
                      </a:r>
                    </a:p>
                    <a:p>
                      <a:r>
                        <a:rPr lang="tr-TR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</a:p>
                  </a:txBody>
                  <a:tcPr marL="91452" marR="91452" marT="45714" marB="45714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</a:t>
                      </a:r>
                      <a:r>
                        <a:rPr lang="tr-TR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32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-23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32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at school</a:t>
                      </a:r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3200" b="1" spc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yesterday.</a:t>
                      </a:r>
                      <a:endParaRPr lang="en-US" sz="3200" b="1" spc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3200" b="1" kern="1200" spc="-1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 / You </a:t>
                      </a:r>
                      <a:r>
                        <a:rPr lang="en-US" sz="3200" b="1" kern="1200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They</a:t>
                      </a:r>
                      <a:endParaRPr lang="tr-TR" sz="3200" b="1" spc="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were</a:t>
                      </a:r>
                      <a:endParaRPr lang="en-US" sz="3200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958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spc="-1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3200" b="1" spc="-1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3200" b="1" spc="-1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  <a:r>
                        <a:rPr lang="en-US" sz="3200" b="1" spc="-1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spc="-1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r>
                        <a:rPr lang="en-US" sz="3200" b="1" spc="-1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3200" b="1" spc="-1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</a:p>
                  </a:txBody>
                  <a:tcPr marL="91452" marR="91452" marT="45714" marB="45714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was</a:t>
                      </a:r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not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(w</a:t>
                      </a:r>
                      <a:r>
                        <a:rPr lang="tr-TR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asn’t</a:t>
                      </a: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3200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at the beach last week.</a:t>
                      </a:r>
                      <a:endParaRPr lang="en-US" sz="3200" b="1" spc="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 / You / They</a:t>
                      </a:r>
                    </a:p>
                  </a:txBody>
                  <a:tcPr marL="91452" marR="91452" marT="45714" marB="45714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were</a:t>
                      </a:r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not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(were</a:t>
                      </a:r>
                      <a:r>
                        <a:rPr lang="tr-TR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n’t</a:t>
                      </a: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3200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11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-13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91452" marR="91452" marT="45714" marB="45714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-13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tr-TR" sz="3200" b="1" spc="-13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3200" b="1" spc="-13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3200" b="1" spc="-12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3200" b="1" spc="-12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h</a:t>
                      </a:r>
                      <a:r>
                        <a:rPr lang="tr-TR" sz="3200" b="1" spc="-12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3200" b="1" spc="-12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s</a:t>
                      </a:r>
                      <a:r>
                        <a:rPr lang="tr-TR" sz="3200" b="1" spc="-12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  <a:r>
                        <a:rPr lang="en-US" sz="3200" b="1" spc="-12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i</a:t>
                      </a:r>
                      <a:r>
                        <a:rPr lang="tr-TR" sz="3200" b="1" spc="-12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hungry?</a:t>
                      </a: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113">
                <a:tc vMerge="1">
                  <a:txBody>
                    <a:bodyPr/>
                    <a:lstStyle/>
                    <a:p>
                      <a:endParaRPr lang="tr-TR" sz="3600" b="1" dirty="0">
                        <a:solidFill>
                          <a:srgbClr val="007E39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13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Were</a:t>
                      </a:r>
                      <a:endParaRPr lang="tr-TR" sz="32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 / you / they</a:t>
                      </a:r>
                    </a:p>
                  </a:txBody>
                  <a:tcPr marL="91452" marR="91452" marT="45714" marB="45714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spc="-310" baseline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52" marR="91452" marT="45715" marB="45715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31" name="TextBox 2"/>
          <p:cNvSpPr txBox="1">
            <a:spLocks noChangeArrowheads="1"/>
          </p:cNvSpPr>
          <p:nvPr/>
        </p:nvSpPr>
        <p:spPr bwMode="auto">
          <a:xfrm>
            <a:off x="6660232" y="5150693"/>
            <a:ext cx="237579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E3DE00"/>
                </a:solidFill>
              </a:rPr>
              <a:t>Yes, he was</a:t>
            </a:r>
          </a:p>
          <a:p>
            <a:pPr eaLnBrk="1" hangingPunct="1">
              <a:buFontTx/>
              <a:buChar char="-"/>
            </a:pPr>
            <a:r>
              <a:rPr lang="en-US" sz="2400" b="1" dirty="0">
                <a:solidFill>
                  <a:srgbClr val="E3DE00"/>
                </a:solidFill>
              </a:rPr>
              <a:t>No, he wasn’t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704" y="5909518"/>
            <a:ext cx="2591816" cy="83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Tx/>
              <a:buChar char="-"/>
              <a:defRPr/>
            </a:pPr>
            <a:r>
              <a:rPr lang="en-US" sz="2400" b="1" dirty="0">
                <a:solidFill>
                  <a:srgbClr val="FF0000"/>
                </a:solidFill>
              </a:rPr>
              <a:t>Yes, they were</a:t>
            </a:r>
          </a:p>
          <a:p>
            <a:pPr marL="177800" indent="-177800">
              <a:buFontTx/>
              <a:buChar char="-"/>
              <a:defRPr/>
            </a:pPr>
            <a:r>
              <a:rPr lang="en-US" sz="2400" b="1" spc="-100" dirty="0">
                <a:solidFill>
                  <a:srgbClr val="FF0000"/>
                </a:solidFill>
              </a:rPr>
              <a:t>No, they weren’t</a:t>
            </a:r>
          </a:p>
        </p:txBody>
      </p:sp>
      <p:sp>
        <p:nvSpPr>
          <p:cNvPr id="5156" name="Rectangle 9"/>
          <p:cNvSpPr>
            <a:spLocks noChangeArrowheads="1"/>
          </p:cNvSpPr>
          <p:nvPr/>
        </p:nvSpPr>
        <p:spPr bwMode="auto">
          <a:xfrm>
            <a:off x="70693" y="200253"/>
            <a:ext cx="29891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9"/>
          <p:cNvSpPr>
            <a:spLocks noChangeArrowheads="1" noChangeShapeType="1" noTextEdit="1"/>
          </p:cNvSpPr>
          <p:nvPr/>
        </p:nvSpPr>
        <p:spPr bwMode="auto">
          <a:xfrm>
            <a:off x="2339975" y="144463"/>
            <a:ext cx="4392613" cy="39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/>
                <a:cs typeface="Arial"/>
              </a:rPr>
              <a:t>b) ORDINARY VERBS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79649"/>
              </p:ext>
            </p:extLst>
          </p:nvPr>
        </p:nvGraphicFramePr>
        <p:xfrm>
          <a:off x="395288" y="1700213"/>
          <a:ext cx="8532812" cy="165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70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 +</a:t>
                      </a:r>
                      <a:endParaRPr lang="en-US" sz="40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47" marB="45747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Regular </a:t>
                      </a:r>
                      <a:r>
                        <a:rPr lang="en-US" sz="40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VERB </a:t>
                      </a:r>
                      <a:r>
                        <a:rPr lang="en-US" sz="4000" b="1" u="non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(-</a:t>
                      </a:r>
                      <a:r>
                        <a:rPr lang="en-US" sz="4000" b="1" u="none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ed</a:t>
                      </a:r>
                      <a:r>
                        <a:rPr lang="en-US" sz="4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40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47" marB="45747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spc="-22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</a:t>
                      </a:r>
                      <a:endParaRPr lang="en-US" sz="40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47" marB="45747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646">
                <a:tc vMerge="1">
                  <a:txBody>
                    <a:bodyPr/>
                    <a:lstStyle/>
                    <a:p>
                      <a:pPr algn="ctr"/>
                      <a:endParaRPr lang="tr-TR" sz="4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Irregular </a:t>
                      </a:r>
                      <a:r>
                        <a:rPr lang="en-US" sz="40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VERB (</a:t>
                      </a:r>
                      <a:r>
                        <a:rPr lang="en-US" sz="4000" b="1" u="non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en-US" sz="4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40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47" marB="45747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" y="5180013"/>
            <a:ext cx="58322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3600" b="1">
                <a:solidFill>
                  <a:schemeClr val="bg1"/>
                </a:solidFill>
                <a:latin typeface="+mj-lt"/>
              </a:rPr>
              <a:t>He</a:t>
            </a:r>
            <a:r>
              <a:rPr lang="en-US" sz="36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u="sng">
                <a:solidFill>
                  <a:srgbClr val="FFFF00"/>
                </a:solidFill>
                <a:latin typeface="+mj-lt"/>
              </a:rPr>
              <a:t>went</a:t>
            </a:r>
            <a:r>
              <a:rPr lang="en-US" sz="3600" b="1">
                <a:solidFill>
                  <a:srgbClr val="FFFF00"/>
                </a:solidFill>
                <a:latin typeface="+mj-lt"/>
              </a:rPr>
              <a:t> </a:t>
            </a:r>
            <a:r>
              <a:rPr lang="tr-TR" sz="3600" b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3600" b="1">
                <a:solidFill>
                  <a:schemeClr val="bg1"/>
                </a:solidFill>
                <a:latin typeface="+mj-lt"/>
              </a:rPr>
              <a:t>o</a:t>
            </a:r>
            <a:r>
              <a:rPr lang="tr-TR" sz="3600" b="1">
                <a:solidFill>
                  <a:schemeClr val="bg1"/>
                </a:solidFill>
                <a:latin typeface="+mj-lt"/>
              </a:rPr>
              <a:t> school</a:t>
            </a:r>
            <a:r>
              <a:rPr lang="en-US" sz="3600" b="1">
                <a:solidFill>
                  <a:schemeClr val="bg1"/>
                </a:solidFill>
                <a:latin typeface="+mj-lt"/>
              </a:rPr>
              <a:t> </a:t>
            </a:r>
            <a:r>
              <a:rPr lang="tr-TR" sz="3600" b="1" u="sng">
                <a:solidFill>
                  <a:schemeClr val="bg1"/>
                </a:solidFill>
                <a:latin typeface="+mj-lt"/>
              </a:rPr>
              <a:t>yesterday</a:t>
            </a:r>
            <a:r>
              <a:rPr lang="tr-TR" sz="3600" b="1">
                <a:solidFill>
                  <a:schemeClr val="bg1"/>
                </a:solidFill>
                <a:latin typeface="+mj-lt"/>
              </a:rPr>
              <a:t>.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" y="4310063"/>
            <a:ext cx="7633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They  </a:t>
            </a:r>
            <a:r>
              <a:rPr lang="en-US" sz="36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work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Calibri" pitchFamily="34" charset="0"/>
              </a:rPr>
              <a:t>ed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  in the garden </a:t>
            </a:r>
            <a:r>
              <a:rPr lang="en-US" sz="3600" b="1" u="sng" dirty="0">
                <a:solidFill>
                  <a:schemeClr val="bg1"/>
                </a:solidFill>
                <a:latin typeface="+mj-lt"/>
                <a:cs typeface="Calibri" pitchFamily="34" charset="0"/>
              </a:rPr>
              <a:t>yesterday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" y="3540125"/>
            <a:ext cx="1220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Ex: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50" y="5972175"/>
            <a:ext cx="734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00" dirty="0">
                <a:solidFill>
                  <a:schemeClr val="bg1"/>
                </a:solidFill>
                <a:latin typeface="+mj-lt"/>
                <a:cs typeface="Calibri" pitchFamily="34" charset="0"/>
              </a:rPr>
              <a:t>I  </a:t>
            </a:r>
            <a:r>
              <a:rPr lang="en-US" sz="3600" b="1" u="sng" spc="-100" dirty="0">
                <a:solidFill>
                  <a:srgbClr val="FFFF00"/>
                </a:solidFill>
                <a:latin typeface="+mj-lt"/>
                <a:cs typeface="Calibri" pitchFamily="34" charset="0"/>
              </a:rPr>
              <a:t>bought</a:t>
            </a:r>
            <a:r>
              <a:rPr lang="en-US" sz="3600" b="1" spc="-100" dirty="0">
                <a:solidFill>
                  <a:schemeClr val="bg1"/>
                </a:solidFill>
                <a:latin typeface="+mj-lt"/>
                <a:cs typeface="Calibri" pitchFamily="34" charset="0"/>
              </a:rPr>
              <a:t>  a new pair of shoes </a:t>
            </a:r>
            <a:r>
              <a:rPr lang="en-US" sz="3600" b="1" u="sng" spc="-100" dirty="0">
                <a:solidFill>
                  <a:schemeClr val="bg1"/>
                </a:solidFill>
                <a:latin typeface="+mj-lt"/>
                <a:cs typeface="Calibri" pitchFamily="34" charset="0"/>
              </a:rPr>
              <a:t>last night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.</a:t>
            </a:r>
            <a:endParaRPr lang="en-US" sz="3600" b="1" spc="-22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20688"/>
            <a:ext cx="35062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</a:rPr>
              <a:t>* </a:t>
            </a:r>
            <a:r>
              <a:rPr lang="en-US" sz="4000" b="1" u="sng" dirty="0">
                <a:solidFill>
                  <a:srgbClr val="FFFFFF"/>
                </a:solidFill>
                <a:latin typeface="+mj-lt"/>
              </a:rPr>
              <a:t>Affirmative</a:t>
            </a:r>
            <a:r>
              <a:rPr lang="en-US" sz="4000" b="1" dirty="0">
                <a:solidFill>
                  <a:srgbClr val="FFFFFF"/>
                </a:solidFill>
                <a:latin typeface="+mj-lt"/>
              </a:rPr>
              <a:t>: 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3140" y="1412776"/>
            <a:ext cx="6156325" cy="2369880"/>
          </a:xfrm>
          <a:prstGeom prst="rect">
            <a:avLst/>
          </a:prstGeom>
          <a:noFill/>
          <a:ln w="476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 – work</a:t>
            </a:r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– work</a:t>
            </a:r>
            <a:r>
              <a:rPr lang="en-US" sz="3600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      –  went      – gone</a:t>
            </a:r>
            <a:endParaRPr lang="en-US" sz="3600" b="1" u="sng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Buy    – bought   – bought</a:t>
            </a:r>
          </a:p>
        </p:txBody>
      </p:sp>
    </p:spTree>
    <p:extLst>
      <p:ext uri="{BB962C8B-B14F-4D97-AF65-F5344CB8AC3E}">
        <p14:creationId xmlns:p14="http://schemas.microsoft.com/office/powerpoint/2010/main" val="42591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79533" cy="559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8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11451"/>
              </p:ext>
            </p:extLst>
          </p:nvPr>
        </p:nvGraphicFramePr>
        <p:xfrm>
          <a:off x="107950" y="1747838"/>
          <a:ext cx="9001126" cy="171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9306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 + </a:t>
                      </a:r>
                      <a:endParaRPr lang="tr-TR" sz="32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698" marB="45698" anchor="ctr"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Did </a:t>
                      </a:r>
                      <a:endParaRPr lang="en-US" sz="32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+ NOT</a:t>
                      </a:r>
                      <a:endParaRPr lang="en-US" sz="32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+ Verb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(in simple form)</a:t>
                      </a: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-22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O / C</a:t>
                      </a:r>
                      <a:endParaRPr lang="en-US" sz="3200" b="1" spc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369">
                <a:tc vMerge="1">
                  <a:txBody>
                    <a:bodyPr/>
                    <a:lstStyle/>
                    <a:p>
                      <a:pPr algn="ctr"/>
                      <a:endParaRPr lang="tr-TR" sz="4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pc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didn’t</a:t>
                      </a:r>
                    </a:p>
                  </a:txBody>
                  <a:tcPr marL="91453" marR="91453" marT="45698" marB="45698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spc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2" marR="91452" marT="45715" marB="45715" anchor="ctr">
                    <a:lnL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" y="5084763"/>
            <a:ext cx="74163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go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school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tr-T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25" y="4237038"/>
            <a:ext cx="832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3600" b="1" u="sng" spc="-19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work</a:t>
            </a:r>
            <a:r>
              <a:rPr lang="en-US" sz="3600" b="1" spc="-19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spc="-1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garden </a:t>
            </a:r>
            <a:r>
              <a:rPr lang="en-US" sz="3600" b="1" u="sng" spc="-1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yesterday</a:t>
            </a:r>
            <a:r>
              <a:rPr lang="en-US" sz="3600" b="1" spc="-1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" y="3574757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51" y="5972175"/>
            <a:ext cx="828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2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 </a:t>
            </a:r>
            <a:r>
              <a:rPr lang="en-US" sz="3600" b="1" u="sng" spc="-23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didn’t buy</a:t>
            </a:r>
            <a:r>
              <a:rPr lang="en-US" sz="3600" b="1" spc="-23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spc="-2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new pair of shoes </a:t>
            </a:r>
            <a:r>
              <a:rPr lang="en-US" sz="3600" b="1" u="sng" spc="-2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night</a:t>
            </a:r>
            <a:r>
              <a:rPr lang="en-US" sz="3600" b="1" spc="-2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65175"/>
            <a:ext cx="2698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6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2384603" y="1240959"/>
            <a:ext cx="431801" cy="2502831"/>
          </a:xfrm>
          <a:prstGeom prst="leftBrace">
            <a:avLst>
              <a:gd name="adj1" fmla="val 24136"/>
              <a:gd name="adj2" fmla="val 4891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2339975" y="144463"/>
            <a:ext cx="4392613" cy="39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FFFF00"/>
                </a:solidFill>
                <a:latin typeface="Arial"/>
                <a:cs typeface="Arial"/>
              </a:rPr>
              <a:t>b) ORDINARY VERBS</a:t>
            </a:r>
          </a:p>
        </p:txBody>
      </p:sp>
    </p:spTree>
    <p:extLst>
      <p:ext uri="{BB962C8B-B14F-4D97-AF65-F5344CB8AC3E}">
        <p14:creationId xmlns:p14="http://schemas.microsoft.com/office/powerpoint/2010/main" val="28330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8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1670</Words>
  <Application>Microsoft Office PowerPoint</Application>
  <PresentationFormat>On-screen Show (4:3)</PresentationFormat>
  <Paragraphs>301</Paragraphs>
  <Slides>27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.VnAvantH</vt:lpstr>
      <vt:lpstr>.VnTifani HeavyH</vt:lpstr>
      <vt:lpstr>.VnVogue</vt:lpstr>
      <vt:lpstr>Arial</vt:lpstr>
      <vt:lpstr>Britannic Bold</vt:lpstr>
      <vt:lpstr>Calibri</vt:lpstr>
      <vt:lpstr>Impact</vt:lpstr>
      <vt:lpstr>Times New Roman</vt:lpstr>
      <vt:lpstr>VNI-Revue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FOR ADDING –ed: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admin</cp:lastModifiedBy>
  <cp:revision>166</cp:revision>
  <dcterms:created xsi:type="dcterms:W3CDTF">2016-11-10T08:24:54Z</dcterms:created>
  <dcterms:modified xsi:type="dcterms:W3CDTF">2021-02-19T02:17:18Z</dcterms:modified>
</cp:coreProperties>
</file>