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54" r:id="rId2"/>
    <p:sldId id="301" r:id="rId3"/>
    <p:sldId id="281" r:id="rId4"/>
    <p:sldId id="304" r:id="rId5"/>
    <p:sldId id="306" r:id="rId6"/>
    <p:sldId id="300" r:id="rId7"/>
    <p:sldId id="302" r:id="rId8"/>
    <p:sldId id="307" r:id="rId9"/>
    <p:sldId id="308" r:id="rId10"/>
    <p:sldId id="305" r:id="rId11"/>
    <p:sldId id="303" r:id="rId12"/>
  </p:sldIdLst>
  <p:sldSz cx="12192000" cy="6858000"/>
  <p:notesSz cx="6858000" cy="9144000"/>
  <p:embeddedFontLst>
    <p:embeddedFont>
      <p:font typeface=".VnVogue" pitchFamily="34" charset="0"/>
      <p:regular r:id="rId14"/>
    </p:embeddedFont>
    <p:embeddedFont>
      <p:font typeface="Bradley Hand ITC" pitchFamily="66" charset="0"/>
      <p:regular r:id="rId15"/>
    </p:embeddedFon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Abadi" charset="0"/>
      <p:regular r:id="rId22"/>
    </p:embeddedFont>
    <p:embeddedFont>
      <p:font typeface="Goudy Stout" pitchFamily="18" charset="0"/>
      <p:regular r:id="rId23"/>
    </p:embeddedFont>
    <p:embeddedFont>
      <p:font typeface="Modern Love" charset="0"/>
      <p:regular r:id="rId24"/>
    </p:embeddedFont>
    <p:embeddedFont>
      <p:font typeface="Colonna MT" pitchFamily="8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3" autoAdjust="0"/>
    <p:restoredTop sz="94660"/>
  </p:normalViewPr>
  <p:slideViewPr>
    <p:cSldViewPr snapToGrid="0">
      <p:cViewPr>
        <p:scale>
          <a:sx n="76" d="100"/>
          <a:sy n="76" d="100"/>
        </p:scale>
        <p:origin x="-29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EDA0D-D9E8-47D7-8932-93D7A29F8597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7CF3E-DCC6-433D-AD48-D4E1FD2BD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7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094C5-14D9-4929-9AE2-3651950DC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0A20292-7BC0-40FC-9498-3664793E4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35DC44-1BAB-43E9-933B-399296DA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D9C2EE-14B0-46EF-A5B7-0E49165C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CAF0D6-A8AB-435D-BC48-6EFC7742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4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405C9E-22B4-4C89-A21F-7242BBDD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C9E2631-D3B8-462A-84C4-24E6BE7EA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CA7264-8682-4189-B446-8B0DA3AE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D9AC96-9C67-46BE-9C4C-2CCF8500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6CB1A-8A08-46F5-A266-4AD9BE24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13C8A8D-1D75-4B0F-BAD7-7EE44B84B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453503D-AB39-4183-93FE-8BD2EA084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D5002C-090B-4B9A-B8D0-1E61154E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F1FBD9-018E-4E33-8287-3B081A21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6A916-C018-4709-ADCE-6535555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8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7" y="292694"/>
            <a:ext cx="11358488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1" y="588467"/>
            <a:ext cx="10255201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1" cy="52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2" y="3284397"/>
            <a:ext cx="3223201" cy="1768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2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374702" y="1288787"/>
            <a:ext cx="432701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406278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807364" y="1343046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728422" y="1730989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374702" y="1765507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406278" y="18739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807364" y="1819725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376291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728422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374702" y="2240536"/>
            <a:ext cx="432701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406278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807364" y="2294794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376291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728422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374702" y="2717213"/>
            <a:ext cx="432701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406278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807364" y="2769819"/>
            <a:ext cx="40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376291" y="273203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728422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374702" y="3192282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406278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807364" y="3246498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376291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728422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374702" y="3668959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406278" y="377743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807364" y="3721565"/>
            <a:ext cx="40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376291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728422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374702" y="4143988"/>
            <a:ext cx="432701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406278" y="425250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807364" y="4198246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376291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728422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374702" y="4620665"/>
            <a:ext cx="432701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406278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807364" y="4673273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376291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728422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374702" y="5095734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406278" y="520420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807364" y="5149994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376291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728422" y="5537893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374702" y="5570760"/>
            <a:ext cx="432701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406278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807364" y="5625019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376291" y="5585585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376291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77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DFBDB5-BCD8-4ED4-9A47-DB1002F1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8D0C47-1E24-4BA5-99CD-1367B7273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CCA8E3-6B00-4096-B960-11E70FCD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A58BAF-D414-43C6-92E9-9A97920E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37D83D-A802-46CC-9A11-2A764FCE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0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4CC82-7898-49A4-8771-598AB8A0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C1C54FF-B1D7-4ADE-9F42-0218EBF3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950003-FFC3-4289-A9E2-9B1503E0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D7AC91-1C09-4250-AF5C-3403F8B2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0197F1-B315-4BBB-BFE5-9CEC4C96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1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49DFB-3306-4E01-BF97-BAFD6B2E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E40F57-208E-4096-A68E-A606D447E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B3D12C7-D280-45AD-A29F-C0A15B58B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FB7FF8-54F7-49CE-817F-5BE7343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19A151-748B-4503-B408-4B2F6016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6639E4-4889-42AE-8032-6DD4BBB6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1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7497B4-66BD-42D2-8B89-EAA9B264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DF58F0-C025-4812-B876-E8780705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8FDE5B-C69F-475A-8F24-5A055A4D9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B3DFAEA-F2BC-49A7-A986-A6F28494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E8308D-71ED-4D47-AFE2-5CAEBCA09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FABA6A-4673-4E4A-B93E-341A491E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6678890-2551-44F0-8A64-0FFCC4CA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D60794-E864-4DCD-ADBC-1E38FE8A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3E005E-C5A9-4180-92F2-D30BA2D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163259-839F-4A7C-8446-3D32DB5D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F010761-1BB9-4922-8A46-B856A8CB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029A0EB-0596-4883-B220-C538566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0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BA479DD-6A85-4095-8E00-640B76BE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1F66663-1141-457F-A0D0-C42BC495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E24DF37-CCC6-469A-980C-2B1DEBFD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2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95434-F757-468F-A6DA-2A1C2496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4EE004-9BD4-476F-B2C0-9FBE163C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26B161-7D2D-4B7C-A5F6-A0148AE6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6EAC07-8A4B-48D8-BAE9-7B66DC11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05EDF-7AF8-4DE5-8AF8-70857994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DB85F8F-1601-4342-AC77-B65F8BD9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5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BC201E-6DF1-4C05-BFCD-55F6FE1E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2974655-15EA-40E3-91F6-D2B2C8385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BD5513-9CE8-4767-ACBD-3A9452D17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E20993-5DF3-46D9-B60C-50F2FC42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783191-DC3E-496E-9C19-3E92EB33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F71BD8-7036-4049-868F-FAAC4301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44C69D7-340C-4892-8E3E-3186BAA6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9FC24-0A59-4D06-A294-2ADF11F3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1C8D64-97EF-4211-B430-4007F3008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9A40-00FF-487A-AA53-6ACD3C94048D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D1BA6D-B044-4334-B245-48FBD9722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11A54-10D1-4294-AB5D-0B0556457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cionandujar.es/2016/09/11/horario-escolar-infantil-primaria-divertido-editable-power-point/weekly-school-timetable-theme-1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sv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21" Type="http://schemas.openxmlformats.org/officeDocument/2006/relationships/hyperlink" Target="https://freeonlinedice.com/" TargetMode="External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hyperlink" Target="http://sambaires.wordpress.com/2011/08/24/diabetes-y-recetas-para-sobrellevarla-v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4.jpe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hyperlink" Target="https://openclipart.org/detail/96115/dice-3d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15.gif"/><Relationship Id="rId4" Type="http://schemas.openxmlformats.org/officeDocument/2006/relationships/image" Target="../media/image7.png"/><Relationship Id="rId9" Type="http://schemas.openxmlformats.org/officeDocument/2006/relationships/image" Target="../media/image11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questioning-kid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Icon_sound_loudspeaker.svg" TargetMode="External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5.png"/><Relationship Id="rId3" Type="http://schemas.openxmlformats.org/officeDocument/2006/relationships/hyperlink" Target="https://freesvg.org/baking-with-mother" TargetMode="External"/><Relationship Id="rId7" Type="http://schemas.openxmlformats.org/officeDocument/2006/relationships/hyperlink" Target="https://freesvg.org/mother-plays-badminton-with-son-and-dog" TargetMode="External"/><Relationship Id="rId12" Type="http://schemas.openxmlformats.org/officeDocument/2006/relationships/hyperlink" Target="https://chaoticsoulzzz.wordpress.com/2012/01/07/cant-it-be-sorted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jpg"/><Relationship Id="rId5" Type="http://schemas.openxmlformats.org/officeDocument/2006/relationships/hyperlink" Target="https://freesvg.org/shopping-lady" TargetMode="External"/><Relationship Id="rId15" Type="http://schemas.openxmlformats.org/officeDocument/2006/relationships/image" Target="../media/image4.jpe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www.orientacionandujar.es/2014/09/15/coleccion-de-laminas-para-trabajar-la-expresion-oral/lamina-14-para-trabajar-la-expresion-oral/" TargetMode="External"/><Relationship Id="rId14" Type="http://schemas.openxmlformats.org/officeDocument/2006/relationships/hyperlink" Target="https://openclipart.org/detail/192076/hanami-party-by-j4p4n-19207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12192000" cy="687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6955" y="609841"/>
            <a:ext cx="10935045" cy="127214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  <a:latin typeface="Goudy Stout" pitchFamily="18" charset="0"/>
              </a:rPr>
              <a:t>LONG BIEN </a:t>
            </a:r>
          </a:p>
          <a:p>
            <a:r>
              <a:rPr lang="en-US" sz="3700" dirty="0">
                <a:solidFill>
                  <a:srgbClr val="FF0000"/>
                </a:solidFill>
                <a:latin typeface="Goudy Stout" pitchFamily="18" charset="0"/>
              </a:rPr>
              <a:t>        SECONDARY SCHOOL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6804" y="5933617"/>
            <a:ext cx="5875968" cy="86177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800" dirty="0">
                <a:latin typeface="Colonna MT" pitchFamily="82" charset="0"/>
              </a:rPr>
              <a:t>ENGLISH IS FOR FUN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441" y="1880843"/>
            <a:ext cx="11536165" cy="123110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7200" dirty="0">
                <a:latin typeface="Bradley Hand ITC" pitchFamily="66" charset="0"/>
              </a:rPr>
              <a:t>WELCOME TO CLASS </a:t>
            </a:r>
            <a:r>
              <a:rPr lang="en-US" sz="7200" dirty="0" smtClean="0">
                <a:latin typeface="Bradley Hand ITC" pitchFamily="66" charset="0"/>
              </a:rPr>
              <a:t>6A2</a:t>
            </a:r>
            <a:endParaRPr lang="en-US" sz="7200" dirty="0">
              <a:latin typeface="Bradley Hand ITC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1697" y="4333593"/>
            <a:ext cx="3848548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dirty="0"/>
              <a:t>Teacher: </a:t>
            </a:r>
            <a:r>
              <a:rPr lang="en-US" sz="3200" b="1" dirty="0"/>
              <a:t>Ms. Le Doan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0590" y="3111945"/>
            <a:ext cx="10840016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  <a:latin typeface=".VnVogue" pitchFamily="34" charset="0"/>
              </a:rPr>
              <a:t>UNIT </a:t>
            </a:r>
            <a:r>
              <a:rPr lang="en-US" sz="3700" dirty="0" smtClean="0">
                <a:solidFill>
                  <a:srgbClr val="FF0000"/>
                </a:solidFill>
                <a:latin typeface=".VnVogue" pitchFamily="34" charset="0"/>
              </a:rPr>
              <a:t>3: FRIENDS </a:t>
            </a:r>
          </a:p>
          <a:p>
            <a:r>
              <a:rPr lang="en-US" sz="3700" dirty="0">
                <a:solidFill>
                  <a:srgbClr val="FF0000"/>
                </a:solidFill>
                <a:latin typeface=".VnVogue" pitchFamily="34" charset="0"/>
              </a:rPr>
              <a:t> </a:t>
            </a:r>
            <a:r>
              <a:rPr lang="en-US" sz="3700" dirty="0" smtClean="0">
                <a:solidFill>
                  <a:srgbClr val="FF0000"/>
                </a:solidFill>
                <a:latin typeface=".VnVogue" pitchFamily="34" charset="0"/>
              </a:rPr>
              <a:t>     – </a:t>
            </a:r>
            <a:r>
              <a:rPr lang="en-US" sz="3700" dirty="0">
                <a:solidFill>
                  <a:srgbClr val="FF0000"/>
                </a:solidFill>
                <a:latin typeface=".VnVogue" pitchFamily="34" charset="0"/>
              </a:rPr>
              <a:t>LESSON </a:t>
            </a:r>
            <a:r>
              <a:rPr lang="en-US" sz="3700" dirty="0" smtClean="0">
                <a:solidFill>
                  <a:srgbClr val="FF0000"/>
                </a:solidFill>
                <a:latin typeface=".VnVogue" pitchFamily="34" charset="0"/>
              </a:rPr>
              <a:t>2: PRONUNCIATION AND SPEAKING</a:t>
            </a:r>
            <a:endParaRPr lang="en-US" sz="3700" dirty="0">
              <a:solidFill>
                <a:srgbClr val="FF0000"/>
              </a:solidFill>
              <a:latin typeface=".VnVogue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1" y="4825909"/>
            <a:ext cx="2418892" cy="1943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2" descr="d:\Desktop\tải xuống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426" y="0"/>
            <a:ext cx="1418559" cy="1106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D394A6-83ED-4721-9E54-23BE642AC609}"/>
              </a:ext>
            </a:extLst>
          </p:cNvPr>
          <p:cNvSpPr txBox="1"/>
          <p:nvPr/>
        </p:nvSpPr>
        <p:spPr>
          <a:xfrm>
            <a:off x="1299102" y="1180727"/>
            <a:ext cx="9321553" cy="50338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playing / with / friends / chess / this week / you / your / Are/ 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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are / this summer / on / We / going / to the beach / holidays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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getting / married / next / are / They / month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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TV / dinner / not / series / after / is	 / She / watching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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meeting / Friday / morning/ on / ? / Sarah / Is / mother	 / her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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Sunday / ? / next / with / Is / Josh / his / breakfast / having / girlfriend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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C92D8A-B07B-4B6B-9CC0-6AD1FB00EBD3}"/>
              </a:ext>
            </a:extLst>
          </p:cNvPr>
          <p:cNvSpPr txBox="1"/>
          <p:nvPr/>
        </p:nvSpPr>
        <p:spPr>
          <a:xfrm>
            <a:off x="2897084" y="643394"/>
            <a:ext cx="53325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/>
              <a:t>ORDER THE WORDS TO MAKE A CORRECT SENTENCE.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E7E519-3A7A-4AEE-A307-ABF89AA42278}"/>
              </a:ext>
            </a:extLst>
          </p:cNvPr>
          <p:cNvSpPr txBox="1"/>
          <p:nvPr/>
        </p:nvSpPr>
        <p:spPr>
          <a:xfrm>
            <a:off x="1704512" y="1651246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Are you playing chess with your friends this week?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0E59EC-92DE-40E8-888E-0DE9DED26365}"/>
              </a:ext>
            </a:extLst>
          </p:cNvPr>
          <p:cNvSpPr txBox="1"/>
          <p:nvPr/>
        </p:nvSpPr>
        <p:spPr>
          <a:xfrm>
            <a:off x="1671963" y="2491097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We are going to the beach this summer holidays.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DBD021-9289-4CF5-BF3F-94CA0D0B33E7}"/>
              </a:ext>
            </a:extLst>
          </p:cNvPr>
          <p:cNvSpPr txBox="1"/>
          <p:nvPr/>
        </p:nvSpPr>
        <p:spPr>
          <a:xfrm>
            <a:off x="1671963" y="3310288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They are getting married next month.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B327E6-B211-4BF2-B711-55F8E997D616}"/>
              </a:ext>
            </a:extLst>
          </p:cNvPr>
          <p:cNvSpPr txBox="1"/>
          <p:nvPr/>
        </p:nvSpPr>
        <p:spPr>
          <a:xfrm>
            <a:off x="1704512" y="4129479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She is watching TV after dinner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5DA840F-0DFF-48F5-9968-4596704013EF}"/>
              </a:ext>
            </a:extLst>
          </p:cNvPr>
          <p:cNvSpPr txBox="1"/>
          <p:nvPr/>
        </p:nvSpPr>
        <p:spPr>
          <a:xfrm>
            <a:off x="1671963" y="4958694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Is Sarah meeting her mother on Friday morning?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C786D3-9D91-4D59-9312-A73076B4DCB4}"/>
              </a:ext>
            </a:extLst>
          </p:cNvPr>
          <p:cNvSpPr txBox="1"/>
          <p:nvPr/>
        </p:nvSpPr>
        <p:spPr>
          <a:xfrm>
            <a:off x="1671963" y="5767861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Is Josh having breakfast with his girlfriend next Sunday?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3B1ECE8-2875-4815-BEB0-272EF92CCFCB}"/>
              </a:ext>
            </a:extLst>
          </p:cNvPr>
          <p:cNvSpPr/>
          <p:nvPr/>
        </p:nvSpPr>
        <p:spPr>
          <a:xfrm>
            <a:off x="3426778" y="344008"/>
            <a:ext cx="4785065" cy="889988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rgbClr val="348A8C"/>
                </a:solidFill>
                <a:latin typeface="Modern Love" panose="04090805081005020601" pitchFamily="82" charset="0"/>
              </a:rPr>
              <a:t>HOMEWORK</a:t>
            </a:r>
            <a:endParaRPr lang="en-US" sz="4400" dirty="0">
              <a:solidFill>
                <a:srgbClr val="348A8C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C93311-9FEB-4DFE-9745-4609D0E72097}"/>
              </a:ext>
            </a:extLst>
          </p:cNvPr>
          <p:cNvSpPr txBox="1"/>
          <p:nvPr/>
        </p:nvSpPr>
        <p:spPr>
          <a:xfrm>
            <a:off x="1815479" y="1101597"/>
            <a:ext cx="8561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400" dirty="0"/>
              <a:t>Learn new words.</a:t>
            </a:r>
          </a:p>
          <a:p>
            <a:pPr marL="285750" indent="-285750">
              <a:buFontTx/>
              <a:buChar char="-"/>
            </a:pPr>
            <a:r>
              <a:rPr lang="en-SG" sz="2400" dirty="0"/>
              <a:t>Practice writing new words on writing sheet</a:t>
            </a:r>
          </a:p>
          <a:p>
            <a:pPr marL="285750" indent="-285750">
              <a:buFontTx/>
              <a:buChar char="-"/>
            </a:pPr>
            <a:r>
              <a:rPr lang="en-SG" sz="2400" dirty="0"/>
              <a:t>Make your own plan for next weekend using the table below and the write about it using present continuous</a:t>
            </a:r>
            <a:endParaRPr lang="en-US" sz="2400" dirty="0"/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4A5E3C5D-FD67-4FA4-B45F-0B6092722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6957" r="35440" b="42654"/>
          <a:stretch/>
        </p:blipFill>
        <p:spPr>
          <a:xfrm>
            <a:off x="2839677" y="2909657"/>
            <a:ext cx="5959265" cy="360433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974DB73-A25B-4767-B0EE-A3CD2CED4268}"/>
              </a:ext>
            </a:extLst>
          </p:cNvPr>
          <p:cNvSpPr/>
          <p:nvPr/>
        </p:nvSpPr>
        <p:spPr>
          <a:xfrm>
            <a:off x="6747025" y="2847512"/>
            <a:ext cx="1331653" cy="5415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Saturday</a:t>
            </a:r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C59D9EA-B652-48F9-B61B-9FDBC8EEE0F0}"/>
              </a:ext>
            </a:extLst>
          </p:cNvPr>
          <p:cNvSpPr/>
          <p:nvPr/>
        </p:nvSpPr>
        <p:spPr>
          <a:xfrm>
            <a:off x="3846993" y="2847512"/>
            <a:ext cx="1331653" cy="5814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Sunday</a:t>
            </a:r>
            <a:endParaRPr lang="en-US" dirty="0"/>
          </a:p>
        </p:txBody>
      </p:sp>
      <p:pic>
        <p:nvPicPr>
          <p:cNvPr id="7" name="Picture 2" descr="d:\Desktop\tải xuống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7" y="288871"/>
            <a:ext cx="1675357" cy="158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73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9A6FB35-0407-4F28-A8B7-E96F70B8D152}"/>
              </a:ext>
            </a:extLst>
          </p:cNvPr>
          <p:cNvSpPr/>
          <p:nvPr/>
        </p:nvSpPr>
        <p:spPr>
          <a:xfrm>
            <a:off x="1944207" y="2297095"/>
            <a:ext cx="787449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500" b="1" dirty="0">
                <a:solidFill>
                  <a:srgbClr val="348A8C"/>
                </a:solidFill>
              </a:rPr>
              <a:t>WARM-UP</a:t>
            </a:r>
            <a:endParaRPr lang="en-US" sz="11500" b="1" dirty="0">
              <a:solidFill>
                <a:srgbClr val="348A8C"/>
              </a:solidFill>
            </a:endParaRPr>
          </a:p>
        </p:txBody>
      </p:sp>
      <p:pic>
        <p:nvPicPr>
          <p:cNvPr id="5" name="Picture 2" descr="d:\Desktop\tải xuống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346" y="217291"/>
            <a:ext cx="1952194" cy="1552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1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E19F0F27-F5D3-476F-8652-3B8E7BE2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3863" y="3989542"/>
            <a:ext cx="2178183" cy="2267957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BECB63F9-90DB-42C7-A73E-C16F5F7F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7008" y="2130940"/>
            <a:ext cx="1775955" cy="1707877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="" xmlns:a16="http://schemas.microsoft.com/office/drawing/2014/main" id="{C4DF4C24-E7AE-4112-86A6-693108CDE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3595" y="2040693"/>
            <a:ext cx="1853923" cy="1782085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="" xmlns:a16="http://schemas.microsoft.com/office/drawing/2014/main" id="{55BA278A-4645-409F-8160-B87B72EB4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729588" y="3989542"/>
            <a:ext cx="1314327" cy="2397687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="" xmlns:a16="http://schemas.microsoft.com/office/drawing/2014/main" id="{7941979A-7BAB-4222-B367-5403E9D43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3513" y="2063960"/>
            <a:ext cx="2321610" cy="1608996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="" xmlns:a16="http://schemas.microsoft.com/office/drawing/2014/main" id="{6B57FEF8-D533-4FC1-B1E8-31BB586181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69165" y="4281324"/>
            <a:ext cx="1878219" cy="1591792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="" xmlns:a16="http://schemas.microsoft.com/office/drawing/2014/main" id="{E70267BC-187F-407F-A26A-1CF1243079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85375" y="2360019"/>
            <a:ext cx="2253969" cy="131293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750CC14A-0694-493B-AA6F-6DCA5F03A4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52656" y="4573105"/>
            <a:ext cx="1868051" cy="154529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9D0F941-9DC5-4FE0-91F8-B39ECE652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5608" y="4445381"/>
            <a:ext cx="1766283" cy="163160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847B3CBC-3461-4651-9062-F731E2F7AAD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600191" y="2135861"/>
            <a:ext cx="2245576" cy="1383836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3D7B723-160E-4F6A-9A7C-730D222D46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411180" y="4445381"/>
            <a:ext cx="2199119" cy="16316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6AD834D-28B6-43B5-9A97-82221305A709}"/>
              </a:ext>
            </a:extLst>
          </p:cNvPr>
          <p:cNvSpPr txBox="1"/>
          <p:nvPr/>
        </p:nvSpPr>
        <p:spPr>
          <a:xfrm>
            <a:off x="1386681" y="75509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https://freeonlinedice.com/</a:t>
            </a:r>
            <a:endParaRPr lang="en-US" dirty="0"/>
          </a:p>
        </p:txBody>
      </p:sp>
      <p:pic>
        <p:nvPicPr>
          <p:cNvPr id="28" name="Picture 27">
            <a:hlinkClick r:id="rId21"/>
            <a:extLst>
              <a:ext uri="{FF2B5EF4-FFF2-40B4-BE49-F238E27FC236}">
                <a16:creationId xmlns="" xmlns:a16="http://schemas.microsoft.com/office/drawing/2014/main" id="{CE498100-9E9B-4F75-97A9-501B487DF6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036124" y="606338"/>
            <a:ext cx="978967" cy="8015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E7C5CB-DD1E-4DF7-8A20-0E7A23254C11}"/>
              </a:ext>
            </a:extLst>
          </p:cNvPr>
          <p:cNvSpPr txBox="1"/>
          <p:nvPr/>
        </p:nvSpPr>
        <p:spPr>
          <a:xfrm>
            <a:off x="1020932" y="1873929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1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9E99927-3674-4C4B-A6BD-7AF10FF4AE65}"/>
              </a:ext>
            </a:extLst>
          </p:cNvPr>
          <p:cNvSpPr txBox="1"/>
          <p:nvPr/>
        </p:nvSpPr>
        <p:spPr>
          <a:xfrm>
            <a:off x="3300437" y="1836799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2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2CD526B-22BE-44D4-8E8D-572147FCFA7A}"/>
              </a:ext>
            </a:extLst>
          </p:cNvPr>
          <p:cNvSpPr txBox="1"/>
          <p:nvPr/>
        </p:nvSpPr>
        <p:spPr>
          <a:xfrm>
            <a:off x="5439172" y="1802350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3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10D0BAA-A09C-4D85-BDFA-1A4762F486C4}"/>
              </a:ext>
            </a:extLst>
          </p:cNvPr>
          <p:cNvSpPr txBox="1"/>
          <p:nvPr/>
        </p:nvSpPr>
        <p:spPr>
          <a:xfrm>
            <a:off x="7722979" y="1674514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4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6B6E4E2-334E-4CDA-8E2D-6E7734B304B9}"/>
              </a:ext>
            </a:extLst>
          </p:cNvPr>
          <p:cNvSpPr txBox="1"/>
          <p:nvPr/>
        </p:nvSpPr>
        <p:spPr>
          <a:xfrm>
            <a:off x="10580950" y="1773389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5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C1E2603-5BBB-4F00-A8A4-9B89BA312B85}"/>
              </a:ext>
            </a:extLst>
          </p:cNvPr>
          <p:cNvSpPr txBox="1"/>
          <p:nvPr/>
        </p:nvSpPr>
        <p:spPr>
          <a:xfrm>
            <a:off x="1280556" y="4019714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6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D4E06A6-1C76-42C1-B440-122172B26D1B}"/>
              </a:ext>
            </a:extLst>
          </p:cNvPr>
          <p:cNvSpPr txBox="1"/>
          <p:nvPr/>
        </p:nvSpPr>
        <p:spPr>
          <a:xfrm>
            <a:off x="3289388" y="3769055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6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23E2A75-8419-4ABF-9FA7-3B29D8661A2B}"/>
              </a:ext>
            </a:extLst>
          </p:cNvPr>
          <p:cNvSpPr txBox="1"/>
          <p:nvPr/>
        </p:nvSpPr>
        <p:spPr>
          <a:xfrm>
            <a:off x="5225874" y="3873898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7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A05A51E-773A-4CE8-A791-3D5125037DCF}"/>
              </a:ext>
            </a:extLst>
          </p:cNvPr>
          <p:cNvSpPr txBox="1"/>
          <p:nvPr/>
        </p:nvSpPr>
        <p:spPr>
          <a:xfrm>
            <a:off x="7207136" y="3880489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8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0747C13-1F6E-4738-9C10-D25C05E7C27D}"/>
              </a:ext>
            </a:extLst>
          </p:cNvPr>
          <p:cNvSpPr txBox="1"/>
          <p:nvPr/>
        </p:nvSpPr>
        <p:spPr>
          <a:xfrm>
            <a:off x="9102304" y="3612288"/>
            <a:ext cx="3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9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F2CEF34-8532-450C-BF3B-D4101BC27661}"/>
              </a:ext>
            </a:extLst>
          </p:cNvPr>
          <p:cNvSpPr txBox="1"/>
          <p:nvPr/>
        </p:nvSpPr>
        <p:spPr>
          <a:xfrm>
            <a:off x="10614620" y="3769055"/>
            <a:ext cx="76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10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27" name="Picture 2" descr="d:\Desktop\tải xuống.jf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7" y="288871"/>
            <a:ext cx="1675357" cy="158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A9B7967-70B5-4D1A-A329-9674F214E89B}"/>
              </a:ext>
            </a:extLst>
          </p:cNvPr>
          <p:cNvSpPr/>
          <p:nvPr/>
        </p:nvSpPr>
        <p:spPr>
          <a:xfrm>
            <a:off x="1382695" y="2440341"/>
            <a:ext cx="9622936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b="1" dirty="0">
                <a:solidFill>
                  <a:srgbClr val="348A8C"/>
                </a:solidFill>
              </a:rPr>
              <a:t>PRONUNCIATION</a:t>
            </a:r>
            <a:endParaRPr lang="en-US" sz="8800" b="1" dirty="0">
              <a:solidFill>
                <a:srgbClr val="348A8C"/>
              </a:solidFill>
            </a:endParaRPr>
          </a:p>
        </p:txBody>
      </p:sp>
      <p:pic>
        <p:nvPicPr>
          <p:cNvPr id="3" name="Picture 2" descr="d:\Desktop\tải xuống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7" y="288871"/>
            <a:ext cx="1675357" cy="158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50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ntonation- Asking a wh-question - English Pronunciation Lesson">
            <a:hlinkClick r:id="" action="ppaction://media"/>
            <a:extLst>
              <a:ext uri="{FF2B5EF4-FFF2-40B4-BE49-F238E27FC236}">
                <a16:creationId xmlns="" xmlns:a16="http://schemas.microsoft.com/office/drawing/2014/main" id="{B683F66A-D1B5-4B17-8977-15F00FE88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262" y="1123947"/>
            <a:ext cx="8972656" cy="5047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A21665-2A11-4E66-ACE4-6CFE6F6055E4}"/>
              </a:ext>
            </a:extLst>
          </p:cNvPr>
          <p:cNvSpPr txBox="1"/>
          <p:nvPr/>
        </p:nvSpPr>
        <p:spPr>
          <a:xfrm>
            <a:off x="3971132" y="547742"/>
            <a:ext cx="37169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WATCH THE VIDEO AND PRACTICE.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20745DF-0B2C-428B-BC9E-D09C2FFB77B2}"/>
              </a:ext>
            </a:extLst>
          </p:cNvPr>
          <p:cNvSpPr txBox="1"/>
          <p:nvPr/>
        </p:nvSpPr>
        <p:spPr>
          <a:xfrm>
            <a:off x="650788" y="2153561"/>
            <a:ext cx="1056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Listen to the questions and guess the intonation goes up or down?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3E2528F-1B8C-4696-928B-3091F8CA2C94}"/>
              </a:ext>
            </a:extLst>
          </p:cNvPr>
          <p:cNvSpPr txBox="1"/>
          <p:nvPr/>
        </p:nvSpPr>
        <p:spPr>
          <a:xfrm>
            <a:off x="1205388" y="2957717"/>
            <a:ext cx="992523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4000" dirty="0">
                <a:latin typeface="Abadi" panose="020B0604020104020204" pitchFamily="34" charset="0"/>
              </a:rPr>
              <a:t>1. What are you doing tonight?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D1EF2F-E509-4FA7-A7E9-5F93FCF1CAEE}"/>
              </a:ext>
            </a:extLst>
          </p:cNvPr>
          <p:cNvSpPr txBox="1"/>
          <p:nvPr/>
        </p:nvSpPr>
        <p:spPr>
          <a:xfrm>
            <a:off x="1291958" y="3959500"/>
            <a:ext cx="99252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4000" dirty="0">
                <a:latin typeface="Abadi" panose="020B0604020104020204" pitchFamily="34" charset="0"/>
              </a:rPr>
              <a:t>2. What are you doing on the weekend?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799BC6-05BE-4F6D-A44E-A250ED88BE5E}"/>
              </a:ext>
            </a:extLst>
          </p:cNvPr>
          <p:cNvSpPr txBox="1"/>
          <p:nvPr/>
        </p:nvSpPr>
        <p:spPr>
          <a:xfrm>
            <a:off x="1380852" y="5084830"/>
            <a:ext cx="99252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4000" dirty="0">
                <a:latin typeface="Abadi" panose="020B0604020104020204" pitchFamily="34" charset="0"/>
              </a:rPr>
              <a:t>3. What are you doing on next Sunday?</a:t>
            </a:r>
            <a:endParaRPr lang="en-US" sz="4000" dirty="0">
              <a:latin typeface="Abadi" panose="020B0604020104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DA9FFA31-143A-4030-8E88-8C6630AC97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8140" y="3234970"/>
            <a:ext cx="350928" cy="32847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18416418-3912-4AEF-9E7F-A124948E8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1292" y="4298831"/>
            <a:ext cx="350928" cy="32847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46ED9982-F917-4692-A4F4-ED63E424E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8140" y="5306187"/>
            <a:ext cx="350928" cy="328474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E6B99E0-340E-477D-BC3E-54C66F0C3C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85368" y="403742"/>
            <a:ext cx="1677397" cy="1677397"/>
          </a:xfrm>
          <a:prstGeom prst="rect">
            <a:avLst/>
          </a:prstGeom>
        </p:spPr>
      </p:pic>
      <p:pic>
        <p:nvPicPr>
          <p:cNvPr id="11" name="Picture 2" descr="d:\Desktop\tải xuống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7" y="288871"/>
            <a:ext cx="1675357" cy="158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-are-you-doing-tonight-16293801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-are-you-doing-on-the-week16293801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-are-you-doing-on-next-Sun1629380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1F5D1BE-1BE8-4D01-849C-3F3FE4F3EA6D}"/>
              </a:ext>
            </a:extLst>
          </p:cNvPr>
          <p:cNvSpPr/>
          <p:nvPr/>
        </p:nvSpPr>
        <p:spPr>
          <a:xfrm>
            <a:off x="3462291" y="530439"/>
            <a:ext cx="4785065" cy="889988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rgbClr val="348A8C"/>
                </a:solidFill>
                <a:latin typeface="Modern Love" panose="04090805081005020601" pitchFamily="82" charset="0"/>
              </a:rPr>
              <a:t>PRONUNCIATION</a:t>
            </a:r>
            <a:endParaRPr lang="en-US" sz="4400" dirty="0">
              <a:solidFill>
                <a:srgbClr val="348A8C"/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8A9A846-0D10-425F-A411-34962F153B5C}"/>
              </a:ext>
            </a:extLst>
          </p:cNvPr>
          <p:cNvSpPr/>
          <p:nvPr/>
        </p:nvSpPr>
        <p:spPr>
          <a:xfrm>
            <a:off x="1630532" y="1929618"/>
            <a:ext cx="8019496" cy="450540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rgbClr val="348A8C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Practice the conversation and you can replace the underline words.</a:t>
            </a:r>
            <a:endParaRPr lang="en-US" sz="2000" dirty="0">
              <a:solidFill>
                <a:srgbClr val="348A8C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6034336-C390-41B8-9790-153B20079CBC}"/>
              </a:ext>
            </a:extLst>
          </p:cNvPr>
          <p:cNvSpPr/>
          <p:nvPr/>
        </p:nvSpPr>
        <p:spPr>
          <a:xfrm>
            <a:off x="412961" y="2569532"/>
            <a:ext cx="5683039" cy="3545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SG" dirty="0"/>
              <a:t>Matt : What are you doing on </a:t>
            </a:r>
            <a:r>
              <a:rPr lang="en-SG" b="1" u="sng" dirty="0">
                <a:solidFill>
                  <a:srgbClr val="FF0000"/>
                </a:solidFill>
              </a:rPr>
              <a:t>Saturday? </a:t>
            </a:r>
          </a:p>
          <a:p>
            <a:pPr>
              <a:lnSpc>
                <a:spcPct val="150000"/>
              </a:lnSpc>
            </a:pPr>
            <a:r>
              <a:rPr lang="en-SG" dirty="0"/>
              <a:t>Lisa : I’m </a:t>
            </a:r>
            <a:r>
              <a:rPr lang="en-SG" b="1" u="sng" dirty="0">
                <a:solidFill>
                  <a:srgbClr val="FF0000"/>
                </a:solidFill>
              </a:rPr>
              <a:t>having a barbecue</a:t>
            </a:r>
            <a:r>
              <a:rPr lang="en-SG" dirty="0"/>
              <a:t>. Do you want to come? </a:t>
            </a:r>
          </a:p>
          <a:p>
            <a:pPr>
              <a:lnSpc>
                <a:spcPct val="150000"/>
              </a:lnSpc>
            </a:pPr>
            <a:r>
              <a:rPr lang="en-SG" dirty="0"/>
              <a:t>Matt: Sorry, I can’t. I’m </a:t>
            </a:r>
            <a:r>
              <a:rPr lang="en-SG" b="1" u="sng" dirty="0">
                <a:solidFill>
                  <a:srgbClr val="FF0000"/>
                </a:solidFill>
              </a:rPr>
              <a:t>watching a movie </a:t>
            </a:r>
            <a:r>
              <a:rPr lang="en-SG" dirty="0"/>
              <a:t>with Jack,</a:t>
            </a:r>
          </a:p>
          <a:p>
            <a:pPr>
              <a:lnSpc>
                <a:spcPct val="150000"/>
              </a:lnSpc>
            </a:pPr>
            <a:r>
              <a:rPr lang="en-SG" dirty="0"/>
              <a:t>Lisa: What about </a:t>
            </a:r>
            <a:r>
              <a:rPr lang="en-SG" b="1" dirty="0">
                <a:solidFill>
                  <a:srgbClr val="FF0000"/>
                </a:solidFill>
              </a:rPr>
              <a:t>Tuesday? </a:t>
            </a:r>
          </a:p>
          <a:p>
            <a:pPr>
              <a:lnSpc>
                <a:spcPct val="150000"/>
              </a:lnSpc>
            </a:pPr>
            <a:r>
              <a:rPr lang="en-SG" dirty="0"/>
              <a:t>Matt: I’m free.  Why? </a:t>
            </a:r>
          </a:p>
          <a:p>
            <a:pPr>
              <a:lnSpc>
                <a:spcPct val="150000"/>
              </a:lnSpc>
            </a:pPr>
            <a:r>
              <a:rPr lang="en-SG" dirty="0"/>
              <a:t>Lisa: I’m </a:t>
            </a:r>
            <a:r>
              <a:rPr lang="en-SG" b="1" u="sng" dirty="0">
                <a:solidFill>
                  <a:srgbClr val="FF0000"/>
                </a:solidFill>
              </a:rPr>
              <a:t>having a party</a:t>
            </a:r>
            <a:r>
              <a:rPr lang="en-SG" dirty="0"/>
              <a:t>. Do you want to come? </a:t>
            </a:r>
          </a:p>
          <a:p>
            <a:pPr>
              <a:lnSpc>
                <a:spcPct val="150000"/>
              </a:lnSpc>
            </a:pPr>
            <a:r>
              <a:rPr lang="en-SG" dirty="0"/>
              <a:t>Matt: Sure! </a:t>
            </a:r>
          </a:p>
          <a:p>
            <a:pPr>
              <a:lnSpc>
                <a:spcPct val="150000"/>
              </a:lnSpc>
            </a:pPr>
            <a:r>
              <a:rPr lang="en-SG" dirty="0"/>
              <a:t>Lisa: Great! Talk to you later.</a:t>
            </a:r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D34EE73A-B5C2-4B3B-B527-C8773E578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1108" y="2395310"/>
            <a:ext cx="1462595" cy="1462595"/>
          </a:xfrm>
          <a:prstGeom prst="rect">
            <a:avLst/>
          </a:prstGeom>
        </p:spPr>
      </p:pic>
      <p:pic>
        <p:nvPicPr>
          <p:cNvPr id="11" name="Picture 10" descr="A person standing next to a cart full of food&#10;&#10;Description automatically generated with low confidence">
            <a:extLst>
              <a:ext uri="{FF2B5EF4-FFF2-40B4-BE49-F238E27FC236}">
                <a16:creationId xmlns="" xmlns:a16="http://schemas.microsoft.com/office/drawing/2014/main" id="{12270AD0-7326-47A9-AE20-4FBAEB857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08812" y="2395310"/>
            <a:ext cx="1462595" cy="1462595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C9FE12A7-CC18-4771-9717-F6A3C024AE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00962" y="2318464"/>
            <a:ext cx="1616286" cy="1616286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FAAE6638-AA82-44B5-AD21-7373F7524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72739" y="4466343"/>
            <a:ext cx="1935331" cy="14514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F2A1A5-927D-4AA0-BC8B-FE38CC72C47F}"/>
              </a:ext>
            </a:extLst>
          </p:cNvPr>
          <p:cNvSpPr txBox="1"/>
          <p:nvPr/>
        </p:nvSpPr>
        <p:spPr>
          <a:xfrm>
            <a:off x="6587233" y="11206948"/>
            <a:ext cx="193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www.orientacionandujar.es/2014/09/15/coleccion-de-laminas-para-trabajar-la-expresion-oral/lamina-14-para-trabajar-la-expresion-or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6AA52364-94A3-4616-8C8B-145BF3F423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588036" y="4423826"/>
            <a:ext cx="1235092" cy="16197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71F54FB-DF97-4C3D-9BA0-F1D654E096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239171" y="4231084"/>
            <a:ext cx="1539868" cy="16867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7060705-A404-427D-9D82-447104249D0A}"/>
              </a:ext>
            </a:extLst>
          </p:cNvPr>
          <p:cNvSpPr txBox="1"/>
          <p:nvPr/>
        </p:nvSpPr>
        <p:spPr>
          <a:xfrm>
            <a:off x="6578814" y="3934750"/>
            <a:ext cx="153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make a cake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BB7EB94-D20F-417B-9F43-B09A193935A4}"/>
              </a:ext>
            </a:extLst>
          </p:cNvPr>
          <p:cNvSpPr txBox="1"/>
          <p:nvPr/>
        </p:nvSpPr>
        <p:spPr>
          <a:xfrm>
            <a:off x="8552210" y="3838371"/>
            <a:ext cx="153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go shopping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7D63AD7-7537-47F1-9EDE-F2FE38740CC9}"/>
              </a:ext>
            </a:extLst>
          </p:cNvPr>
          <p:cNvSpPr txBox="1"/>
          <p:nvPr/>
        </p:nvSpPr>
        <p:spPr>
          <a:xfrm>
            <a:off x="10200962" y="3788293"/>
            <a:ext cx="181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play badminton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767D08E-BBA1-4DE8-BC38-E7C23EB20E9A}"/>
              </a:ext>
            </a:extLst>
          </p:cNvPr>
          <p:cNvSpPr txBox="1"/>
          <p:nvPr/>
        </p:nvSpPr>
        <p:spPr>
          <a:xfrm>
            <a:off x="6376443" y="6043619"/>
            <a:ext cx="193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watch a movie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F2A7087-A067-4E27-987D-43C2A8836AF7}"/>
              </a:ext>
            </a:extLst>
          </p:cNvPr>
          <p:cNvSpPr txBox="1"/>
          <p:nvPr/>
        </p:nvSpPr>
        <p:spPr>
          <a:xfrm>
            <a:off x="8397814" y="6073923"/>
            <a:ext cx="166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play at the park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BAD24B0-A948-43A7-8B07-0C2F9CC68008}"/>
              </a:ext>
            </a:extLst>
          </p:cNvPr>
          <p:cNvSpPr txBox="1"/>
          <p:nvPr/>
        </p:nvSpPr>
        <p:spPr>
          <a:xfrm>
            <a:off x="10435403" y="6118324"/>
            <a:ext cx="138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have a picnic</a:t>
            </a:r>
            <a:endParaRPr lang="en-US" dirty="0"/>
          </a:p>
        </p:txBody>
      </p:sp>
      <p:pic>
        <p:nvPicPr>
          <p:cNvPr id="19" name="Picture 2" descr="d:\Desktop\tải xuống.jf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7" y="288871"/>
            <a:ext cx="1675357" cy="158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3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8238E7-4F7D-4C6F-B2D5-83DB0BC0325B}"/>
              </a:ext>
            </a:extLst>
          </p:cNvPr>
          <p:cNvSpPr txBox="1"/>
          <p:nvPr/>
        </p:nvSpPr>
        <p:spPr>
          <a:xfrm>
            <a:off x="1846555" y="551954"/>
            <a:ext cx="800765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                  </a:t>
            </a:r>
            <a:r>
              <a:rPr lang="en-SG" sz="2400" dirty="0"/>
              <a:t>Look at the schedule and practice with your partner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83FEFD-2B7F-47AC-8B94-033A545AC555}"/>
              </a:ext>
            </a:extLst>
          </p:cNvPr>
          <p:cNvSpPr/>
          <p:nvPr/>
        </p:nvSpPr>
        <p:spPr>
          <a:xfrm>
            <a:off x="3019237" y="1222913"/>
            <a:ext cx="5877113" cy="15269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SG" sz="2400" dirty="0">
                <a:solidFill>
                  <a:schemeClr val="tx1"/>
                </a:solidFill>
              </a:rPr>
              <a:t>What are you going on Monday?</a:t>
            </a:r>
          </a:p>
          <a:p>
            <a:pPr marL="342900" indent="-342900">
              <a:buAutoNum type="alphaUcPeriod"/>
            </a:pPr>
            <a:r>
              <a:rPr lang="en-SG" sz="2400" dirty="0">
                <a:solidFill>
                  <a:schemeClr val="tx1"/>
                </a:solidFill>
              </a:rPr>
              <a:t>I’m going swimming with Jack </a:t>
            </a:r>
          </a:p>
          <a:p>
            <a:pPr marL="342900" indent="-342900">
              <a:buAutoNum type="alphaUcPeriod"/>
            </a:pPr>
            <a:r>
              <a:rPr lang="en-SG" sz="2400" dirty="0">
                <a:solidFill>
                  <a:schemeClr val="tx1"/>
                </a:solidFill>
              </a:rPr>
              <a:t>What about Wednesday? </a:t>
            </a:r>
          </a:p>
          <a:p>
            <a:pPr marL="342900" indent="-342900">
              <a:buAutoNum type="alphaUcPeriod"/>
            </a:pPr>
            <a:r>
              <a:rPr lang="en-SG" sz="2400" dirty="0">
                <a:solidFill>
                  <a:schemeClr val="tx1"/>
                </a:solidFill>
              </a:rPr>
              <a:t>I’m free. Why?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Table, Excel&#10;&#10;Description automatically generated">
            <a:extLst>
              <a:ext uri="{FF2B5EF4-FFF2-40B4-BE49-F238E27FC236}">
                <a16:creationId xmlns="" xmlns:a16="http://schemas.microsoft.com/office/drawing/2014/main" id="{54B35536-32A0-4B19-BB0F-A535C980C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2" t="27962" r="4903" b="26472"/>
          <a:stretch/>
        </p:blipFill>
        <p:spPr>
          <a:xfrm>
            <a:off x="395844" y="2959166"/>
            <a:ext cx="11400311" cy="3346880"/>
          </a:xfrm>
          <a:prstGeom prst="rect">
            <a:avLst/>
          </a:prstGeom>
        </p:spPr>
      </p:pic>
      <p:pic>
        <p:nvPicPr>
          <p:cNvPr id="6" name="Picture 2" descr="d:\Desktop\tải xuống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7" y="288871"/>
            <a:ext cx="1675357" cy="158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7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625A99A-CB71-4014-A9FE-0389A2A431DA}"/>
              </a:ext>
            </a:extLst>
          </p:cNvPr>
          <p:cNvSpPr/>
          <p:nvPr/>
        </p:nvSpPr>
        <p:spPr>
          <a:xfrm>
            <a:off x="2086250" y="2196985"/>
            <a:ext cx="787449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 smtClean="0">
                <a:solidFill>
                  <a:srgbClr val="348A8C"/>
                </a:solidFill>
              </a:rPr>
              <a:t>WRAP-UP</a:t>
            </a:r>
            <a:endParaRPr lang="en-US" sz="9600" b="1" dirty="0">
              <a:solidFill>
                <a:srgbClr val="348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09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400</Words>
  <Application>Microsoft Office PowerPoint</Application>
  <PresentationFormat>Custom</PresentationFormat>
  <Paragraphs>74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.VnVogue</vt:lpstr>
      <vt:lpstr>Wingdings</vt:lpstr>
      <vt:lpstr>Bradley Hand ITC</vt:lpstr>
      <vt:lpstr>Narkisim</vt:lpstr>
      <vt:lpstr>Calibri Light</vt:lpstr>
      <vt:lpstr>Times New Roman</vt:lpstr>
      <vt:lpstr>Calibri</vt:lpstr>
      <vt:lpstr>Abadi</vt:lpstr>
      <vt:lpstr>Goudy Stout</vt:lpstr>
      <vt:lpstr>Modern Love</vt:lpstr>
      <vt:lpstr>Colonna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21</cp:revision>
  <dcterms:created xsi:type="dcterms:W3CDTF">2021-08-19T00:18:06Z</dcterms:created>
  <dcterms:modified xsi:type="dcterms:W3CDTF">2021-11-01T01:41:33Z</dcterms:modified>
</cp:coreProperties>
</file>