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8" r:id="rId2"/>
    <p:sldId id="265" r:id="rId3"/>
    <p:sldId id="261" r:id="rId4"/>
    <p:sldId id="266" r:id="rId5"/>
    <p:sldId id="263" r:id="rId6"/>
    <p:sldId id="264" r:id="rId7"/>
    <p:sldId id="267" r:id="rId8"/>
    <p:sldId id="256" r:id="rId9"/>
    <p:sldId id="257" r:id="rId10"/>
    <p:sldId id="258" r:id="rId11"/>
    <p:sldId id="259" r:id="rId12"/>
    <p:sldId id="26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account" initials="Ma" lastIdx="1" clrIdx="0">
    <p:extLst>
      <p:ext uri="{19B8F6BF-5375-455C-9EA6-DF929625EA0E}">
        <p15:presenceInfo xmlns:p15="http://schemas.microsoft.com/office/powerpoint/2012/main" xmlns="" userId="58c81d64aef7524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EE927"/>
    <a:srgbClr val="DCD8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3" autoAdjust="0"/>
    <p:restoredTop sz="94095" autoAdjust="0"/>
  </p:normalViewPr>
  <p:slideViewPr>
    <p:cSldViewPr>
      <p:cViewPr>
        <p:scale>
          <a:sx n="76" d="100"/>
          <a:sy n="76" d="100"/>
        </p:scale>
        <p:origin x="-120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0-18T22:19:45.869" idx="1">
    <p:pos x="22" y="16"/>
    <p:text/>
    <p:extLst mod="1">
      <p:ext uri="{C676402C-5697-4E1C-873F-D02D1690AC5C}">
        <p15:threadingInfo xmlns:p15="http://schemas.microsoft.com/office/powerpoint/2012/main" xmlns="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3CA97E-DDCA-4AA8-AEE5-5797DC30F384}" type="doc">
      <dgm:prSet loTypeId="urn:microsoft.com/office/officeart/2005/8/layout/lProcess3" loCatId="process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FEBF407-7EFB-4374-9B57-0BB97ACB3379}">
      <dgm:prSet/>
      <dgm:spPr/>
      <dgm:t>
        <a:bodyPr/>
        <a:lstStyle/>
        <a:p>
          <a:pPr rtl="0"/>
          <a:r>
            <a:rPr lang="en-US" dirty="0" smtClean="0">
              <a:latin typeface="Verdana" panose="020B0604030504040204" pitchFamily="34" charset="0"/>
              <a:ea typeface="Verdana" panose="020B0604030504040204" pitchFamily="34" charset="0"/>
            </a:rPr>
            <a:t>ĐẶC ĐIỂM, CÔNG DỤNG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B018FEE-FB4A-4030-95EE-D2E1E2E23C4C}" type="parTrans" cxnId="{6D8E6BF1-9205-414B-BB4C-5025FA7FB2DB}">
      <dgm:prSet/>
      <dgm:spPr/>
      <dgm:t>
        <a:bodyPr/>
        <a:lstStyle/>
        <a:p>
          <a:endParaRPr lang="en-US"/>
        </a:p>
      </dgm:t>
    </dgm:pt>
    <dgm:pt modelId="{67E7EFCD-14BE-42D9-8679-126E49532956}" type="sibTrans" cxnId="{6D8E6BF1-9205-414B-BB4C-5025FA7FB2DB}">
      <dgm:prSet/>
      <dgm:spPr/>
      <dgm:t>
        <a:bodyPr/>
        <a:lstStyle/>
        <a:p>
          <a:endParaRPr lang="en-US"/>
        </a:p>
      </dgm:t>
    </dgm:pt>
    <dgm:pt modelId="{6E00707B-6EE8-4580-8ADF-F2A781649083}" type="pres">
      <dgm:prSet presAssocID="{013CA97E-DDCA-4AA8-AEE5-5797DC30F384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BF3FDBD-D875-4796-83B9-4C9028B5B23B}" type="pres">
      <dgm:prSet presAssocID="{CFEBF407-7EFB-4374-9B57-0BB97ACB3379}" presName="horFlow" presStyleCnt="0"/>
      <dgm:spPr/>
    </dgm:pt>
    <dgm:pt modelId="{D1D59383-762F-497B-BE3D-798BDC2ACB2E}" type="pres">
      <dgm:prSet presAssocID="{CFEBF407-7EFB-4374-9B57-0BB97ACB3379}" presName="bigChev" presStyleLbl="node1" presStyleIdx="0" presStyleCnt="1" custLinFactNeighborY="1416"/>
      <dgm:spPr/>
      <dgm:t>
        <a:bodyPr/>
        <a:lstStyle/>
        <a:p>
          <a:endParaRPr lang="en-US"/>
        </a:p>
      </dgm:t>
    </dgm:pt>
  </dgm:ptLst>
  <dgm:cxnLst>
    <dgm:cxn modelId="{57903190-65CB-490B-A3A5-590685B1D4F0}" type="presOf" srcId="{CFEBF407-7EFB-4374-9B57-0BB97ACB3379}" destId="{D1D59383-762F-497B-BE3D-798BDC2ACB2E}" srcOrd="0" destOrd="0" presId="urn:microsoft.com/office/officeart/2005/8/layout/lProcess3"/>
    <dgm:cxn modelId="{94483FCF-3E5B-420F-B244-E8B72E5231CC}" type="presOf" srcId="{013CA97E-DDCA-4AA8-AEE5-5797DC30F384}" destId="{6E00707B-6EE8-4580-8ADF-F2A781649083}" srcOrd="0" destOrd="0" presId="urn:microsoft.com/office/officeart/2005/8/layout/lProcess3"/>
    <dgm:cxn modelId="{6D8E6BF1-9205-414B-BB4C-5025FA7FB2DB}" srcId="{013CA97E-DDCA-4AA8-AEE5-5797DC30F384}" destId="{CFEBF407-7EFB-4374-9B57-0BB97ACB3379}" srcOrd="0" destOrd="0" parTransId="{0B018FEE-FB4A-4030-95EE-D2E1E2E23C4C}" sibTransId="{67E7EFCD-14BE-42D9-8679-126E49532956}"/>
    <dgm:cxn modelId="{4A2637DF-876F-437E-9BD1-1E65FBEE3AE4}" type="presParOf" srcId="{6E00707B-6EE8-4580-8ADF-F2A781649083}" destId="{3BF3FDBD-D875-4796-83B9-4C9028B5B23B}" srcOrd="0" destOrd="0" presId="urn:microsoft.com/office/officeart/2005/8/layout/lProcess3"/>
    <dgm:cxn modelId="{1EF9FE5F-A188-4751-A0F3-C4B480CFD0C4}" type="presParOf" srcId="{3BF3FDBD-D875-4796-83B9-4C9028B5B23B}" destId="{D1D59383-762F-497B-BE3D-798BDC2ACB2E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3CA97E-DDCA-4AA8-AEE5-5797DC30F384}" type="doc">
      <dgm:prSet loTypeId="urn:microsoft.com/office/officeart/2005/8/layout/lProcess3" loCatId="process" qsTypeId="urn:microsoft.com/office/officeart/2005/8/quickstyle/simple2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FEBF407-7EFB-4374-9B57-0BB97ACB3379}">
      <dgm:prSet/>
      <dgm:spPr/>
      <dgm:t>
        <a:bodyPr/>
        <a:lstStyle/>
        <a:p>
          <a:pPr rtl="0"/>
          <a:r>
            <a:rPr lang="en-US" dirty="0" smtClean="0">
              <a:latin typeface="Verdana" panose="020B0604030504040204" pitchFamily="34" charset="0"/>
              <a:ea typeface="Verdana" panose="020B0604030504040204" pitchFamily="34" charset="0"/>
            </a:rPr>
            <a:t>CỦNG CỐ KIẾN THỨC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B018FEE-FB4A-4030-95EE-D2E1E2E23C4C}" type="parTrans" cxnId="{6D8E6BF1-9205-414B-BB4C-5025FA7FB2DB}">
      <dgm:prSet/>
      <dgm:spPr/>
      <dgm:t>
        <a:bodyPr/>
        <a:lstStyle/>
        <a:p>
          <a:endParaRPr lang="en-US"/>
        </a:p>
      </dgm:t>
    </dgm:pt>
    <dgm:pt modelId="{67E7EFCD-14BE-42D9-8679-126E49532956}" type="sibTrans" cxnId="{6D8E6BF1-9205-414B-BB4C-5025FA7FB2DB}">
      <dgm:prSet/>
      <dgm:spPr/>
      <dgm:t>
        <a:bodyPr/>
        <a:lstStyle/>
        <a:p>
          <a:endParaRPr lang="en-US"/>
        </a:p>
      </dgm:t>
    </dgm:pt>
    <dgm:pt modelId="{6E00707B-6EE8-4580-8ADF-F2A781649083}" type="pres">
      <dgm:prSet presAssocID="{013CA97E-DDCA-4AA8-AEE5-5797DC30F384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BF3FDBD-D875-4796-83B9-4C9028B5B23B}" type="pres">
      <dgm:prSet presAssocID="{CFEBF407-7EFB-4374-9B57-0BB97ACB3379}" presName="horFlow" presStyleCnt="0"/>
      <dgm:spPr/>
    </dgm:pt>
    <dgm:pt modelId="{D1D59383-762F-497B-BE3D-798BDC2ACB2E}" type="pres">
      <dgm:prSet presAssocID="{CFEBF407-7EFB-4374-9B57-0BB97ACB3379}" presName="bigChev" presStyleLbl="node1" presStyleIdx="0" presStyleCnt="1"/>
      <dgm:spPr/>
      <dgm:t>
        <a:bodyPr/>
        <a:lstStyle/>
        <a:p>
          <a:endParaRPr lang="en-US"/>
        </a:p>
      </dgm:t>
    </dgm:pt>
  </dgm:ptLst>
  <dgm:cxnLst>
    <dgm:cxn modelId="{D32CA1A6-36AE-4A74-9EAB-1A22160EF4FE}" type="presOf" srcId="{CFEBF407-7EFB-4374-9B57-0BB97ACB3379}" destId="{D1D59383-762F-497B-BE3D-798BDC2ACB2E}" srcOrd="0" destOrd="0" presId="urn:microsoft.com/office/officeart/2005/8/layout/lProcess3"/>
    <dgm:cxn modelId="{6D8E6BF1-9205-414B-BB4C-5025FA7FB2DB}" srcId="{013CA97E-DDCA-4AA8-AEE5-5797DC30F384}" destId="{CFEBF407-7EFB-4374-9B57-0BB97ACB3379}" srcOrd="0" destOrd="0" parTransId="{0B018FEE-FB4A-4030-95EE-D2E1E2E23C4C}" sibTransId="{67E7EFCD-14BE-42D9-8679-126E49532956}"/>
    <dgm:cxn modelId="{1ED1FB49-85ED-4857-8D95-2D6466AB74C8}" type="presOf" srcId="{013CA97E-DDCA-4AA8-AEE5-5797DC30F384}" destId="{6E00707B-6EE8-4580-8ADF-F2A781649083}" srcOrd="0" destOrd="0" presId="urn:microsoft.com/office/officeart/2005/8/layout/lProcess3"/>
    <dgm:cxn modelId="{88969C72-0B2F-4280-BE6C-638EC3EEE954}" type="presParOf" srcId="{6E00707B-6EE8-4580-8ADF-F2A781649083}" destId="{3BF3FDBD-D875-4796-83B9-4C9028B5B23B}" srcOrd="0" destOrd="0" presId="urn:microsoft.com/office/officeart/2005/8/layout/lProcess3"/>
    <dgm:cxn modelId="{45C974C9-B1AC-4A3B-A158-08C1E59A8405}" type="presParOf" srcId="{3BF3FDBD-D875-4796-83B9-4C9028B5B23B}" destId="{D1D59383-762F-497B-BE3D-798BDC2ACB2E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D59383-762F-497B-BE3D-798BDC2ACB2E}">
      <dsp:nvSpPr>
        <dsp:cNvPr id="0" name=""/>
        <dsp:cNvSpPr/>
      </dsp:nvSpPr>
      <dsp:spPr>
        <a:xfrm>
          <a:off x="0" y="133286"/>
          <a:ext cx="5328591" cy="213143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5880" tIns="27940" rIns="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>
              <a:latin typeface="Verdana" panose="020B0604030504040204" pitchFamily="34" charset="0"/>
              <a:ea typeface="Verdana" panose="020B0604030504040204" pitchFamily="34" charset="0"/>
            </a:rPr>
            <a:t>ĐẶC ĐIỂM, CÔNG DỤNG</a:t>
          </a:r>
          <a:endParaRPr lang="en-US" sz="4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065718" y="133286"/>
        <a:ext cx="3197155" cy="21314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D59383-762F-497B-BE3D-798BDC2ACB2E}">
      <dsp:nvSpPr>
        <dsp:cNvPr id="0" name=""/>
        <dsp:cNvSpPr/>
      </dsp:nvSpPr>
      <dsp:spPr>
        <a:xfrm>
          <a:off x="0" y="103105"/>
          <a:ext cx="5328591" cy="213143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2230" tIns="31115" rIns="0" bIns="31115" numCol="1" spcCol="1270" anchor="ctr" anchorCtr="0">
          <a:noAutofit/>
        </a:bodyPr>
        <a:lstStyle/>
        <a:p>
          <a:pPr lvl="0" algn="ctr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900" kern="1200" dirty="0" smtClean="0">
              <a:latin typeface="Verdana" panose="020B0604030504040204" pitchFamily="34" charset="0"/>
              <a:ea typeface="Verdana" panose="020B0604030504040204" pitchFamily="34" charset="0"/>
            </a:rPr>
            <a:t>CỦNG CỐ KIẾN THỨC</a:t>
          </a:r>
          <a:endParaRPr lang="en-US" sz="49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065718" y="103105"/>
        <a:ext cx="3197155" cy="21314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F476B6-9B22-4EEB-A262-41748AF5D139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4C69B7-0107-47B8-AC3A-903DE735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606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C69B7-0107-47B8-AC3A-903DE7350E8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87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C69B7-0107-47B8-AC3A-903DE7350E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671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D4F1-BA19-4055-B81D-E964D1FECFA5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0F09-FC80-4F79-9B50-FBA401B78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341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D4F1-BA19-4055-B81D-E964D1FECFA5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0F09-FC80-4F79-9B50-FBA401B78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44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D4F1-BA19-4055-B81D-E964D1FECFA5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0F09-FC80-4F79-9B50-FBA401B78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21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D4F1-BA19-4055-B81D-E964D1FECFA5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0F09-FC80-4F79-9B50-FBA401B78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18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D4F1-BA19-4055-B81D-E964D1FECFA5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0F09-FC80-4F79-9B50-FBA401B78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2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D4F1-BA19-4055-B81D-E964D1FECFA5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0F09-FC80-4F79-9B50-FBA401B78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570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D4F1-BA19-4055-B81D-E964D1FECFA5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0F09-FC80-4F79-9B50-FBA401B78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274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D4F1-BA19-4055-B81D-E964D1FECFA5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0F09-FC80-4F79-9B50-FBA401B78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41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D4F1-BA19-4055-B81D-E964D1FECFA5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0F09-FC80-4F79-9B50-FBA401B78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170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D4F1-BA19-4055-B81D-E964D1FECFA5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0F09-FC80-4F79-9B50-FBA401B78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90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D4F1-BA19-4055-B81D-E964D1FECFA5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0F09-FC80-4F79-9B50-FBA401B78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630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3D4F1-BA19-4055-B81D-E964D1FECFA5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40F09-FC80-4F79-9B50-FBA401B78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51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Trọn bộ 50 phông nền powerpoint dễ thương, ấn tượng | ADV Soluti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31" y="-14304"/>
            <a:ext cx="9144000" cy="6872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-20520" y="2544685"/>
            <a:ext cx="913936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40">
                  <a:fgClr>
                    <a:srgbClr val="FF0000"/>
                  </a:fgClr>
                  <a:bgClr>
                    <a:schemeClr val="accent2">
                      <a:lumMod val="20000"/>
                      <a:lumOff val="80000"/>
                    </a:schemeClr>
                  </a:bgClr>
                </a:pattFill>
                <a:effectLst>
                  <a:outerShdw blurRad="190500" dist="127000" dir="17400000" algn="bl" rotWithShape="0">
                    <a:schemeClr val="accent1"/>
                  </a:outerShdw>
                </a:effectLst>
              </a:rPr>
              <a:t>TỪ TƯỜNG HÌNH, TỪ TƯỢNG THANH</a:t>
            </a:r>
            <a:endParaRPr lang="en-US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40">
                <a:fgClr>
                  <a:srgbClr val="FF0000"/>
                </a:fgClr>
                <a:bgClr>
                  <a:schemeClr val="accent2">
                    <a:lumMod val="20000"/>
                    <a:lumOff val="80000"/>
                  </a:schemeClr>
                </a:bgClr>
              </a:pattFill>
              <a:effectLst>
                <a:outerShdw blurRad="190500" dist="127000" dir="1740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732763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8" name="TextBox 7"/>
          <p:cNvSpPr txBox="1"/>
          <p:nvPr/>
        </p:nvSpPr>
        <p:spPr>
          <a:xfrm>
            <a:off x="1529662" y="1667967"/>
            <a:ext cx="608467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Ao thu lạnh lẽo nước trong veo,</a:t>
            </a:r>
            <a:r>
              <a:rPr lang="vi-VN" sz="3200" dirty="0" smtClean="0">
                <a:latin typeface="+mj-lt"/>
                <a:cs typeface="Times New Roman" pitchFamily="18" charset="0"/>
              </a:rPr>
              <a:t/>
            </a:r>
            <a:br>
              <a:rPr lang="vi-VN" sz="3200" dirty="0" smtClean="0">
                <a:latin typeface="+mj-lt"/>
                <a:cs typeface="Times New Roman" pitchFamily="18" charset="0"/>
              </a:rPr>
            </a:br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Một chiếc thuyền câu bé tẻo teo.</a:t>
            </a:r>
            <a:r>
              <a:rPr lang="vi-VN" sz="3200" dirty="0" smtClean="0">
                <a:latin typeface="+mj-lt"/>
                <a:cs typeface="Times New Roman" pitchFamily="18" charset="0"/>
              </a:rPr>
              <a:t/>
            </a:r>
            <a:br>
              <a:rPr lang="vi-VN" sz="3200" dirty="0" smtClean="0">
                <a:latin typeface="+mj-lt"/>
                <a:cs typeface="Times New Roman" pitchFamily="18" charset="0"/>
              </a:rPr>
            </a:br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Sóng biếc theo làn hơi gợn tí,</a:t>
            </a:r>
            <a:r>
              <a:rPr lang="vi-VN" sz="3200" dirty="0" smtClean="0">
                <a:latin typeface="+mj-lt"/>
                <a:cs typeface="Times New Roman" pitchFamily="18" charset="0"/>
              </a:rPr>
              <a:t/>
            </a:r>
            <a:br>
              <a:rPr lang="vi-VN" sz="3200" dirty="0" smtClean="0">
                <a:latin typeface="+mj-lt"/>
                <a:cs typeface="Times New Roman" pitchFamily="18" charset="0"/>
              </a:rPr>
            </a:br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Lá vàng trước gió sẽ đưa vèo.</a:t>
            </a:r>
            <a:r>
              <a:rPr lang="vi-VN" sz="3200" dirty="0" smtClean="0">
                <a:latin typeface="+mj-lt"/>
                <a:cs typeface="Times New Roman" pitchFamily="18" charset="0"/>
              </a:rPr>
              <a:t/>
            </a:r>
            <a:br>
              <a:rPr lang="vi-VN" sz="3200" dirty="0" smtClean="0">
                <a:latin typeface="+mj-lt"/>
                <a:cs typeface="Times New Roman" pitchFamily="18" charset="0"/>
              </a:rPr>
            </a:br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Tầng mây lơ lửng trời xanh ngắt,</a:t>
            </a:r>
            <a:r>
              <a:rPr lang="vi-VN" sz="3200" dirty="0" smtClean="0">
                <a:latin typeface="+mj-lt"/>
                <a:cs typeface="Times New Roman" pitchFamily="18" charset="0"/>
              </a:rPr>
              <a:t/>
            </a:r>
            <a:br>
              <a:rPr lang="vi-VN" sz="3200" dirty="0" smtClean="0">
                <a:latin typeface="+mj-lt"/>
                <a:cs typeface="Times New Roman" pitchFamily="18" charset="0"/>
              </a:rPr>
            </a:br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Ngõ trúc quanh co khách vắng teo.</a:t>
            </a:r>
            <a:r>
              <a:rPr lang="vi-VN" sz="3200" dirty="0" smtClean="0">
                <a:latin typeface="+mj-lt"/>
                <a:cs typeface="Times New Roman" pitchFamily="18" charset="0"/>
              </a:rPr>
              <a:t/>
            </a:r>
            <a:br>
              <a:rPr lang="vi-VN" sz="3200" dirty="0" smtClean="0">
                <a:latin typeface="+mj-lt"/>
                <a:cs typeface="Times New Roman" pitchFamily="18" charset="0"/>
              </a:rPr>
            </a:br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Tựa gối, ôm cần lâu chẳng được,</a:t>
            </a:r>
            <a:r>
              <a:rPr lang="vi-VN" sz="3200" dirty="0" smtClean="0">
                <a:latin typeface="+mj-lt"/>
                <a:cs typeface="Times New Roman" pitchFamily="18" charset="0"/>
              </a:rPr>
              <a:t/>
            </a:r>
            <a:br>
              <a:rPr lang="vi-VN" sz="3200" dirty="0" smtClean="0">
                <a:latin typeface="+mj-lt"/>
                <a:cs typeface="Times New Roman" pitchFamily="18" charset="0"/>
              </a:rPr>
            </a:br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Cá đâu đớp động dưới chân bèo.</a:t>
            </a:r>
            <a:endParaRPr lang="en-US" sz="3200" dirty="0">
              <a:latin typeface="+mj-lt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54352" y="6237312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MTO  Astro City" pitchFamily="2" charset="0"/>
              </a:rPr>
              <a:t>Trích</a:t>
            </a:r>
            <a:r>
              <a:rPr lang="en-US" dirty="0" smtClean="0">
                <a:latin typeface="MTO  Astro City" pitchFamily="2" charset="0"/>
              </a:rPr>
              <a:t> “Thu </a:t>
            </a:r>
            <a:r>
              <a:rPr lang="en-US" dirty="0" err="1" smtClean="0">
                <a:latin typeface="MTO  Astro City" pitchFamily="2" charset="0"/>
              </a:rPr>
              <a:t>Điếu</a:t>
            </a:r>
            <a:r>
              <a:rPr lang="en-US" dirty="0" smtClean="0">
                <a:latin typeface="MTO  Astro City" pitchFamily="2" charset="0"/>
              </a:rPr>
              <a:t>” – </a:t>
            </a:r>
            <a:r>
              <a:rPr lang="en-US" dirty="0" err="1" smtClean="0">
                <a:latin typeface="MTO  Astro City" pitchFamily="2" charset="0"/>
              </a:rPr>
              <a:t>Nguyễn</a:t>
            </a:r>
            <a:r>
              <a:rPr lang="en-US" dirty="0" smtClean="0">
                <a:latin typeface="MTO  Astro City" pitchFamily="2" charset="0"/>
              </a:rPr>
              <a:t> </a:t>
            </a:r>
            <a:r>
              <a:rPr lang="en-US" dirty="0" err="1" smtClean="0">
                <a:latin typeface="MTO  Astro City" pitchFamily="2" charset="0"/>
              </a:rPr>
              <a:t>Khuyến</a:t>
            </a:r>
            <a:endParaRPr lang="en-US" dirty="0">
              <a:latin typeface="MTO  Astro City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1650" y="1667966"/>
            <a:ext cx="63007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Ao thu lạnh lẽo nước </a:t>
            </a:r>
            <a:r>
              <a:rPr lang="vi-VN" sz="3200" b="0" i="0" dirty="0" smtClean="0">
                <a:solidFill>
                  <a:srgbClr val="FF0000"/>
                </a:solidFill>
                <a:effectLst/>
                <a:latin typeface="+mj-lt"/>
                <a:cs typeface="Times New Roman" pitchFamily="18" charset="0"/>
              </a:rPr>
              <a:t>trong veo</a:t>
            </a:r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,</a:t>
            </a:r>
            <a:r>
              <a:rPr lang="vi-VN" sz="3200" dirty="0" smtClean="0">
                <a:latin typeface="+mj-lt"/>
                <a:cs typeface="Times New Roman" pitchFamily="18" charset="0"/>
              </a:rPr>
              <a:t/>
            </a:r>
            <a:br>
              <a:rPr lang="vi-VN" sz="3200" dirty="0" smtClean="0">
                <a:latin typeface="+mj-lt"/>
                <a:cs typeface="Times New Roman" pitchFamily="18" charset="0"/>
              </a:rPr>
            </a:br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Một chiếc thuyền câu bé </a:t>
            </a:r>
            <a:r>
              <a:rPr lang="vi-VN" sz="3200" b="0" i="0" dirty="0" smtClean="0">
                <a:solidFill>
                  <a:srgbClr val="FF0000"/>
                </a:solidFill>
                <a:effectLst/>
                <a:latin typeface="+mj-lt"/>
                <a:cs typeface="Times New Roman" pitchFamily="18" charset="0"/>
              </a:rPr>
              <a:t>tẻo teo</a:t>
            </a:r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.</a:t>
            </a:r>
            <a:r>
              <a:rPr lang="vi-VN" sz="3200" dirty="0" smtClean="0">
                <a:latin typeface="+mj-lt"/>
                <a:cs typeface="Times New Roman" pitchFamily="18" charset="0"/>
              </a:rPr>
              <a:t/>
            </a:r>
            <a:br>
              <a:rPr lang="vi-VN" sz="3200" dirty="0" smtClean="0">
                <a:latin typeface="+mj-lt"/>
                <a:cs typeface="Times New Roman" pitchFamily="18" charset="0"/>
              </a:rPr>
            </a:br>
            <a:r>
              <a:rPr lang="vi-VN" sz="3200" b="0" i="0" dirty="0" smtClean="0">
                <a:solidFill>
                  <a:srgbClr val="FF0000"/>
                </a:solidFill>
                <a:effectLst/>
                <a:latin typeface="+mj-lt"/>
                <a:cs typeface="Times New Roman" pitchFamily="18" charset="0"/>
              </a:rPr>
              <a:t>Sóng biếc </a:t>
            </a:r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theo làn hơi </a:t>
            </a:r>
            <a:r>
              <a:rPr lang="vi-VN" sz="3200" b="0" i="0" dirty="0" smtClean="0">
                <a:solidFill>
                  <a:srgbClr val="FF0000"/>
                </a:solidFill>
                <a:effectLst/>
                <a:latin typeface="+mj-lt"/>
                <a:cs typeface="Times New Roman" pitchFamily="18" charset="0"/>
              </a:rPr>
              <a:t>gợn tí</a:t>
            </a:r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,</a:t>
            </a:r>
            <a:r>
              <a:rPr lang="vi-VN" sz="3200" dirty="0" smtClean="0">
                <a:latin typeface="+mj-lt"/>
                <a:cs typeface="Times New Roman" pitchFamily="18" charset="0"/>
              </a:rPr>
              <a:t/>
            </a:r>
            <a:br>
              <a:rPr lang="vi-VN" sz="3200" dirty="0" smtClean="0">
                <a:latin typeface="+mj-lt"/>
                <a:cs typeface="Times New Roman" pitchFamily="18" charset="0"/>
              </a:rPr>
            </a:br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Lá vàng trước gió sẽ </a:t>
            </a:r>
            <a:r>
              <a:rPr lang="vi-VN" sz="3200" b="0" i="0" dirty="0" smtClean="0">
                <a:solidFill>
                  <a:schemeClr val="accent1"/>
                </a:solidFill>
                <a:effectLst/>
                <a:latin typeface="+mj-lt"/>
                <a:cs typeface="Times New Roman" pitchFamily="18" charset="0"/>
              </a:rPr>
              <a:t>đưa vèo</a:t>
            </a:r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.</a:t>
            </a:r>
            <a:r>
              <a:rPr lang="vi-VN" sz="3200" dirty="0" smtClean="0">
                <a:latin typeface="+mj-lt"/>
                <a:cs typeface="Times New Roman" pitchFamily="18" charset="0"/>
              </a:rPr>
              <a:t/>
            </a:r>
            <a:br>
              <a:rPr lang="vi-VN" sz="3200" dirty="0" smtClean="0">
                <a:latin typeface="+mj-lt"/>
                <a:cs typeface="Times New Roman" pitchFamily="18" charset="0"/>
              </a:rPr>
            </a:br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Tầng mây lơ lửng trời </a:t>
            </a:r>
            <a:r>
              <a:rPr lang="vi-VN" sz="3200" b="0" i="0" dirty="0" smtClean="0">
                <a:solidFill>
                  <a:srgbClr val="FF0000"/>
                </a:solidFill>
                <a:effectLst/>
                <a:latin typeface="+mj-lt"/>
                <a:cs typeface="Times New Roman" pitchFamily="18" charset="0"/>
              </a:rPr>
              <a:t>xanh ngắt</a:t>
            </a:r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,</a:t>
            </a:r>
            <a:r>
              <a:rPr lang="vi-VN" sz="3200" dirty="0" smtClean="0">
                <a:latin typeface="+mj-lt"/>
                <a:cs typeface="Times New Roman" pitchFamily="18" charset="0"/>
              </a:rPr>
              <a:t/>
            </a:r>
            <a:br>
              <a:rPr lang="vi-VN" sz="3200" dirty="0" smtClean="0">
                <a:latin typeface="+mj-lt"/>
                <a:cs typeface="Times New Roman" pitchFamily="18" charset="0"/>
              </a:rPr>
            </a:br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Ngõ trúc quanh co khách </a:t>
            </a:r>
            <a:r>
              <a:rPr lang="vi-VN" sz="3200" b="0" i="0" dirty="0" smtClean="0">
                <a:solidFill>
                  <a:srgbClr val="FF0000"/>
                </a:solidFill>
                <a:effectLst/>
                <a:latin typeface="+mj-lt"/>
                <a:cs typeface="Times New Roman" pitchFamily="18" charset="0"/>
              </a:rPr>
              <a:t>vắng teo</a:t>
            </a:r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.</a:t>
            </a:r>
            <a:r>
              <a:rPr lang="vi-VN" sz="3200" dirty="0" smtClean="0">
                <a:latin typeface="+mj-lt"/>
                <a:cs typeface="Times New Roman" pitchFamily="18" charset="0"/>
              </a:rPr>
              <a:t/>
            </a:r>
            <a:br>
              <a:rPr lang="vi-VN" sz="3200" dirty="0" smtClean="0">
                <a:latin typeface="+mj-lt"/>
                <a:cs typeface="Times New Roman" pitchFamily="18" charset="0"/>
              </a:rPr>
            </a:br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Tựa gối, ôm cần lâu chẳng được,</a:t>
            </a:r>
            <a:r>
              <a:rPr lang="vi-VN" sz="3200" dirty="0" smtClean="0">
                <a:latin typeface="+mj-lt"/>
                <a:cs typeface="Times New Roman" pitchFamily="18" charset="0"/>
              </a:rPr>
              <a:t/>
            </a:r>
            <a:br>
              <a:rPr lang="vi-VN" sz="3200" dirty="0" smtClean="0">
                <a:latin typeface="+mj-lt"/>
                <a:cs typeface="Times New Roman" pitchFamily="18" charset="0"/>
              </a:rPr>
            </a:br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Cá đâu </a:t>
            </a:r>
            <a:r>
              <a:rPr lang="vi-VN" sz="3200" b="0" i="0" dirty="0" smtClean="0">
                <a:solidFill>
                  <a:schemeClr val="accent1"/>
                </a:solidFill>
                <a:effectLst/>
                <a:latin typeface="+mj-lt"/>
                <a:cs typeface="Times New Roman" pitchFamily="18" charset="0"/>
              </a:rPr>
              <a:t>đớp động</a:t>
            </a:r>
            <a:r>
              <a:rPr lang="vi-VN" sz="3200" b="0" i="0" dirty="0" smtClean="0">
                <a:effectLst/>
                <a:latin typeface="+mj-lt"/>
                <a:cs typeface="Times New Roman" pitchFamily="18" charset="0"/>
              </a:rPr>
              <a:t> dưới chân bèo.</a:t>
            </a:r>
            <a:endParaRPr lang="en-US" sz="32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1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71"/>
            <a:ext cx="9144000" cy="6858000"/>
          </a:xfrm>
        </p:spPr>
      </p:pic>
      <p:sp>
        <p:nvSpPr>
          <p:cNvPr id="9" name="TextBox 8"/>
          <p:cNvSpPr txBox="1"/>
          <p:nvPr/>
        </p:nvSpPr>
        <p:spPr>
          <a:xfrm>
            <a:off x="1079612" y="274638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latin typeface="MTO  Astro City" pitchFamily="2" charset="0"/>
              </a:rPr>
              <a:t>Miêu</a:t>
            </a:r>
            <a:r>
              <a:rPr lang="en-US" sz="2000" dirty="0" smtClean="0">
                <a:latin typeface="MTO  Astro City" pitchFamily="2" charset="0"/>
              </a:rPr>
              <a:t> </a:t>
            </a:r>
            <a:r>
              <a:rPr lang="en-US" sz="2000" dirty="0" err="1" smtClean="0">
                <a:latin typeface="MTO  Astro City" pitchFamily="2" charset="0"/>
              </a:rPr>
              <a:t>tả</a:t>
            </a:r>
            <a:r>
              <a:rPr lang="en-US" sz="2000" dirty="0" smtClean="0">
                <a:latin typeface="MTO  Astro City" pitchFamily="2" charset="0"/>
              </a:rPr>
              <a:t> </a:t>
            </a:r>
            <a:r>
              <a:rPr lang="en-US" sz="2000" dirty="0" err="1" smtClean="0">
                <a:latin typeface="MTO  Astro City" pitchFamily="2" charset="0"/>
              </a:rPr>
              <a:t>dáng</a:t>
            </a:r>
            <a:r>
              <a:rPr lang="en-US" sz="2000" dirty="0" smtClean="0">
                <a:latin typeface="MTO  Astro City" pitchFamily="2" charset="0"/>
              </a:rPr>
              <a:t> </a:t>
            </a:r>
            <a:r>
              <a:rPr lang="en-US" sz="2000" dirty="0" err="1" smtClean="0">
                <a:latin typeface="MTO  Astro City" pitchFamily="2" charset="0"/>
              </a:rPr>
              <a:t>đi</a:t>
            </a:r>
            <a:r>
              <a:rPr lang="en-US" sz="2000" dirty="0" smtClean="0">
                <a:latin typeface="MTO  Astro City" pitchFamily="2" charset="0"/>
              </a:rPr>
              <a:t> </a:t>
            </a:r>
            <a:r>
              <a:rPr lang="en-US" sz="2000" dirty="0" err="1" smtClean="0">
                <a:latin typeface="MTO  Astro City" pitchFamily="2" charset="0"/>
              </a:rPr>
              <a:t>của</a:t>
            </a:r>
            <a:r>
              <a:rPr lang="en-US" sz="2000" dirty="0" smtClean="0">
                <a:latin typeface="MTO  Astro City" pitchFamily="2" charset="0"/>
              </a:rPr>
              <a:t> </a:t>
            </a:r>
            <a:r>
              <a:rPr lang="en-US" sz="2000" dirty="0" err="1" smtClean="0">
                <a:latin typeface="MTO  Astro City" pitchFamily="2" charset="0"/>
              </a:rPr>
              <a:t>người</a:t>
            </a:r>
            <a:endParaRPr lang="en-US" sz="2000" dirty="0">
              <a:latin typeface="MTO  Astro City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52120" y="221647"/>
            <a:ext cx="2232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MTO  Astro City" pitchFamily="2" charset="0"/>
              </a:rPr>
              <a:t>M</a:t>
            </a:r>
            <a:r>
              <a:rPr lang="en-US" sz="2000" dirty="0" err="1" smtClean="0">
                <a:latin typeface="MTO  Astro City" pitchFamily="2" charset="0"/>
              </a:rPr>
              <a:t>iêu</a:t>
            </a:r>
            <a:r>
              <a:rPr lang="en-US" sz="2000" dirty="0" smtClean="0">
                <a:latin typeface="MTO  Astro City" pitchFamily="2" charset="0"/>
              </a:rPr>
              <a:t> </a:t>
            </a:r>
            <a:r>
              <a:rPr lang="en-US" sz="2000" dirty="0" err="1" smtClean="0">
                <a:latin typeface="MTO  Astro City" pitchFamily="2" charset="0"/>
              </a:rPr>
              <a:t>tả</a:t>
            </a:r>
            <a:r>
              <a:rPr lang="en-US" sz="2000" dirty="0" smtClean="0">
                <a:latin typeface="MTO  Astro City" pitchFamily="2" charset="0"/>
              </a:rPr>
              <a:t> </a:t>
            </a:r>
            <a:r>
              <a:rPr lang="en-US" sz="2000" dirty="0" err="1" smtClean="0">
                <a:latin typeface="MTO  Astro City" pitchFamily="2" charset="0"/>
              </a:rPr>
              <a:t>giọng</a:t>
            </a:r>
            <a:r>
              <a:rPr lang="en-US" sz="2000" dirty="0" smtClean="0">
                <a:latin typeface="MTO  Astro City" pitchFamily="2" charset="0"/>
              </a:rPr>
              <a:t> </a:t>
            </a:r>
            <a:r>
              <a:rPr lang="en-US" sz="2000" dirty="0" err="1" smtClean="0">
                <a:latin typeface="MTO  Astro City" pitchFamily="2" charset="0"/>
              </a:rPr>
              <a:t>nói</a:t>
            </a:r>
            <a:endParaRPr lang="en-US" sz="2000" dirty="0">
              <a:latin typeface="MTO  Astro City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31640" y="3068959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latin typeface="MTO  Astro City" pitchFamily="2" charset="0"/>
              </a:rPr>
              <a:t>Miêu</a:t>
            </a:r>
            <a:r>
              <a:rPr lang="en-US" sz="2000" dirty="0" smtClean="0">
                <a:latin typeface="MTO  Astro City" pitchFamily="2" charset="0"/>
              </a:rPr>
              <a:t> </a:t>
            </a:r>
            <a:r>
              <a:rPr lang="en-US" sz="2000" dirty="0" err="1" smtClean="0">
                <a:latin typeface="MTO  Astro City" pitchFamily="2" charset="0"/>
              </a:rPr>
              <a:t>tả</a:t>
            </a:r>
            <a:r>
              <a:rPr lang="en-US" sz="2000" dirty="0" smtClean="0">
                <a:latin typeface="MTO  Astro City" pitchFamily="2" charset="0"/>
              </a:rPr>
              <a:t> </a:t>
            </a:r>
            <a:r>
              <a:rPr lang="en-US" sz="2000" dirty="0" err="1" smtClean="0">
                <a:latin typeface="MTO  Astro City" pitchFamily="2" charset="0"/>
              </a:rPr>
              <a:t>màu</a:t>
            </a:r>
            <a:r>
              <a:rPr lang="en-US" sz="2000" dirty="0" smtClean="0">
                <a:latin typeface="MTO  Astro City" pitchFamily="2" charset="0"/>
              </a:rPr>
              <a:t> </a:t>
            </a:r>
            <a:r>
              <a:rPr lang="en-US" sz="2000" dirty="0" err="1" smtClean="0">
                <a:latin typeface="MTO  Astro City" pitchFamily="2" charset="0"/>
              </a:rPr>
              <a:t>sắc</a:t>
            </a:r>
            <a:endParaRPr lang="en-US" sz="2000" dirty="0">
              <a:latin typeface="MTO  Astro City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84975" y="3438291"/>
            <a:ext cx="29523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latin typeface="MTO  Astro City" pitchFamily="2" charset="0"/>
              </a:rPr>
              <a:t>Miêu</a:t>
            </a:r>
            <a:r>
              <a:rPr lang="en-US" sz="2000" dirty="0" smtClean="0">
                <a:latin typeface="MTO  Astro City" pitchFamily="2" charset="0"/>
              </a:rPr>
              <a:t> </a:t>
            </a:r>
            <a:r>
              <a:rPr lang="en-US" sz="2000" dirty="0" err="1" smtClean="0">
                <a:latin typeface="MTO  Astro City" pitchFamily="2" charset="0"/>
              </a:rPr>
              <a:t>tả</a:t>
            </a:r>
            <a:r>
              <a:rPr lang="en-US" sz="2000" dirty="0" smtClean="0">
                <a:latin typeface="MTO  Astro City" pitchFamily="2" charset="0"/>
              </a:rPr>
              <a:t> </a:t>
            </a:r>
            <a:r>
              <a:rPr lang="en-US" sz="2000" dirty="0" err="1" smtClean="0">
                <a:latin typeface="MTO  Astro City" pitchFamily="2" charset="0"/>
              </a:rPr>
              <a:t>tiếng</a:t>
            </a:r>
            <a:r>
              <a:rPr lang="en-US" sz="2000" dirty="0" smtClean="0">
                <a:latin typeface="MTO  Astro City" pitchFamily="2" charset="0"/>
              </a:rPr>
              <a:t> </a:t>
            </a:r>
            <a:r>
              <a:rPr lang="en-US" sz="2000" dirty="0" err="1" smtClean="0">
                <a:latin typeface="MTO  Astro City" pitchFamily="2" charset="0"/>
              </a:rPr>
              <a:t>nước</a:t>
            </a:r>
            <a:r>
              <a:rPr lang="en-US" sz="2000" dirty="0" smtClean="0">
                <a:latin typeface="MTO  Astro City" pitchFamily="2" charset="0"/>
              </a:rPr>
              <a:t> </a:t>
            </a:r>
            <a:r>
              <a:rPr lang="en-US" sz="2000" dirty="0" err="1" smtClean="0">
                <a:latin typeface="MTO  Astro City" pitchFamily="2" charset="0"/>
              </a:rPr>
              <a:t>chảy</a:t>
            </a:r>
            <a:endParaRPr lang="en-US" sz="2000" dirty="0">
              <a:latin typeface="MTO  Astro City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31640" y="1340768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Rón</a:t>
            </a:r>
            <a:r>
              <a:rPr lang="en-US" sz="2400" dirty="0" smtClean="0"/>
              <a:t> </a:t>
            </a:r>
            <a:r>
              <a:rPr lang="en-US" sz="2400" dirty="0" err="1" smtClean="0"/>
              <a:t>rén</a:t>
            </a:r>
            <a:r>
              <a:rPr lang="en-US" sz="2400" dirty="0" smtClean="0"/>
              <a:t>, </a:t>
            </a:r>
            <a:r>
              <a:rPr lang="en-US" sz="2400" dirty="0" err="1" smtClean="0"/>
              <a:t>thướt</a:t>
            </a:r>
            <a:r>
              <a:rPr lang="en-US" sz="2400" dirty="0" smtClean="0"/>
              <a:t> </a:t>
            </a:r>
            <a:r>
              <a:rPr lang="en-US" sz="2400" dirty="0" err="1" smtClean="0"/>
              <a:t>tha</a:t>
            </a:r>
            <a:r>
              <a:rPr lang="en-US" sz="2400" dirty="0" smtClean="0"/>
              <a:t>, </a:t>
            </a:r>
            <a:r>
              <a:rPr lang="en-US" sz="2400" dirty="0" err="1" smtClean="0"/>
              <a:t>ngả</a:t>
            </a:r>
            <a:r>
              <a:rPr lang="en-US" sz="2400" dirty="0" smtClean="0"/>
              <a:t> </a:t>
            </a:r>
            <a:r>
              <a:rPr lang="en-US" sz="2400" dirty="0" err="1" smtClean="0"/>
              <a:t>nghiêng</a:t>
            </a:r>
            <a:r>
              <a:rPr lang="en-US" sz="2400" dirty="0" smtClean="0"/>
              <a:t>, </a:t>
            </a:r>
            <a:r>
              <a:rPr lang="en-US" sz="2400" dirty="0" err="1" smtClean="0"/>
              <a:t>lò</a:t>
            </a:r>
            <a:r>
              <a:rPr lang="en-US" sz="2400" dirty="0" smtClean="0"/>
              <a:t> </a:t>
            </a:r>
            <a:r>
              <a:rPr lang="en-US" sz="2400" dirty="0" err="1" smtClean="0"/>
              <a:t>dò</a:t>
            </a:r>
            <a:r>
              <a:rPr lang="en-US" sz="2400" dirty="0" smtClean="0"/>
              <a:t>, </a:t>
            </a:r>
            <a:r>
              <a:rPr lang="en-US" sz="2400" dirty="0" err="1" smtClean="0"/>
              <a:t>thoăn</a:t>
            </a:r>
            <a:r>
              <a:rPr lang="en-US" sz="2400" dirty="0" smtClean="0"/>
              <a:t> </a:t>
            </a:r>
            <a:r>
              <a:rPr lang="en-US" sz="2400" dirty="0" err="1" smtClean="0"/>
              <a:t>thoắt</a:t>
            </a:r>
            <a:r>
              <a:rPr lang="en-US" sz="2400" dirty="0" smtClean="0"/>
              <a:t>,…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5597833" y="1301474"/>
            <a:ext cx="24482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Lảnh lót, líu lo, chiêm chiếp, ríu rít, quang quác, thánh thót,…</a:t>
            </a:r>
            <a:endParaRPr lang="en-US" sz="2400"/>
          </a:p>
        </p:txBody>
      </p:sp>
      <p:sp>
        <p:nvSpPr>
          <p:cNvPr id="15" name="TextBox 14"/>
          <p:cNvSpPr txBox="1"/>
          <p:nvPr/>
        </p:nvSpPr>
        <p:spPr>
          <a:xfrm>
            <a:off x="1620207" y="4282721"/>
            <a:ext cx="24701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Sặc sỡ, lòe loẹt, chói chang, chon chót, trong, nhạt, đục, đậm,…</a:t>
            </a:r>
            <a:endParaRPr lang="en-US" sz="2400"/>
          </a:p>
        </p:txBody>
      </p:sp>
      <p:sp>
        <p:nvSpPr>
          <p:cNvPr id="16" name="TextBox 15"/>
          <p:cNvSpPr txBox="1"/>
          <p:nvPr/>
        </p:nvSpPr>
        <p:spPr>
          <a:xfrm>
            <a:off x="5436096" y="4652052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Róc rách, ầm ầm, lộp độp, rào rào, ọc ạch, tồ tồ,…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986364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" name="Content Placeholder 1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27384"/>
            <a:ext cx="9180512" cy="6885384"/>
          </a:xfrm>
        </p:spPr>
      </p:pic>
      <p:sp>
        <p:nvSpPr>
          <p:cNvPr id="16" name="TextBox 15"/>
          <p:cNvSpPr txBox="1"/>
          <p:nvPr/>
        </p:nvSpPr>
        <p:spPr>
          <a:xfrm>
            <a:off x="1583668" y="908719"/>
            <a:ext cx="62646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Bài</a:t>
            </a:r>
            <a:r>
              <a:rPr lang="en-US" sz="200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3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Phân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biệt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số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từ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tượng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thanh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chỉ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giọng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nói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dưới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đây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đặt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câu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để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làm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rõ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:</a:t>
            </a:r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89458" y="1887950"/>
            <a:ext cx="70567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VD: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rạp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endParaRPr lang="en-US" sz="2400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1219539" y="180049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oang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539" y="3370830"/>
            <a:ext cx="31983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7624" y="4941168"/>
            <a:ext cx="34547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3501008"/>
            <a:ext cx="637148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VD: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Hắn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99592" y="4385444"/>
            <a:ext cx="76429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nhẹ,vô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VD: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045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3" grpId="0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042470091"/>
              </p:ext>
            </p:extLst>
          </p:nvPr>
        </p:nvGraphicFramePr>
        <p:xfrm>
          <a:off x="1979712" y="2431626"/>
          <a:ext cx="5328592" cy="2337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95863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341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29816" y="1412776"/>
            <a:ext cx="763061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Đọc các đoạn trích và trả lời câu hỏi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 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lão đột nhiên co rúm lại. Những vết nhăn xô lại với nhau, ép cho nước mắt chảy ra. Cái đầu lão ngoẹo về một bên và cái miệng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móm mém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của lão mếu như con nít. Lão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 hu 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khóc…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 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Ông giáo ạ ! Cái giống nó cũng khôn ! Nó cứ làm in như nó trách tôi; nó kêu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 ử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nhìn tôi, như muốn bảo tôi rằng: “A ! Lão già tệ lắm ! Tôi ăn ở với lão như thế mà lão xử với tôi như thế này à?”.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 ở nhà Binh Tư về được một lúc lâu thì thấy những tiếng nhốn nháo ở bên nhà lão Hạc. Tôi mải mốt chạy sang. Mấy người hàng xóm đến trước tôi đang xôn xao ở trong nhà. Tôi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xồng xộc </a:t>
            </a: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chạy vào. Lão Hạc đang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 vã </a:t>
            </a: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ở trên giường, đầu tóc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rũ rượi</a:t>
            </a: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quần áo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xộc xệch</a:t>
            </a: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hai mắt long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sòng sọc</a:t>
            </a: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19872" y="807095"/>
            <a:ext cx="475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Tìm</a:t>
            </a:r>
            <a:r>
              <a:rPr lang="en-US" sz="2400" dirty="0" smtClean="0"/>
              <a:t> </a:t>
            </a:r>
            <a:r>
              <a:rPr lang="en-US" sz="2400" dirty="0" err="1" smtClean="0"/>
              <a:t>hiểu</a:t>
            </a:r>
            <a:r>
              <a:rPr lang="en-US" sz="2400" dirty="0" smtClean="0"/>
              <a:t> </a:t>
            </a:r>
            <a:r>
              <a:rPr lang="en-US" sz="2400" dirty="0" err="1" smtClean="0"/>
              <a:t>ví</a:t>
            </a:r>
            <a:r>
              <a:rPr lang="en-US" sz="2400" dirty="0" smtClean="0"/>
              <a:t> </a:t>
            </a:r>
            <a:r>
              <a:rPr lang="en-US" sz="2400" dirty="0" err="1" smtClean="0"/>
              <a:t>dụ</a:t>
            </a:r>
            <a:r>
              <a:rPr lang="en-US" sz="2400" dirty="0" smtClean="0"/>
              <a:t>: </a:t>
            </a:r>
            <a:r>
              <a:rPr lang="en-US" sz="2400" dirty="0" err="1" smtClean="0"/>
              <a:t>Ví</a:t>
            </a:r>
            <a:r>
              <a:rPr lang="en-US" sz="2400" dirty="0" smtClean="0"/>
              <a:t> </a:t>
            </a:r>
            <a:r>
              <a:rPr lang="en-US" sz="2400" dirty="0" err="1" smtClean="0"/>
              <a:t>dụ</a:t>
            </a:r>
            <a:r>
              <a:rPr lang="en-US" sz="2400" dirty="0" smtClean="0"/>
              <a:t> 1</a:t>
            </a:r>
            <a:endParaRPr lang="en-US" sz="2400" dirty="0"/>
          </a:p>
        </p:txBody>
      </p:sp>
      <p:sp>
        <p:nvSpPr>
          <p:cNvPr id="8" name="Cloud Callout 7"/>
          <p:cNvSpPr/>
          <p:nvPr/>
        </p:nvSpPr>
        <p:spPr>
          <a:xfrm>
            <a:off x="6219831" y="-30287"/>
            <a:ext cx="2930771" cy="1720340"/>
          </a:xfrm>
          <a:prstGeom prst="cloudCallou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Những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từ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nào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gợi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tả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ảnh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dáng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vẻ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trạng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thái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vật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6228184" y="-30287"/>
            <a:ext cx="2930771" cy="1720340"/>
          </a:xfrm>
          <a:prstGeom prst="cloudCallou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Những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từ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nào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mô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phỏng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âm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thanh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tự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nhiên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con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người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7524328" y="2348880"/>
            <a:ext cx="576064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187624" y="2636912"/>
            <a:ext cx="576064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60032" y="2636912"/>
            <a:ext cx="57606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915816" y="3284984"/>
            <a:ext cx="432048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211966" y="4509120"/>
            <a:ext cx="95232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699792" y="4797152"/>
            <a:ext cx="64807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724128" y="4797152"/>
            <a:ext cx="792088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452320" y="4797152"/>
            <a:ext cx="432048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187624" y="5085184"/>
            <a:ext cx="504056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131840" y="5085184"/>
            <a:ext cx="936104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7123021" y="6123713"/>
            <a:ext cx="201689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Định</a:t>
            </a:r>
            <a:r>
              <a:rPr lang="en-US" sz="3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nghĩa</a:t>
            </a:r>
            <a:endParaRPr lang="en-US" sz="3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43127" y="5346362"/>
            <a:ext cx="26653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n-US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Từ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tượng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187624" y="6102181"/>
            <a:ext cx="2657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Từ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tượng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thanh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100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38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2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123021" y="6123713"/>
            <a:ext cx="201689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Định</a:t>
            </a:r>
            <a:r>
              <a:rPr lang="en-US" sz="3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nghĩa</a:t>
            </a:r>
            <a:endParaRPr lang="en-US" sz="3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9680" y="3349441"/>
            <a:ext cx="76690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Nhận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xét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1: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Calibri" panose="020F0502020204030204" pitchFamily="34" charset="0"/>
              <a:buChar char="−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Calibri" panose="020F0502020204030204" pitchFamily="34" charset="0"/>
              <a:buChar char="−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phỏng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 smtClean="0"/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19872" y="807095"/>
            <a:ext cx="475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Tìm</a:t>
            </a:r>
            <a:r>
              <a:rPr lang="en-US" sz="2400" dirty="0" smtClean="0"/>
              <a:t> </a:t>
            </a:r>
            <a:r>
              <a:rPr lang="en-US" sz="2400" dirty="0" err="1" smtClean="0"/>
              <a:t>hiểu</a:t>
            </a:r>
            <a:r>
              <a:rPr lang="en-US" sz="2400" dirty="0" smtClean="0"/>
              <a:t> </a:t>
            </a:r>
            <a:r>
              <a:rPr lang="en-US" sz="2400" dirty="0" err="1" smtClean="0"/>
              <a:t>ví</a:t>
            </a:r>
            <a:r>
              <a:rPr lang="en-US" sz="2400" dirty="0" smtClean="0"/>
              <a:t> </a:t>
            </a:r>
            <a:r>
              <a:rPr lang="en-US" sz="2400" dirty="0" err="1" smtClean="0"/>
              <a:t>dụ</a:t>
            </a:r>
            <a:r>
              <a:rPr lang="en-US" sz="2400" dirty="0" smtClean="0"/>
              <a:t>: </a:t>
            </a:r>
            <a:r>
              <a:rPr lang="en-US" sz="2400" dirty="0" err="1" smtClean="0"/>
              <a:t>Ví</a:t>
            </a:r>
            <a:r>
              <a:rPr lang="en-US" sz="2400" dirty="0" smtClean="0"/>
              <a:t> </a:t>
            </a:r>
            <a:r>
              <a:rPr lang="en-US" sz="2400" dirty="0" err="1" smtClean="0"/>
              <a:t>dụ</a:t>
            </a:r>
            <a:r>
              <a:rPr lang="en-US" sz="2400" dirty="0" smtClean="0"/>
              <a:t> 1</a:t>
            </a:r>
            <a:endParaRPr lang="en-US" sz="2400" dirty="0"/>
          </a:p>
        </p:txBody>
      </p:sp>
      <p:sp>
        <p:nvSpPr>
          <p:cNvPr id="11" name="Horizontal Scroll 10"/>
          <p:cNvSpPr/>
          <p:nvPr/>
        </p:nvSpPr>
        <p:spPr>
          <a:xfrm>
            <a:off x="2770441" y="4255657"/>
            <a:ext cx="3888432" cy="981394"/>
          </a:xfrm>
          <a:prstGeom prst="horizontalScroll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Tìm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thêm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một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số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tự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tượng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hình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tượng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thanh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7584" y="4253026"/>
            <a:ext cx="14638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Áp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96974" y="5229200"/>
            <a:ext cx="76611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alibri" panose="020F0502020204030204" pitchFamily="34" charset="0"/>
              <a:buChar char="−"/>
            </a:pP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Tượng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lênh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khênh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rón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rén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lò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dò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khúc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khuỷu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vùn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vụt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,...</a:t>
            </a:r>
          </a:p>
          <a:p>
            <a:pPr marL="285750" indent="-285750">
              <a:buFont typeface="Calibri" panose="020F0502020204030204" pitchFamily="34" charset="0"/>
              <a:buChar char="−"/>
            </a:pP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Tượng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thanh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ầm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ầm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róc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rách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bốp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đoành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xào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xạc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rì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rào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loẹt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quẹt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chát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,...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7584" y="1268760"/>
            <a:ext cx="561083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alibri" panose="020F0502020204030204" pitchFamily="34" charset="0"/>
              <a:buChar char="−"/>
            </a:pP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Từ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tượng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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Móm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ọi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khuôn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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Xồng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xộc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ợi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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vã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đớn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quằn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quại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-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Font typeface="Symbol" panose="05050102010706020507" pitchFamily="18" charset="2"/>
              <a:buChar char="+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phỏng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+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ử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phỏng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chó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66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 animBg="1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2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19872" y="807095"/>
            <a:ext cx="475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Tìm</a:t>
            </a:r>
            <a:r>
              <a:rPr lang="en-US" sz="2400" dirty="0" smtClean="0"/>
              <a:t> </a:t>
            </a:r>
            <a:r>
              <a:rPr lang="en-US" sz="2400" dirty="0" err="1" smtClean="0"/>
              <a:t>hiểu</a:t>
            </a:r>
            <a:r>
              <a:rPr lang="en-US" sz="2400" dirty="0" smtClean="0"/>
              <a:t> </a:t>
            </a:r>
            <a:r>
              <a:rPr lang="en-US" sz="2400" dirty="0" err="1" smtClean="0"/>
              <a:t>ví</a:t>
            </a:r>
            <a:r>
              <a:rPr lang="en-US" sz="2400" dirty="0" smtClean="0"/>
              <a:t> </a:t>
            </a:r>
            <a:r>
              <a:rPr lang="en-US" sz="2400" dirty="0" err="1" smtClean="0"/>
              <a:t>dụ</a:t>
            </a:r>
            <a:r>
              <a:rPr lang="en-US" sz="2400" dirty="0" smtClean="0"/>
              <a:t>: </a:t>
            </a:r>
            <a:r>
              <a:rPr lang="en-US" sz="2400" dirty="0" err="1" smtClean="0"/>
              <a:t>Ví</a:t>
            </a:r>
            <a:r>
              <a:rPr lang="en-US" sz="2400" dirty="0" smtClean="0"/>
              <a:t> </a:t>
            </a:r>
            <a:r>
              <a:rPr lang="en-US" sz="2400" dirty="0" err="1" smtClean="0"/>
              <a:t>dụ</a:t>
            </a:r>
            <a:r>
              <a:rPr lang="en-US" sz="2400" dirty="0" smtClean="0"/>
              <a:t> 2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33660" y="1417638"/>
            <a:ext cx="762677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diễm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…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xồng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xộc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giường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rũ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rượi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xộc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xệch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sòng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…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đớn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ngột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đớn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quằn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quại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giường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bối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xù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gàng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chớp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293227" y="6123713"/>
            <a:ext cx="167648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Tác</a:t>
            </a:r>
            <a:r>
              <a:rPr lang="en-US" sz="3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dụng</a:t>
            </a:r>
            <a:endParaRPr lang="en-US" sz="3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07215" y="3914758"/>
            <a:ext cx="7679661" cy="1132960"/>
          </a:xfrm>
          <a:prstGeom prst="roundRect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Nhận</a:t>
            </a: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xét</a:t>
            </a: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2: </a:t>
            </a:r>
            <a:r>
              <a:rPr lang="en-US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Công</a:t>
            </a: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dụng</a:t>
            </a: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r>
              <a:rPr lang="vi-VN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• </a:t>
            </a:r>
            <a:r>
              <a:rPr lang="vi-VN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Từ tượng </a:t>
            </a:r>
            <a:r>
              <a:rPr lang="vi-VN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hình, từ tượng thanh gợi được hình ảnh, âm thanh cụ thể, sinh động, có giá trị biểu cảm cao; thường được dùng trong văn miêu tả và tự sự.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Oval Callout 9"/>
          <p:cNvSpPr/>
          <p:nvPr/>
        </p:nvSpPr>
        <p:spPr>
          <a:xfrm>
            <a:off x="6300192" y="3538"/>
            <a:ext cx="3096344" cy="1697270"/>
          </a:xfrm>
          <a:prstGeom prst="wedgeEllipseCallou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/>
              <a:t>Những từ tượng hình, tượng thanh có tác dụng gì trong văn miêu tả và tự sự?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3660" y="5322801"/>
            <a:ext cx="31870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sym typeface="Symbol" panose="05050102010706020507" pitchFamily="18" charset="2"/>
              </a:rPr>
              <a:t>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  <a:sym typeface="Symbol" panose="05050102010706020507" pitchFamily="18" charset="2"/>
              </a:rPr>
              <a:t>Ghi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  <a:sym typeface="Symbol" panose="05050102010706020507" pitchFamily="18" charset="2"/>
              </a:rPr>
              <a:t>nhớ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sym typeface="Symbol" panose="05050102010706020507" pitchFamily="18" charset="2"/>
              </a:rPr>
              <a:t>: </a:t>
            </a:r>
            <a:r>
              <a:rPr lang="en-US" sz="2000" dirty="0" smtClean="0">
                <a:latin typeface="Verdana" panose="020B0604030504040204" pitchFamily="34" charset="0"/>
                <a:ea typeface="Verdana" panose="020B0604030504040204" pitchFamily="34" charset="0"/>
                <a:sym typeface="Symbol" panose="05050102010706020507" pitchFamily="18" charset="2"/>
              </a:rPr>
              <a:t>SGK (T49)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56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2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19872" y="815736"/>
            <a:ext cx="475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Bài</a:t>
            </a:r>
            <a:r>
              <a:rPr lang="en-US" sz="2400" dirty="0" smtClean="0"/>
              <a:t> </a:t>
            </a:r>
            <a:r>
              <a:rPr lang="en-US" sz="2400" dirty="0" err="1" smtClean="0"/>
              <a:t>tập</a:t>
            </a:r>
            <a:r>
              <a:rPr lang="en-US" sz="2400" dirty="0" smtClean="0"/>
              <a:t> </a:t>
            </a:r>
            <a:r>
              <a:rPr lang="en-US" sz="2400" dirty="0" err="1" smtClean="0"/>
              <a:t>nhanh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827584" y="1340768"/>
            <a:ext cx="76328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Cúi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Thong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dạo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Cao,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gầy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nhẹn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36705" y="1340768"/>
            <a:ext cx="2324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lom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khom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3848" y="1700808"/>
            <a:ext cx="16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đủng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47864" y="2780928"/>
            <a:ext cx="18306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95736" y="2814027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khêu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57008" y="3543399"/>
            <a:ext cx="159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oắt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choắt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52987" y="1687448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núng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nính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84" y="3861048"/>
            <a:ext cx="76204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7584" y="4523636"/>
            <a:ext cx="76204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Lượm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loắt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choắt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342900" indent="-34290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187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2" y="0"/>
            <a:ext cx="9144000" cy="6858000"/>
          </a:xfrm>
          <a:prstGeom prst="rect">
            <a:avLst/>
          </a:prstGeom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827584" y="1268760"/>
            <a:ext cx="763284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2400" b="1" dirty="0" smtClean="0">
                <a:latin typeface="Times New Roman" pitchFamily="18" charset="0"/>
              </a:rPr>
              <a:t>3. Cho </a:t>
            </a:r>
            <a:r>
              <a:rPr lang="en-US" sz="2400" b="1" dirty="0" err="1">
                <a:latin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từ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</a:rPr>
              <a:t>: </a:t>
            </a:r>
            <a:r>
              <a:rPr lang="en-US" sz="2400" b="1" i="1" dirty="0" err="1">
                <a:latin typeface="Times New Roman" pitchFamily="18" charset="0"/>
              </a:rPr>
              <a:t>ào</a:t>
            </a:r>
            <a:r>
              <a:rPr lang="en-US" sz="2400" b="1" i="1" dirty="0">
                <a:latin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</a:rPr>
              <a:t>ào</a:t>
            </a:r>
            <a:r>
              <a:rPr lang="en-US" sz="2400" b="1" i="1" dirty="0">
                <a:latin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</a:rPr>
              <a:t>bát</a:t>
            </a:r>
            <a:r>
              <a:rPr lang="en-US" sz="2400" b="1" i="1" dirty="0">
                <a:latin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</a:rPr>
              <a:t>ngát</a:t>
            </a:r>
            <a:r>
              <a:rPr lang="en-US" sz="2400" b="1" i="1" dirty="0">
                <a:latin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</a:rPr>
              <a:t>chênh</a:t>
            </a:r>
            <a:r>
              <a:rPr lang="en-US" sz="2400" b="1" i="1" dirty="0">
                <a:latin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</a:rPr>
              <a:t>vênh</a:t>
            </a:r>
            <a:r>
              <a:rPr lang="en-US" sz="2400" b="1" i="1" dirty="0">
                <a:latin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</a:rPr>
              <a:t>chiêm</a:t>
            </a:r>
            <a:r>
              <a:rPr lang="en-US" sz="2400" b="1" i="1" dirty="0">
                <a:latin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</a:rPr>
              <a:t>chiếp</a:t>
            </a:r>
            <a:r>
              <a:rPr lang="en-US" sz="2400" b="1" i="1" dirty="0">
                <a:latin typeface="Times New Roman" pitchFamily="18" charset="0"/>
              </a:rPr>
              <a:t>, um </a:t>
            </a:r>
            <a:r>
              <a:rPr lang="en-US" sz="2400" b="1" i="1" dirty="0" err="1">
                <a:latin typeface="Times New Roman" pitchFamily="18" charset="0"/>
              </a:rPr>
              <a:t>tùm</a:t>
            </a:r>
            <a:r>
              <a:rPr lang="en-US" sz="2400" b="1" i="1" dirty="0">
                <a:latin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</a:rPr>
              <a:t>rì</a:t>
            </a:r>
            <a:r>
              <a:rPr lang="en-US" sz="2400" b="1" i="1" dirty="0">
                <a:latin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</a:rPr>
              <a:t>rầm</a:t>
            </a:r>
            <a:r>
              <a:rPr lang="en-US" sz="2400" b="1" i="1" dirty="0">
                <a:latin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</a:rPr>
              <a:t>lốm</a:t>
            </a:r>
            <a:r>
              <a:rPr lang="en-US" sz="2400" b="1" i="1" dirty="0">
                <a:latin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</a:rPr>
              <a:t>đốm</a:t>
            </a:r>
            <a:r>
              <a:rPr lang="en-US" sz="2400" b="1" i="1" dirty="0">
                <a:latin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</a:rPr>
              <a:t>rì</a:t>
            </a:r>
            <a:r>
              <a:rPr lang="en-US" sz="2400" b="1" i="1" dirty="0">
                <a:latin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</a:rPr>
              <a:t>rầm</a:t>
            </a:r>
            <a:r>
              <a:rPr lang="en-US" sz="2400" b="1" i="1" dirty="0">
                <a:latin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</a:rPr>
              <a:t>lấp</a:t>
            </a:r>
            <a:r>
              <a:rPr lang="en-US" sz="2400" b="1" i="1" dirty="0">
                <a:latin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</a:rPr>
              <a:t>lánh</a:t>
            </a:r>
            <a:r>
              <a:rPr lang="en-US" sz="2400" b="1" i="1" dirty="0">
                <a:latin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</a:rPr>
              <a:t>quang</a:t>
            </a:r>
            <a:r>
              <a:rPr lang="en-US" sz="2400" b="1" i="1" dirty="0">
                <a:latin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</a:rPr>
              <a:t>quác</a:t>
            </a:r>
            <a:r>
              <a:rPr lang="en-US" sz="2400" b="1" i="1" dirty="0">
                <a:latin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</a:rPr>
              <a:t>thoang</a:t>
            </a:r>
            <a:r>
              <a:rPr lang="en-US" sz="2400" b="1" i="1" dirty="0">
                <a:latin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</a:rPr>
              <a:t>thoảng</a:t>
            </a:r>
            <a:r>
              <a:rPr lang="en-US" sz="2400" b="1" i="1" dirty="0">
                <a:latin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</a:rPr>
              <a:t>đẹp</a:t>
            </a:r>
            <a:r>
              <a:rPr lang="en-US" sz="2400" b="1" i="1" dirty="0">
                <a:latin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</a:rPr>
              <a:t>đẽ</a:t>
            </a:r>
            <a:r>
              <a:rPr lang="en-US" sz="2400" b="1" i="1" dirty="0">
                <a:latin typeface="Times New Roman" pitchFamily="18" charset="0"/>
              </a:rPr>
              <a:t>.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Em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hãy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phân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loại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từ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trên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thành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</a:rPr>
              <a:t>: </a:t>
            </a:r>
            <a:r>
              <a:rPr lang="en-US" sz="2400" b="1" dirty="0" err="1">
                <a:latin typeface="Times New Roman" pitchFamily="18" charset="0"/>
              </a:rPr>
              <a:t>Từ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tượng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từ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tượng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thanh</a:t>
            </a:r>
            <a:r>
              <a:rPr lang="en-US" sz="2400" b="1" dirty="0" smtClean="0">
                <a:latin typeface="Times New Roman" pitchFamily="18" charset="0"/>
              </a:rPr>
              <a:t>. 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19872" y="815736"/>
            <a:ext cx="475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Bài</a:t>
            </a:r>
            <a:r>
              <a:rPr lang="en-US" sz="2400" dirty="0" smtClean="0"/>
              <a:t> </a:t>
            </a:r>
            <a:r>
              <a:rPr lang="en-US" sz="2400" dirty="0" err="1" smtClean="0"/>
              <a:t>tập</a:t>
            </a:r>
            <a:r>
              <a:rPr lang="en-US" sz="2400" dirty="0" smtClean="0"/>
              <a:t> </a:t>
            </a:r>
            <a:r>
              <a:rPr lang="en-US" sz="2400" dirty="0" err="1" smtClean="0"/>
              <a:t>nhanh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2858071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1598" y="282958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827584" y="3427403"/>
            <a:ext cx="3735505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</a:rPr>
              <a:t>bát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ngát</a:t>
            </a:r>
            <a:endParaRPr lang="en-US" sz="2400" dirty="0" smtClean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 err="1" smtClean="0">
                <a:latin typeface="Times New Roman" pitchFamily="18" charset="0"/>
              </a:rPr>
              <a:t>chênh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vênh</a:t>
            </a:r>
            <a:endParaRPr lang="en-US" sz="2400" dirty="0" smtClean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</a:rPr>
              <a:t>um </a:t>
            </a:r>
            <a:r>
              <a:rPr lang="en-US" sz="2400" dirty="0" err="1" smtClean="0">
                <a:latin typeface="Times New Roman" pitchFamily="18" charset="0"/>
              </a:rPr>
              <a:t>tùm</a:t>
            </a:r>
            <a:endParaRPr lang="en-US" sz="2400" dirty="0" smtClean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 err="1" smtClean="0">
                <a:latin typeface="Times New Roman" pitchFamily="18" charset="0"/>
              </a:rPr>
              <a:t>lốm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đốm</a:t>
            </a:r>
            <a:endParaRPr lang="en-US" sz="2400" dirty="0" smtClean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 err="1" smtClean="0">
                <a:latin typeface="Times New Roman" pitchFamily="18" charset="0"/>
              </a:rPr>
              <a:t>lấp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lánh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4594332" y="3415640"/>
            <a:ext cx="38661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</a:rPr>
              <a:t>ào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ào</a:t>
            </a:r>
            <a:endParaRPr lang="en-US" sz="2400" dirty="0" smtClean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 err="1" smtClean="0">
                <a:latin typeface="Times New Roman" pitchFamily="18" charset="0"/>
              </a:rPr>
              <a:t>chiêm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chiếp</a:t>
            </a:r>
            <a:endParaRPr lang="en-US" sz="2400" dirty="0" smtClean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 err="1" smtClean="0">
                <a:latin typeface="Times New Roman" pitchFamily="18" charset="0"/>
              </a:rPr>
              <a:t>rì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rầm</a:t>
            </a:r>
            <a:endParaRPr lang="en-US" sz="2400" dirty="0" smtClean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 err="1" smtClean="0">
                <a:latin typeface="Times New Roman" pitchFamily="18" charset="0"/>
              </a:rPr>
              <a:t>quang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quác</a:t>
            </a:r>
            <a:endParaRPr lang="en-US" sz="2400" dirty="0" smtClean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 err="1" smtClean="0">
                <a:latin typeface="Times New Roman" pitchFamily="18" charset="0"/>
              </a:rPr>
              <a:t>rầm</a:t>
            </a:r>
            <a:endParaRPr lang="en-US" sz="2400" dirty="0">
              <a:latin typeface="Times New Roman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27584" y="3381292"/>
            <a:ext cx="7632848" cy="4770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563089" y="2829580"/>
            <a:ext cx="31242" cy="327277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1802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437766263"/>
              </p:ext>
            </p:extLst>
          </p:nvPr>
        </p:nvGraphicFramePr>
        <p:xfrm>
          <a:off x="1979712" y="2431626"/>
          <a:ext cx="5328592" cy="2337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7952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2" y="0"/>
            <a:ext cx="9144000" cy="6858000"/>
          </a:xfrm>
        </p:spPr>
      </p:pic>
      <p:sp>
        <p:nvSpPr>
          <p:cNvPr id="10" name="TextBox 9"/>
          <p:cNvSpPr txBox="1"/>
          <p:nvPr/>
        </p:nvSpPr>
        <p:spPr>
          <a:xfrm>
            <a:off x="932724" y="1391772"/>
            <a:ext cx="75498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Bài</a:t>
            </a:r>
            <a:r>
              <a:rPr lang="en-US" sz="2000" b="1" u="sng" dirty="0" smtClean="0">
                <a:latin typeface="Verdana" panose="020B0604030504040204" pitchFamily="34" charset="0"/>
                <a:ea typeface="Verdana" panose="020B0604030504040204" pitchFamily="34" charset="0"/>
              </a:rPr>
              <a:t> 1: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Tìm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từ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tượng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hình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tượng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thanh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trong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những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câu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000" b="1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sau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28385" y="2055747"/>
            <a:ext cx="738947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Thằng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vục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thổi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húp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soàn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soạt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Dậu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rón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rén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chồng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hắn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ngực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Dậu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sấn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trói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Dậu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bốp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hắn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Dậu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túm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hắn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dúi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lẻo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khoẻo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kịp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xô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hắn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chỏng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quèo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nhảm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thét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trói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chồng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sưu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Tx/>
              <a:buChar char="-"/>
            </a:pPr>
            <a:endParaRPr lang="en-US" sz="2400" dirty="0">
              <a:latin typeface="+mj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26945" y="2055747"/>
            <a:ext cx="738947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Thằng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vục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thổi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húp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soàn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soạt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Dậu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rón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rén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bưng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chồng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hắn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bịch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ngực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Dậu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bịch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sấn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trói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Dậu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bốp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hắn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Dậu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túm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hắn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dúi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lẻo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khoẻo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chàng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kịp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xô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hắn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chỏng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quèo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nham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nhảm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thét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trói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vợ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chồng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sưu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04048" y="6210730"/>
            <a:ext cx="3478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MTO  Astro City" pitchFamily="2" charset="0"/>
                <a:cs typeface="Times New Roman" pitchFamily="18" charset="0"/>
              </a:rPr>
              <a:t> </a:t>
            </a:r>
            <a:r>
              <a:rPr lang="en-US" dirty="0" err="1">
                <a:latin typeface="MTO  Astro City" pitchFamily="2" charset="0"/>
                <a:cs typeface="Times New Roman" pitchFamily="18" charset="0"/>
              </a:rPr>
              <a:t>T</a:t>
            </a:r>
            <a:r>
              <a:rPr lang="en-US" dirty="0" err="1" smtClean="0">
                <a:latin typeface="MTO  Astro City" pitchFamily="2" charset="0"/>
                <a:cs typeface="Times New Roman" pitchFamily="18" charset="0"/>
              </a:rPr>
              <a:t>rích</a:t>
            </a:r>
            <a:r>
              <a:rPr lang="en-US" dirty="0" smtClean="0">
                <a:latin typeface="MTO  Astro City" pitchFamily="2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MTO  Astro City" pitchFamily="2" charset="0"/>
                <a:cs typeface="Times New Roman" pitchFamily="18" charset="0"/>
              </a:rPr>
              <a:t>Tắt</a:t>
            </a:r>
            <a:r>
              <a:rPr lang="en-US" dirty="0" smtClean="0">
                <a:latin typeface="MTO  Astro City" pitchFamily="2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MTO  Astro City" pitchFamily="2" charset="0"/>
                <a:cs typeface="Times New Roman" pitchFamily="18" charset="0"/>
              </a:rPr>
              <a:t>đèn</a:t>
            </a:r>
            <a:r>
              <a:rPr lang="en-US" dirty="0" smtClean="0">
                <a:latin typeface="MTO  Astro City" pitchFamily="2" charset="0"/>
                <a:cs typeface="Times New Roman" pitchFamily="18" charset="0"/>
              </a:rPr>
              <a:t>” – </a:t>
            </a:r>
            <a:r>
              <a:rPr lang="en-US" dirty="0" err="1">
                <a:latin typeface="MTO  Astro City" pitchFamily="2" charset="0"/>
                <a:cs typeface="Times New Roman" pitchFamily="18" charset="0"/>
              </a:rPr>
              <a:t>N</a:t>
            </a:r>
            <a:r>
              <a:rPr lang="en-US" dirty="0" err="1" smtClean="0">
                <a:latin typeface="MTO  Astro City" pitchFamily="2" charset="0"/>
                <a:cs typeface="Times New Roman" pitchFamily="18" charset="0"/>
              </a:rPr>
              <a:t>gô</a:t>
            </a:r>
            <a:r>
              <a:rPr lang="en-US" dirty="0" smtClean="0">
                <a:latin typeface="MTO  Astro City" pitchFamily="2" charset="0"/>
                <a:cs typeface="Times New Roman" pitchFamily="18" charset="0"/>
              </a:rPr>
              <a:t> </a:t>
            </a:r>
            <a:r>
              <a:rPr lang="en-US" dirty="0" err="1">
                <a:latin typeface="MTO  Astro City" pitchFamily="2" charset="0"/>
                <a:cs typeface="Times New Roman" pitchFamily="18" charset="0"/>
              </a:rPr>
              <a:t>T</a:t>
            </a:r>
            <a:r>
              <a:rPr lang="en-US" dirty="0" err="1" smtClean="0">
                <a:latin typeface="MTO  Astro City" pitchFamily="2" charset="0"/>
                <a:cs typeface="Times New Roman" pitchFamily="18" charset="0"/>
              </a:rPr>
              <a:t>ất</a:t>
            </a:r>
            <a:r>
              <a:rPr lang="en-US" dirty="0" smtClean="0">
                <a:latin typeface="MTO  Astro City" pitchFamily="2" charset="0"/>
                <a:cs typeface="Times New Roman" pitchFamily="18" charset="0"/>
              </a:rPr>
              <a:t> </a:t>
            </a:r>
            <a:r>
              <a:rPr lang="en-US" dirty="0" err="1">
                <a:latin typeface="MTO  Astro City" pitchFamily="2" charset="0"/>
                <a:cs typeface="Times New Roman" pitchFamily="18" charset="0"/>
              </a:rPr>
              <a:t>T</a:t>
            </a:r>
            <a:r>
              <a:rPr lang="en-US" dirty="0" err="1" smtClean="0">
                <a:latin typeface="MTO  Astro City" pitchFamily="2" charset="0"/>
                <a:cs typeface="Times New Roman" pitchFamily="18" charset="0"/>
              </a:rPr>
              <a:t>ố</a:t>
            </a:r>
            <a:endParaRPr lang="en-US" dirty="0">
              <a:latin typeface="MTO  Astro City" pitchFamily="2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023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</TotalTime>
  <Words>1324</Words>
  <Application>Microsoft Office PowerPoint</Application>
  <PresentationFormat>On-screen Show (4:3)</PresentationFormat>
  <Paragraphs>109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HH</dc:creator>
  <cp:lastModifiedBy>ADMIN</cp:lastModifiedBy>
  <cp:revision>47</cp:revision>
  <dcterms:created xsi:type="dcterms:W3CDTF">2020-10-16T14:14:28Z</dcterms:created>
  <dcterms:modified xsi:type="dcterms:W3CDTF">2020-10-21T09:53:47Z</dcterms:modified>
</cp:coreProperties>
</file>