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345" r:id="rId2"/>
    <p:sldId id="283" r:id="rId3"/>
    <p:sldId id="305" r:id="rId4"/>
    <p:sldId id="322" r:id="rId5"/>
    <p:sldId id="321" r:id="rId6"/>
    <p:sldId id="324" r:id="rId7"/>
    <p:sldId id="326" r:id="rId8"/>
    <p:sldId id="327" r:id="rId9"/>
    <p:sldId id="339" r:id="rId10"/>
    <p:sldId id="330" r:id="rId11"/>
    <p:sldId id="340" r:id="rId12"/>
    <p:sldId id="334" r:id="rId13"/>
    <p:sldId id="341" r:id="rId14"/>
    <p:sldId id="346" r:id="rId15"/>
    <p:sldId id="343" r:id="rId16"/>
    <p:sldId id="34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33CC"/>
    <a:srgbClr val="FF0000"/>
    <a:srgbClr val="CC0000"/>
    <a:srgbClr val="0000CC"/>
    <a:srgbClr val="9900CC"/>
    <a:srgbClr val="FFFF66"/>
    <a:srgbClr val="FF3399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7" autoAdjust="0"/>
    <p:restoredTop sz="96811" autoAdjust="0"/>
  </p:normalViewPr>
  <p:slideViewPr>
    <p:cSldViewPr>
      <p:cViewPr>
        <p:scale>
          <a:sx n="86" d="100"/>
          <a:sy n="86" d="100"/>
        </p:scale>
        <p:origin x="-906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8A0E6E-FDCD-4A95-8952-839E8824F1AB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38BF6-C762-4724-AE80-59C3A9A41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ABA18-B31F-436E-A4EE-240AA01DF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A07FD-4B00-4B32-AF2B-F2232204B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78803-2DB4-468A-8AEE-33B217AFC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241B4-8B2A-4F5D-A0DB-2E30DC4CC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D4BE0-5867-4525-B352-FFB9026F7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62B79-4484-40E9-8DC4-41B06E906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1CF64-FFD9-443A-9CA5-ED04BB0AC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90C2-0242-46E6-819A-7A4DF747F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FFBBA-D336-440B-B4A2-EB252D614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704C7-147D-48C1-8B6A-87C259690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8E588-28E0-4CB4-A7C2-6839EE80E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363DB6C-27A3-4192-B844-E56262230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../Bai%20day%20mau/Kiem%20tra%20bai%20cu/chuthich.doc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941888"/>
            <a:ext cx="3505200" cy="84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67200" y="4876800"/>
            <a:ext cx="28194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1752600" y="1905000"/>
            <a:ext cx="573405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NHIỆT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LIỆT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CHÀO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MỪNG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52600" y="4038600"/>
            <a:ext cx="586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3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pic>
        <p:nvPicPr>
          <p:cNvPr id="14340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2"/>
          <p:cNvSpPr>
            <a:spLocks noChangeArrowheads="1" noChangeShapeType="1" noTextEdit="1"/>
          </p:cNvSpPr>
          <p:nvPr/>
        </p:nvSpPr>
        <p:spPr bwMode="auto">
          <a:xfrm>
            <a:off x="2590800" y="457200"/>
            <a:ext cx="5486400" cy="377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CHỊ EM THÚY KIỀU</a:t>
            </a: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4648200" y="685800"/>
            <a:ext cx="472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00000"/>
                </a:solidFill>
                <a:cs typeface="Times New Roman" pitchFamily="18" charset="0"/>
              </a:rPr>
              <a:t>     </a:t>
            </a:r>
            <a:r>
              <a:rPr lang="en-US" sz="2000">
                <a:solidFill>
                  <a:srgbClr val="C00000"/>
                </a:solidFill>
                <a:cs typeface="Times New Roman" pitchFamily="18" charset="0"/>
              </a:rPr>
              <a:t>(Trích “Truyện Kiều” - Nguyễn Du)</a:t>
            </a:r>
          </a:p>
          <a:p>
            <a:r>
              <a:rPr lang="en-US" sz="2000">
                <a:solidFill>
                  <a:srgbClr val="C00000"/>
                </a:solidFill>
                <a:cs typeface="Times New Roman" pitchFamily="18" charset="0"/>
              </a:rPr>
              <a:t>                             </a:t>
            </a:r>
          </a:p>
        </p:txBody>
      </p:sp>
      <p:sp>
        <p:nvSpPr>
          <p:cNvPr id="14343" name="TextBox 12"/>
          <p:cNvSpPr txBox="1">
            <a:spLocks noChangeArrowheads="1"/>
          </p:cNvSpPr>
          <p:nvPr/>
        </p:nvSpPr>
        <p:spPr bwMode="auto">
          <a:xfrm>
            <a:off x="525463" y="1524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rgbClr val="C00000"/>
                </a:solidFill>
                <a:cs typeface="Times New Roman" pitchFamily="18" charset="0"/>
              </a:rPr>
              <a:t>Tuần 6</a:t>
            </a:r>
          </a:p>
          <a:p>
            <a:r>
              <a:rPr lang="en-US" sz="2000" b="1" u="sng">
                <a:solidFill>
                  <a:srgbClr val="C00000"/>
                </a:solidFill>
                <a:cs typeface="Times New Roman" pitchFamily="18" charset="0"/>
              </a:rPr>
              <a:t>Tiết 28. Văn bản</a:t>
            </a:r>
            <a:r>
              <a:rPr lang="en-US" sz="2000" b="1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</p:txBody>
      </p:sp>
      <p:pic>
        <p:nvPicPr>
          <p:cNvPr id="14344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/>
          <p:nvPr/>
        </p:nvSpPr>
        <p:spPr>
          <a:xfrm>
            <a:off x="88136" y="1316516"/>
            <a:ext cx="3352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I. </a:t>
            </a:r>
            <a:r>
              <a:rPr lang="nl-NL" sz="2000" b="1" u="sng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Tìm hiểu chung</a:t>
            </a: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:</a:t>
            </a:r>
            <a:endParaRPr lang="en-US" sz="2000" dirty="0">
              <a:solidFill>
                <a:srgbClr val="C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4349" name="TextBox 2"/>
          <p:cNvSpPr txBox="1">
            <a:spLocks noChangeArrowheads="1"/>
          </p:cNvSpPr>
          <p:nvPr/>
        </p:nvSpPr>
        <p:spPr bwMode="auto">
          <a:xfrm>
            <a:off x="77788" y="1952625"/>
            <a:ext cx="464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1. Vẻ đẹp chung của chị em Thúy Kiều</a:t>
            </a:r>
          </a:p>
        </p:txBody>
      </p:sp>
      <p:cxnSp>
        <p:nvCxnSpPr>
          <p:cNvPr id="12" name="Straight Connector 11"/>
          <p:cNvCxnSpPr>
            <a:stCxn id="8" idx="2"/>
          </p:cNvCxnSpPr>
          <p:nvPr/>
        </p:nvCxnSpPr>
        <p:spPr>
          <a:xfrm>
            <a:off x="4572000" y="1371600"/>
            <a:ext cx="0" cy="545782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1" name="TextBox 14"/>
          <p:cNvSpPr txBox="1">
            <a:spLocks noChangeArrowheads="1"/>
          </p:cNvSpPr>
          <p:nvPr/>
        </p:nvSpPr>
        <p:spPr bwMode="auto">
          <a:xfrm>
            <a:off x="106363" y="2209800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2. Vẻ đẹp của Thúy Vân</a:t>
            </a:r>
          </a:p>
        </p:txBody>
      </p:sp>
      <p:sp>
        <p:nvSpPr>
          <p:cNvPr id="14352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4353" name="TextBox 56"/>
          <p:cNvSpPr txBox="1">
            <a:spLocks noChangeArrowheads="1"/>
          </p:cNvSpPr>
          <p:nvPr/>
        </p:nvSpPr>
        <p:spPr bwMode="auto">
          <a:xfrm>
            <a:off x="115888" y="2514600"/>
            <a:ext cx="3460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3. Vẻ đẹp của Thúy Kiều</a:t>
            </a:r>
          </a:p>
        </p:txBody>
      </p:sp>
      <p:sp>
        <p:nvSpPr>
          <p:cNvPr id="14354" name="Text Box 12"/>
          <p:cNvSpPr txBox="1">
            <a:spLocks noChangeArrowheads="1"/>
          </p:cNvSpPr>
          <p:nvPr/>
        </p:nvSpPr>
        <p:spPr bwMode="auto">
          <a:xfrm>
            <a:off x="1470025" y="54451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4355" name="TextBox 3"/>
          <p:cNvSpPr txBox="1">
            <a:spLocks noChangeArrowheads="1"/>
          </p:cNvSpPr>
          <p:nvPr/>
        </p:nvSpPr>
        <p:spPr bwMode="auto">
          <a:xfrm>
            <a:off x="241300" y="2754313"/>
            <a:ext cx="236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a. Sắc:</a:t>
            </a:r>
          </a:p>
        </p:txBody>
      </p:sp>
      <p:sp>
        <p:nvSpPr>
          <p:cNvPr id="14364" name="TextBox 5"/>
          <p:cNvSpPr txBox="1">
            <a:spLocks noChangeArrowheads="1"/>
          </p:cNvSpPr>
          <p:nvPr/>
        </p:nvSpPr>
        <p:spPr bwMode="auto">
          <a:xfrm>
            <a:off x="228600" y="3067050"/>
            <a:ext cx="1752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ước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trưng</a:t>
            </a:r>
            <a:endParaRPr lang="en-US" dirty="0"/>
          </a:p>
          <a:p>
            <a:r>
              <a:rPr lang="en-US" dirty="0" err="1"/>
              <a:t>Ẩn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,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, </a:t>
            </a:r>
            <a:r>
              <a:rPr lang="en-US" dirty="0" err="1"/>
              <a:t>điển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2057400" y="32004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209800" y="3657600"/>
            <a:ext cx="174625" cy="4603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67" name="TextBox 9"/>
          <p:cNvSpPr txBox="1">
            <a:spLocks noChangeArrowheads="1"/>
          </p:cNvSpPr>
          <p:nvPr/>
        </p:nvSpPr>
        <p:spPr bwMode="auto">
          <a:xfrm>
            <a:off x="2362200" y="32766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Kiều là một tuyệt thế giai nhân.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6543675" y="2027238"/>
            <a:ext cx="68580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1" name="TextBox 4"/>
          <p:cNvSpPr txBox="1">
            <a:spLocks noChangeArrowheads="1"/>
          </p:cNvSpPr>
          <p:nvPr/>
        </p:nvSpPr>
        <p:spPr bwMode="auto">
          <a:xfrm>
            <a:off x="4495800" y="1738313"/>
            <a:ext cx="464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CC"/>
                </a:solidFill>
              </a:rPr>
              <a:t>Kiều càng sắc sảo mặn mà,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So bề tài sắc lại là phần hơn: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   Làn thu thủy nét xuân sơn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Hoa ghen thua thắm liễu hờn kém xanh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Một hai nghiêng nước nghiêng thành,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Sắc đành đòi một tài đành họa hai.</a:t>
            </a:r>
          </a:p>
          <a:p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419975" y="2036763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00750" y="2308225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439025" y="2303463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653088" y="2579688"/>
            <a:ext cx="116681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962775" y="2579688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991350" y="2855913"/>
            <a:ext cx="7953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24425" y="2855913"/>
            <a:ext cx="8667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791200" y="3135313"/>
            <a:ext cx="2819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89628" y="1638301"/>
            <a:ext cx="3352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II. </a:t>
            </a:r>
            <a:r>
              <a:rPr lang="nl-NL" sz="2000" b="1" u="sng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Phân tích</a:t>
            </a: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:</a:t>
            </a:r>
            <a:endParaRPr lang="en-US" sz="2000" dirty="0">
              <a:solidFill>
                <a:srgbClr val="C00000"/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1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1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1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4" grpId="0"/>
      <p:bldP spid="7" grpId="0" animBg="1"/>
      <p:bldP spid="9" grpId="0" animBg="1"/>
      <p:bldP spid="143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23813" y="702627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45944" y="3450431"/>
            <a:ext cx="6948488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91707" y="3488532"/>
            <a:ext cx="7027863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191000" y="1133475"/>
            <a:ext cx="0" cy="5815013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6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377" name="TextBox 56"/>
          <p:cNvSpPr txBox="1">
            <a:spLocks noChangeArrowheads="1"/>
          </p:cNvSpPr>
          <p:nvPr/>
        </p:nvSpPr>
        <p:spPr bwMode="auto">
          <a:xfrm>
            <a:off x="152400" y="0"/>
            <a:ext cx="3460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3. Vẻ đẹp của Thúy Kiều</a:t>
            </a:r>
          </a:p>
        </p:txBody>
      </p:sp>
      <p:sp>
        <p:nvSpPr>
          <p:cNvPr id="15378" name="Text Box 12"/>
          <p:cNvSpPr txBox="1">
            <a:spLocks noChangeArrowheads="1"/>
          </p:cNvSpPr>
          <p:nvPr/>
        </p:nvSpPr>
        <p:spPr bwMode="auto">
          <a:xfrm>
            <a:off x="1470025" y="54451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379" name="TextBox 3"/>
          <p:cNvSpPr txBox="1">
            <a:spLocks noChangeArrowheads="1"/>
          </p:cNvSpPr>
          <p:nvPr/>
        </p:nvSpPr>
        <p:spPr bwMode="auto">
          <a:xfrm>
            <a:off x="381000" y="609600"/>
            <a:ext cx="236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cs typeface="Times New Roman" pitchFamily="18" charset="0"/>
              </a:rPr>
              <a:t>a. </a:t>
            </a:r>
            <a:r>
              <a:rPr lang="en-US" b="1" dirty="0" err="1">
                <a:cs typeface="Times New Roman" pitchFamily="18" charset="0"/>
              </a:rPr>
              <a:t>Sắc</a:t>
            </a:r>
            <a:r>
              <a:rPr lang="en-US" b="1" dirty="0">
                <a:cs typeface="Times New Roman" pitchFamily="18" charset="0"/>
              </a:rPr>
              <a:t>:</a:t>
            </a:r>
          </a:p>
        </p:txBody>
      </p:sp>
      <p:sp>
        <p:nvSpPr>
          <p:cNvPr id="15380" name="TextBox 5"/>
          <p:cNvSpPr txBox="1">
            <a:spLocks noChangeArrowheads="1"/>
          </p:cNvSpPr>
          <p:nvPr/>
        </p:nvSpPr>
        <p:spPr bwMode="auto">
          <a:xfrm>
            <a:off x="381000" y="129540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Ẩn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,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,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, </a:t>
            </a:r>
            <a:r>
              <a:rPr lang="en-US" dirty="0" err="1"/>
              <a:t>điển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1828800" y="13716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83" name="TextBox 9"/>
          <p:cNvSpPr txBox="1">
            <a:spLocks noChangeArrowheads="1"/>
          </p:cNvSpPr>
          <p:nvPr/>
        </p:nvSpPr>
        <p:spPr bwMode="auto">
          <a:xfrm>
            <a:off x="2133600" y="1371600"/>
            <a:ext cx="198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Kiều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tuyệt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giai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.</a:t>
            </a:r>
          </a:p>
        </p:txBody>
      </p:sp>
      <p:sp>
        <p:nvSpPr>
          <p:cNvPr id="15385" name="TextBox 39"/>
          <p:cNvSpPr txBox="1">
            <a:spLocks noChangeArrowheads="1"/>
          </p:cNvSpPr>
          <p:nvPr/>
        </p:nvSpPr>
        <p:spPr bwMode="auto">
          <a:xfrm>
            <a:off x="304800" y="2667000"/>
            <a:ext cx="14255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5" name="TextBox 12"/>
          <p:cNvSpPr txBox="1">
            <a:spLocks noChangeArrowheads="1"/>
          </p:cNvSpPr>
          <p:nvPr/>
        </p:nvSpPr>
        <p:spPr bwMode="auto">
          <a:xfrm>
            <a:off x="4800600" y="1771650"/>
            <a:ext cx="3962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5562600" y="20669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629400" y="207010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248275" y="2362200"/>
            <a:ext cx="7715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172200" y="2362200"/>
            <a:ext cx="533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858000" y="23622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620000" y="23622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705600" y="2619375"/>
            <a:ext cx="2667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467600" y="26289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781800" y="28956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096000" y="2895600"/>
            <a:ext cx="533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781800" y="3171825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772400" y="344805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962650" y="3448050"/>
            <a:ext cx="8763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4640263" y="4048125"/>
            <a:ext cx="3124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en-US" sz="2400" b="1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mùi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191000" y="4035425"/>
            <a:ext cx="609600" cy="1676400"/>
            <a:chOff x="480" y="3211"/>
            <a:chExt cx="384" cy="1056"/>
          </a:xfrm>
        </p:grpSpPr>
        <p:sp>
          <p:nvSpPr>
            <p:cNvPr id="15418" name="AutoShape 15"/>
            <p:cNvSpPr>
              <a:spLocks/>
            </p:cNvSpPr>
            <p:nvPr/>
          </p:nvSpPr>
          <p:spPr bwMode="auto">
            <a:xfrm>
              <a:off x="767" y="3211"/>
              <a:ext cx="48" cy="1056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9" name="Text Box 16"/>
            <p:cNvSpPr txBox="1">
              <a:spLocks noChangeArrowheads="1"/>
            </p:cNvSpPr>
            <p:nvPr/>
          </p:nvSpPr>
          <p:spPr bwMode="auto">
            <a:xfrm>
              <a:off x="480" y="3427"/>
              <a:ext cx="38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Đa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tài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6" name="Right Arrow 65"/>
          <p:cNvSpPr/>
          <p:nvPr/>
        </p:nvSpPr>
        <p:spPr>
          <a:xfrm>
            <a:off x="5857875" y="431800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67" name="Right Arrow 66"/>
          <p:cNvSpPr/>
          <p:nvPr/>
        </p:nvSpPr>
        <p:spPr>
          <a:xfrm>
            <a:off x="5962650" y="4651375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68" name="Right Arrow 67"/>
          <p:cNvSpPr/>
          <p:nvPr/>
        </p:nvSpPr>
        <p:spPr>
          <a:xfrm>
            <a:off x="5908675" y="502920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2" name="Right Arrow 71"/>
          <p:cNvSpPr/>
          <p:nvPr/>
        </p:nvSpPr>
        <p:spPr>
          <a:xfrm>
            <a:off x="5897563" y="5395913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3" name="TextBox 5"/>
          <p:cNvSpPr txBox="1">
            <a:spLocks noChangeArrowheads="1"/>
          </p:cNvSpPr>
          <p:nvPr/>
        </p:nvSpPr>
        <p:spPr bwMode="auto">
          <a:xfrm>
            <a:off x="4648200" y="5732463"/>
            <a:ext cx="2895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7070725" y="592455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5" name="TextBox 6"/>
          <p:cNvSpPr txBox="1">
            <a:spLocks noChangeArrowheads="1"/>
          </p:cNvSpPr>
          <p:nvPr/>
        </p:nvSpPr>
        <p:spPr bwMode="auto">
          <a:xfrm>
            <a:off x="7421563" y="573405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09" name="Text Box 9"/>
          <p:cNvSpPr txBox="1">
            <a:spLocks noChangeArrowheads="1"/>
          </p:cNvSpPr>
          <p:nvPr/>
        </p:nvSpPr>
        <p:spPr bwMode="auto">
          <a:xfrm>
            <a:off x="3843338" y="52689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410" name="Text Box 12"/>
          <p:cNvSpPr txBox="1">
            <a:spLocks noChangeArrowheads="1"/>
          </p:cNvSpPr>
          <p:nvPr/>
        </p:nvSpPr>
        <p:spPr bwMode="auto">
          <a:xfrm>
            <a:off x="1579563" y="54895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79" name="TextBox 4"/>
          <p:cNvSpPr txBox="1">
            <a:spLocks noChangeArrowheads="1"/>
          </p:cNvSpPr>
          <p:nvPr/>
        </p:nvSpPr>
        <p:spPr bwMode="auto">
          <a:xfrm>
            <a:off x="381000" y="4495800"/>
            <a:ext cx="2133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ight Arrow 79"/>
          <p:cNvSpPr/>
          <p:nvPr/>
        </p:nvSpPr>
        <p:spPr>
          <a:xfrm>
            <a:off x="2590800" y="4724400"/>
            <a:ext cx="174625" cy="4603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TextBox 10"/>
          <p:cNvSpPr txBox="1">
            <a:spLocks noChangeArrowheads="1"/>
          </p:cNvSpPr>
          <p:nvPr/>
        </p:nvSpPr>
        <p:spPr bwMode="auto">
          <a:xfrm>
            <a:off x="2895600" y="4648200"/>
            <a:ext cx="160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mệnh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13"/>
          <p:cNvSpPr txBox="1">
            <a:spLocks noChangeArrowheads="1"/>
          </p:cNvSpPr>
          <p:nvPr/>
        </p:nvSpPr>
        <p:spPr bwMode="auto">
          <a:xfrm>
            <a:off x="381000" y="3200400"/>
            <a:ext cx="1562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ight Arrow 82"/>
          <p:cNvSpPr/>
          <p:nvPr/>
        </p:nvSpPr>
        <p:spPr>
          <a:xfrm>
            <a:off x="1676400" y="3352800"/>
            <a:ext cx="174625" cy="4603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TextBox 16"/>
          <p:cNvSpPr txBox="1">
            <a:spLocks noChangeArrowheads="1"/>
          </p:cNvSpPr>
          <p:nvPr/>
        </p:nvSpPr>
        <p:spPr bwMode="auto">
          <a:xfrm>
            <a:off x="2286000" y="3124200"/>
            <a:ext cx="1546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5" name="TextBox 17"/>
          <p:cNvSpPr txBox="1">
            <a:spLocks noChangeArrowheads="1"/>
          </p:cNvSpPr>
          <p:nvPr/>
        </p:nvSpPr>
        <p:spPr bwMode="auto">
          <a:xfrm>
            <a:off x="304800" y="3962400"/>
            <a:ext cx="169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9" grpId="0"/>
      <p:bldP spid="66" grpId="0" animBg="1"/>
      <p:bldP spid="67" grpId="0" animBg="1"/>
      <p:bldP spid="68" grpId="0" animBg="1"/>
      <p:bldP spid="72" grpId="0" animBg="1"/>
      <p:bldP spid="73" grpId="0"/>
      <p:bldP spid="74" grpId="0" animBg="1"/>
      <p:bldP spid="75" grpId="0"/>
      <p:bldP spid="79" grpId="0"/>
      <p:bldP spid="80" grpId="0" animBg="1"/>
      <p:bldP spid="81" grpId="0"/>
      <p:bldP spid="82" grpId="0"/>
      <p:bldP spid="83" grpId="0" animBg="1"/>
      <p:bldP spid="84" grpId="0"/>
      <p:bldP spid="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4291013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 LUẬN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- So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-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?)</a:t>
            </a:r>
          </a:p>
          <a:p>
            <a:pPr algn="just">
              <a:defRPr/>
            </a:pP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600" y="1447800"/>
            <a:ext cx="39624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u="sng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  <a:defRPr/>
            </a:pP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16 .</a:t>
            </a:r>
          </a:p>
          <a:p>
            <a:pPr algn="just">
              <a:buFontTx/>
              <a:buChar char="-"/>
              <a:defRPr/>
            </a:pP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TextBox 22"/>
          <p:cNvSpPr txBox="1">
            <a:spLocks noChangeArrowheads="1"/>
          </p:cNvSpPr>
          <p:nvPr/>
        </p:nvSpPr>
        <p:spPr bwMode="auto">
          <a:xfrm>
            <a:off x="6400800" y="3886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639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23813" y="702627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45944" y="3450431"/>
            <a:ext cx="6948488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91707" y="3488532"/>
            <a:ext cx="7027863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195763" y="968375"/>
            <a:ext cx="0" cy="581342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Text Box 9"/>
          <p:cNvSpPr txBox="1">
            <a:spLocks noChangeArrowheads="1"/>
          </p:cNvSpPr>
          <p:nvPr/>
        </p:nvSpPr>
        <p:spPr bwMode="auto">
          <a:xfrm>
            <a:off x="3733800" y="44307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26" name="Text Box 12"/>
          <p:cNvSpPr txBox="1">
            <a:spLocks noChangeArrowheads="1"/>
          </p:cNvSpPr>
          <p:nvPr/>
        </p:nvSpPr>
        <p:spPr bwMode="auto">
          <a:xfrm>
            <a:off x="1470025" y="46513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34" name="Text Box 9"/>
          <p:cNvSpPr txBox="1">
            <a:spLocks noChangeArrowheads="1"/>
          </p:cNvSpPr>
          <p:nvPr/>
        </p:nvSpPr>
        <p:spPr bwMode="auto">
          <a:xfrm>
            <a:off x="3843338" y="44751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35" name="Text Box 12"/>
          <p:cNvSpPr txBox="1">
            <a:spLocks noChangeArrowheads="1"/>
          </p:cNvSpPr>
          <p:nvPr/>
        </p:nvSpPr>
        <p:spPr bwMode="auto">
          <a:xfrm>
            <a:off x="1579563" y="46958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69" name="TextBox 16"/>
          <p:cNvSpPr txBox="1">
            <a:spLocks noChangeArrowheads="1"/>
          </p:cNvSpPr>
          <p:nvPr/>
        </p:nvSpPr>
        <p:spPr bwMode="auto">
          <a:xfrm>
            <a:off x="4724400" y="1720850"/>
            <a:ext cx="4114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solidFill>
                <a:srgbClr val="0000CC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5257800" y="20574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105400" y="2365375"/>
            <a:ext cx="1066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248400" y="2355850"/>
            <a:ext cx="2133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334000" y="2679700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296025" y="2962275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13"/>
          <p:cNvSpPr txBox="1">
            <a:spLocks noChangeArrowheads="1"/>
          </p:cNvSpPr>
          <p:nvPr/>
        </p:nvSpPr>
        <p:spPr bwMode="auto">
          <a:xfrm>
            <a:off x="228600" y="228600"/>
            <a:ext cx="3657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1" name="TextBox 25"/>
          <p:cNvSpPr txBox="1">
            <a:spLocks noChangeArrowheads="1"/>
          </p:cNvSpPr>
          <p:nvPr/>
        </p:nvSpPr>
        <p:spPr bwMode="auto">
          <a:xfrm>
            <a:off x="304800" y="1066800"/>
            <a:ext cx="129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26"/>
          <p:cNvSpPr txBox="1">
            <a:spLocks noChangeArrowheads="1"/>
          </p:cNvSpPr>
          <p:nvPr/>
        </p:nvSpPr>
        <p:spPr bwMode="auto">
          <a:xfrm>
            <a:off x="2057400" y="1066800"/>
            <a:ext cx="22098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cs typeface="Times New Roman" pitchFamily="18" charset="0"/>
              </a:rPr>
              <a:t>Thúy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Kiều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và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Thúy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Vân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có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nếp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sống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gia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phong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khuôn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phép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đúng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đắn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chuẩn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mực</a:t>
            </a:r>
            <a:r>
              <a:rPr lang="en-US" dirty="0">
                <a:cs typeface="Times New Roman" pitchFamily="18" charset="0"/>
              </a:rPr>
              <a:t>.</a:t>
            </a:r>
          </a:p>
        </p:txBody>
      </p:sp>
      <p:sp>
        <p:nvSpPr>
          <p:cNvPr id="93" name="Right Brace 92"/>
          <p:cNvSpPr/>
          <p:nvPr/>
        </p:nvSpPr>
        <p:spPr>
          <a:xfrm>
            <a:off x="1524000" y="12192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4" name="Right Arrow 93"/>
          <p:cNvSpPr/>
          <p:nvPr/>
        </p:nvSpPr>
        <p:spPr>
          <a:xfrm>
            <a:off x="1828800" y="1676400"/>
            <a:ext cx="174625" cy="4603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1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90" grpId="0"/>
      <p:bldP spid="91" grpId="0"/>
      <p:bldP spid="92" grpId="0"/>
      <p:bldP spid="93" grpId="0" animBg="1"/>
      <p:bldP spid="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381000"/>
            <a:ext cx="2211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0" y="990600"/>
            <a:ext cx="769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Sử dụng bút pháp nghệ thuật ước lệ, lấy vẻ đẹp của thiên nhiên để gợi tả vẻ đẹp của con người.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2514600"/>
            <a:ext cx="7696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de-DE" dirty="0">
                <a:latin typeface="Times New Roman" pitchFamily="18" charset="0"/>
                <a:cs typeface="Times New Roman" pitchFamily="18" charset="0"/>
              </a:rPr>
              <a:t>Đoạn trích ca ngợi vẻ đẹp, tài năng của con người và dự cảm về kiếp người tài hoa bạc mệnh là biểu hiện của cảm hứng nhân văn ở Nguyễn Du.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828800"/>
            <a:ext cx="1554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200400" y="1143000"/>
            <a:ext cx="2743200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Mười phân vẹn mười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547813" y="2057400"/>
            <a:ext cx="1476375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Trang trọng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029200" y="2057400"/>
            <a:ext cx="2244725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Sắc sảo, mặn mà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495800" y="2743200"/>
            <a:ext cx="9144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Nhan sắc 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611938" y="2701925"/>
            <a:ext cx="773112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Tài năng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798888" y="3692525"/>
            <a:ext cx="842962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Làn thu thuỷ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713288" y="3692525"/>
            <a:ext cx="984250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Nét xuân sơn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753225" y="4606925"/>
            <a:ext cx="8429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“</a:t>
            </a:r>
            <a:r>
              <a:rPr lang="en-US" i="1"/>
              <a:t>Bạc mệnh</a:t>
            </a:r>
            <a:r>
              <a:rPr lang="en-US"/>
              <a:t>”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114800" y="4800600"/>
            <a:ext cx="12192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Hoa ghen            Liễu hờn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2743200" y="5689600"/>
            <a:ext cx="37338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Trướng rủ màn che                     Mặc ai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52400" y="2778125"/>
            <a:ext cx="1042988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Khuôn trăng 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336675" y="2752725"/>
            <a:ext cx="7032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Nét ngài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181225" y="2778125"/>
            <a:ext cx="7032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Hoa cười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048000" y="2743200"/>
            <a:ext cx="8382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Ngọc thốt 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406525" y="3886200"/>
            <a:ext cx="1406525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Mây thua             Tuyết nhường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767388" y="3632200"/>
            <a:ext cx="6477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làm thơ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6470650" y="3632200"/>
            <a:ext cx="719138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Vẽ tranh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239000" y="3657600"/>
            <a:ext cx="9144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ca ngâm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8153400" y="3657600"/>
            <a:ext cx="77311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Hồ cầm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>
            <a:off x="2209800" y="1600200"/>
            <a:ext cx="19685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191000" y="1600200"/>
            <a:ext cx="16176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H="1">
            <a:off x="762000" y="2438400"/>
            <a:ext cx="140811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H="1">
            <a:off x="1676400" y="2438400"/>
            <a:ext cx="49371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2209800" y="2438400"/>
            <a:ext cx="350838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209800" y="2438400"/>
            <a:ext cx="112395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5908675" y="2438400"/>
            <a:ext cx="10541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H="1">
            <a:off x="4953000" y="2438400"/>
            <a:ext cx="98425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H="1">
            <a:off x="4114800" y="3429000"/>
            <a:ext cx="703263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4876800" y="3429000"/>
            <a:ext cx="35242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H="1">
            <a:off x="6096000" y="3352800"/>
            <a:ext cx="84296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6934200" y="3352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6934200" y="3352800"/>
            <a:ext cx="70485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6934200" y="3352800"/>
            <a:ext cx="133667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1" name="AutoShape 35"/>
          <p:cNvSpPr>
            <a:spLocks/>
          </p:cNvSpPr>
          <p:nvPr/>
        </p:nvSpPr>
        <p:spPr bwMode="auto">
          <a:xfrm rot="5400000">
            <a:off x="2033588" y="2462212"/>
            <a:ext cx="152400" cy="2390775"/>
          </a:xfrm>
          <a:prstGeom prst="rightBrace">
            <a:avLst>
              <a:gd name="adj1" fmla="val 130729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2" name="AutoShape 36"/>
          <p:cNvSpPr>
            <a:spLocks/>
          </p:cNvSpPr>
          <p:nvPr/>
        </p:nvSpPr>
        <p:spPr bwMode="auto">
          <a:xfrm rot="5400000">
            <a:off x="4691857" y="4299743"/>
            <a:ext cx="76200" cy="773113"/>
          </a:xfrm>
          <a:prstGeom prst="rightBrace">
            <a:avLst>
              <a:gd name="adj1" fmla="val 84549"/>
              <a:gd name="adj2" fmla="val 50000"/>
            </a:avLst>
          </a:prstGeom>
          <a:noFill/>
          <a:ln w="9525">
            <a:solidFill>
              <a:srgbClr val="3333CC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3" name="AutoShape 37"/>
          <p:cNvSpPr>
            <a:spLocks/>
          </p:cNvSpPr>
          <p:nvPr/>
        </p:nvSpPr>
        <p:spPr bwMode="auto">
          <a:xfrm rot="5400000">
            <a:off x="7154069" y="3437731"/>
            <a:ext cx="76200" cy="2039938"/>
          </a:xfrm>
          <a:prstGeom prst="rightBrace">
            <a:avLst>
              <a:gd name="adj1" fmla="val 22309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4" name="AutoShape 38"/>
          <p:cNvSpPr>
            <a:spLocks/>
          </p:cNvSpPr>
          <p:nvPr/>
        </p:nvSpPr>
        <p:spPr bwMode="auto">
          <a:xfrm rot="5400000">
            <a:off x="4308475" y="2854325"/>
            <a:ext cx="152400" cy="5416550"/>
          </a:xfrm>
          <a:prstGeom prst="rightBrace">
            <a:avLst>
              <a:gd name="adj1" fmla="val 296181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446463" y="233363"/>
            <a:ext cx="1547812" cy="376237"/>
          </a:xfrm>
          <a:prstGeom prst="rect">
            <a:avLst/>
          </a:prstGeom>
          <a:solidFill>
            <a:srgbClr val="FFCC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TÂM – TÀI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4191000" y="762000"/>
            <a:ext cx="0" cy="3810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7" name="Text Box 44"/>
          <p:cNvSpPr txBox="1">
            <a:spLocks noChangeArrowheads="1"/>
          </p:cNvSpPr>
          <p:nvPr/>
        </p:nvSpPr>
        <p:spPr bwMode="auto">
          <a:xfrm>
            <a:off x="4114800" y="68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-838200"/>
            <a:ext cx="8229600" cy="76962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FF0000"/>
                </a:solidFill>
              </a:rPr>
              <a:t>           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629400" y="1066800"/>
            <a:ext cx="796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2" grpId="1"/>
      <p:bldP spid="37892" grpId="2"/>
      <p:bldP spid="378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4" name="Picture 4" descr="Chi em Thuy Kieu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1600200"/>
            <a:ext cx="7620000" cy="5029200"/>
          </a:xfrm>
        </p:spPr>
      </p:pic>
      <p:sp>
        <p:nvSpPr>
          <p:cNvPr id="870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28: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/>
          <p:nvPr/>
        </p:nvSpPr>
        <p:spPr>
          <a:xfrm>
            <a:off x="-180975" y="1924050"/>
            <a:ext cx="3352800" cy="445533"/>
          </a:xfrm>
          <a:prstGeom prst="rect">
            <a:avLst/>
          </a:prstGeom>
          <a:noFill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 </a:t>
            </a:r>
            <a:r>
              <a:rPr lang="nl-NL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nl-NL" b="1" spc="50" dirty="0">
                <a:ln w="11430"/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Vị trí đoạn trích:</a:t>
            </a:r>
            <a:endParaRPr lang="en-US" b="1" spc="50" dirty="0">
              <a:ln w="11430"/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Box 26"/>
          <p:cNvSpPr txBox="1">
            <a:spLocks noChangeArrowheads="1"/>
          </p:cNvSpPr>
          <p:nvPr/>
        </p:nvSpPr>
        <p:spPr bwMode="auto">
          <a:xfrm>
            <a:off x="152400" y="24384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    Trích trong phần mở đầu của “Truyện Kiều” có tên là: “Gặp gỡ và đính ước” (từ câu 15 đến câu 38) trong tổng số 3254 câu thơ của truyện.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3886200"/>
            <a:ext cx="4724400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Times New Roman" pitchFamily="18" charset="0"/>
              </a:rPr>
              <a:t>    </a:t>
            </a:r>
            <a:r>
              <a:rPr lang="en-US" b="1" spc="50" dirty="0">
                <a:ln w="11430"/>
                <a:solidFill>
                  <a:srgbClr val="C00000"/>
                </a:solidFill>
                <a:latin typeface="Arial"/>
                <a:ea typeface="Times New Roman" pitchFamily="18" charset="0"/>
                <a:cs typeface="Times New Roman" pitchFamily="18" charset="0"/>
              </a:rPr>
              <a:t>3.Bố cục:</a:t>
            </a:r>
            <a:r>
              <a:rPr lang="nl-NL" b="1" spc="50" dirty="0">
                <a:ln w="11430"/>
                <a:solidFill>
                  <a:srgbClr val="C00000"/>
                </a:solidFill>
                <a:latin typeface="Arial"/>
                <a:ea typeface="Times New Roman" pitchFamily="18" charset="0"/>
                <a:cs typeface="Times New Roman" pitchFamily="18" charset="0"/>
              </a:rPr>
              <a:t> </a:t>
            </a:r>
            <a:endParaRPr lang="en-US" b="1" spc="50" dirty="0">
              <a:ln w="11430"/>
              <a:solidFill>
                <a:srgbClr val="C00000"/>
              </a:solidFill>
              <a:latin typeface="Arial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9906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Đọc- chú thích: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0" y="762000"/>
            <a:ext cx="4495800" cy="6096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Đầu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lòng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 ả </a:t>
            </a:r>
            <a:r>
              <a:rPr lang="en-US" sz="2000" dirty="0" err="1">
                <a:cs typeface="Times New Roman" pitchFamily="18" charset="0"/>
              </a:rPr>
              <a:t>tố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nga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Thúy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Kiều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chị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em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Thúy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Vân</a:t>
            </a: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cs typeface="Times New Roman" pitchFamily="18" charset="0"/>
              </a:rPr>
              <a:t>Mai </a:t>
            </a:r>
            <a:r>
              <a:rPr lang="en-US" sz="2000" dirty="0" err="1">
                <a:cs typeface="Times New Roman" pitchFamily="18" charset="0"/>
              </a:rPr>
              <a:t>cốt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cách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tuyết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tinh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thần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Mỗi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vẻ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phân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vẹn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mười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chung của chị em Thuý Kiều.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Vân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xem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trọng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khác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vời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Khuôn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trăng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đầy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đặn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nở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nang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Hoa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ngọc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thốt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đoan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trang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Mây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nước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tóc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tuyết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nhường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màu</a:t>
            </a:r>
            <a:r>
              <a:rPr lang="en-US" sz="2000" dirty="0">
                <a:cs typeface="Times New Roman" pitchFamily="18" charset="0"/>
              </a:rPr>
              <a:t> da.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của Thuý Vân. 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76750" y="152400"/>
            <a:ext cx="4648200" cy="66595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Kiều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càng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sảo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mặn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cs typeface="Times New Roman" pitchFamily="18" charset="0"/>
              </a:rPr>
              <a:t>So </a:t>
            </a:r>
            <a:r>
              <a:rPr lang="en-US" sz="2000" dirty="0" err="1">
                <a:cs typeface="Times New Roman" pitchFamily="18" charset="0"/>
              </a:rPr>
              <a:t>bề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lại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phần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hơn</a:t>
            </a:r>
            <a:r>
              <a:rPr lang="en-US" sz="2000" dirty="0"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Làn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thủy</a:t>
            </a:r>
            <a:r>
              <a:rPr lang="en-US" sz="2000" dirty="0">
                <a:cs typeface="Times New Roman" pitchFamily="18" charset="0"/>
              </a:rPr>
              <a:t>, </a:t>
            </a:r>
            <a:r>
              <a:rPr lang="en-US" sz="2000" dirty="0" err="1">
                <a:cs typeface="Times New Roman" pitchFamily="18" charset="0"/>
              </a:rPr>
              <a:t>nét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xuân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sơn</a:t>
            </a: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Hoa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ghen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thắm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liễu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hờn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kém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xanh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nước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thành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đành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đòi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đành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họa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Thông</a:t>
            </a:r>
            <a:r>
              <a:rPr lang="en-US" sz="2000" dirty="0">
                <a:cs typeface="Times New Roman" pitchFamily="18" charset="0"/>
              </a:rPr>
              <a:t> minh </a:t>
            </a:r>
            <a:r>
              <a:rPr lang="en-US" sz="2000" dirty="0" err="1">
                <a:cs typeface="Times New Roman" pitchFamily="18" charset="0"/>
              </a:rPr>
              <a:t>vốn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sẵn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tính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trời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Pha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họa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đủ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mùi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ngâm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Cung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thương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lầu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bậc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ngũ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âm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Nghề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ăn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hồ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cầm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trương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Khúc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tay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lựa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nên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chương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thiên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Bạc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mệnh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lại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càng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não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nhân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ight Brace 26"/>
          <p:cNvSpPr/>
          <p:nvPr/>
        </p:nvSpPr>
        <p:spPr>
          <a:xfrm rot="5400000">
            <a:off x="2019300" y="1028700"/>
            <a:ext cx="304800" cy="38862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1981200" y="3505200"/>
            <a:ext cx="457200" cy="39624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38675" y="5319713"/>
            <a:ext cx="4648200" cy="138588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của Thúy Kiều.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Phong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lưu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rất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mực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hồng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quần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Xuân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xanh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xấp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xỉ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tới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tuần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cập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kê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Êm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đềm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trướng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rủ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che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Tường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đông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ong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bướm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mặc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ai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Cuộc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sống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hai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chị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em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sp>
        <p:nvSpPr>
          <p:cNvPr id="23" name="Right Brace 22"/>
          <p:cNvSpPr/>
          <p:nvPr/>
        </p:nvSpPr>
        <p:spPr>
          <a:xfrm rot="5400000">
            <a:off x="6629400" y="2819400"/>
            <a:ext cx="304800" cy="41148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30" name="Right Brace 29"/>
          <p:cNvSpPr/>
          <p:nvPr/>
        </p:nvSpPr>
        <p:spPr>
          <a:xfrm rot="5400000">
            <a:off x="6834981" y="4536282"/>
            <a:ext cx="198437" cy="38100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3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Text Box 3"/>
          <p:cNvSpPr txBox="1">
            <a:spLocks noChangeArrowheads="1"/>
          </p:cNvSpPr>
          <p:nvPr/>
        </p:nvSpPr>
        <p:spPr bwMode="auto">
          <a:xfrm>
            <a:off x="3962400" y="1371600"/>
            <a:ext cx="487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- 12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147" name="Picture 4" descr="1340045367_news"/>
          <p:cNvPicPr>
            <a:picLocks noChangeAspect="1" noChangeArrowheads="1"/>
          </p:cNvPicPr>
          <p:nvPr/>
        </p:nvPicPr>
        <p:blipFill>
          <a:blip r:embed="rId2"/>
          <a:srcRect l="23683" r="19737" b="1250"/>
          <a:stretch>
            <a:fillRect/>
          </a:stretch>
        </p:blipFill>
        <p:spPr bwMode="auto">
          <a:xfrm>
            <a:off x="381000" y="381000"/>
            <a:ext cx="3276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4343400" y="457200"/>
            <a:ext cx="3886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CHỊ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EM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THÚY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KIỀU</a:t>
            </a:r>
            <a:endParaRPr lang="en-US" sz="28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4114800" y="4800600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Bố cục hoàn chỉnh, chặt chẽ trong một thể thống nhất chứng tỏ bút pháp cổ điển điêu luyện của tác giả.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3886200" y="685800"/>
            <a:ext cx="5027612" cy="5486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20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7" name="TextBox 2"/>
          <p:cNvSpPr txBox="1">
            <a:spLocks noChangeArrowheads="1"/>
          </p:cNvSpPr>
          <p:nvPr/>
        </p:nvSpPr>
        <p:spPr bwMode="auto">
          <a:xfrm>
            <a:off x="152400" y="1524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191000" y="2133600"/>
            <a:ext cx="4724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dirty="0"/>
              <a:t> 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7456488" y="1546225"/>
            <a:ext cx="1306512" cy="649288"/>
          </a:xfrm>
          <a:prstGeom prst="wedgeEllipseCallout">
            <a:avLst>
              <a:gd name="adj1" fmla="val -60741"/>
              <a:gd name="adj2" fmla="val 57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HánViệt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5"/>
          <p:cNvSpPr>
            <a:spLocks noChangeArrowheads="1"/>
          </p:cNvSpPr>
          <p:nvPr/>
        </p:nvSpPr>
        <p:spPr bwMode="auto">
          <a:xfrm>
            <a:off x="4078288" y="2808288"/>
            <a:ext cx="874712" cy="304800"/>
          </a:xfrm>
          <a:prstGeom prst="wedgeRoundRectCallout">
            <a:avLst>
              <a:gd name="adj1" fmla="val 70069"/>
              <a:gd name="adj2" fmla="val 8784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lệ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5086350" y="3733800"/>
            <a:ext cx="1371600" cy="457200"/>
          </a:xfrm>
          <a:prstGeom prst="wedgeEllipseCallout">
            <a:avLst>
              <a:gd name="adj1" fmla="val 42208"/>
              <a:gd name="adj2" fmla="val -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400800" y="2932113"/>
            <a:ext cx="76200" cy="342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305550" y="3314700"/>
            <a:ext cx="76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086600" y="2474913"/>
            <a:ext cx="6651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105400" y="3187700"/>
            <a:ext cx="11223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477000" y="3187700"/>
            <a:ext cx="1524000" cy="190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400800" y="3552825"/>
            <a:ext cx="228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4267200" y="4343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/>
              <a:t>+ Tố nga</a:t>
            </a:r>
          </a:p>
        </p:txBody>
      </p:sp>
      <p:sp>
        <p:nvSpPr>
          <p:cNvPr id="37" name="Rectangle 9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4267200" y="4591050"/>
            <a:ext cx="419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dirty="0"/>
              <a:t>+ Mai </a:t>
            </a:r>
            <a:r>
              <a:rPr lang="en-US" sz="1600" dirty="0" err="1"/>
              <a:t>cốt</a:t>
            </a:r>
            <a:r>
              <a:rPr lang="en-US" sz="1600" dirty="0"/>
              <a:t> </a:t>
            </a:r>
            <a:r>
              <a:rPr lang="en-US" sz="1600" dirty="0" err="1"/>
              <a:t>cách</a:t>
            </a:r>
            <a:endParaRPr lang="en-US" sz="1600" dirty="0"/>
          </a:p>
          <a:p>
            <a:pPr marL="342900" indent="-342900">
              <a:spcBef>
                <a:spcPct val="20000"/>
              </a:spcBef>
            </a:pPr>
            <a:endParaRPr lang="en-US" sz="1600" dirty="0"/>
          </a:p>
          <a:p>
            <a:pPr marL="342900" indent="-342900">
              <a:spcBef>
                <a:spcPct val="20000"/>
              </a:spcBef>
            </a:pPr>
            <a:r>
              <a:rPr lang="en-US" sz="1600" dirty="0"/>
              <a:t>+ </a:t>
            </a:r>
            <a:r>
              <a:rPr lang="en-US" sz="1600" dirty="0" err="1" smtClean="0"/>
              <a:t>Tuyết</a:t>
            </a:r>
            <a:r>
              <a:rPr lang="en-US" sz="1600" dirty="0" smtClean="0"/>
              <a:t> </a:t>
            </a:r>
            <a:r>
              <a:rPr lang="en-US" sz="1600" dirty="0" err="1"/>
              <a:t>tinh</a:t>
            </a:r>
            <a:r>
              <a:rPr lang="en-US" sz="1600" dirty="0"/>
              <a:t> </a:t>
            </a:r>
            <a:r>
              <a:rPr lang="en-US" sz="1600" dirty="0" err="1"/>
              <a:t>thần</a:t>
            </a:r>
            <a:endParaRPr lang="en-US" sz="1600" dirty="0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4270375" y="5635625"/>
            <a:ext cx="32972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dirty="0"/>
              <a:t>+ </a:t>
            </a:r>
            <a:r>
              <a:rPr lang="en-US" sz="1600" dirty="0" err="1"/>
              <a:t>Mười</a:t>
            </a:r>
            <a:r>
              <a:rPr lang="en-US" sz="1600" dirty="0"/>
              <a:t> </a:t>
            </a:r>
            <a:r>
              <a:rPr lang="en-US" sz="1600" dirty="0" err="1"/>
              <a:t>phân</a:t>
            </a:r>
            <a:r>
              <a:rPr lang="en-US" sz="1600" dirty="0"/>
              <a:t> </a:t>
            </a:r>
            <a:r>
              <a:rPr lang="en-US" sz="1600" dirty="0" err="1"/>
              <a:t>vẹn</a:t>
            </a:r>
            <a:r>
              <a:rPr lang="en-US" sz="1600" dirty="0"/>
              <a:t> </a:t>
            </a:r>
            <a:r>
              <a:rPr lang="en-US" sz="1600" dirty="0" err="1"/>
              <a:t>mười</a:t>
            </a:r>
            <a:endParaRPr lang="en-US" sz="1600" dirty="0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>
            <a:off x="6505575" y="4543425"/>
            <a:ext cx="35401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>
            <a:off x="6534150" y="4791075"/>
            <a:ext cx="3333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6535738" y="5819775"/>
            <a:ext cx="38893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19"/>
          <p:cNvSpPr>
            <a:spLocks noChangeShapeType="1"/>
          </p:cNvSpPr>
          <p:nvPr/>
        </p:nvSpPr>
        <p:spPr bwMode="auto">
          <a:xfrm>
            <a:off x="6557963" y="5372100"/>
            <a:ext cx="3333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TextBox 27"/>
          <p:cNvSpPr txBox="1">
            <a:spLocks noChangeArrowheads="1"/>
          </p:cNvSpPr>
          <p:nvPr/>
        </p:nvSpPr>
        <p:spPr bwMode="auto">
          <a:xfrm>
            <a:off x="6796088" y="4373563"/>
            <a:ext cx="32543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Người con gái đẹp</a:t>
            </a:r>
          </a:p>
        </p:txBody>
      </p:sp>
      <p:sp>
        <p:nvSpPr>
          <p:cNvPr id="8225" name="TextBox 28"/>
          <p:cNvSpPr txBox="1">
            <a:spLocks noChangeArrowheads="1"/>
          </p:cNvSpPr>
          <p:nvPr/>
        </p:nvSpPr>
        <p:spPr bwMode="auto">
          <a:xfrm>
            <a:off x="6815138" y="4578350"/>
            <a:ext cx="2840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err="1"/>
              <a:t>Vóc</a:t>
            </a:r>
            <a:r>
              <a:rPr lang="en-US" sz="1600" dirty="0"/>
              <a:t> </a:t>
            </a:r>
            <a:r>
              <a:rPr lang="en-US" sz="1600" dirty="0" err="1"/>
              <a:t>dáng</a:t>
            </a:r>
            <a:r>
              <a:rPr lang="en-US" sz="1600" dirty="0"/>
              <a:t> </a:t>
            </a:r>
            <a:r>
              <a:rPr lang="en-US" sz="1600" dirty="0" err="1"/>
              <a:t>thanh</a:t>
            </a:r>
            <a:r>
              <a:rPr lang="en-US" sz="1600" dirty="0"/>
              <a:t> </a:t>
            </a:r>
            <a:r>
              <a:rPr lang="en-US" sz="1600" dirty="0" err="1"/>
              <a:t>tao</a:t>
            </a:r>
            <a:endParaRPr lang="en-US" sz="1600" dirty="0"/>
          </a:p>
          <a:p>
            <a:r>
              <a:rPr lang="en-US" sz="1600" dirty="0"/>
              <a:t>(</a:t>
            </a:r>
            <a:r>
              <a:rPr lang="en-US" sz="1600" dirty="0" err="1"/>
              <a:t>cốt</a:t>
            </a:r>
            <a:r>
              <a:rPr lang="en-US" sz="1600" dirty="0"/>
              <a:t> </a:t>
            </a:r>
            <a:r>
              <a:rPr lang="en-US" sz="1600" dirty="0" err="1"/>
              <a:t>cách</a:t>
            </a:r>
            <a:r>
              <a:rPr lang="en-US" sz="1600" dirty="0"/>
              <a:t> </a:t>
            </a:r>
            <a:r>
              <a:rPr lang="en-US" sz="1600" dirty="0" err="1"/>
              <a:t>như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)</a:t>
            </a:r>
          </a:p>
        </p:txBody>
      </p:sp>
      <p:sp>
        <p:nvSpPr>
          <p:cNvPr id="8226" name="TextBox 29"/>
          <p:cNvSpPr txBox="1">
            <a:spLocks noChangeArrowheads="1"/>
          </p:cNvSpPr>
          <p:nvPr/>
        </p:nvSpPr>
        <p:spPr bwMode="auto">
          <a:xfrm>
            <a:off x="6783388" y="5086350"/>
            <a:ext cx="2916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Tâm hồn trắng trong </a:t>
            </a:r>
          </a:p>
          <a:p>
            <a:r>
              <a:rPr lang="en-US" sz="1600"/>
              <a:t>(tinh thần như tuyết)</a:t>
            </a:r>
          </a:p>
        </p:txBody>
      </p:sp>
      <p:sp>
        <p:nvSpPr>
          <p:cNvPr id="8227" name="TextBox 30"/>
          <p:cNvSpPr txBox="1">
            <a:spLocks noChangeArrowheads="1"/>
          </p:cNvSpPr>
          <p:nvPr/>
        </p:nvSpPr>
        <p:spPr bwMode="auto">
          <a:xfrm>
            <a:off x="6886575" y="5657850"/>
            <a:ext cx="3390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Vẻ đẹp hoàn hảo</a:t>
            </a:r>
          </a:p>
        </p:txBody>
      </p:sp>
      <p:pic>
        <p:nvPicPr>
          <p:cNvPr id="40" name="Picture 4" descr="1340045367_news"/>
          <p:cNvPicPr>
            <a:picLocks noChangeAspect="1" noChangeArrowheads="1"/>
          </p:cNvPicPr>
          <p:nvPr/>
        </p:nvPicPr>
        <p:blipFill>
          <a:blip r:embed="rId4"/>
          <a:srcRect l="23683" r="19737" b="1250"/>
          <a:stretch>
            <a:fillRect/>
          </a:stretch>
        </p:blipFill>
        <p:spPr bwMode="auto">
          <a:xfrm>
            <a:off x="762000" y="685800"/>
            <a:ext cx="274320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Box 5"/>
          <p:cNvSpPr txBox="1">
            <a:spLocks noChangeArrowheads="1"/>
          </p:cNvSpPr>
          <p:nvPr/>
        </p:nvSpPr>
        <p:spPr bwMode="auto">
          <a:xfrm>
            <a:off x="1" y="4038600"/>
            <a:ext cx="176762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8" name="Right Brace 47"/>
          <p:cNvSpPr/>
          <p:nvPr/>
        </p:nvSpPr>
        <p:spPr>
          <a:xfrm>
            <a:off x="1910862" y="4191000"/>
            <a:ext cx="146538" cy="1228725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TextBox 9"/>
          <p:cNvSpPr txBox="1">
            <a:spLocks noChangeArrowheads="1"/>
          </p:cNvSpPr>
          <p:nvPr/>
        </p:nvSpPr>
        <p:spPr bwMode="auto">
          <a:xfrm>
            <a:off x="2133600" y="3990975"/>
            <a:ext cx="1905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3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3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  <p:bldP spid="19" grpId="0" build="p" autoUpdateAnimBg="0"/>
      <p:bldP spid="23" grpId="0" animBg="1"/>
      <p:bldP spid="24" grpId="0" animBg="1"/>
      <p:bldP spid="26" grpId="0" animBg="1"/>
      <p:bldP spid="36" grpId="0"/>
      <p:bldP spid="37" grpId="0"/>
      <p:bldP spid="38" grpId="0"/>
      <p:bldP spid="42" grpId="0" animBg="1"/>
      <p:bldP spid="43" grpId="0" animBg="1"/>
      <p:bldP spid="44" grpId="0" animBg="1"/>
      <p:bldP spid="46" grpId="0" animBg="1"/>
      <p:bldP spid="8224" grpId="0"/>
      <p:bldP spid="8225" grpId="0"/>
      <p:bldP spid="8226" grpId="0"/>
      <p:bldP spid="8227" grpId="0"/>
      <p:bldP spid="47" grpId="0"/>
      <p:bldP spid="48" grpId="0" animBg="1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267200" y="1100138"/>
            <a:ext cx="0" cy="5757862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8" name="TextBox 14"/>
          <p:cNvSpPr txBox="1">
            <a:spLocks noChangeArrowheads="1"/>
          </p:cNvSpPr>
          <p:nvPr/>
        </p:nvSpPr>
        <p:spPr bwMode="auto">
          <a:xfrm>
            <a:off x="228600" y="228600"/>
            <a:ext cx="2895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486275" y="1492250"/>
            <a:ext cx="5105400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900" dirty="0">
                <a:solidFill>
                  <a:srgbClr val="0000CC"/>
                </a:solidFill>
              </a:rPr>
              <a:t>   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nang</a:t>
            </a:r>
            <a:endParaRPr lang="en-US" sz="19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đoan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19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791200" y="1809750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4857750" y="3430588"/>
            <a:ext cx="2066925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5891213" y="3429000"/>
            <a:ext cx="5629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5889625" y="3738563"/>
            <a:ext cx="5321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đậm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5924550" y="4057650"/>
            <a:ext cx="54244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5934075" y="4381500"/>
            <a:ext cx="4062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ngọc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381750" y="4700588"/>
            <a:ext cx="434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mây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6591300" y="5038725"/>
            <a:ext cx="5029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tuyết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8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0276" name="Text Box 12"/>
          <p:cNvSpPr txBox="1">
            <a:spLocks noChangeArrowheads="1"/>
          </p:cNvSpPr>
          <p:nvPr/>
        </p:nvSpPr>
        <p:spPr bwMode="auto">
          <a:xfrm>
            <a:off x="4267200" y="3733800"/>
            <a:ext cx="7905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eft Brace 53"/>
          <p:cNvSpPr/>
          <p:nvPr/>
        </p:nvSpPr>
        <p:spPr>
          <a:xfrm>
            <a:off x="4800600" y="3448050"/>
            <a:ext cx="228600" cy="1939925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8" name="TextBox 54"/>
          <p:cNvSpPr txBox="1">
            <a:spLocks noChangeArrowheads="1"/>
          </p:cNvSpPr>
          <p:nvPr/>
        </p:nvSpPr>
        <p:spPr bwMode="auto">
          <a:xfrm>
            <a:off x="457200" y="990600"/>
            <a:ext cx="3505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4" name="Line 18"/>
          <p:cNvSpPr>
            <a:spLocks noChangeShapeType="1"/>
          </p:cNvSpPr>
          <p:nvPr/>
        </p:nvSpPr>
        <p:spPr bwMode="auto">
          <a:xfrm>
            <a:off x="304800" y="2438400"/>
            <a:ext cx="2952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1" name="TextBox 55"/>
          <p:cNvSpPr txBox="1">
            <a:spLocks noChangeArrowheads="1"/>
          </p:cNvSpPr>
          <p:nvPr/>
        </p:nvSpPr>
        <p:spPr bwMode="auto">
          <a:xfrm>
            <a:off x="762000" y="2057400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4572000" y="2228850"/>
            <a:ext cx="1155700" cy="95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696075" y="2238375"/>
            <a:ext cx="7715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724400" y="2686050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477000" y="3105150"/>
            <a:ext cx="1143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30956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791200" y="26765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45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10276" grpId="0"/>
      <p:bldP spid="54" grpId="0" animBg="1"/>
      <p:bldP spid="10278" grpId="0"/>
      <p:bldP spid="74" grpId="0" animBg="1"/>
      <p:bldP spid="102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sp>
        <p:nvSpPr>
          <p:cNvPr id="11267" name="Text Box 23"/>
          <p:cNvSpPr txBox="1">
            <a:spLocks noChangeArrowheads="1"/>
          </p:cNvSpPr>
          <p:nvPr/>
        </p:nvSpPr>
        <p:spPr bwMode="auto">
          <a:xfrm>
            <a:off x="1295400" y="20574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70680" name="Rectangle 24"/>
          <p:cNvSpPr>
            <a:spLocks noChangeArrowheads="1"/>
          </p:cNvSpPr>
          <p:nvPr/>
        </p:nvSpPr>
        <p:spPr bwMode="auto">
          <a:xfrm>
            <a:off x="152400" y="1066800"/>
            <a:ext cx="8991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chăng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228600" y="3886200"/>
            <a:ext cx="8458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2057400" y="457200"/>
            <a:ext cx="449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</a:t>
            </a:r>
            <a:r>
              <a:rPr lang="en-US" sz="3200">
                <a:solidFill>
                  <a:srgbClr val="FF0000"/>
                </a:solidFill>
              </a:rPr>
              <a:t>Thảo luận nhóm</a:t>
            </a:r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2667000" y="49530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2" name="TextBox 22"/>
          <p:cNvSpPr txBox="1">
            <a:spLocks noChangeArrowheads="1"/>
          </p:cNvSpPr>
          <p:nvPr/>
        </p:nvSpPr>
        <p:spPr bwMode="auto">
          <a:xfrm>
            <a:off x="6400800" y="5664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0" grpId="0"/>
      <p:bldP spid="70681" grpId="0"/>
      <p:bldP spid="706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6562725" y="1762125"/>
            <a:ext cx="68580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5" name="TextBox 4"/>
          <p:cNvSpPr txBox="1">
            <a:spLocks noChangeArrowheads="1"/>
          </p:cNvSpPr>
          <p:nvPr/>
        </p:nvSpPr>
        <p:spPr bwMode="auto">
          <a:xfrm>
            <a:off x="4514850" y="1473200"/>
            <a:ext cx="464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err="1">
                <a:solidFill>
                  <a:srgbClr val="0000CC"/>
                </a:solidFill>
              </a:rPr>
              <a:t>Kiều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càng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sảo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mặn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mà</a:t>
            </a:r>
            <a:r>
              <a:rPr lang="en-US" dirty="0">
                <a:solidFill>
                  <a:srgbClr val="0000CC"/>
                </a:solidFill>
              </a:rPr>
              <a:t>,</a:t>
            </a:r>
          </a:p>
          <a:p>
            <a:pPr algn="ctr"/>
            <a:r>
              <a:rPr lang="en-US" dirty="0">
                <a:solidFill>
                  <a:srgbClr val="0000CC"/>
                </a:solidFill>
              </a:rPr>
              <a:t>So </a:t>
            </a:r>
            <a:r>
              <a:rPr lang="en-US" dirty="0" err="1">
                <a:solidFill>
                  <a:srgbClr val="0000CC"/>
                </a:solidFill>
              </a:rPr>
              <a:t>bề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tài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lại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là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phần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hơn</a:t>
            </a:r>
            <a:r>
              <a:rPr lang="en-US" dirty="0">
                <a:solidFill>
                  <a:srgbClr val="0000CC"/>
                </a:solidFill>
              </a:rPr>
              <a:t>:</a:t>
            </a:r>
          </a:p>
          <a:p>
            <a:pPr algn="ctr"/>
            <a:r>
              <a:rPr lang="en-US" dirty="0">
                <a:solidFill>
                  <a:srgbClr val="0000CC"/>
                </a:solidFill>
              </a:rPr>
              <a:t>   </a:t>
            </a:r>
            <a:r>
              <a:rPr lang="en-US" dirty="0" err="1">
                <a:solidFill>
                  <a:srgbClr val="0000CC"/>
                </a:solidFill>
              </a:rPr>
              <a:t>Làn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thủy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nét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xuân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sơn</a:t>
            </a:r>
            <a:endParaRPr lang="en-US" dirty="0">
              <a:solidFill>
                <a:srgbClr val="0000CC"/>
              </a:solidFill>
            </a:endParaRP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Hoa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ghen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thua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thắm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liễu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hờn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kém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xanh</a:t>
            </a:r>
            <a:endParaRPr lang="en-US" dirty="0">
              <a:solidFill>
                <a:srgbClr val="0000CC"/>
              </a:solidFill>
            </a:endParaRP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Một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hai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nghiêng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nước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nghiêng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thành</a:t>
            </a:r>
            <a:r>
              <a:rPr lang="en-US" dirty="0">
                <a:solidFill>
                  <a:srgbClr val="0000CC"/>
                </a:solidFill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đành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đòi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một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tài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đành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họa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hai</a:t>
            </a:r>
            <a:r>
              <a:rPr lang="en-US" dirty="0">
                <a:solidFill>
                  <a:srgbClr val="0000CC"/>
                </a:solidFill>
              </a:rPr>
              <a:t>.</a:t>
            </a:r>
          </a:p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39025" y="1771650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19800" y="2043113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458075" y="2038350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672138" y="2314575"/>
            <a:ext cx="116681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981825" y="2314575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7010400" y="2590800"/>
            <a:ext cx="7953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943475" y="2590800"/>
            <a:ext cx="8667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810250" y="2870200"/>
            <a:ext cx="2819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28600" y="609600"/>
            <a:ext cx="12192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Hình</a:t>
            </a:r>
            <a:r>
              <a:rPr lang="en-US" sz="2200" dirty="0"/>
              <a:t> </a:t>
            </a:r>
            <a:r>
              <a:rPr lang="en-US" sz="2200" dirty="0" err="1"/>
              <a:t>ảnh</a:t>
            </a:r>
            <a:r>
              <a:rPr lang="en-US" sz="2200" dirty="0"/>
              <a:t> </a:t>
            </a:r>
            <a:r>
              <a:rPr lang="en-US" sz="2200" dirty="0" err="1"/>
              <a:t>ước</a:t>
            </a:r>
            <a:r>
              <a:rPr lang="en-US" sz="2200" dirty="0"/>
              <a:t> </a:t>
            </a:r>
            <a:r>
              <a:rPr lang="en-US" sz="2200" dirty="0" err="1"/>
              <a:t>lệ</a:t>
            </a:r>
            <a:r>
              <a:rPr lang="en-US" sz="2200" dirty="0"/>
              <a:t> </a:t>
            </a:r>
            <a:r>
              <a:rPr lang="en-US" sz="2200" dirty="0" err="1"/>
              <a:t>tượng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endParaRPr lang="en-US" sz="2200" dirty="0"/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1371600" y="533400"/>
            <a:ext cx="3124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Tx/>
              <a:buChar char="-"/>
            </a:pPr>
            <a:r>
              <a:rPr lang="en-US" sz="2400" b="1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thuỷ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Liễu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hờn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0" y="2895600"/>
            <a:ext cx="5029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2819400" y="3657600"/>
            <a:ext cx="4419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Bởi</a:t>
            </a:r>
            <a:r>
              <a:rPr lang="en-US" sz="2200" dirty="0"/>
              <a:t> </a:t>
            </a:r>
            <a:r>
              <a:rPr lang="en-US" sz="2200" dirty="0" err="1"/>
              <a:t>kém</a:t>
            </a:r>
            <a:r>
              <a:rPr lang="en-US" sz="2200" dirty="0"/>
              <a:t> </a:t>
            </a:r>
            <a:r>
              <a:rPr lang="en-US" sz="2200" dirty="0" err="1"/>
              <a:t>thắm</a:t>
            </a:r>
            <a:r>
              <a:rPr lang="en-US" sz="2200" dirty="0"/>
              <a:t> </a:t>
            </a:r>
            <a:r>
              <a:rPr lang="en-US" sz="2200" dirty="0" err="1"/>
              <a:t>tươi</a:t>
            </a:r>
            <a:r>
              <a:rPr lang="en-US" sz="2200" dirty="0"/>
              <a:t>, </a:t>
            </a:r>
            <a:r>
              <a:rPr lang="en-US" sz="2200" dirty="0" err="1"/>
              <a:t>rực</a:t>
            </a:r>
            <a:r>
              <a:rPr lang="en-US" sz="2200" dirty="0"/>
              <a:t> </a:t>
            </a:r>
            <a:r>
              <a:rPr lang="en-US" sz="2200" dirty="0" err="1"/>
              <a:t>rỡ</a:t>
            </a:r>
            <a:r>
              <a:rPr lang="en-US" sz="2200" dirty="0"/>
              <a:t> </a:t>
            </a:r>
            <a:r>
              <a:rPr lang="en-US" sz="2200" dirty="0" err="1"/>
              <a:t>như</a:t>
            </a:r>
            <a:r>
              <a:rPr lang="en-US" sz="2200" dirty="0"/>
              <a:t> </a:t>
            </a:r>
            <a:r>
              <a:rPr lang="en-US" sz="2200" dirty="0" err="1"/>
              <a:t>nàng</a:t>
            </a:r>
            <a:endParaRPr lang="en-US" sz="2200" dirty="0"/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24200" y="45720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Bởi</a:t>
            </a:r>
            <a:r>
              <a:rPr lang="en-US" sz="2200" dirty="0"/>
              <a:t> </a:t>
            </a:r>
            <a:r>
              <a:rPr lang="en-US" sz="2200" dirty="0" err="1"/>
              <a:t>thấy</a:t>
            </a:r>
            <a:r>
              <a:rPr lang="en-US" sz="2200" dirty="0"/>
              <a:t> </a:t>
            </a:r>
            <a:r>
              <a:rPr lang="en-US" sz="2200" dirty="0" err="1"/>
              <a:t>mình</a:t>
            </a:r>
            <a:r>
              <a:rPr lang="en-US" sz="2200" dirty="0"/>
              <a:t> </a:t>
            </a:r>
            <a:r>
              <a:rPr lang="en-US" sz="2200" dirty="0" err="1"/>
              <a:t>không</a:t>
            </a:r>
            <a:r>
              <a:rPr lang="en-US" sz="2200" dirty="0"/>
              <a:t> </a:t>
            </a:r>
            <a:r>
              <a:rPr lang="en-US" sz="2200" dirty="0" err="1"/>
              <a:t>tràn</a:t>
            </a:r>
            <a:r>
              <a:rPr lang="en-US" sz="2200" dirty="0"/>
              <a:t> </a:t>
            </a:r>
            <a:r>
              <a:rPr lang="en-US" sz="2200" dirty="0" err="1"/>
              <a:t>trề</a:t>
            </a:r>
            <a:r>
              <a:rPr lang="en-US" sz="2200" dirty="0"/>
              <a:t> </a:t>
            </a:r>
            <a:r>
              <a:rPr lang="en-US" sz="2200" dirty="0" err="1"/>
              <a:t>sức</a:t>
            </a:r>
            <a:r>
              <a:rPr lang="en-US" sz="2200" dirty="0"/>
              <a:t> </a:t>
            </a:r>
            <a:r>
              <a:rPr lang="en-US" sz="2200" dirty="0" err="1"/>
              <a:t>sống</a:t>
            </a:r>
            <a:r>
              <a:rPr lang="en-US" sz="2200" dirty="0"/>
              <a:t> </a:t>
            </a:r>
            <a:r>
              <a:rPr lang="en-US" sz="2200" dirty="0" err="1"/>
              <a:t>tươi</a:t>
            </a:r>
            <a:r>
              <a:rPr lang="en-US" sz="2200" dirty="0"/>
              <a:t> </a:t>
            </a:r>
            <a:r>
              <a:rPr lang="en-US" sz="2200" dirty="0" err="1"/>
              <a:t>trẻ</a:t>
            </a:r>
            <a:r>
              <a:rPr lang="en-US" sz="2200" dirty="0"/>
              <a:t> </a:t>
            </a:r>
            <a:r>
              <a:rPr lang="en-US" sz="2200" dirty="0" err="1"/>
              <a:t>như</a:t>
            </a:r>
            <a:r>
              <a:rPr lang="en-US" sz="2200" dirty="0"/>
              <a:t> </a:t>
            </a:r>
            <a:r>
              <a:rPr lang="en-US" sz="2200" dirty="0" err="1"/>
              <a:t>nàng</a:t>
            </a:r>
            <a:endParaRPr lang="en-US" sz="2200" dirty="0"/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228600" y="541020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Sử</a:t>
            </a:r>
            <a:r>
              <a:rPr lang="en-US" sz="2200" dirty="0"/>
              <a:t> </a:t>
            </a:r>
            <a:r>
              <a:rPr lang="en-US" sz="2200" dirty="0" err="1"/>
              <a:t>dụng</a:t>
            </a:r>
            <a:r>
              <a:rPr lang="en-US" sz="2200" dirty="0"/>
              <a:t> </a:t>
            </a:r>
            <a:r>
              <a:rPr lang="en-US" sz="2200" dirty="0" err="1"/>
              <a:t>điển</a:t>
            </a:r>
            <a:r>
              <a:rPr lang="en-US" sz="2200" dirty="0"/>
              <a:t> </a:t>
            </a:r>
            <a:r>
              <a:rPr lang="en-US" sz="2200" dirty="0" err="1"/>
              <a:t>tích</a:t>
            </a:r>
            <a:endParaRPr lang="en-US" sz="2200" dirty="0"/>
          </a:p>
        </p:txBody>
      </p: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2133600" y="4514851"/>
            <a:ext cx="2819400" cy="1627188"/>
            <a:chOff x="1344" y="2448"/>
            <a:chExt cx="1776" cy="1025"/>
          </a:xfrm>
        </p:grpSpPr>
        <p:sp>
          <p:nvSpPr>
            <p:cNvPr id="43" name="AutoShape 23"/>
            <p:cNvSpPr>
              <a:spLocks/>
            </p:cNvSpPr>
            <p:nvPr/>
          </p:nvSpPr>
          <p:spPr bwMode="auto">
            <a:xfrm>
              <a:off x="2880" y="2448"/>
              <a:ext cx="47" cy="336"/>
            </a:xfrm>
            <a:prstGeom prst="rightBrace">
              <a:avLst>
                <a:gd name="adj1" fmla="val 5957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1344" y="3204"/>
              <a:ext cx="177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dirty="0" err="1"/>
                <a:t>Tuyệt</a:t>
              </a:r>
              <a:r>
                <a:rPr lang="en-US" sz="2200" dirty="0"/>
                <a:t> </a:t>
              </a:r>
              <a:r>
                <a:rPr lang="en-US" sz="2200" dirty="0" err="1"/>
                <a:t>thế</a:t>
              </a:r>
              <a:r>
                <a:rPr lang="en-US" sz="2200" dirty="0"/>
                <a:t> </a:t>
              </a:r>
              <a:r>
                <a:rPr lang="en-US" sz="2200" dirty="0" err="1"/>
                <a:t>giai</a:t>
              </a:r>
              <a:r>
                <a:rPr lang="en-US" sz="2200" dirty="0"/>
                <a:t> </a:t>
              </a:r>
              <a:r>
                <a:rPr lang="en-US" sz="2200" dirty="0" err="1"/>
                <a:t>nhân</a:t>
              </a:r>
              <a:endParaRPr lang="en-US" sz="2200" dirty="0"/>
            </a:p>
          </p:txBody>
        </p: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45&quot;/&gt;&lt;/object&gt;&lt;object type=&quot;3&quot; unique_id=&quot;10004&quot;&gt;&lt;property id=&quot;20148&quot; value=&quot;5&quot;/&gt;&lt;property id=&quot;20300&quot; value=&quot;Slide 2 - &amp;quot;Tiết 28:   CHỊ EM THÚY KIỀU                            (Trích “Truyện Kiều”- Nguyễn Du)&amp;quot;&quot;/&gt;&lt;property id=&quot;20307&quot; value=&quot;283&quot;/&gt;&lt;/object&gt;&lt;object type=&quot;3&quot; unique_id=&quot;10005&quot;&gt;&lt;property id=&quot;20148&quot; value=&quot;5&quot;/&gt;&lt;property id=&quot;20300&quot; value=&quot;Slide 3&quot;/&gt;&lt;property id=&quot;20307&quot; value=&quot;305&quot;/&gt;&lt;/object&gt;&lt;object type=&quot;3&quot; unique_id=&quot;10006&quot;&gt;&lt;property id=&quot;20148&quot; value=&quot;5&quot;/&gt;&lt;property id=&quot;20300&quot; value=&quot;Slide 4&quot;/&gt;&lt;property id=&quot;20307&quot; value=&quot;322&quot;/&gt;&lt;/object&gt;&lt;object type=&quot;3&quot; unique_id=&quot;10007&quot;&gt;&lt;property id=&quot;20148&quot; value=&quot;5&quot;/&gt;&lt;property id=&quot;20300&quot; value=&quot;Slide 5&quot;/&gt;&lt;property id=&quot;20307&quot; value=&quot;321&quot;/&gt;&lt;/object&gt;&lt;object type=&quot;3&quot; unique_id=&quot;10009&quot;&gt;&lt;property id=&quot;20148&quot; value=&quot;5&quot;/&gt;&lt;property id=&quot;20300&quot; value=&quot;Slide 6&quot;/&gt;&lt;property id=&quot;20307&quot; value=&quot;324&quot;/&gt;&lt;/object&gt;&lt;object type=&quot;3&quot; unique_id=&quot;10011&quot;&gt;&lt;property id=&quot;20148&quot; value=&quot;5&quot;/&gt;&lt;property id=&quot;20300&quot; value=&quot;Slide 7&quot;/&gt;&lt;property id=&quot;20307&quot; value=&quot;326&quot;/&gt;&lt;/object&gt;&lt;object type=&quot;3&quot; unique_id=&quot;10012&quot;&gt;&lt;property id=&quot;20148&quot; value=&quot;5&quot;/&gt;&lt;property id=&quot;20300&quot; value=&quot;Slide 8&quot;/&gt;&lt;property id=&quot;20307&quot; value=&quot;327&quot;/&gt;&lt;/object&gt;&lt;object type=&quot;3&quot; unique_id=&quot;10013&quot;&gt;&lt;property id=&quot;20148&quot; value=&quot;5&quot;/&gt;&lt;property id=&quot;20300&quot; value=&quot;Slide 9&quot;/&gt;&lt;property id=&quot;20307&quot; value=&quot;339&quot;/&gt;&lt;/object&gt;&lt;object type=&quot;3&quot; unique_id=&quot;10015&quot;&gt;&lt;property id=&quot;20148&quot; value=&quot;5&quot;/&gt;&lt;property id=&quot;20300&quot; value=&quot;Slide 10&quot;/&gt;&lt;property id=&quot;20307&quot; value=&quot;330&quot;/&gt;&lt;/object&gt;&lt;object type=&quot;3&quot; unique_id=&quot;10016&quot;&gt;&lt;property id=&quot;20148&quot; value=&quot;5&quot;/&gt;&lt;property id=&quot;20300&quot; value=&quot;Slide 11&quot;/&gt;&lt;property id=&quot;20307&quot; value=&quot;340&quot;/&gt;&lt;/object&gt;&lt;object type=&quot;3&quot; unique_id=&quot;10017&quot;&gt;&lt;property id=&quot;20148&quot; value=&quot;5&quot;/&gt;&lt;property id=&quot;20300&quot; value=&quot;Slide 12&quot;/&gt;&lt;property id=&quot;20307&quot; value=&quot;334&quot;/&gt;&lt;/object&gt;&lt;object type=&quot;3&quot; unique_id=&quot;10018&quot;&gt;&lt;property id=&quot;20148&quot; value=&quot;5&quot;/&gt;&lt;property id=&quot;20300&quot; value=&quot;Slide 13&quot;/&gt;&lt;property id=&quot;20307&quot; value=&quot;341&quot;/&gt;&lt;/object&gt;&lt;object type=&quot;3&quot; unique_id=&quot;10020&quot;&gt;&lt;property id=&quot;20148&quot; value=&quot;5&quot;/&gt;&lt;property id=&quot;20300&quot; value=&quot;Slide 15&quot;/&gt;&lt;property id=&quot;20307&quot; value=&quot;343&quot;/&gt;&lt;/object&gt;&lt;object type=&quot;3&quot; unique_id=&quot;10021&quot;&gt;&lt;property id=&quot;20148&quot; value=&quot;5&quot;/&gt;&lt;property id=&quot;20300&quot; value=&quot;Slide 16 - &amp;quot;             Hướng dẫn về nhà - Thuộc lòng đoạn trích và ghi nhớ. - Viết đoạn văn nêu cảm nhận của em về hai bức c&quot;/&gt;&lt;property id=&quot;20307&quot; value=&quot;344&quot;/&gt;&lt;/object&gt;&lt;object type=&quot;3&quot; unique_id=&quot;10163&quot;&gt;&lt;property id=&quot;20148&quot; value=&quot;5&quot;/&gt;&lt;property id=&quot;20300&quot; value=&quot;Slide 14&quot;/&gt;&lt;property id=&quot;20307&quot; value=&quot;346&quot;/&gt;&lt;/object&gt;&lt;/object&gt;&lt;object type=&quot;8&quot; unique_id=&quot;1004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</TotalTime>
  <Words>1507</Words>
  <Application>Microsoft Office PowerPoint</Application>
  <PresentationFormat>On-screen Show (4:3)</PresentationFormat>
  <Paragraphs>202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Slide 1</vt:lpstr>
      <vt:lpstr>Tiết 28:   CHỊ EM THÚY KIỀU                            (Trích “Truyện Kiều”- Nguyễn Du)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             Hướng dẫn về nhà - Thuộc lòng đoạn trích và ghi nhớ. - Viết đoạn văn nêu cảm nhận của em về hai bức chân dung Thuý Vân và Thuý Kiều qua đoạn trích. - Soạn bài “Cảnh ngày xuân”.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CHỊ EM THÚY KIỀU</dc:title>
  <dc:creator>User</dc:creator>
  <cp:lastModifiedBy>Lenovo</cp:lastModifiedBy>
  <cp:revision>171</cp:revision>
  <dcterms:created xsi:type="dcterms:W3CDTF">2008-09-09T14:19:40Z</dcterms:created>
  <dcterms:modified xsi:type="dcterms:W3CDTF">2017-05-17T07:49:44Z</dcterms:modified>
</cp:coreProperties>
</file>