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56" r:id="rId4"/>
    <p:sldId id="258" r:id="rId5"/>
    <p:sldId id="259" r:id="rId6"/>
    <p:sldId id="260" r:id="rId7"/>
    <p:sldId id="261" r:id="rId8"/>
    <p:sldId id="283" r:id="rId9"/>
    <p:sldId id="284" r:id="rId10"/>
    <p:sldId id="271" r:id="rId11"/>
    <p:sldId id="264" r:id="rId12"/>
    <p:sldId id="279" r:id="rId13"/>
    <p:sldId id="280" r:id="rId14"/>
    <p:sldId id="282" r:id="rId15"/>
    <p:sldId id="281" r:id="rId16"/>
    <p:sldId id="277" r:id="rId17"/>
    <p:sldId id="276" r:id="rId18"/>
    <p:sldId id="278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F:\2018-2019%20LQD\A%20GVG%20LOP%208%20sua\ANH%208%20THI%20CHUAN%20tiet%2027%20Unit%204%20A%20closer%20look%202\PHONG%20T&#7908;C%20VI&#7878;T%20NAM%20-%20NH&#7918;NG%20&#272;I&#7872;U%20N&#202;N%20v&#224;%20KH&#212;NG%20N&#202;N.wmv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EXAMPLES :</a:t>
            </a:r>
          </a:p>
          <a:p>
            <a:pPr>
              <a:buNone/>
            </a:pPr>
            <a:endParaRPr lang="en-US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sz="4400" b="1" dirty="0" smtClean="0"/>
              <a:t>1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 You can't turn right here. You </a:t>
            </a:r>
            <a:r>
              <a:rPr lang="en-US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 to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turn left 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(because of the traffic system) 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Her office is far from her house, so she </a:t>
            </a:r>
            <a:r>
              <a:rPr lang="en-US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has to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go to work by car.</a:t>
            </a:r>
            <a:endParaRPr lang="en-US" sz="44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755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“Have to” to express obligation or necessity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17642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73927" y="17642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2200" y="1612052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1828800"/>
            <a:ext cx="1683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(+)</a:t>
            </a:r>
            <a:r>
              <a:rPr lang="en-US" sz="3200" b="1" dirty="0" smtClean="0">
                <a:solidFill>
                  <a:schemeClr val="accent1"/>
                </a:solidFill>
              </a:rPr>
              <a:t> 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 + 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0472" y="2590800"/>
            <a:ext cx="3588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(bare infinitive)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1400" y="18288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/has to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5257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must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42672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Notice 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don’t/doesn’t have to :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81200" y="18288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2590800"/>
            <a:ext cx="1683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(-)</a:t>
            </a:r>
            <a:r>
              <a:rPr lang="en-US" b="1" dirty="0" smtClean="0">
                <a:solidFill>
                  <a:schemeClr val="accent1"/>
                </a:solidFill>
              </a:rPr>
              <a:t>   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S+ 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3400" y="2590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+  have to      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2133600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don’t/doesn’t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05400" y="1828800"/>
            <a:ext cx="3740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+ V (bare infinitive)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200" y="3352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(?) Do/Does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43200" y="3276600"/>
            <a:ext cx="1447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 dirty="0" smtClean="0">
                <a:solidFill>
                  <a:schemeClr val="accent1"/>
                </a:solidFill>
              </a:rPr>
              <a:t>  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 + 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0" y="3276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have to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38800" y="3200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(bare infinitive) ?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76800" y="5257800"/>
            <a:ext cx="396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cấm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53000" y="4267200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81200" y="52578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not (mustn’t) :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83888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allAtOnce"/>
      <p:bldP spid="10" grpId="0"/>
      <p:bldP spid="11" grpId="0" build="allAtOnce"/>
      <p:bldP spid="15" grpId="0"/>
      <p:bldP spid="16" grpId="0" build="allAtOnce"/>
      <p:bldP spid="18" grpId="0"/>
      <p:bldP spid="19" grpId="0" build="allAtOnce"/>
      <p:bldP spid="19" grpId="1" build="allAtOnce"/>
      <p:bldP spid="20" grpId="0" build="allAtOnce"/>
      <p:bldP spid="21" grpId="0"/>
      <p:bldP spid="22" grpId="0"/>
      <p:bldP spid="23" grpId="0"/>
      <p:bldP spid="24" grpId="0"/>
      <p:bldP spid="25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Fill in the blank with “mustn’t” or 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“don’t/doesn’t have to”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I  have already done the homework. You ____________ help me with it.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The sign says “No parking”. We __________ park here.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I'm not working tomorrow, so I _________ get up early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He ________________ tell her the news because she has just known it.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They promise they will be on time. They _______ be late.</a:t>
            </a:r>
          </a:p>
          <a:p>
            <a:pPr>
              <a:buNone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The baby is sleeping. You _______make noise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Fill in the blank with “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mustn’t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 or 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don’t/doesn’t have to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I  have already done the homework. You ____________ help me with it.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The sign says “No parking”. We __________ park here.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I'm not working tomorrow, so I _________   get up early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He ________________ tell her the news because she has just known it.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They promise they will be on time. They _______ be late.</a:t>
            </a:r>
          </a:p>
          <a:p>
            <a:pPr>
              <a:buNone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The baby is sleeping. You _______ make noise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3716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don’t have to</a:t>
            </a:r>
            <a:endParaRPr lang="en-US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9800" y="1828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mustn’t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27432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don’t have to 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5814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doesn’t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endParaRPr lang="en-US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10400" y="43434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mustn’t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0200" y="5334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mustn’t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6096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Complete the sentences  with </a:t>
            </a:r>
          </a:p>
          <a:p>
            <a:pPr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correct form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of “have to”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1.My mother says that I _______ be home by 9 </a:t>
            </a:r>
            <a:r>
              <a:rPr lang="en-US" sz="3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p.m</a:t>
            </a:r>
            <a:endParaRPr lang="en-US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2.We ______ go now because our dad is waiting for us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She ______ wear that costume because it’s the family tradition.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4.In the past, men ________ wear </a:t>
            </a:r>
            <a:r>
              <a:rPr lang="en-US" sz="3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dai</a:t>
            </a: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but today they __________ wear it.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Before leaving the dinner table, ________ your son _________ask for permission?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We ___________ go to school today because it was raining heavily.</a:t>
            </a:r>
          </a:p>
          <a:p>
            <a:pPr>
              <a:buNone/>
            </a:pP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6096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Complete the sentences  with </a:t>
            </a:r>
          </a:p>
          <a:p>
            <a:pPr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correct form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of “have to”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1.My mother says that I _______   be home by 9 </a:t>
            </a:r>
            <a:r>
              <a:rPr lang="en-US" sz="3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p.m</a:t>
            </a: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sharp.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2.We ______   go now because our dad is waiting for us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She ________ wear that costume because it’s the family tradition.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4.In the past, men ________ wear </a:t>
            </a:r>
            <a:r>
              <a:rPr lang="en-US" sz="3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dai</a:t>
            </a: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but today they ______________  wear it.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Before leaving the dinner table, ________ your son _________ask for permission?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We __________________ go to school today because it was raining heavily.</a:t>
            </a:r>
          </a:p>
          <a:p>
            <a:pPr>
              <a:buNone/>
            </a:pP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0574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8194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has to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12954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35814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had to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39624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don’t have to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47244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43434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Does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51054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didn’t have to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590800" y="1828800"/>
            <a:ext cx="53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200400" y="2590800"/>
            <a:ext cx="53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66336" y="3276600"/>
            <a:ext cx="53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38200" y="4114800"/>
            <a:ext cx="1524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162800" y="3352800"/>
            <a:ext cx="53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91400" y="4876800"/>
            <a:ext cx="1066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219200" y="6019800"/>
            <a:ext cx="53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467600" y="4114800"/>
            <a:ext cx="838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105400" y="5257800"/>
            <a:ext cx="53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838200" y="2590800"/>
            <a:ext cx="53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80404" y="4439528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886200" y="1828800"/>
            <a:ext cx="304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60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THANKS FOR</a:t>
            </a:r>
          </a:p>
          <a:p>
            <a:pPr>
              <a:buNone/>
            </a:pPr>
            <a:r>
              <a:rPr lang="en-US" sz="60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6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YOUR ATTENDING    </a:t>
            </a:r>
          </a:p>
          <a:p>
            <a:pPr>
              <a:buNone/>
            </a:pPr>
            <a:r>
              <a:rPr lang="en-US" sz="6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   AND    </a:t>
            </a:r>
          </a:p>
          <a:p>
            <a:pPr>
              <a:buNone/>
            </a:pPr>
            <a:r>
              <a:rPr lang="en-US" sz="6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OBSERVING!</a:t>
            </a:r>
            <a:endParaRPr lang="en-US" sz="6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CUSTOMS AND TRADITIONS  </a:t>
            </a: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OF VIET NAM</a:t>
            </a:r>
          </a:p>
          <a:p>
            <a:pPr algn="ctr"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Should and shouldn’t </a:t>
            </a:r>
            <a:endParaRPr lang="en-US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Pictures\PHONG TUC V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57200"/>
            <a:ext cx="6705600" cy="2971800"/>
          </a:xfrm>
          <a:prstGeom prst="rect">
            <a:avLst/>
          </a:prstGeom>
          <a:noFill/>
        </p:spPr>
      </p:pic>
      <p:sp>
        <p:nvSpPr>
          <p:cNvPr id="5" name="Action Button: Movie 4">
            <a:hlinkClick r:id="rId3" action="ppaction://hlinkfile" highlightClick="1"/>
          </p:cNvPr>
          <p:cNvSpPr/>
          <p:nvPr/>
        </p:nvSpPr>
        <p:spPr>
          <a:xfrm>
            <a:off x="7620000" y="4724400"/>
            <a:ext cx="609600" cy="457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3" descr="Kết quả hình ảnh cho hét to trong chùa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3048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733800" y="1447800"/>
            <a:ext cx="541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a. We _______ pray in the pagoda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dmin\Pictures\lam vo 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429000"/>
            <a:ext cx="3124200" cy="271462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810000" y="4114800"/>
            <a:ext cx="502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b. We   __________ break things on the first day of the lunar month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8800" y="14478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40386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shouldn’t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7400" y="2286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should or shouldn’t  ?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3733800" cy="2010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362200"/>
            <a:ext cx="38100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495800"/>
            <a:ext cx="3733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191000" y="1524000"/>
            <a:ext cx="480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1.You         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respect old people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3048000"/>
            <a:ext cx="48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.According to tradition, you           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sweep the floor on the first day of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Tet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5181600"/>
            <a:ext cx="48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Children           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take 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things from adults with both hands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81600" y="15240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should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3505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shouldn’t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0" y="5181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should 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3238931" cy="24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733800" y="990600"/>
            <a:ext cx="502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4. You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wear shorts when going to the pagoda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352800"/>
            <a:ext cx="3276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0" y="39624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5. You             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bring a gift when you visit someone’s house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600" y="9906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shouldn’t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3886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should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3733800" cy="2010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362200"/>
            <a:ext cx="38100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495800"/>
            <a:ext cx="3733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191000" y="1524000"/>
            <a:ext cx="480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1.You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should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respect old people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3048000"/>
            <a:ext cx="4572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2.According to tradition, you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shouldn’t 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sweep the floor on the first day of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Tet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5181600"/>
            <a:ext cx="48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Children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take things from adults with both hands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993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3238931" cy="24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733800" y="990600"/>
            <a:ext cx="502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4. You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shouldn’t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wear shorts when going to the pagoda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352800"/>
            <a:ext cx="3276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0" y="39624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5. You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bring a gift when you visit someone’s house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651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F:\CAC LOP\8 MOI\ANh 8 GIAO AN (SOAN MOI 2019)\TIET 22 REVIEW\KHONG RE TRA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0"/>
            <a:ext cx="8610600" cy="4953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4919008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You can't turn left here. You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turn right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(because of the traffic system) 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F:\CAC LOP\8 MOI\ANh 8 GIAO AN (SOAN MOI 2019)\TIET 22 REVIEW\quan-ao-cong-nhan-co-khi-gia-tai-xuong-1_res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5715000" cy="5181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14400" y="5410200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has to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wear a uniform at work</a:t>
            </a:r>
            <a:endParaRPr lang="en-US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  (because of the factory’s rule)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710</Words>
  <Application>Microsoft Office PowerPoint</Application>
  <PresentationFormat>On-screen Show (4:3)</PresentationFormat>
  <Paragraphs>102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“Have to” to express obligation or necessity</vt:lpstr>
      <vt:lpstr>Slide 12</vt:lpstr>
      <vt:lpstr>Fill in the blank with “mustn’t” or  “don’t/doesn’t have to”</vt:lpstr>
      <vt:lpstr>Fill in the blank with “mustn’t” or  “don’t/doesn’t have to”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138</cp:revision>
  <dcterms:created xsi:type="dcterms:W3CDTF">2006-08-16T00:00:00Z</dcterms:created>
  <dcterms:modified xsi:type="dcterms:W3CDTF">2019-10-14T18:15:08Z</dcterms:modified>
</cp:coreProperties>
</file>