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8" r:id="rId4"/>
    <p:sldId id="269" r:id="rId5"/>
    <p:sldId id="270" r:id="rId6"/>
    <p:sldId id="272" r:id="rId7"/>
    <p:sldId id="261" r:id="rId8"/>
    <p:sldId id="271" r:id="rId9"/>
    <p:sldId id="273" r:id="rId10"/>
    <p:sldId id="265" r:id="rId11"/>
    <p:sldId id="258" r:id="rId12"/>
    <p:sldId id="257" r:id="rId13"/>
    <p:sldId id="267" r:id="rId14"/>
    <p:sldId id="26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009900"/>
    <a:srgbClr val="000099"/>
    <a:srgbClr val="00FFFF"/>
    <a:srgbClr val="66FF99"/>
    <a:srgbClr val="66FF66"/>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897" autoAdjust="0"/>
  </p:normalViewPr>
  <p:slideViewPr>
    <p:cSldViewPr>
      <p:cViewPr>
        <p:scale>
          <a:sx n="75" d="100"/>
          <a:sy n="75" d="100"/>
        </p:scale>
        <p:origin x="-1224"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1.jpeg"/><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Kết quả hình ảnh cho energy"/>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vi-VN"/>
          </a:p>
        </p:txBody>
      </p:sp>
      <p:sp>
        <p:nvSpPr>
          <p:cNvPr id="9" name="Rectangle 8"/>
          <p:cNvSpPr/>
          <p:nvPr/>
        </p:nvSpPr>
        <p:spPr>
          <a:xfrm>
            <a:off x="1066800" y="609600"/>
            <a:ext cx="7391400" cy="830997"/>
          </a:xfrm>
          <a:prstGeom prst="rect">
            <a:avLst/>
          </a:prstGeom>
          <a:noFill/>
        </p:spPr>
        <p:txBody>
          <a:bodyPr wrap="square" lIns="91440" tIns="45720" rIns="91440" bIns="45720">
            <a:spAutoFit/>
          </a:bodyPr>
          <a:lstStyle/>
          <a:p>
            <a:pPr algn="ctr"/>
            <a:r>
              <a:rPr lang="en-US" sz="4800" b="1" smtClean="0">
                <a:ln w="19050">
                  <a:solidFill>
                    <a:schemeClr val="tx2">
                      <a:tint val="1000"/>
                    </a:schemeClr>
                  </a:solidFill>
                  <a:prstDash val="solid"/>
                </a:ln>
                <a:solidFill>
                  <a:srgbClr val="FFC000"/>
                </a:solidFill>
                <a:effectLst>
                  <a:outerShdw blurRad="50000" dist="50800" dir="7500000" algn="tl">
                    <a:srgbClr val="000000">
                      <a:shade val="5000"/>
                      <a:alpha val="35000"/>
                    </a:srgbClr>
                  </a:outerShdw>
                </a:effectLst>
              </a:rPr>
              <a:t>Unit </a:t>
            </a:r>
            <a:r>
              <a:rPr lang="en-US" sz="4800" b="1" dirty="0" smtClean="0">
                <a:ln w="19050">
                  <a:solidFill>
                    <a:schemeClr val="tx2">
                      <a:tint val="1000"/>
                    </a:schemeClr>
                  </a:solidFill>
                  <a:prstDash val="solid"/>
                </a:ln>
                <a:solidFill>
                  <a:srgbClr val="FFC000"/>
                </a:solidFill>
                <a:effectLst>
                  <a:outerShdw blurRad="50000" dist="50800" dir="7500000" algn="tl">
                    <a:srgbClr val="000000">
                      <a:shade val="5000"/>
                      <a:alpha val="35000"/>
                    </a:srgbClr>
                  </a:outerShdw>
                </a:effectLst>
              </a:rPr>
              <a:t>10 </a:t>
            </a:r>
            <a:r>
              <a:rPr lang="en-US" sz="4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a:t>
            </a:r>
            <a:r>
              <a:rPr lang="en-US" sz="4800" b="1" dirty="0" smtClean="0">
                <a:ln w="19050">
                  <a:solidFill>
                    <a:schemeClr val="tx2">
                      <a:tint val="1000"/>
                    </a:schemeClr>
                  </a:solidFill>
                  <a:prstDash val="solid"/>
                </a:ln>
                <a:solidFill>
                  <a:srgbClr val="7030A0"/>
                </a:solidFill>
                <a:effectLst>
                  <a:outerShdw blurRad="50000" dist="50800" dir="7500000" algn="tl">
                    <a:srgbClr val="000000">
                      <a:shade val="5000"/>
                      <a:alpha val="35000"/>
                    </a:srgbClr>
                  </a:outerShdw>
                </a:effectLst>
              </a:rPr>
              <a:t>A closer look 2</a:t>
            </a:r>
            <a:endParaRPr lang="en-US" sz="4800" b="1" cap="none" spc="0" dirty="0">
              <a:ln w="19050">
                <a:solidFill>
                  <a:schemeClr val="tx2">
                    <a:tint val="1000"/>
                  </a:schemeClr>
                </a:solidFill>
                <a:prstDash val="solid"/>
              </a:ln>
              <a:solidFill>
                <a:srgbClr val="7030A0"/>
              </a:solidFill>
              <a:effectLst>
                <a:outerShdw blurRad="50000" dist="50800" dir="7500000" algn="tl">
                  <a:srgbClr val="000000">
                    <a:shade val="5000"/>
                    <a:alpha val="35000"/>
                  </a:srgbClr>
                </a:outerShdw>
              </a:effectLst>
            </a:endParaRPr>
          </a:p>
        </p:txBody>
      </p:sp>
      <p:pic>
        <p:nvPicPr>
          <p:cNvPr id="6" name="Picture 12" descr="http://homeguides.sfgate.com/DM-Resize/photos.demandstudios.com/getty/article/151/142/87657346_XS.jpg?w=442&amp;h=442&amp;keep_ratio=1"/>
          <p:cNvPicPr>
            <a:picLocks noChangeAspect="1" noChangeArrowheads="1"/>
          </p:cNvPicPr>
          <p:nvPr/>
        </p:nvPicPr>
        <p:blipFill>
          <a:blip r:embed="rId2"/>
          <a:srcRect/>
          <a:stretch>
            <a:fillRect/>
          </a:stretch>
        </p:blipFill>
        <p:spPr bwMode="auto">
          <a:xfrm>
            <a:off x="685800" y="1600200"/>
            <a:ext cx="7467592" cy="4953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0" y="4038600"/>
            <a:ext cx="2667000" cy="523220"/>
          </a:xfrm>
          <a:prstGeom prst="rect">
            <a:avLst/>
          </a:prstGeom>
          <a:solidFill>
            <a:srgbClr val="FFFF66"/>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a:t>
            </a:r>
            <a:r>
              <a:rPr kumimoji="0" lang="vi-VN" sz="2800" b="1" i="1"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Suggestions </a:t>
            </a:r>
            <a:endParaRPr kumimoji="0" lang="vi-VN" sz="2800" b="1" i="1"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152400" y="76200"/>
            <a:ext cx="1983235" cy="523220"/>
          </a:xfrm>
          <a:prstGeom prst="rect">
            <a:avLst/>
          </a:prstGeom>
          <a:solidFill>
            <a:schemeClr val="accent2">
              <a:lumMod val="20000"/>
              <a:lumOff val="80000"/>
            </a:schemeClr>
          </a:solidFill>
        </p:spPr>
        <p:txBody>
          <a:bodyPr wrap="none">
            <a:spAutoFit/>
          </a:bodyPr>
          <a:lstStyle/>
          <a:p>
            <a:r>
              <a:rPr lang="vi-VN" sz="2800" b="1" i="1" dirty="0" smtClean="0">
                <a:solidFill>
                  <a:prstClr val="black"/>
                </a:solidFill>
                <a:latin typeface="Arial" pitchFamily="34" charset="0"/>
                <a:ea typeface="Times New Roman" pitchFamily="18" charset="0"/>
                <a:cs typeface="Times New Roman" pitchFamily="18" charset="0"/>
              </a:rPr>
              <a:t>Activity 5. </a:t>
            </a:r>
            <a:endParaRPr lang="vi-VN" dirty="0"/>
          </a:p>
        </p:txBody>
      </p:sp>
      <p:sp>
        <p:nvSpPr>
          <p:cNvPr id="6" name="Rectangle 5"/>
          <p:cNvSpPr/>
          <p:nvPr/>
        </p:nvSpPr>
        <p:spPr>
          <a:xfrm>
            <a:off x="2209800" y="-76200"/>
            <a:ext cx="6324600" cy="954107"/>
          </a:xfrm>
          <a:prstGeom prst="rect">
            <a:avLst/>
          </a:prstGeom>
        </p:spPr>
        <p:txBody>
          <a:bodyPr wrap="square">
            <a:spAutoFit/>
          </a:bodyPr>
          <a:lstStyle/>
          <a:p>
            <a:r>
              <a:rPr lang="vi-VN" sz="2800" b="1" i="1" dirty="0" smtClean="0">
                <a:solidFill>
                  <a:srgbClr val="009900"/>
                </a:solidFill>
                <a:latin typeface="Arial" pitchFamily="34" charset="0"/>
                <a:ea typeface="Times New Roman" pitchFamily="18" charset="0"/>
                <a:cs typeface="Times New Roman" pitchFamily="18" charset="0"/>
              </a:rPr>
              <a:t>Look at the pictures and write what will be done in the future </a:t>
            </a:r>
            <a:endParaRPr lang="vi-VN" dirty="0">
              <a:solidFill>
                <a:srgbClr val="009900"/>
              </a:solidFill>
            </a:endParaRPr>
          </a:p>
        </p:txBody>
      </p:sp>
      <p:pic>
        <p:nvPicPr>
          <p:cNvPr id="7" name="Picture 14" descr="http://dddn.vcmedia.vn/Images/Uploaded/Share/2010/12/13/thuydienLaichau1.jpg"/>
          <p:cNvPicPr>
            <a:picLocks noChangeAspect="1" noChangeArrowheads="1"/>
          </p:cNvPicPr>
          <p:nvPr/>
        </p:nvPicPr>
        <p:blipFill>
          <a:blip r:embed="rId2"/>
          <a:srcRect/>
          <a:stretch>
            <a:fillRect/>
          </a:stretch>
        </p:blipFill>
        <p:spPr bwMode="auto">
          <a:xfrm>
            <a:off x="457200" y="1143000"/>
            <a:ext cx="3739877" cy="24384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6" descr="https://c.o0bg.com/rf/image_960w/Boston/2011-2020/2015/03/14/BostonGlobe.com/National/Images/Was8909399.jpg"/>
          <p:cNvPicPr>
            <a:picLocks noChangeAspect="1" noChangeArrowheads="1"/>
          </p:cNvPicPr>
          <p:nvPr/>
        </p:nvPicPr>
        <p:blipFill>
          <a:blip r:embed="rId3"/>
          <a:srcRect/>
          <a:stretch>
            <a:fillRect/>
          </a:stretch>
        </p:blipFill>
        <p:spPr bwMode="auto">
          <a:xfrm>
            <a:off x="4648200" y="1117600"/>
            <a:ext cx="4145280" cy="2448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 name="Rectangle 1"/>
          <p:cNvSpPr>
            <a:spLocks noChangeArrowheads="1"/>
          </p:cNvSpPr>
          <p:nvPr/>
        </p:nvSpPr>
        <p:spPr bwMode="auto">
          <a:xfrm>
            <a:off x="152400" y="5562600"/>
            <a:ext cx="9144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tab pos="317500" algn="l"/>
              </a:tabLst>
            </a:pPr>
            <a:r>
              <a:rPr kumimoji="0" lang="vi-VN" sz="2800" b="1" i="0" u="none" strike="noStrike" cap="none" normalizeH="0" baseline="0" dirty="0" smtClean="0">
                <a:ln>
                  <a:noFill/>
                </a:ln>
                <a:solidFill>
                  <a:srgbClr val="000099"/>
                </a:solidFill>
                <a:effectLst/>
                <a:latin typeface="Arial" pitchFamily="34" charset="0"/>
                <a:ea typeface="Times New Roman" pitchFamily="18" charset="0"/>
                <a:cs typeface="Times New Roman" pitchFamily="18" charset="0"/>
              </a:rPr>
              <a:t>Solar panels will be put / installed on the roof of the buildings.</a:t>
            </a:r>
            <a:endParaRPr kumimoji="0" lang="vi-VN" sz="2800" b="1" i="0" u="none" strike="noStrike" cap="none" normalizeH="0" baseline="0" dirty="0" smtClean="0">
              <a:ln>
                <a:noFill/>
              </a:ln>
              <a:solidFill>
                <a:srgbClr val="000099"/>
              </a:solidFill>
              <a:effectLst/>
              <a:latin typeface="Arial" pitchFamily="34" charset="0"/>
              <a:cs typeface="Arial" pitchFamily="34" charset="0"/>
            </a:endParaRPr>
          </a:p>
        </p:txBody>
      </p:sp>
      <p:sp>
        <p:nvSpPr>
          <p:cNvPr id="12" name="Rectangle 1"/>
          <p:cNvSpPr>
            <a:spLocks noChangeArrowheads="1"/>
          </p:cNvSpPr>
          <p:nvPr/>
        </p:nvSpPr>
        <p:spPr bwMode="auto">
          <a:xfrm>
            <a:off x="228600" y="4648200"/>
            <a:ext cx="9144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vi-VN" sz="2800" b="1" i="0" u="none" strike="noStrike" cap="none" normalizeH="0" baseline="0" dirty="0" smtClean="0">
                <a:ln>
                  <a:noFill/>
                </a:ln>
                <a:solidFill>
                  <a:srgbClr val="009900"/>
                </a:solidFill>
                <a:effectLst/>
                <a:latin typeface="Arial" pitchFamily="34" charset="0"/>
                <a:ea typeface="Times New Roman" pitchFamily="18" charset="0"/>
                <a:cs typeface="Times New Roman" pitchFamily="18" charset="0"/>
              </a:rPr>
              <a:t>A hydro power station will be built in the region to increase the electricity.</a:t>
            </a:r>
            <a:endParaRPr kumimoji="0" lang="vi-VN" sz="2800" b="1" i="0" u="none" strike="noStrike" cap="none" normalizeH="0" baseline="0" dirty="0" smtClean="0">
              <a:ln>
                <a:noFill/>
              </a:ln>
              <a:solidFill>
                <a:srgbClr val="009900"/>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5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animBg="1"/>
      <p:bldP spid="5" grpId="0" animBg="1"/>
      <p:bldP spid="6" grpId="0"/>
      <p:bldP spid="11"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6" descr="http://www.greenpeace.org/international/Global/international/planet-2/image/2007/3/members-of-solar-generation-a.jpg"/>
          <p:cNvPicPr>
            <a:picLocks noChangeAspect="1" noChangeArrowheads="1"/>
          </p:cNvPicPr>
          <p:nvPr/>
        </p:nvPicPr>
        <p:blipFill>
          <a:blip r:embed="rId2"/>
          <a:srcRect/>
          <a:stretch>
            <a:fillRect/>
          </a:stretch>
        </p:blipFill>
        <p:spPr bwMode="auto">
          <a:xfrm>
            <a:off x="340493" y="1143000"/>
            <a:ext cx="4079107" cy="2743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Picture 2" descr="C:\Users\NDC\Downloads\Desktop\amsterdam-bicycles-20[5].jpg"/>
          <p:cNvPicPr>
            <a:picLocks noChangeAspect="1" noChangeArrowheads="1"/>
          </p:cNvPicPr>
          <p:nvPr/>
        </p:nvPicPr>
        <p:blipFill>
          <a:blip r:embed="rId3"/>
          <a:srcRect/>
          <a:stretch>
            <a:fillRect/>
          </a:stretch>
        </p:blipFill>
        <p:spPr bwMode="auto">
          <a:xfrm>
            <a:off x="4724398" y="1150200"/>
            <a:ext cx="4109408" cy="2736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Rectangle 1"/>
          <p:cNvSpPr>
            <a:spLocks noChangeArrowheads="1"/>
          </p:cNvSpPr>
          <p:nvPr/>
        </p:nvSpPr>
        <p:spPr bwMode="auto">
          <a:xfrm>
            <a:off x="533400" y="4495800"/>
            <a:ext cx="81534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vi-VN" sz="2800" b="1" i="1" u="none" strike="noStrike" cap="none" normalizeH="0" baseline="0" dirty="0" smtClean="0">
                <a:ln>
                  <a:noFill/>
                </a:ln>
                <a:solidFill>
                  <a:srgbClr val="FF0000"/>
                </a:solidFill>
                <a:effectLst/>
                <a:latin typeface="Arial" pitchFamily="34" charset="0"/>
                <a:ea typeface="Times New Roman" pitchFamily="18" charset="0"/>
                <a:cs typeface="Times New Roman" pitchFamily="18" charset="0"/>
              </a:rPr>
              <a:t>* Suggestions </a:t>
            </a:r>
            <a:endParaRPr kumimoji="0" lang="vi-VN" sz="2800" b="1" i="1"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317500" algn="l"/>
              </a:tabLst>
            </a:pPr>
            <a:r>
              <a:rPr kumimoji="0" lang="vi-VN" sz="2800" b="1" i="0" u="none" strike="noStrike" cap="none" normalizeH="0" baseline="0" dirty="0" smtClean="0">
                <a:ln>
                  <a:noFill/>
                </a:ln>
                <a:solidFill>
                  <a:srgbClr val="000099"/>
                </a:solidFill>
                <a:effectLst/>
                <a:latin typeface="Arial" pitchFamily="34" charset="0"/>
                <a:ea typeface="Times New Roman" pitchFamily="18" charset="0"/>
                <a:cs typeface="Times New Roman" pitchFamily="18" charset="0"/>
              </a:rPr>
              <a:t>A network of wind turbines will be installed to generate electricity.</a:t>
            </a:r>
            <a:endParaRPr kumimoji="0" lang="vi-VN" sz="2800" b="1" i="0" u="none" strike="noStrike" cap="none" normalizeH="0" baseline="0" dirty="0" smtClean="0">
              <a:ln>
                <a:noFill/>
              </a:ln>
              <a:solidFill>
                <a:srgbClr val="000099"/>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vi-VN" sz="2800" b="1" i="0" u="none" strike="noStrike" cap="none" normalizeH="0" baseline="0" dirty="0" smtClean="0">
                <a:ln>
                  <a:noFill/>
                </a:ln>
                <a:solidFill>
                  <a:srgbClr val="009900"/>
                </a:solidFill>
                <a:effectLst/>
                <a:latin typeface="Arial" pitchFamily="34" charset="0"/>
                <a:ea typeface="Times New Roman" pitchFamily="18" charset="0"/>
                <a:cs typeface="Arial" pitchFamily="34" charset="0"/>
              </a:rPr>
              <a:t>Bicycles will be used to travel in the city</a:t>
            </a:r>
            <a:r>
              <a:rPr kumimoji="0" lang="vi-VN" sz="2800" b="1" i="0" u="none" strike="noStrike" cap="none" normalizeH="0" baseline="0" dirty="0" smtClean="0">
                <a:ln>
                  <a:noFill/>
                </a:ln>
                <a:solidFill>
                  <a:srgbClr val="009900"/>
                </a:solidFill>
                <a:effectLst/>
                <a:latin typeface="Arial" pitchFamily="34" charset="0"/>
                <a:cs typeface="Arial" pitchFamily="34" charset="0"/>
              </a:rPr>
              <a:t> </a:t>
            </a:r>
          </a:p>
        </p:txBody>
      </p:sp>
      <p:sp>
        <p:nvSpPr>
          <p:cNvPr id="9" name="Rectangle 8"/>
          <p:cNvSpPr/>
          <p:nvPr/>
        </p:nvSpPr>
        <p:spPr>
          <a:xfrm>
            <a:off x="152400" y="76200"/>
            <a:ext cx="1983235" cy="523220"/>
          </a:xfrm>
          <a:prstGeom prst="rect">
            <a:avLst/>
          </a:prstGeom>
          <a:solidFill>
            <a:schemeClr val="accent2">
              <a:lumMod val="20000"/>
              <a:lumOff val="80000"/>
            </a:schemeClr>
          </a:solidFill>
        </p:spPr>
        <p:txBody>
          <a:bodyPr wrap="none">
            <a:spAutoFit/>
          </a:bodyPr>
          <a:lstStyle/>
          <a:p>
            <a:r>
              <a:rPr lang="vi-VN" sz="2800" b="1" i="1" dirty="0" smtClean="0">
                <a:solidFill>
                  <a:prstClr val="black"/>
                </a:solidFill>
                <a:latin typeface="Arial" pitchFamily="34" charset="0"/>
                <a:ea typeface="Times New Roman" pitchFamily="18" charset="0"/>
                <a:cs typeface="Times New Roman" pitchFamily="18" charset="0"/>
              </a:rPr>
              <a:t>Activity 5. </a:t>
            </a:r>
            <a:endParaRPr lang="vi-VN" dirty="0"/>
          </a:p>
        </p:txBody>
      </p:sp>
      <p:sp>
        <p:nvSpPr>
          <p:cNvPr id="10" name="Rectangle 9"/>
          <p:cNvSpPr/>
          <p:nvPr/>
        </p:nvSpPr>
        <p:spPr>
          <a:xfrm>
            <a:off x="2209800" y="-76200"/>
            <a:ext cx="6324600" cy="954107"/>
          </a:xfrm>
          <a:prstGeom prst="rect">
            <a:avLst/>
          </a:prstGeom>
        </p:spPr>
        <p:txBody>
          <a:bodyPr wrap="square">
            <a:spAutoFit/>
          </a:bodyPr>
          <a:lstStyle/>
          <a:p>
            <a:r>
              <a:rPr lang="vi-VN" sz="2800" b="1" i="1" dirty="0" smtClean="0">
                <a:solidFill>
                  <a:srgbClr val="009900"/>
                </a:solidFill>
                <a:latin typeface="Arial" pitchFamily="34" charset="0"/>
                <a:ea typeface="Times New Roman" pitchFamily="18" charset="0"/>
                <a:cs typeface="Times New Roman" pitchFamily="18" charset="0"/>
              </a:rPr>
              <a:t>Look at the pictures and write what will be done in the future </a:t>
            </a:r>
            <a:endParaRPr lang="vi-VN" dirty="0">
              <a:solidFill>
                <a:srgbClr val="0099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www.cei.int/sites/default/files/image/Clear,%20secure%20and%20efficient%20energy.jpg"/>
          <p:cNvPicPr>
            <a:picLocks noChangeAspect="1" noChangeArrowheads="1"/>
          </p:cNvPicPr>
          <p:nvPr/>
        </p:nvPicPr>
        <p:blipFill>
          <a:blip r:embed="rId2"/>
          <a:srcRect/>
          <a:stretch>
            <a:fillRect/>
          </a:stretch>
        </p:blipFill>
        <p:spPr bwMode="auto">
          <a:xfrm>
            <a:off x="381000" y="5562600"/>
            <a:ext cx="2337851" cy="1143000"/>
          </a:xfrm>
          <a:prstGeom prst="rect">
            <a:avLst/>
          </a:prstGeom>
          <a:noFill/>
        </p:spPr>
      </p:pic>
      <p:pic>
        <p:nvPicPr>
          <p:cNvPr id="14340" name="Picture 4" descr="http://www.belkin.com/resources/img/press/hi-res/Belkin-WeMo-Light-Switch-Manual-Control.jpg"/>
          <p:cNvPicPr>
            <a:picLocks noChangeAspect="1" noChangeArrowheads="1"/>
          </p:cNvPicPr>
          <p:nvPr/>
        </p:nvPicPr>
        <p:blipFill>
          <a:blip r:embed="rId3" cstate="print"/>
          <a:srcRect/>
          <a:stretch>
            <a:fillRect/>
          </a:stretch>
        </p:blipFill>
        <p:spPr bwMode="auto">
          <a:xfrm>
            <a:off x="381000" y="152400"/>
            <a:ext cx="2438400" cy="1295400"/>
          </a:xfrm>
          <a:prstGeom prst="rect">
            <a:avLst/>
          </a:prstGeom>
          <a:noFill/>
        </p:spPr>
      </p:pic>
      <p:pic>
        <p:nvPicPr>
          <p:cNvPr id="14344" name="Picture 8" descr="http://www.revisionenergy.com/wp-content/gallery/round-pond-solar/dynamic/round-pond-solar-hot-water-01.jpg-nggid041981-ngg0dyn-0x0x100-00f0w010c010r110f110r010t010.jpg"/>
          <p:cNvPicPr>
            <a:picLocks noChangeAspect="1" noChangeArrowheads="1"/>
          </p:cNvPicPr>
          <p:nvPr/>
        </p:nvPicPr>
        <p:blipFill>
          <a:blip r:embed="rId4" cstate="print"/>
          <a:srcRect/>
          <a:stretch>
            <a:fillRect/>
          </a:stretch>
        </p:blipFill>
        <p:spPr bwMode="auto">
          <a:xfrm>
            <a:off x="381000" y="2799600"/>
            <a:ext cx="2388600" cy="1315200"/>
          </a:xfrm>
          <a:prstGeom prst="rect">
            <a:avLst/>
          </a:prstGeom>
          <a:noFill/>
        </p:spPr>
      </p:pic>
      <p:pic>
        <p:nvPicPr>
          <p:cNvPr id="14348" name="Picture 12" descr="http://homeguides.sfgate.com/DM-Resize/photos.demandstudios.com/getty/article/151/142/87657346_XS.jpg?w=442&amp;h=442&amp;keep_ratio=1"/>
          <p:cNvPicPr>
            <a:picLocks noChangeAspect="1" noChangeArrowheads="1"/>
          </p:cNvPicPr>
          <p:nvPr/>
        </p:nvPicPr>
        <p:blipFill>
          <a:blip r:embed="rId5"/>
          <a:srcRect/>
          <a:stretch>
            <a:fillRect/>
          </a:stretch>
        </p:blipFill>
        <p:spPr bwMode="auto">
          <a:xfrm>
            <a:off x="304808" y="4191000"/>
            <a:ext cx="2436094" cy="1295400"/>
          </a:xfrm>
          <a:prstGeom prst="rect">
            <a:avLst/>
          </a:prstGeom>
          <a:noFill/>
        </p:spPr>
      </p:pic>
      <p:pic>
        <p:nvPicPr>
          <p:cNvPr id="14349" name="Picture 13" descr="C:\Users\NDC\Downloads\Desktop\3plug.jpg"/>
          <p:cNvPicPr>
            <a:picLocks noChangeAspect="1" noChangeArrowheads="1"/>
          </p:cNvPicPr>
          <p:nvPr/>
        </p:nvPicPr>
        <p:blipFill>
          <a:blip r:embed="rId6" cstate="print"/>
          <a:srcRect/>
          <a:stretch>
            <a:fillRect/>
          </a:stretch>
        </p:blipFill>
        <p:spPr bwMode="auto">
          <a:xfrm>
            <a:off x="381000" y="1543050"/>
            <a:ext cx="2398713" cy="1200150"/>
          </a:xfrm>
          <a:prstGeom prst="rect">
            <a:avLst/>
          </a:prstGeom>
          <a:noFill/>
        </p:spPr>
      </p:pic>
      <p:sp>
        <p:nvSpPr>
          <p:cNvPr id="4097" name="Rectangle 1"/>
          <p:cNvSpPr>
            <a:spLocks noChangeArrowheads="1"/>
          </p:cNvSpPr>
          <p:nvPr/>
        </p:nvSpPr>
        <p:spPr bwMode="auto">
          <a:xfrm>
            <a:off x="3124200" y="1676400"/>
            <a:ext cx="5867400" cy="4832092"/>
          </a:xfrm>
          <a:prstGeom prst="rect">
            <a:avLst/>
          </a:prstGeom>
          <a:solidFill>
            <a:srgbClr val="FFFF66"/>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1, Jenny will be giving a talk </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about saving energy.</a:t>
            </a:r>
            <a:endParaRPr kumimoji="0" lang="vi-VN"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2, Helen will be putting solar </a:t>
            </a:r>
          </a:p>
          <a:p>
            <a:pPr marL="0" marR="0" lvl="0" indent="0" algn="l" defTabSz="914400" rtl="0" eaLnBrk="0" fontAlgn="base" latinLnBrk="0" hangingPunct="0">
              <a:lnSpc>
                <a:spcPct val="100000"/>
              </a:lnSpc>
              <a:spcBef>
                <a:spcPct val="0"/>
              </a:spcBef>
              <a:spcAft>
                <a:spcPct val="0"/>
              </a:spcAft>
              <a:buClrTx/>
              <a:buSzTx/>
              <a:buFontTx/>
              <a:buNone/>
              <a:tabLst/>
            </a:pPr>
            <a:r>
              <a:rPr lang="vi-VN" sz="2800" b="1" dirty="0" smtClean="0">
                <a:latin typeface="Arial" pitchFamily="34" charset="0"/>
                <a:ea typeface="Times New Roman" pitchFamily="18" charset="0"/>
                <a:cs typeface="Times New Roman" pitchFamily="18" charset="0"/>
              </a:rPr>
              <a:t>    </a:t>
            </a: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panels in the playground. </a:t>
            </a:r>
            <a:endParaRPr kumimoji="0" lang="vi-VN"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3, Susan will be checking cracks </a:t>
            </a:r>
          </a:p>
          <a:p>
            <a:pPr marL="0" marR="0" lvl="0" indent="0" algn="l" defTabSz="914400" rtl="0" eaLnBrk="0" fontAlgn="base" latinLnBrk="0" hangingPunct="0">
              <a:lnSpc>
                <a:spcPct val="100000"/>
              </a:lnSpc>
              <a:spcBef>
                <a:spcPct val="0"/>
              </a:spcBef>
              <a:spcAft>
                <a:spcPct val="0"/>
              </a:spcAft>
              <a:buClrTx/>
              <a:buSzTx/>
              <a:buFontTx/>
              <a:buNone/>
              <a:tabLst/>
            </a:pPr>
            <a:r>
              <a:rPr lang="vi-VN" sz="2800" b="1" dirty="0" smtClean="0">
                <a:latin typeface="Arial" pitchFamily="34" charset="0"/>
                <a:ea typeface="Times New Roman" pitchFamily="18" charset="0"/>
                <a:cs typeface="Times New Roman" pitchFamily="18" charset="0"/>
              </a:rPr>
              <a:t>    </a:t>
            </a: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in the water pipes.</a:t>
            </a:r>
            <a:endParaRPr kumimoji="0" lang="vi-VN"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4, Jack will be putting low energy</a:t>
            </a:r>
          </a:p>
          <a:p>
            <a:pPr marL="0" marR="0" lvl="0" indent="0" algn="l" defTabSz="914400" rtl="0" eaLnBrk="0" fontAlgn="base" latinLnBrk="0" hangingPunct="0">
              <a:lnSpc>
                <a:spcPct val="100000"/>
              </a:lnSpc>
              <a:spcBef>
                <a:spcPct val="0"/>
              </a:spcBef>
              <a:spcAft>
                <a:spcPct val="0"/>
              </a:spcAft>
              <a:buClrTx/>
              <a:buSzTx/>
              <a:buFontTx/>
              <a:buNone/>
              <a:tabLst/>
            </a:pPr>
            <a:r>
              <a:rPr lang="vi-VN" sz="2800" b="1" dirty="0" smtClean="0">
                <a:latin typeface="Arial" pitchFamily="34" charset="0"/>
                <a:ea typeface="Times New Roman" pitchFamily="18" charset="0"/>
                <a:cs typeface="Times New Roman" pitchFamily="18" charset="0"/>
              </a:rPr>
              <a:t>   </a:t>
            </a: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light bulbs in the classrooms.</a:t>
            </a:r>
          </a:p>
          <a:p>
            <a:pPr eaLnBrk="0" fontAlgn="base" hangingPunct="0">
              <a:spcBef>
                <a:spcPct val="0"/>
              </a:spcBef>
              <a:spcAft>
                <a:spcPct val="0"/>
              </a:spcAft>
            </a:pPr>
            <a:r>
              <a:rPr lang="vi-VN" sz="2800" b="1" dirty="0" smtClean="0">
                <a:latin typeface="Arial" pitchFamily="34" charset="0"/>
                <a:ea typeface="Times New Roman" pitchFamily="18" charset="0"/>
                <a:cs typeface="Times New Roman" pitchFamily="18" charset="0"/>
              </a:rPr>
              <a:t>5, Kate will be showing a film on </a:t>
            </a:r>
          </a:p>
          <a:p>
            <a:pPr eaLnBrk="0" fontAlgn="base" hangingPunct="0">
              <a:spcBef>
                <a:spcPct val="0"/>
              </a:spcBef>
              <a:spcAft>
                <a:spcPct val="0"/>
              </a:spcAft>
            </a:pPr>
            <a:r>
              <a:rPr lang="vi-VN" sz="2800" b="1" dirty="0" smtClean="0">
                <a:latin typeface="Arial" pitchFamily="34" charset="0"/>
                <a:ea typeface="Times New Roman" pitchFamily="18" charset="0"/>
                <a:cs typeface="Times New Roman" pitchFamily="18" charset="0"/>
              </a:rPr>
              <a:t>    types of renewable energy </a:t>
            </a:r>
          </a:p>
          <a:p>
            <a:pPr eaLnBrk="0" fontAlgn="base" hangingPunct="0">
              <a:spcBef>
                <a:spcPct val="0"/>
              </a:spcBef>
              <a:spcAft>
                <a:spcPct val="0"/>
              </a:spcAft>
            </a:pPr>
            <a:r>
              <a:rPr lang="vi-VN" sz="2800" b="1" dirty="0" smtClean="0">
                <a:latin typeface="Arial" pitchFamily="34" charset="0"/>
                <a:ea typeface="Times New Roman" pitchFamily="18" charset="0"/>
                <a:cs typeface="Times New Roman" pitchFamily="18" charset="0"/>
              </a:rPr>
              <a:t>    sources. </a:t>
            </a:r>
            <a:endParaRPr kumimoji="0" lang="vi-VN"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10" name="Rectangle 9"/>
          <p:cNvSpPr/>
          <p:nvPr/>
        </p:nvSpPr>
        <p:spPr>
          <a:xfrm>
            <a:off x="3200400" y="722293"/>
            <a:ext cx="5562600" cy="954107"/>
          </a:xfrm>
          <a:prstGeom prst="rect">
            <a:avLst/>
          </a:prstGeom>
        </p:spPr>
        <p:txBody>
          <a:bodyPr wrap="square">
            <a:spAutoFit/>
          </a:bodyPr>
          <a:lstStyle/>
          <a:p>
            <a:pPr lvl="0" fontAlgn="base">
              <a:spcBef>
                <a:spcPct val="0"/>
              </a:spcBef>
              <a:spcAft>
                <a:spcPct val="0"/>
              </a:spcAft>
            </a:pPr>
            <a:r>
              <a:rPr lang="vi-VN" sz="2800" b="1" i="1" dirty="0" smtClean="0">
                <a:solidFill>
                  <a:srgbClr val="009900"/>
                </a:solidFill>
                <a:latin typeface="Arial" pitchFamily="34" charset="0"/>
                <a:ea typeface="Times New Roman" pitchFamily="18" charset="0"/>
                <a:cs typeface="Times New Roman" pitchFamily="18" charset="0"/>
              </a:rPr>
              <a:t>Write what these students will be doing tomorrow afternoon. </a:t>
            </a:r>
            <a:endParaRPr lang="vi-VN" sz="2800" b="1" dirty="0" smtClean="0">
              <a:solidFill>
                <a:srgbClr val="009900"/>
              </a:solidFill>
              <a:latin typeface="Arial" pitchFamily="34" charset="0"/>
              <a:cs typeface="Arial" pitchFamily="34" charset="0"/>
            </a:endParaRPr>
          </a:p>
        </p:txBody>
      </p:sp>
      <p:sp>
        <p:nvSpPr>
          <p:cNvPr id="12" name="Rectangle 11"/>
          <p:cNvSpPr/>
          <p:nvPr/>
        </p:nvSpPr>
        <p:spPr>
          <a:xfrm>
            <a:off x="2895600" y="76200"/>
            <a:ext cx="1983235" cy="523220"/>
          </a:xfrm>
          <a:prstGeom prst="rect">
            <a:avLst/>
          </a:prstGeom>
          <a:solidFill>
            <a:schemeClr val="accent2">
              <a:lumMod val="20000"/>
              <a:lumOff val="80000"/>
            </a:schemeClr>
          </a:solidFill>
        </p:spPr>
        <p:txBody>
          <a:bodyPr wrap="none">
            <a:spAutoFit/>
          </a:bodyPr>
          <a:lstStyle/>
          <a:p>
            <a:r>
              <a:rPr lang="vi-VN" sz="2800" b="1" i="1" dirty="0" smtClean="0">
                <a:solidFill>
                  <a:prstClr val="black"/>
                </a:solidFill>
                <a:latin typeface="Arial" pitchFamily="34" charset="0"/>
                <a:ea typeface="Times New Roman" pitchFamily="18" charset="0"/>
                <a:cs typeface="Times New Roman" pitchFamily="18" charset="0"/>
              </a:rPr>
              <a:t>Activity 6. </a:t>
            </a:r>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 grpId="0" animBg="1"/>
      <p:bldP spid="10" grpId="0"/>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228600" y="1949708"/>
            <a:ext cx="88392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tab pos="228600" algn="l"/>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1. Waves will be used as an environmentally </a:t>
            </a:r>
          </a:p>
          <a:p>
            <a:pPr marL="0" marR="0" lvl="0" indent="0" algn="l" defTabSz="914400" rtl="0" eaLnBrk="0" fontAlgn="base" latinLnBrk="0" hangingPunct="0">
              <a:lnSpc>
                <a:spcPct val="100000"/>
              </a:lnSpc>
              <a:spcBef>
                <a:spcPct val="0"/>
              </a:spcBef>
              <a:spcAft>
                <a:spcPct val="0"/>
              </a:spcAft>
              <a:buClrTx/>
              <a:buSzTx/>
              <a:tabLst>
                <a:tab pos="228600" algn="l"/>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friendly energy source. </a:t>
            </a:r>
            <a:endParaRPr kumimoji="0" lang="vi-VN"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28600" algn="l"/>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2. A network of wind turbines will be installed to </a:t>
            </a:r>
          </a:p>
          <a:p>
            <a:pPr marL="0" marR="0" lvl="0" indent="0" algn="l" defTabSz="914400" rtl="0" eaLnBrk="0" fontAlgn="base" latinLnBrk="0" hangingPunct="0">
              <a:lnSpc>
                <a:spcPct val="100000"/>
              </a:lnSpc>
              <a:spcBef>
                <a:spcPct val="0"/>
              </a:spcBef>
              <a:spcAft>
                <a:spcPct val="0"/>
              </a:spcAft>
              <a:buClrTx/>
              <a:buSzTx/>
              <a:tabLst>
                <a:tab pos="228600" algn="l"/>
              </a:tabLst>
            </a:pPr>
            <a:r>
              <a:rPr lang="vi-VN" sz="2800" b="1" dirty="0" smtClean="0">
                <a:latin typeface="Arial" pitchFamily="34" charset="0"/>
                <a:ea typeface="Times New Roman" pitchFamily="18" charset="0"/>
                <a:cs typeface="Times New Roman" pitchFamily="18" charset="0"/>
              </a:rPr>
              <a:t>    </a:t>
            </a: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make electricity.</a:t>
            </a:r>
            <a:endParaRPr kumimoji="0" lang="vi-VN"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28600" algn="l"/>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3. In the countryside , plants will be burntn to</a:t>
            </a:r>
          </a:p>
          <a:p>
            <a:pPr marL="0" marR="0" lvl="0" indent="0" algn="l" defTabSz="914400" rtl="0" eaLnBrk="0" fontAlgn="base" latinLnBrk="0" hangingPunct="0">
              <a:lnSpc>
                <a:spcPct val="100000"/>
              </a:lnSpc>
              <a:spcBef>
                <a:spcPct val="0"/>
              </a:spcBef>
              <a:spcAft>
                <a:spcPct val="0"/>
              </a:spcAft>
              <a:buClrTx/>
              <a:buSzTx/>
              <a:tabLst>
                <a:tab pos="228600" algn="l"/>
              </a:tabLst>
            </a:pPr>
            <a:r>
              <a:rPr lang="vi-VN" sz="2800" b="1" dirty="0" smtClean="0">
                <a:latin typeface="Arial" pitchFamily="34" charset="0"/>
                <a:ea typeface="Times New Roman" pitchFamily="18" charset="0"/>
                <a:cs typeface="Times New Roman" pitchFamily="18" charset="0"/>
              </a:rPr>
              <a:t>   </a:t>
            </a: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produce heat.</a:t>
            </a:r>
            <a:endParaRPr kumimoji="0" lang="vi-VN"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28600" algn="l"/>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4. Energy consumption will be reduced as much </a:t>
            </a:r>
          </a:p>
          <a:p>
            <a:pPr marL="0" marR="0" lvl="0" indent="0" algn="l" defTabSz="914400" rtl="0" eaLnBrk="0" fontAlgn="base" latinLnBrk="0" hangingPunct="0">
              <a:lnSpc>
                <a:spcPct val="100000"/>
              </a:lnSpc>
              <a:spcBef>
                <a:spcPct val="0"/>
              </a:spcBef>
              <a:spcAft>
                <a:spcPct val="0"/>
              </a:spcAft>
              <a:buClrTx/>
              <a:buSzTx/>
              <a:tabLst>
                <a:tab pos="228600" algn="l"/>
              </a:tabLst>
            </a:pPr>
            <a:r>
              <a:rPr lang="vi-VN" sz="2800" b="1" dirty="0" smtClean="0">
                <a:latin typeface="Arial" pitchFamily="34" charset="0"/>
                <a:ea typeface="Times New Roman" pitchFamily="18" charset="0"/>
                <a:cs typeface="Times New Roman" pitchFamily="18" charset="0"/>
              </a:rPr>
              <a:t>    </a:t>
            </a: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as possible.</a:t>
            </a:r>
            <a:endParaRPr kumimoji="0" lang="vi-VN"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28600" algn="l"/>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5. Alternative sources of energy will be developed.</a:t>
            </a:r>
            <a:endParaRPr kumimoji="0" lang="vi-VN"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6.Solar energy will be used to solve the problem </a:t>
            </a: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lang="vi-VN" sz="2800" b="1" dirty="0" smtClean="0">
                <a:latin typeface="Arial" pitchFamily="34" charset="0"/>
                <a:ea typeface="Times New Roman" pitchFamily="18" charset="0"/>
                <a:cs typeface="Arial" pitchFamily="34" charset="0"/>
              </a:rPr>
              <a:t>    </a:t>
            </a: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of the shortage of energy.</a:t>
            </a:r>
            <a:r>
              <a:rPr kumimoji="0" lang="vi-VN" sz="2800" b="1" i="0" u="none" strike="noStrike" cap="none" normalizeH="0" baseline="0" dirty="0" smtClean="0">
                <a:ln>
                  <a:noFill/>
                </a:ln>
                <a:solidFill>
                  <a:schemeClr val="tx1"/>
                </a:solidFill>
                <a:effectLst/>
                <a:latin typeface="Arial" pitchFamily="34" charset="0"/>
                <a:cs typeface="Arial" pitchFamily="34" charset="0"/>
              </a:rPr>
              <a:t> </a:t>
            </a:r>
          </a:p>
        </p:txBody>
      </p:sp>
      <p:sp>
        <p:nvSpPr>
          <p:cNvPr id="5" name="Rectangle 4"/>
          <p:cNvSpPr/>
          <p:nvPr/>
        </p:nvSpPr>
        <p:spPr>
          <a:xfrm>
            <a:off x="762000" y="467380"/>
            <a:ext cx="8610600" cy="523220"/>
          </a:xfrm>
          <a:prstGeom prst="rect">
            <a:avLst/>
          </a:prstGeom>
        </p:spPr>
        <p:txBody>
          <a:bodyPr wrap="square">
            <a:spAutoFit/>
          </a:bodyPr>
          <a:lstStyle/>
          <a:p>
            <a:pPr lvl="0" fontAlgn="base">
              <a:spcBef>
                <a:spcPct val="0"/>
              </a:spcBef>
              <a:spcAft>
                <a:spcPct val="0"/>
              </a:spcAft>
              <a:tabLst>
                <a:tab pos="228600" algn="l"/>
              </a:tabLst>
            </a:pPr>
            <a:r>
              <a:rPr lang="vi-VN" sz="2800" b="1" i="1" dirty="0" smtClean="0">
                <a:solidFill>
                  <a:srgbClr val="009900"/>
                </a:solidFill>
                <a:latin typeface="Arial" pitchFamily="34" charset="0"/>
                <a:ea typeface="Times New Roman" pitchFamily="18" charset="0"/>
                <a:cs typeface="Times New Roman" pitchFamily="18" charset="0"/>
              </a:rPr>
              <a:t>Change these sentences into the passive voice</a:t>
            </a:r>
            <a:r>
              <a:rPr lang="vi-VN" sz="2800" b="1" dirty="0" smtClean="0">
                <a:solidFill>
                  <a:srgbClr val="009900"/>
                </a:solidFill>
                <a:latin typeface="Arial" pitchFamily="34" charset="0"/>
                <a:ea typeface="Times New Roman" pitchFamily="18" charset="0"/>
                <a:cs typeface="Times New Roman" pitchFamily="18" charset="0"/>
              </a:rPr>
              <a:t>. </a:t>
            </a:r>
            <a:endParaRPr lang="vi-VN" sz="2800" b="1" dirty="0" smtClean="0">
              <a:solidFill>
                <a:srgbClr val="009900"/>
              </a:solidFill>
              <a:latin typeface="Arial" pitchFamily="34" charset="0"/>
              <a:cs typeface="Arial" pitchFamily="34" charset="0"/>
            </a:endParaRPr>
          </a:p>
        </p:txBody>
      </p:sp>
      <p:sp>
        <p:nvSpPr>
          <p:cNvPr id="6" name="Rectangle 5"/>
          <p:cNvSpPr/>
          <p:nvPr/>
        </p:nvSpPr>
        <p:spPr>
          <a:xfrm>
            <a:off x="152400" y="76200"/>
            <a:ext cx="1983235" cy="523220"/>
          </a:xfrm>
          <a:prstGeom prst="rect">
            <a:avLst/>
          </a:prstGeom>
          <a:solidFill>
            <a:schemeClr val="accent2">
              <a:lumMod val="20000"/>
              <a:lumOff val="80000"/>
            </a:schemeClr>
          </a:solidFill>
        </p:spPr>
        <p:txBody>
          <a:bodyPr wrap="none">
            <a:spAutoFit/>
          </a:bodyPr>
          <a:lstStyle/>
          <a:p>
            <a:r>
              <a:rPr lang="vi-VN" sz="2800" b="1" i="1" dirty="0" smtClean="0">
                <a:solidFill>
                  <a:prstClr val="black"/>
                </a:solidFill>
                <a:latin typeface="Arial" pitchFamily="34" charset="0"/>
                <a:ea typeface="Times New Roman" pitchFamily="18" charset="0"/>
                <a:cs typeface="Times New Roman" pitchFamily="18" charset="0"/>
              </a:rPr>
              <a:t>Activity 7. </a:t>
            </a:r>
            <a:endParaRPr lang="vi-VN" dirty="0"/>
          </a:p>
        </p:txBody>
      </p:sp>
      <p:sp>
        <p:nvSpPr>
          <p:cNvPr id="7" name="TextBox 6"/>
          <p:cNvSpPr txBox="1"/>
          <p:nvPr/>
        </p:nvSpPr>
        <p:spPr>
          <a:xfrm>
            <a:off x="228600" y="1066800"/>
            <a:ext cx="8610600" cy="954107"/>
          </a:xfrm>
          <a:prstGeom prst="rect">
            <a:avLst/>
          </a:prstGeom>
          <a:solidFill>
            <a:srgbClr val="FFFF66"/>
          </a:solidFill>
        </p:spPr>
        <p:txBody>
          <a:bodyPr wrap="square" rtlCol="0">
            <a:spAutoFit/>
          </a:bodyPr>
          <a:lstStyle/>
          <a:p>
            <a:r>
              <a:rPr lang="vi-VN" sz="2800" b="1" i="1" dirty="0" smtClean="0"/>
              <a:t>Example. </a:t>
            </a:r>
            <a:r>
              <a:rPr lang="vi-VN" sz="2800" b="1" dirty="0" smtClean="0"/>
              <a:t>	We will use lower energy light bulbs.</a:t>
            </a:r>
          </a:p>
          <a:p>
            <a:r>
              <a:rPr lang="vi-VN" sz="2800" b="1" dirty="0" smtClean="0"/>
              <a:t>		Lower energy light bulbs will be used</a:t>
            </a:r>
            <a:endParaRPr lang="vi-VN"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7" grpId="0"/>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457200" y="533400"/>
            <a:ext cx="8305800" cy="40010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4400" b="1" i="0" u="none" strike="noStrike" cap="none" normalizeH="0" baseline="0" dirty="0" smtClean="0">
                <a:ln>
                  <a:noFill/>
                </a:ln>
                <a:solidFill>
                  <a:srgbClr val="009900"/>
                </a:solidFill>
                <a:effectLst/>
                <a:latin typeface="Arial" pitchFamily="34" charset="0"/>
                <a:ea typeface="Times New Roman" pitchFamily="18" charset="0"/>
                <a:cs typeface="Times New Roman" pitchFamily="18" charset="0"/>
              </a:rPr>
              <a:t>Homework</a:t>
            </a:r>
            <a:r>
              <a:rPr kumimoji="0" lang="vi-VN" sz="4400" b="1" i="0" u="none" strike="noStrike" cap="none" normalizeH="0" baseline="0" dirty="0" smtClean="0">
                <a:ln>
                  <a:noFill/>
                </a:ln>
                <a:solidFill>
                  <a:srgbClr val="000099"/>
                </a:solidFill>
                <a:effectLst/>
                <a:latin typeface="Arial" pitchFamily="34" charset="0"/>
                <a:ea typeface="Times New Roman" pitchFamily="18" charset="0"/>
                <a:cs typeface="Times New Roman" pitchFamily="18" charset="0"/>
              </a:rPr>
              <a:t> </a:t>
            </a:r>
            <a:endParaRPr kumimoji="0" lang="vi-VN" sz="4400" b="1" i="0" u="none" strike="noStrike" cap="none" normalizeH="0" baseline="0" dirty="0" smtClean="0">
              <a:ln>
                <a:noFill/>
              </a:ln>
              <a:solidFill>
                <a:srgbClr val="000099"/>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vi-VN" sz="2800" b="1" i="0" u="none" strike="noStrike" cap="none" normalizeH="0" baseline="0" dirty="0" smtClean="0">
                <a:ln>
                  <a:noFill/>
                </a:ln>
                <a:solidFill>
                  <a:srgbClr val="000099"/>
                </a:solidFill>
                <a:effectLst/>
                <a:latin typeface="Arial" pitchFamily="34" charset="0"/>
                <a:ea typeface="Times New Roman" pitchFamily="18" charset="0"/>
                <a:cs typeface="Times New Roman" pitchFamily="18" charset="0"/>
              </a:rPr>
              <a:t>- Learn by heart all the new words.</a:t>
            </a:r>
            <a:endParaRPr kumimoji="0" lang="vi-VN" sz="2800" b="1" i="0" u="none" strike="noStrike" cap="none" normalizeH="0" baseline="0" dirty="0" smtClean="0">
              <a:ln>
                <a:noFill/>
              </a:ln>
              <a:solidFill>
                <a:srgbClr val="000099"/>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vi-VN" sz="2800" b="1" i="0" u="none" strike="noStrike" cap="none" normalizeH="0" baseline="0" dirty="0" smtClean="0">
                <a:ln>
                  <a:noFill/>
                </a:ln>
                <a:solidFill>
                  <a:srgbClr val="000099"/>
                </a:solidFill>
                <a:effectLst/>
                <a:latin typeface="Arial" pitchFamily="34" charset="0"/>
                <a:ea typeface="Times New Roman" pitchFamily="18" charset="0"/>
                <a:cs typeface="Times New Roman" pitchFamily="18" charset="0"/>
              </a:rPr>
              <a:t>- Prepare for next lesson ( find the meaning of</a:t>
            </a:r>
          </a:p>
          <a:p>
            <a:pPr marL="0" marR="0" lvl="0" indent="0" algn="l" defTabSz="914400" rtl="0" eaLnBrk="0" fontAlgn="base" latinLnBrk="0" hangingPunct="0">
              <a:lnSpc>
                <a:spcPct val="150000"/>
              </a:lnSpc>
              <a:spcBef>
                <a:spcPct val="0"/>
              </a:spcBef>
              <a:spcAft>
                <a:spcPct val="0"/>
              </a:spcAft>
              <a:buClrTx/>
              <a:buSzTx/>
              <a:buFontTx/>
              <a:buNone/>
              <a:tabLst/>
            </a:pPr>
            <a:r>
              <a:rPr kumimoji="0" lang="vi-VN" sz="2800" b="1" i="0" u="none" strike="noStrike" cap="none" normalizeH="0" baseline="0" dirty="0" smtClean="0">
                <a:ln>
                  <a:noFill/>
                </a:ln>
                <a:solidFill>
                  <a:srgbClr val="000099"/>
                </a:solidFill>
                <a:effectLst/>
                <a:latin typeface="Arial" pitchFamily="34" charset="0"/>
                <a:ea typeface="Times New Roman" pitchFamily="18" charset="0"/>
                <a:cs typeface="Times New Roman" pitchFamily="18" charset="0"/>
              </a:rPr>
              <a:t>     the new words in the next lesson ) </a:t>
            </a:r>
            <a:endParaRPr kumimoji="0" lang="vi-VN" sz="2800" b="1" i="0" u="none" strike="noStrike" cap="none" normalizeH="0" baseline="0" dirty="0" smtClean="0">
              <a:ln>
                <a:noFill/>
              </a:ln>
              <a:solidFill>
                <a:srgbClr val="000099"/>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vi-VN" sz="2800" b="1" i="0" u="none" strike="noStrike" cap="none" normalizeH="0" baseline="0" dirty="0" smtClean="0">
                <a:ln>
                  <a:noFill/>
                </a:ln>
                <a:solidFill>
                  <a:srgbClr val="000099"/>
                </a:solidFill>
                <a:effectLst/>
                <a:latin typeface="Arial" pitchFamily="34" charset="0"/>
                <a:ea typeface="Times New Roman" pitchFamily="18" charset="0"/>
                <a:cs typeface="Times New Roman" pitchFamily="18" charset="0"/>
              </a:rPr>
              <a:t>- Do  B3,4,5,6 ( workbook)</a:t>
            </a:r>
            <a:endParaRPr kumimoji="0" lang="vi-VN" sz="2800" b="1" i="0" u="none" strike="noStrike" cap="none" normalizeH="0" baseline="0" dirty="0" smtClean="0">
              <a:ln>
                <a:noFill/>
              </a:ln>
              <a:solidFill>
                <a:srgbClr val="000099"/>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vi-VN" sz="2800" b="1" i="0" u="none" strike="noStrike" cap="none" normalizeH="0" baseline="0" dirty="0" smtClean="0">
                <a:ln>
                  <a:noFill/>
                </a:ln>
                <a:solidFill>
                  <a:srgbClr val="000099"/>
                </a:solidFill>
                <a:effectLst/>
                <a:latin typeface="Arial" pitchFamily="34" charset="0"/>
                <a:ea typeface="Times New Roman" pitchFamily="18" charset="0"/>
                <a:cs typeface="Times New Roman" pitchFamily="18" charset="0"/>
              </a:rPr>
              <a:t>- Redo section 2,6, – students’ book</a:t>
            </a:r>
            <a:endParaRPr kumimoji="0" lang="vi-VN" sz="2800" b="1" i="0" u="none" strike="noStrike" cap="none" normalizeH="0" baseline="0" dirty="0" smtClean="0">
              <a:ln>
                <a:noFill/>
              </a:ln>
              <a:solidFill>
                <a:srgbClr val="000099"/>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85800" y="1905000"/>
            <a:ext cx="7620000" cy="523220"/>
          </a:xfrm>
          <a:prstGeom prst="rect">
            <a:avLst/>
          </a:prstGeom>
          <a:noFill/>
        </p:spPr>
        <p:txBody>
          <a:bodyPr wrap="square" rtlCol="0">
            <a:spAutoFit/>
          </a:bodyPr>
          <a:lstStyle/>
          <a:p>
            <a:r>
              <a:rPr lang="en-US" sz="2800" b="1" dirty="0" smtClean="0"/>
              <a:t>This time next week we will be studying Unit 11.</a:t>
            </a:r>
            <a:endParaRPr lang="vi-VN" sz="2800" b="1" dirty="0"/>
          </a:p>
        </p:txBody>
      </p:sp>
      <p:sp>
        <p:nvSpPr>
          <p:cNvPr id="6" name="TextBox 5"/>
          <p:cNvSpPr txBox="1"/>
          <p:nvPr/>
        </p:nvSpPr>
        <p:spPr>
          <a:xfrm>
            <a:off x="990600" y="381000"/>
            <a:ext cx="5029200" cy="523220"/>
          </a:xfrm>
          <a:prstGeom prst="rect">
            <a:avLst/>
          </a:prstGeom>
          <a:noFill/>
        </p:spPr>
        <p:txBody>
          <a:bodyPr wrap="square" rtlCol="0">
            <a:spAutoFit/>
          </a:bodyPr>
          <a:lstStyle/>
          <a:p>
            <a:r>
              <a:rPr lang="en-US" sz="2800" b="1" dirty="0" smtClean="0"/>
              <a:t>Next week we will study Unit 11.</a:t>
            </a:r>
            <a:endParaRPr lang="vi-VN" sz="2800" b="1" dirty="0"/>
          </a:p>
        </p:txBody>
      </p:sp>
      <p:sp>
        <p:nvSpPr>
          <p:cNvPr id="7" name="TextBox 6"/>
          <p:cNvSpPr txBox="1"/>
          <p:nvPr/>
        </p:nvSpPr>
        <p:spPr>
          <a:xfrm>
            <a:off x="685800" y="1905000"/>
            <a:ext cx="7620000" cy="523220"/>
          </a:xfrm>
          <a:prstGeom prst="rect">
            <a:avLst/>
          </a:prstGeom>
          <a:noFill/>
        </p:spPr>
        <p:txBody>
          <a:bodyPr wrap="square" rtlCol="0">
            <a:spAutoFit/>
          </a:bodyPr>
          <a:lstStyle/>
          <a:p>
            <a:r>
              <a:rPr lang="en-US" sz="2800" b="1" u="sng" dirty="0" smtClean="0"/>
              <a:t>This time next week </a:t>
            </a:r>
            <a:r>
              <a:rPr lang="en-US" sz="2800" b="1" dirty="0" smtClean="0"/>
              <a:t>we </a:t>
            </a:r>
            <a:r>
              <a:rPr lang="en-US" sz="2800" b="1" dirty="0" smtClean="0">
                <a:solidFill>
                  <a:srgbClr val="7030A0"/>
                </a:solidFill>
              </a:rPr>
              <a:t>will be studying </a:t>
            </a:r>
            <a:r>
              <a:rPr lang="en-US" sz="2800" b="1" dirty="0" smtClean="0"/>
              <a:t>Unit 11.</a:t>
            </a:r>
            <a:endParaRPr lang="vi-VN" sz="2800" b="1" dirty="0"/>
          </a:p>
        </p:txBody>
      </p:sp>
      <p:sp>
        <p:nvSpPr>
          <p:cNvPr id="4" name="TextBox 3"/>
          <p:cNvSpPr txBox="1"/>
          <p:nvPr/>
        </p:nvSpPr>
        <p:spPr>
          <a:xfrm>
            <a:off x="990600" y="381000"/>
            <a:ext cx="5029200" cy="523220"/>
          </a:xfrm>
          <a:prstGeom prst="rect">
            <a:avLst/>
          </a:prstGeom>
          <a:noFill/>
        </p:spPr>
        <p:txBody>
          <a:bodyPr wrap="square" rtlCol="0">
            <a:spAutoFit/>
          </a:bodyPr>
          <a:lstStyle/>
          <a:p>
            <a:r>
              <a:rPr lang="en-US" sz="2800" b="1" u="sng" dirty="0" smtClean="0"/>
              <a:t>Next week </a:t>
            </a:r>
            <a:r>
              <a:rPr lang="en-US" sz="2800" b="1" dirty="0" smtClean="0"/>
              <a:t>we </a:t>
            </a:r>
            <a:r>
              <a:rPr lang="en-US" sz="2800" b="1" dirty="0" smtClean="0">
                <a:solidFill>
                  <a:srgbClr val="7030A0"/>
                </a:solidFill>
              </a:rPr>
              <a:t>will study </a:t>
            </a:r>
            <a:r>
              <a:rPr lang="en-US" sz="2800" b="1" dirty="0" smtClean="0"/>
              <a:t>Unit 11.</a:t>
            </a:r>
            <a:endParaRPr lang="vi-VN" sz="2800" b="1" dirty="0"/>
          </a:p>
        </p:txBody>
      </p:sp>
      <p:sp>
        <p:nvSpPr>
          <p:cNvPr id="8" name="TextBox 7"/>
          <p:cNvSpPr txBox="1"/>
          <p:nvPr/>
        </p:nvSpPr>
        <p:spPr>
          <a:xfrm>
            <a:off x="304800" y="1066800"/>
            <a:ext cx="8382000" cy="461665"/>
          </a:xfrm>
          <a:prstGeom prst="rect">
            <a:avLst/>
          </a:prstGeom>
          <a:solidFill>
            <a:srgbClr val="66FF99"/>
          </a:solidFill>
          <a:ln w="28575">
            <a:solidFill>
              <a:schemeClr val="accent1"/>
            </a:solidFill>
          </a:ln>
        </p:spPr>
        <p:txBody>
          <a:bodyPr wrap="square" rtlCol="0">
            <a:spAutoFit/>
          </a:bodyPr>
          <a:lstStyle/>
          <a:p>
            <a:r>
              <a:rPr lang="en-US" sz="2400" b="1" dirty="0" smtClean="0">
                <a:solidFill>
                  <a:srgbClr val="000099"/>
                </a:solidFill>
                <a:sym typeface="Webdings"/>
              </a:rPr>
              <a:t></a:t>
            </a:r>
            <a:r>
              <a:rPr lang="en-US" sz="2400" b="1" dirty="0" smtClean="0">
                <a:solidFill>
                  <a:srgbClr val="000099"/>
                </a:solidFill>
                <a:latin typeface="Arial" pitchFamily="34" charset="0"/>
                <a:cs typeface="Arial" pitchFamily="34" charset="0"/>
              </a:rPr>
              <a:t>Future simple - </a:t>
            </a:r>
            <a:r>
              <a:rPr lang="en-US" sz="2400" b="1" i="1" dirty="0" smtClean="0">
                <a:solidFill>
                  <a:srgbClr val="FF0000"/>
                </a:solidFill>
                <a:latin typeface="Arial" pitchFamily="34" charset="0"/>
                <a:cs typeface="Arial" pitchFamily="34" charset="0"/>
              </a:rPr>
              <a:t>future actions, predictions, hopes, etc.</a:t>
            </a:r>
            <a:endParaRPr lang="vi-VN" sz="2400" b="1" i="1" dirty="0">
              <a:solidFill>
                <a:srgbClr val="FF0000"/>
              </a:solidFill>
              <a:latin typeface="Arial" pitchFamily="34" charset="0"/>
              <a:cs typeface="Arial" pitchFamily="34" charset="0"/>
            </a:endParaRPr>
          </a:p>
        </p:txBody>
      </p:sp>
      <p:sp>
        <p:nvSpPr>
          <p:cNvPr id="9" name="TextBox 8"/>
          <p:cNvSpPr txBox="1"/>
          <p:nvPr/>
        </p:nvSpPr>
        <p:spPr>
          <a:xfrm>
            <a:off x="381000" y="2590800"/>
            <a:ext cx="8382000" cy="830997"/>
          </a:xfrm>
          <a:prstGeom prst="rect">
            <a:avLst/>
          </a:prstGeom>
          <a:solidFill>
            <a:srgbClr val="66FF99"/>
          </a:solidFill>
          <a:ln w="38100">
            <a:solidFill>
              <a:schemeClr val="accent1"/>
            </a:solidFill>
          </a:ln>
        </p:spPr>
        <p:txBody>
          <a:bodyPr wrap="square" rtlCol="0">
            <a:spAutoFit/>
          </a:bodyPr>
          <a:lstStyle/>
          <a:p>
            <a:r>
              <a:rPr lang="en-US" sz="2400" b="1" dirty="0" smtClean="0">
                <a:solidFill>
                  <a:srgbClr val="000099"/>
                </a:solidFill>
                <a:sym typeface="Webdings"/>
              </a:rPr>
              <a:t></a:t>
            </a:r>
            <a:r>
              <a:rPr lang="en-US" sz="2400" b="1" dirty="0" smtClean="0">
                <a:solidFill>
                  <a:srgbClr val="000099"/>
                </a:solidFill>
                <a:latin typeface="Arial" pitchFamily="34" charset="0"/>
                <a:cs typeface="Arial" pitchFamily="34" charset="0"/>
              </a:rPr>
              <a:t>Future continuous - </a:t>
            </a:r>
            <a:r>
              <a:rPr lang="en-US" sz="2400" b="1" i="1" dirty="0" smtClean="0">
                <a:solidFill>
                  <a:srgbClr val="FF0000"/>
                </a:solidFill>
                <a:latin typeface="Arial" pitchFamily="34" charset="0"/>
                <a:cs typeface="Arial" pitchFamily="34" charset="0"/>
              </a:rPr>
              <a:t>an action in progress at a definite</a:t>
            </a:r>
          </a:p>
          <a:p>
            <a:r>
              <a:rPr lang="en-US" sz="2400" b="1" i="1" dirty="0" smtClean="0">
                <a:solidFill>
                  <a:srgbClr val="FF0000"/>
                </a:solidFill>
                <a:latin typeface="Arial" pitchFamily="34" charset="0"/>
                <a:cs typeface="Arial" pitchFamily="34" charset="0"/>
              </a:rPr>
              <a:t>                                       point of time in the future.</a:t>
            </a:r>
            <a:endParaRPr lang="vi-VN" sz="2400" b="1" i="1" dirty="0">
              <a:solidFill>
                <a:srgbClr val="FF0000"/>
              </a:solidFill>
              <a:latin typeface="Arial" pitchFamily="34" charset="0"/>
              <a:cs typeface="Arial" pitchFamily="34" charset="0"/>
            </a:endParaRPr>
          </a:p>
        </p:txBody>
      </p:sp>
      <p:sp>
        <p:nvSpPr>
          <p:cNvPr id="11" name="Rounded Rectangle 10"/>
          <p:cNvSpPr/>
          <p:nvPr/>
        </p:nvSpPr>
        <p:spPr>
          <a:xfrm>
            <a:off x="2362200" y="3733800"/>
            <a:ext cx="4495800" cy="1371600"/>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solidFill>
                  <a:schemeClr val="tx1"/>
                </a:solidFill>
              </a:rPr>
              <a:t>(+) S   +  will be  +  V_ing</a:t>
            </a:r>
          </a:p>
          <a:p>
            <a:r>
              <a:rPr lang="en-US" sz="2800" b="1" dirty="0" smtClean="0">
                <a:solidFill>
                  <a:schemeClr val="tx1"/>
                </a:solidFill>
              </a:rPr>
              <a:t>(- ) S   +  will not be  +  V_ing</a:t>
            </a:r>
          </a:p>
          <a:p>
            <a:r>
              <a:rPr lang="en-US" sz="2800" b="1" dirty="0" smtClean="0">
                <a:solidFill>
                  <a:schemeClr val="tx1"/>
                </a:solidFill>
              </a:rPr>
              <a:t>(?) Will  + S  + be  +  V_ing?</a:t>
            </a:r>
            <a:endParaRPr lang="vi-VN" sz="2800" b="1" dirty="0">
              <a:solidFill>
                <a:schemeClr val="tx1"/>
              </a:solidFill>
            </a:endParaRPr>
          </a:p>
        </p:txBody>
      </p:sp>
      <p:cxnSp>
        <p:nvCxnSpPr>
          <p:cNvPr id="13" name="Straight Connector 12"/>
          <p:cNvCxnSpPr/>
          <p:nvPr/>
        </p:nvCxnSpPr>
        <p:spPr>
          <a:xfrm>
            <a:off x="7239000" y="2971800"/>
            <a:ext cx="1219200" cy="1588"/>
          </a:xfrm>
          <a:prstGeom prst="line">
            <a:avLst/>
          </a:prstGeom>
          <a:ln w="38100">
            <a:solidFill>
              <a:srgbClr val="000099"/>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3747655" y="3332020"/>
            <a:ext cx="1752600" cy="1588"/>
          </a:xfrm>
          <a:prstGeom prst="line">
            <a:avLst/>
          </a:prstGeom>
          <a:ln w="38100">
            <a:solidFill>
              <a:srgbClr val="000099"/>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81000" y="3733800"/>
            <a:ext cx="990600" cy="523220"/>
          </a:xfrm>
          <a:prstGeom prst="rect">
            <a:avLst/>
          </a:prstGeom>
          <a:solidFill>
            <a:srgbClr val="FFC000"/>
          </a:solidFill>
        </p:spPr>
        <p:txBody>
          <a:bodyPr wrap="square" rtlCol="0">
            <a:spAutoFit/>
          </a:bodyPr>
          <a:lstStyle/>
          <a:p>
            <a:r>
              <a:rPr lang="en-US" sz="2800" b="1" dirty="0" smtClean="0"/>
              <a:t>Form</a:t>
            </a:r>
            <a:endParaRPr lang="vi-VN" sz="2800" b="1" dirty="0"/>
          </a:p>
        </p:txBody>
      </p:sp>
      <p:sp>
        <p:nvSpPr>
          <p:cNvPr id="17" name="TextBox 16"/>
          <p:cNvSpPr txBox="1"/>
          <p:nvPr/>
        </p:nvSpPr>
        <p:spPr>
          <a:xfrm>
            <a:off x="533400" y="5334000"/>
            <a:ext cx="3657600" cy="523220"/>
          </a:xfrm>
          <a:prstGeom prst="rect">
            <a:avLst/>
          </a:prstGeom>
          <a:solidFill>
            <a:srgbClr val="FFC000"/>
          </a:solidFill>
        </p:spPr>
        <p:txBody>
          <a:bodyPr wrap="square" rtlCol="0">
            <a:spAutoFit/>
          </a:bodyPr>
          <a:lstStyle/>
          <a:p>
            <a:r>
              <a:rPr lang="en-US" sz="2800" b="1" dirty="0" smtClean="0"/>
              <a:t>A definite point of time</a:t>
            </a:r>
            <a:endParaRPr lang="vi-VN" sz="2800" b="1" dirty="0"/>
          </a:p>
        </p:txBody>
      </p:sp>
      <p:sp>
        <p:nvSpPr>
          <p:cNvPr id="18" name="Rounded Rectangle 17"/>
          <p:cNvSpPr/>
          <p:nvPr/>
        </p:nvSpPr>
        <p:spPr>
          <a:xfrm>
            <a:off x="609600" y="5943600"/>
            <a:ext cx="8305800" cy="685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rgbClr val="000099"/>
                </a:solidFill>
                <a:latin typeface="Arial" pitchFamily="34" charset="0"/>
                <a:cs typeface="Arial" pitchFamily="34" charset="0"/>
              </a:rPr>
              <a:t>tomorrow, by 2020,  at 8.00 tomorrow morning, on Sunday/ this time next week/ month/ year/ summer, etc.</a:t>
            </a:r>
            <a:endParaRPr lang="vi-VN" sz="2400" b="1" dirty="0">
              <a:solidFill>
                <a:srgbClr val="000099"/>
              </a:solidFill>
              <a:latin typeface="Arial" pitchFamily="34" charset="0"/>
              <a:cs typeface="Arial" pitchFamily="34" charset="0"/>
            </a:endParaRPr>
          </a:p>
        </p:txBody>
      </p:sp>
      <p:sp>
        <p:nvSpPr>
          <p:cNvPr id="19" name="Rectangle 18"/>
          <p:cNvSpPr/>
          <p:nvPr/>
        </p:nvSpPr>
        <p:spPr>
          <a:xfrm>
            <a:off x="457200" y="1066800"/>
            <a:ext cx="4477508" cy="523220"/>
          </a:xfrm>
          <a:prstGeom prst="rect">
            <a:avLst/>
          </a:prstGeom>
          <a:solidFill>
            <a:schemeClr val="accent2">
              <a:lumMod val="20000"/>
              <a:lumOff val="80000"/>
            </a:schemeClr>
          </a:solidFill>
        </p:spPr>
        <p:txBody>
          <a:bodyPr wrap="none">
            <a:spAutoFit/>
          </a:bodyPr>
          <a:lstStyle/>
          <a:p>
            <a:r>
              <a:rPr lang="vi-VN" sz="2800" b="1" dirty="0" smtClean="0">
                <a:solidFill>
                  <a:prstClr val="black"/>
                </a:solidFill>
                <a:latin typeface="Arial" pitchFamily="34" charset="0"/>
                <a:ea typeface="Times New Roman" pitchFamily="18" charset="0"/>
                <a:cs typeface="Times New Roman" pitchFamily="18" charset="0"/>
              </a:rPr>
              <a:t>I. The future continuous  </a:t>
            </a:r>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linds(horizont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3" presetClass="exit" presetSubtype="10" fill="hold" grpId="1" nodeType="clickEffect">
                                  <p:stCondLst>
                                    <p:cond delay="0"/>
                                  </p:stCondLst>
                                  <p:childTnLst>
                                    <p:animEffect transition="out" filter="blinds(horizontal)">
                                      <p:cBhvr>
                                        <p:cTn id="30" dur="500"/>
                                        <p:tgtEl>
                                          <p:spTgt spid="4"/>
                                        </p:tgtEl>
                                      </p:cBhvr>
                                    </p:animEffect>
                                    <p:set>
                                      <p:cBhvr>
                                        <p:cTn id="31" dur="1" fill="hold">
                                          <p:stCondLst>
                                            <p:cond delay="499"/>
                                          </p:stCondLst>
                                        </p:cTn>
                                        <p:tgtEl>
                                          <p:spTgt spid="4"/>
                                        </p:tgtEl>
                                        <p:attrNameLst>
                                          <p:attrName>style.visibility</p:attrName>
                                        </p:attrNameLst>
                                      </p:cBhvr>
                                      <p:to>
                                        <p:strVal val="hidden"/>
                                      </p:to>
                                    </p:set>
                                  </p:childTnLst>
                                </p:cTn>
                              </p:par>
                              <p:par>
                                <p:cTn id="32" presetID="3" presetClass="exit" presetSubtype="10" fill="hold" grpId="1" nodeType="withEffect">
                                  <p:stCondLst>
                                    <p:cond delay="0"/>
                                  </p:stCondLst>
                                  <p:childTnLst>
                                    <p:animEffect transition="out" filter="blinds(horizontal)">
                                      <p:cBhvr>
                                        <p:cTn id="33" dur="500"/>
                                        <p:tgtEl>
                                          <p:spTgt spid="6"/>
                                        </p:tgtEl>
                                      </p:cBhvr>
                                    </p:animEffect>
                                    <p:set>
                                      <p:cBhvr>
                                        <p:cTn id="34" dur="1" fill="hold">
                                          <p:stCondLst>
                                            <p:cond delay="499"/>
                                          </p:stCondLst>
                                        </p:cTn>
                                        <p:tgtEl>
                                          <p:spTgt spid="6"/>
                                        </p:tgtEl>
                                        <p:attrNameLst>
                                          <p:attrName>style.visibility</p:attrName>
                                        </p:attrNameLst>
                                      </p:cBhvr>
                                      <p:to>
                                        <p:strVal val="hidden"/>
                                      </p:to>
                                    </p:set>
                                  </p:childTnLst>
                                </p:cTn>
                              </p:par>
                              <p:par>
                                <p:cTn id="35" presetID="3" presetClass="exit" presetSubtype="10" fill="hold" grpId="0" nodeType="withEffect">
                                  <p:stCondLst>
                                    <p:cond delay="0"/>
                                  </p:stCondLst>
                                  <p:childTnLst>
                                    <p:animEffect transition="out" filter="blinds(horizontal)">
                                      <p:cBhvr>
                                        <p:cTn id="36" dur="500"/>
                                        <p:tgtEl>
                                          <p:spTgt spid="8"/>
                                        </p:tgtEl>
                                      </p:cBhvr>
                                    </p:animEffect>
                                    <p:set>
                                      <p:cBhvr>
                                        <p:cTn id="37" dur="1" fill="hold">
                                          <p:stCondLst>
                                            <p:cond delay="499"/>
                                          </p:stCondLst>
                                        </p:cTn>
                                        <p:tgtEl>
                                          <p:spTgt spid="8"/>
                                        </p:tgtEl>
                                        <p:attrNameLst>
                                          <p:attrName>style.visibility</p:attrName>
                                        </p:attrNameLst>
                                      </p:cBhvr>
                                      <p:to>
                                        <p:strVal val="hidden"/>
                                      </p:to>
                                    </p:set>
                                  </p:childTnLst>
                                </p:cTn>
                              </p:par>
                            </p:childTnLst>
                          </p:cTn>
                        </p:par>
                        <p:par>
                          <p:cTn id="38" fill="hold">
                            <p:stCondLst>
                              <p:cond delay="500"/>
                            </p:stCondLst>
                            <p:childTnLst>
                              <p:par>
                                <p:cTn id="39" presetID="1" presetClass="entr" presetSubtype="0" fill="hold" grpId="0" nodeType="after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6" grpId="1"/>
      <p:bldP spid="7" grpId="0"/>
      <p:bldP spid="4" grpId="0"/>
      <p:bldP spid="4" grpId="1"/>
      <p:bldP spid="8" grpId="0" animBg="1"/>
      <p:bldP spid="8" grpId="1" animBg="1"/>
      <p:bldP spid="9" grpId="0" animBg="1"/>
      <p:bldP spid="11" grpId="0" animBg="1"/>
      <p:bldP spid="16" grpId="0" animBg="1"/>
      <p:bldP spid="17" grpId="0" animBg="1"/>
      <p:bldP spid="18" grpId="0" animBg="1"/>
      <p:bldP spid="1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a:solidFill>
            <a:schemeClr val="bg1">
              <a:lumMod val="95000"/>
            </a:schemeClr>
          </a:solidFill>
        </p:spPr>
        <p:txBody>
          <a:bodyPr>
            <a:normAutofit fontScale="92500" lnSpcReduction="20000"/>
          </a:bodyPr>
          <a:lstStyle/>
          <a:p>
            <a:pPr>
              <a:buNone/>
            </a:pPr>
            <a:r>
              <a:rPr lang="en-US" sz="3000" dirty="0" smtClean="0">
                <a:solidFill>
                  <a:schemeClr val="tx2">
                    <a:lumMod val="60000"/>
                    <a:lumOff val="40000"/>
                  </a:schemeClr>
                </a:solidFill>
              </a:rPr>
              <a:t> EX1   </a:t>
            </a:r>
            <a:r>
              <a:rPr lang="en-US" sz="3000" i="1" u="sng" dirty="0" smtClean="0">
                <a:solidFill>
                  <a:schemeClr val="tx2">
                    <a:lumMod val="60000"/>
                    <a:lumOff val="40000"/>
                  </a:schemeClr>
                </a:solidFill>
              </a:rPr>
              <a:t>Complete the sentences using the future continuous form of the verbs in brackets. </a:t>
            </a:r>
          </a:p>
          <a:p>
            <a:pPr>
              <a:buNone/>
            </a:pPr>
            <a:r>
              <a:rPr lang="en-US" sz="3000" dirty="0" smtClean="0">
                <a:solidFill>
                  <a:schemeClr val="tx1">
                    <a:lumMod val="50000"/>
                    <a:lumOff val="50000"/>
                  </a:schemeClr>
                </a:solidFill>
                <a:latin typeface=".VnTime" pitchFamily="34" charset="0"/>
              </a:rPr>
              <a:t>1. On Sunday</a:t>
            </a:r>
            <a:r>
              <a:rPr lang="en-US" sz="3000" dirty="0" smtClean="0">
                <a:latin typeface=".VnTime" pitchFamily="34" charset="0"/>
              </a:rPr>
              <a:t>, they __________     </a:t>
            </a:r>
            <a:r>
              <a:rPr lang="en-US" sz="3000" dirty="0" smtClean="0">
                <a:solidFill>
                  <a:schemeClr val="accent2">
                    <a:lumMod val="75000"/>
                  </a:schemeClr>
                </a:solidFill>
                <a:latin typeface=".VnTime" pitchFamily="34" charset="0"/>
              </a:rPr>
              <a:t>(put) </a:t>
            </a:r>
            <a:r>
              <a:rPr lang="en-US" sz="3000" dirty="0" smtClean="0">
                <a:latin typeface=".VnTime" pitchFamily="34" charset="0"/>
              </a:rPr>
              <a:t>solar panels on the roof of our house to get power. </a:t>
            </a:r>
          </a:p>
          <a:p>
            <a:pPr>
              <a:buNone/>
            </a:pPr>
            <a:r>
              <a:rPr lang="en-US" sz="3000" dirty="0" smtClean="0">
                <a:latin typeface=".VnTime" pitchFamily="34" charset="0"/>
              </a:rPr>
              <a:t>2. At 9 o’clock on Monday, we _________         </a:t>
            </a:r>
            <a:r>
              <a:rPr lang="en-US" sz="3000" dirty="0" smtClean="0">
                <a:solidFill>
                  <a:schemeClr val="accent2">
                    <a:lumMod val="75000"/>
                  </a:schemeClr>
                </a:solidFill>
                <a:latin typeface=".VnTime" pitchFamily="34" charset="0"/>
              </a:rPr>
              <a:t>(take) </a:t>
            </a:r>
            <a:r>
              <a:rPr lang="en-US" sz="3000" dirty="0" smtClean="0">
                <a:latin typeface=".VnTime" pitchFamily="34" charset="0"/>
              </a:rPr>
              <a:t>a test on sources of energy.</a:t>
            </a:r>
          </a:p>
          <a:p>
            <a:pPr>
              <a:buNone/>
            </a:pPr>
            <a:r>
              <a:rPr lang="en-US" sz="3000" dirty="0" smtClean="0">
                <a:latin typeface=".VnTime" pitchFamily="34" charset="0"/>
              </a:rPr>
              <a:t> 3. At this time next week, my dad ________      </a:t>
            </a:r>
            <a:r>
              <a:rPr lang="en-US" sz="3000" dirty="0" smtClean="0">
                <a:solidFill>
                  <a:schemeClr val="accent2">
                    <a:lumMod val="75000"/>
                  </a:schemeClr>
                </a:solidFill>
                <a:latin typeface=".VnTime" pitchFamily="34" charset="0"/>
              </a:rPr>
              <a:t>(install</a:t>
            </a:r>
            <a:r>
              <a:rPr lang="en-US" sz="3000" dirty="0" smtClean="0">
                <a:latin typeface=".VnTime" pitchFamily="34" charset="0"/>
              </a:rPr>
              <a:t>) new glass in the windows to stop heat escaping.</a:t>
            </a:r>
          </a:p>
          <a:p>
            <a:pPr>
              <a:buNone/>
            </a:pPr>
            <a:r>
              <a:rPr lang="en-US" sz="3000" dirty="0" smtClean="0">
                <a:latin typeface=".VnTime" pitchFamily="34" charset="0"/>
              </a:rPr>
              <a:t> 4. By 2020, people in Viet Nam </a:t>
            </a:r>
            <a:r>
              <a:rPr lang="en-US" sz="3000" dirty="0" smtClean="0">
                <a:solidFill>
                  <a:schemeClr val="tx1">
                    <a:lumMod val="95000"/>
                    <a:lumOff val="5000"/>
                  </a:schemeClr>
                </a:solidFill>
                <a:latin typeface=".VnTime" pitchFamily="34" charset="0"/>
              </a:rPr>
              <a:t>___________     </a:t>
            </a:r>
            <a:r>
              <a:rPr lang="en-US" sz="3000" dirty="0" smtClean="0">
                <a:latin typeface=".VnTime" pitchFamily="34" charset="0"/>
              </a:rPr>
              <a:t> </a:t>
            </a:r>
            <a:r>
              <a:rPr lang="en-US" sz="3000" dirty="0" smtClean="0">
                <a:solidFill>
                  <a:schemeClr val="accent2">
                    <a:lumMod val="75000"/>
                  </a:schemeClr>
                </a:solidFill>
                <a:latin typeface=".VnTime" pitchFamily="34" charset="0"/>
              </a:rPr>
              <a:t>(spend) </a:t>
            </a:r>
            <a:r>
              <a:rPr lang="en-US" sz="3000" dirty="0" smtClean="0">
                <a:latin typeface=".VnTime" pitchFamily="34" charset="0"/>
              </a:rPr>
              <a:t>a lot of money on heating. </a:t>
            </a:r>
          </a:p>
          <a:p>
            <a:pPr>
              <a:buNone/>
            </a:pPr>
            <a:r>
              <a:rPr lang="en-US" sz="3000" dirty="0" smtClean="0">
                <a:latin typeface=".VnTime" pitchFamily="34" charset="0"/>
              </a:rPr>
              <a:t>5. By the middle of the 21st century, people in developing countries _____________ </a:t>
            </a:r>
            <a:r>
              <a:rPr lang="en-US" sz="3000" dirty="0" smtClean="0">
                <a:solidFill>
                  <a:schemeClr val="accent2">
                    <a:lumMod val="75000"/>
                  </a:schemeClr>
                </a:solidFill>
                <a:latin typeface=".VnTime" pitchFamily="34" charset="0"/>
              </a:rPr>
              <a:t>(use)</a:t>
            </a:r>
            <a:r>
              <a:rPr lang="en-US" sz="3000" dirty="0" smtClean="0">
                <a:latin typeface=".VnTime" pitchFamily="34" charset="0"/>
              </a:rPr>
              <a:t> energy from the sun, the wind, and the water.  Write what these students will </a:t>
            </a:r>
            <a:r>
              <a:rPr lang="en-US" dirty="0" smtClean="0">
                <a:latin typeface=".VnTime" pitchFamily="34" charset="0"/>
              </a:rPr>
              <a:t>be </a:t>
            </a:r>
            <a:r>
              <a:rPr lang="en-US" dirty="0" err="1" smtClean="0">
                <a:latin typeface=".VnTime" pitchFamily="34" charset="0"/>
              </a:rPr>
              <a:t>doi</a:t>
            </a:r>
            <a:endParaRPr lang="en-US" dirty="0">
              <a:latin typeface=".VnTime" pitchFamily="34" charset="0"/>
            </a:endParaRPr>
          </a:p>
        </p:txBody>
      </p:sp>
      <p:sp>
        <p:nvSpPr>
          <p:cNvPr id="6" name="Rectangle 5"/>
          <p:cNvSpPr/>
          <p:nvPr/>
        </p:nvSpPr>
        <p:spPr>
          <a:xfrm>
            <a:off x="3276600" y="990600"/>
            <a:ext cx="2332690" cy="461665"/>
          </a:xfrm>
          <a:prstGeom prst="rect">
            <a:avLst/>
          </a:prstGeom>
        </p:spPr>
        <p:txBody>
          <a:bodyPr wrap="none">
            <a:spAutoFit/>
          </a:bodyPr>
          <a:lstStyle/>
          <a:p>
            <a:r>
              <a:rPr lang="vi-VN" sz="2400" b="1" dirty="0" smtClean="0">
                <a:solidFill>
                  <a:srgbClr val="FF0000"/>
                </a:solidFill>
                <a:latin typeface="Arial" pitchFamily="34" charset="0"/>
                <a:ea typeface="Times New Roman" pitchFamily="18" charset="0"/>
                <a:cs typeface="Times New Roman" pitchFamily="18" charset="0"/>
              </a:rPr>
              <a:t>will be putting </a:t>
            </a:r>
            <a:endParaRPr lang="en-US" sz="2400" dirty="0">
              <a:solidFill>
                <a:srgbClr val="FF0000"/>
              </a:solidFill>
            </a:endParaRPr>
          </a:p>
        </p:txBody>
      </p:sp>
      <p:sp>
        <p:nvSpPr>
          <p:cNvPr id="7" name="TextBox 6"/>
          <p:cNvSpPr txBox="1"/>
          <p:nvPr/>
        </p:nvSpPr>
        <p:spPr>
          <a:xfrm>
            <a:off x="5105400" y="1752600"/>
            <a:ext cx="2113079" cy="461665"/>
          </a:xfrm>
          <a:prstGeom prst="rect">
            <a:avLst/>
          </a:prstGeom>
          <a:noFill/>
        </p:spPr>
        <p:txBody>
          <a:bodyPr wrap="none" rtlCol="0">
            <a:spAutoFit/>
          </a:bodyPr>
          <a:lstStyle/>
          <a:p>
            <a:r>
              <a:rPr lang="vi-VN" sz="2400" b="1" dirty="0" smtClean="0">
                <a:solidFill>
                  <a:srgbClr val="FF0000"/>
                </a:solidFill>
                <a:latin typeface="Arial" pitchFamily="34" charset="0"/>
                <a:ea typeface="Times New Roman" pitchFamily="18" charset="0"/>
                <a:cs typeface="Times New Roman" pitchFamily="18" charset="0"/>
              </a:rPr>
              <a:t>will be taking</a:t>
            </a:r>
            <a:endParaRPr lang="en-US" sz="2400" dirty="0">
              <a:solidFill>
                <a:srgbClr val="FF0000"/>
              </a:solidFill>
            </a:endParaRPr>
          </a:p>
        </p:txBody>
      </p:sp>
      <p:sp>
        <p:nvSpPr>
          <p:cNvPr id="8" name="TextBox 7"/>
          <p:cNvSpPr txBox="1"/>
          <p:nvPr/>
        </p:nvSpPr>
        <p:spPr>
          <a:xfrm>
            <a:off x="5486400" y="2590800"/>
            <a:ext cx="2159566" cy="400110"/>
          </a:xfrm>
          <a:prstGeom prst="rect">
            <a:avLst/>
          </a:prstGeom>
          <a:noFill/>
        </p:spPr>
        <p:txBody>
          <a:bodyPr wrap="none" rtlCol="0">
            <a:spAutoFit/>
          </a:bodyPr>
          <a:lstStyle/>
          <a:p>
            <a:r>
              <a:rPr lang="vi-VN" sz="2000" b="1" dirty="0" smtClean="0">
                <a:solidFill>
                  <a:srgbClr val="FF0000"/>
                </a:solidFill>
                <a:latin typeface="Arial" pitchFamily="34" charset="0"/>
                <a:ea typeface="Times New Roman" pitchFamily="18" charset="0"/>
                <a:cs typeface="Times New Roman" pitchFamily="18" charset="0"/>
              </a:rPr>
              <a:t>will be installing</a:t>
            </a:r>
            <a:endParaRPr lang="en-US" sz="2000" dirty="0">
              <a:solidFill>
                <a:srgbClr val="FF0000"/>
              </a:solidFill>
            </a:endParaRPr>
          </a:p>
        </p:txBody>
      </p:sp>
      <p:sp>
        <p:nvSpPr>
          <p:cNvPr id="9" name="TextBox 8"/>
          <p:cNvSpPr txBox="1"/>
          <p:nvPr/>
        </p:nvSpPr>
        <p:spPr>
          <a:xfrm>
            <a:off x="5105400" y="3276600"/>
            <a:ext cx="2701381" cy="461665"/>
          </a:xfrm>
          <a:prstGeom prst="rect">
            <a:avLst/>
          </a:prstGeom>
          <a:noFill/>
        </p:spPr>
        <p:txBody>
          <a:bodyPr wrap="none" rtlCol="0">
            <a:spAutoFit/>
          </a:bodyPr>
          <a:lstStyle/>
          <a:p>
            <a:r>
              <a:rPr lang="vi-VN" b="1" dirty="0" smtClean="0">
                <a:solidFill>
                  <a:srgbClr val="000099"/>
                </a:solidFill>
                <a:latin typeface="Arial" pitchFamily="34" charset="0"/>
                <a:ea typeface="Times New Roman" pitchFamily="18" charset="0"/>
                <a:cs typeface="Times New Roman" pitchFamily="18" charset="0"/>
              </a:rPr>
              <a:t>, </a:t>
            </a:r>
            <a:r>
              <a:rPr lang="vi-VN" sz="2400" b="1" dirty="0" smtClean="0">
                <a:solidFill>
                  <a:srgbClr val="FF0000"/>
                </a:solidFill>
                <a:latin typeface="Arial" pitchFamily="34" charset="0"/>
                <a:ea typeface="Times New Roman" pitchFamily="18" charset="0"/>
                <a:cs typeface="Times New Roman" pitchFamily="18" charset="0"/>
              </a:rPr>
              <a:t>will be spending</a:t>
            </a:r>
            <a:endParaRPr lang="en-US" sz="2400" dirty="0">
              <a:solidFill>
                <a:srgbClr val="FF0000"/>
              </a:solidFill>
            </a:endParaRPr>
          </a:p>
        </p:txBody>
      </p:sp>
      <p:sp>
        <p:nvSpPr>
          <p:cNvPr id="10" name="TextBox 9"/>
          <p:cNvSpPr txBox="1"/>
          <p:nvPr/>
        </p:nvSpPr>
        <p:spPr>
          <a:xfrm>
            <a:off x="4114800" y="4419600"/>
            <a:ext cx="1720343" cy="400110"/>
          </a:xfrm>
          <a:prstGeom prst="rect">
            <a:avLst/>
          </a:prstGeom>
          <a:noFill/>
        </p:spPr>
        <p:txBody>
          <a:bodyPr wrap="none" rtlCol="0">
            <a:spAutoFit/>
          </a:bodyPr>
          <a:lstStyle/>
          <a:p>
            <a:r>
              <a:rPr lang="vi-VN" sz="2000" b="1" dirty="0" smtClean="0">
                <a:solidFill>
                  <a:srgbClr val="FF0000"/>
                </a:solidFill>
                <a:latin typeface="Arial" pitchFamily="34" charset="0"/>
                <a:ea typeface="Times New Roman" pitchFamily="18" charset="0"/>
                <a:cs typeface="Times New Roman" pitchFamily="18" charset="0"/>
              </a:rPr>
              <a:t>will be using</a:t>
            </a:r>
            <a:endParaRPr lang="en-US" sz="2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229600" cy="4648200"/>
          </a:xfrm>
          <a:solidFill>
            <a:schemeClr val="bg1">
              <a:lumMod val="95000"/>
            </a:schemeClr>
          </a:solidFill>
        </p:spPr>
        <p:txBody>
          <a:bodyPr>
            <a:normAutofit fontScale="92500"/>
          </a:bodyPr>
          <a:lstStyle/>
          <a:p>
            <a:pPr>
              <a:buNone/>
            </a:pPr>
            <a:r>
              <a:rPr lang="en-US" i="1" u="sng" dirty="0" smtClean="0">
                <a:solidFill>
                  <a:schemeClr val="accent5">
                    <a:lumMod val="75000"/>
                  </a:schemeClr>
                </a:solidFill>
              </a:rPr>
              <a:t>Ex 2 . </a:t>
            </a:r>
            <a:r>
              <a:rPr lang="en-US" sz="3000" i="1" u="sng" dirty="0" smtClean="0">
                <a:solidFill>
                  <a:schemeClr val="accent5">
                    <a:lumMod val="75000"/>
                  </a:schemeClr>
                </a:solidFill>
              </a:rPr>
              <a:t>Write what these students will be doing tomorrow afternoon. </a:t>
            </a:r>
          </a:p>
          <a:p>
            <a:r>
              <a:rPr lang="en-US" sz="3000" dirty="0" smtClean="0"/>
              <a:t>1. Jenny/give a talk about saving energy. </a:t>
            </a:r>
          </a:p>
          <a:p>
            <a:pPr>
              <a:buNone/>
            </a:pPr>
            <a:r>
              <a:rPr lang="en-US" sz="3000" dirty="0" smtClean="0">
                <a:solidFill>
                  <a:srgbClr val="FF0000"/>
                </a:solidFill>
              </a:rPr>
              <a:t>=&gt; Jenny will be giving a talk about saving energy .</a:t>
            </a:r>
          </a:p>
          <a:p>
            <a:pPr>
              <a:buNone/>
            </a:pPr>
            <a:r>
              <a:rPr lang="en-US" sz="3000" dirty="0" smtClean="0"/>
              <a:t>2. Helen/put solar panels in the playground.</a:t>
            </a:r>
          </a:p>
          <a:p>
            <a:pPr>
              <a:buNone/>
            </a:pPr>
            <a:r>
              <a:rPr lang="en-US" sz="3000" dirty="0" smtClean="0"/>
              <a:t> 3. Susan/check cracks in the water pipes. </a:t>
            </a:r>
          </a:p>
          <a:p>
            <a:pPr>
              <a:buNone/>
            </a:pPr>
            <a:r>
              <a:rPr lang="en-US" sz="3000" dirty="0" smtClean="0"/>
              <a:t>4. Jake/put low energy light bulbs in the classrooms.</a:t>
            </a:r>
          </a:p>
          <a:p>
            <a:pPr>
              <a:buNone/>
            </a:pPr>
            <a:r>
              <a:rPr lang="en-US" sz="3000" dirty="0" smtClean="0"/>
              <a:t>5. Kate/show a </a:t>
            </a:r>
            <a:r>
              <a:rPr lang="en-US" sz="3000" dirty="0" err="1" smtClean="0"/>
              <a:t>fi</a:t>
            </a:r>
            <a:r>
              <a:rPr lang="en-US" sz="3000" dirty="0" smtClean="0"/>
              <a:t> lm on types of renewable energy sources</a:t>
            </a:r>
            <a:r>
              <a:rPr lang="en-US"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458200" cy="5745163"/>
          </a:xfrm>
          <a:solidFill>
            <a:schemeClr val="bg1">
              <a:lumMod val="95000"/>
            </a:schemeClr>
          </a:solidFill>
        </p:spPr>
        <p:txBody>
          <a:bodyPr>
            <a:normAutofit fontScale="77500" lnSpcReduction="20000"/>
          </a:bodyPr>
          <a:lstStyle/>
          <a:p>
            <a:pPr>
              <a:buNone/>
            </a:pPr>
            <a:r>
              <a:rPr lang="en-US" i="1" u="sng" dirty="0" smtClean="0">
                <a:solidFill>
                  <a:schemeClr val="accent5">
                    <a:lumMod val="75000"/>
                  </a:schemeClr>
                </a:solidFill>
              </a:rPr>
              <a:t> Ex 3 . Complete the conversation with the verbs in brackets. Use either the future simple or the future continuous tense. </a:t>
            </a:r>
          </a:p>
          <a:p>
            <a:pPr>
              <a:buNone/>
            </a:pPr>
            <a:r>
              <a:rPr lang="en-US" dirty="0" smtClean="0">
                <a:solidFill>
                  <a:schemeClr val="tx2">
                    <a:lumMod val="60000"/>
                    <a:lumOff val="40000"/>
                  </a:schemeClr>
                </a:solidFill>
              </a:rPr>
              <a:t>Tom: </a:t>
            </a:r>
            <a:r>
              <a:rPr lang="en-US" dirty="0" smtClean="0">
                <a:solidFill>
                  <a:schemeClr val="accent6">
                    <a:lumMod val="75000"/>
                  </a:schemeClr>
                </a:solidFill>
              </a:rPr>
              <a:t>What will we do to save electricity, Dad? </a:t>
            </a:r>
          </a:p>
          <a:p>
            <a:pPr>
              <a:buNone/>
            </a:pPr>
            <a:r>
              <a:rPr lang="en-US" dirty="0" smtClean="0"/>
              <a:t>Tom’s dad: First, we (1. watch) ____________ less TV.</a:t>
            </a:r>
          </a:p>
          <a:p>
            <a:pPr>
              <a:buNone/>
            </a:pPr>
            <a:r>
              <a:rPr lang="en-US" dirty="0" smtClean="0">
                <a:solidFill>
                  <a:schemeClr val="tx2">
                    <a:lumMod val="60000"/>
                    <a:lumOff val="40000"/>
                  </a:schemeClr>
                </a:solidFill>
              </a:rPr>
              <a:t>Tom: </a:t>
            </a:r>
            <a:r>
              <a:rPr lang="en-US" dirty="0" smtClean="0">
                <a:solidFill>
                  <a:schemeClr val="accent6">
                    <a:lumMod val="75000"/>
                  </a:schemeClr>
                </a:solidFill>
              </a:rPr>
              <a:t>________ we ________ (2. put) solar panels on our roof for the heating and hot water?</a:t>
            </a:r>
          </a:p>
          <a:p>
            <a:pPr>
              <a:buNone/>
            </a:pPr>
            <a:r>
              <a:rPr lang="en-US" dirty="0" smtClean="0">
                <a:solidFill>
                  <a:schemeClr val="tx2">
                    <a:lumMod val="60000"/>
                    <a:lumOff val="40000"/>
                  </a:schemeClr>
                </a:solidFill>
              </a:rPr>
              <a:t>Tom’s dad</a:t>
            </a:r>
            <a:r>
              <a:rPr lang="en-US" dirty="0" smtClean="0"/>
              <a:t>: Yes, and this time next week, we (3. have) _____________ a free solar shower. </a:t>
            </a:r>
          </a:p>
          <a:p>
            <a:pPr>
              <a:buNone/>
            </a:pPr>
            <a:r>
              <a:rPr lang="en-US" dirty="0" smtClean="0">
                <a:solidFill>
                  <a:schemeClr val="tx2">
                    <a:lumMod val="60000"/>
                    <a:lumOff val="40000"/>
                  </a:schemeClr>
                </a:solidFill>
              </a:rPr>
              <a:t>Tom: </a:t>
            </a:r>
            <a:r>
              <a:rPr lang="en-US" dirty="0" smtClean="0">
                <a:solidFill>
                  <a:schemeClr val="accent6">
                    <a:lumMod val="75000"/>
                  </a:schemeClr>
                </a:solidFill>
              </a:rPr>
              <a:t>What about transport? I mean, how ________ we (4. travel) _________________ to school and to work? </a:t>
            </a:r>
          </a:p>
          <a:p>
            <a:pPr>
              <a:buNone/>
            </a:pPr>
            <a:r>
              <a:rPr lang="en-US" dirty="0" smtClean="0">
                <a:solidFill>
                  <a:schemeClr val="tx2">
                    <a:lumMod val="60000"/>
                    <a:lumOff val="40000"/>
                  </a:schemeClr>
                </a:solidFill>
              </a:rPr>
              <a:t>Tom’s dad</a:t>
            </a:r>
            <a:r>
              <a:rPr lang="en-US" dirty="0" smtClean="0"/>
              <a:t>: Well, we won’t use our car. We (5. walk or cycle) _______________ to cut air pollution. </a:t>
            </a:r>
          </a:p>
          <a:p>
            <a:pPr>
              <a:buNone/>
            </a:pPr>
            <a:r>
              <a:rPr lang="en-US" dirty="0" smtClean="0">
                <a:solidFill>
                  <a:schemeClr val="tx2">
                    <a:lumMod val="60000"/>
                    <a:lumOff val="40000"/>
                  </a:schemeClr>
                </a:solidFill>
              </a:rPr>
              <a:t>Tom:</a:t>
            </a:r>
            <a:r>
              <a:rPr lang="en-US" dirty="0" smtClean="0">
                <a:solidFill>
                  <a:schemeClr val="accent6">
                    <a:lumMod val="75000"/>
                  </a:schemeClr>
                </a:solidFill>
              </a:rPr>
              <a:t> So at 7 o’clock tomorrow, you (6. cycle) ____________ to work, and I (7. go) ___________ to school on my skateboard</a:t>
            </a:r>
            <a:r>
              <a:rPr lang="en-US" dirty="0" smtClean="0"/>
              <a:t>.</a:t>
            </a:r>
          </a:p>
          <a:p>
            <a:pPr>
              <a:buNone/>
            </a:pPr>
            <a:r>
              <a:rPr lang="en-US" dirty="0" smtClean="0">
                <a:solidFill>
                  <a:schemeClr val="tx2">
                    <a:lumMod val="60000"/>
                    <a:lumOff val="40000"/>
                  </a:schemeClr>
                </a:solidFill>
              </a:rPr>
              <a:t>Tom’s dad</a:t>
            </a:r>
            <a:r>
              <a:rPr lang="en-US" dirty="0" smtClean="0"/>
              <a:t>: Great idea! </a:t>
            </a:r>
            <a:endParaRPr lang="en-US" dirty="0"/>
          </a:p>
        </p:txBody>
      </p:sp>
      <p:sp>
        <p:nvSpPr>
          <p:cNvPr id="4" name="TextBox 3"/>
          <p:cNvSpPr txBox="1"/>
          <p:nvPr/>
        </p:nvSpPr>
        <p:spPr>
          <a:xfrm>
            <a:off x="4267200" y="1447800"/>
            <a:ext cx="1981200" cy="369332"/>
          </a:xfrm>
          <a:prstGeom prst="rect">
            <a:avLst/>
          </a:prstGeom>
          <a:noFill/>
        </p:spPr>
        <p:txBody>
          <a:bodyPr wrap="square" rtlCol="0">
            <a:spAutoFit/>
          </a:bodyPr>
          <a:lstStyle/>
          <a:p>
            <a:r>
              <a:rPr lang="vi-VN" b="1" dirty="0" smtClean="0">
                <a:solidFill>
                  <a:srgbClr val="FF0000"/>
                </a:solidFill>
                <a:latin typeface="Arial" pitchFamily="34" charset="0"/>
                <a:ea typeface="Times New Roman" pitchFamily="18" charset="0"/>
                <a:cs typeface="Times New Roman" pitchFamily="18" charset="0"/>
              </a:rPr>
              <a:t>Will</a:t>
            </a:r>
            <a:r>
              <a:rPr lang="en-US" b="1" dirty="0" smtClean="0">
                <a:solidFill>
                  <a:srgbClr val="FF0000"/>
                </a:solidFill>
                <a:latin typeface="Arial" pitchFamily="34" charset="0"/>
                <a:ea typeface="Times New Roman" pitchFamily="18" charset="0"/>
                <a:cs typeface="Times New Roman" pitchFamily="18" charset="0"/>
              </a:rPr>
              <a:t> watch </a:t>
            </a:r>
            <a:endParaRPr lang="en-US" dirty="0">
              <a:solidFill>
                <a:srgbClr val="FF0000"/>
              </a:solidFill>
            </a:endParaRPr>
          </a:p>
        </p:txBody>
      </p:sp>
      <p:sp>
        <p:nvSpPr>
          <p:cNvPr id="5" name="TextBox 4"/>
          <p:cNvSpPr txBox="1"/>
          <p:nvPr/>
        </p:nvSpPr>
        <p:spPr>
          <a:xfrm>
            <a:off x="1143000" y="1828800"/>
            <a:ext cx="758541" cy="461665"/>
          </a:xfrm>
          <a:prstGeom prst="rect">
            <a:avLst/>
          </a:prstGeom>
          <a:noFill/>
        </p:spPr>
        <p:txBody>
          <a:bodyPr wrap="none" rtlCol="0">
            <a:spAutoFit/>
          </a:bodyPr>
          <a:lstStyle/>
          <a:p>
            <a:r>
              <a:rPr lang="en-US" sz="2400" b="1" dirty="0" smtClean="0">
                <a:solidFill>
                  <a:srgbClr val="FF0000"/>
                </a:solidFill>
              </a:rPr>
              <a:t>Will </a:t>
            </a:r>
            <a:endParaRPr lang="en-US" sz="2400" b="1" dirty="0">
              <a:solidFill>
                <a:srgbClr val="FF0000"/>
              </a:solidFill>
            </a:endParaRPr>
          </a:p>
        </p:txBody>
      </p:sp>
      <p:sp>
        <p:nvSpPr>
          <p:cNvPr id="6" name="TextBox 5"/>
          <p:cNvSpPr txBox="1"/>
          <p:nvPr/>
        </p:nvSpPr>
        <p:spPr>
          <a:xfrm>
            <a:off x="2971800" y="1828800"/>
            <a:ext cx="622286" cy="461665"/>
          </a:xfrm>
          <a:prstGeom prst="rect">
            <a:avLst/>
          </a:prstGeom>
          <a:noFill/>
        </p:spPr>
        <p:txBody>
          <a:bodyPr wrap="none" rtlCol="0">
            <a:spAutoFit/>
          </a:bodyPr>
          <a:lstStyle/>
          <a:p>
            <a:r>
              <a:rPr lang="en-US" sz="2400" b="1" dirty="0" smtClean="0">
                <a:solidFill>
                  <a:srgbClr val="FF0000"/>
                </a:solidFill>
              </a:rPr>
              <a:t>put</a:t>
            </a:r>
            <a:endParaRPr lang="en-US" sz="2400" b="1" dirty="0">
              <a:solidFill>
                <a:srgbClr val="FF0000"/>
              </a:solidFill>
            </a:endParaRPr>
          </a:p>
        </p:txBody>
      </p:sp>
      <p:sp>
        <p:nvSpPr>
          <p:cNvPr id="7" name="TextBox 6"/>
          <p:cNvSpPr txBox="1"/>
          <p:nvPr/>
        </p:nvSpPr>
        <p:spPr>
          <a:xfrm>
            <a:off x="381000" y="2819400"/>
            <a:ext cx="2971800" cy="400110"/>
          </a:xfrm>
          <a:prstGeom prst="rect">
            <a:avLst/>
          </a:prstGeom>
          <a:noFill/>
        </p:spPr>
        <p:txBody>
          <a:bodyPr wrap="square" rtlCol="0">
            <a:spAutoFit/>
          </a:bodyPr>
          <a:lstStyle/>
          <a:p>
            <a:r>
              <a:rPr lang="vi-VN" sz="2000" b="1" dirty="0" smtClean="0">
                <a:solidFill>
                  <a:srgbClr val="FF0000"/>
                </a:solidFill>
                <a:latin typeface="Arial" pitchFamily="34" charset="0"/>
                <a:ea typeface="Times New Roman" pitchFamily="18" charset="0"/>
                <a:cs typeface="Times New Roman" pitchFamily="18" charset="0"/>
              </a:rPr>
              <a:t>Will</a:t>
            </a:r>
            <a:r>
              <a:rPr lang="en-US" sz="2000" b="1" dirty="0" smtClean="0">
                <a:solidFill>
                  <a:srgbClr val="FF0000"/>
                </a:solidFill>
                <a:latin typeface="Arial" pitchFamily="34" charset="0"/>
                <a:ea typeface="Times New Roman" pitchFamily="18" charset="0"/>
                <a:cs typeface="Times New Roman" pitchFamily="18" charset="0"/>
              </a:rPr>
              <a:t> be having </a:t>
            </a:r>
            <a:r>
              <a:rPr lang="vi-VN" sz="2000" b="1" dirty="0" smtClean="0">
                <a:solidFill>
                  <a:srgbClr val="FF0000"/>
                </a:solidFill>
                <a:latin typeface="Arial" pitchFamily="34" charset="0"/>
                <a:ea typeface="Times New Roman" pitchFamily="18" charset="0"/>
                <a:cs typeface="Times New Roman" pitchFamily="18" charset="0"/>
              </a:rPr>
              <a:t> </a:t>
            </a:r>
            <a:endParaRPr lang="en-US" sz="2000" dirty="0">
              <a:solidFill>
                <a:srgbClr val="FF0000"/>
              </a:solidFill>
            </a:endParaRPr>
          </a:p>
        </p:txBody>
      </p:sp>
      <p:sp>
        <p:nvSpPr>
          <p:cNvPr id="8" name="TextBox 7"/>
          <p:cNvSpPr txBox="1"/>
          <p:nvPr/>
        </p:nvSpPr>
        <p:spPr>
          <a:xfrm>
            <a:off x="5943600" y="3048000"/>
            <a:ext cx="758541" cy="461665"/>
          </a:xfrm>
          <a:prstGeom prst="rect">
            <a:avLst/>
          </a:prstGeom>
          <a:noFill/>
        </p:spPr>
        <p:txBody>
          <a:bodyPr wrap="none" rtlCol="0">
            <a:spAutoFit/>
          </a:bodyPr>
          <a:lstStyle/>
          <a:p>
            <a:r>
              <a:rPr lang="en-US" sz="2400" b="1" dirty="0" smtClean="0">
                <a:solidFill>
                  <a:srgbClr val="FF0000"/>
                </a:solidFill>
              </a:rPr>
              <a:t>Will </a:t>
            </a:r>
            <a:endParaRPr lang="en-US" sz="2400" b="1" dirty="0">
              <a:solidFill>
                <a:srgbClr val="FF0000"/>
              </a:solidFill>
            </a:endParaRPr>
          </a:p>
        </p:txBody>
      </p:sp>
      <p:sp>
        <p:nvSpPr>
          <p:cNvPr id="9" name="TextBox 8"/>
          <p:cNvSpPr txBox="1"/>
          <p:nvPr/>
        </p:nvSpPr>
        <p:spPr>
          <a:xfrm>
            <a:off x="1981200" y="3429000"/>
            <a:ext cx="916085" cy="461665"/>
          </a:xfrm>
          <a:prstGeom prst="rect">
            <a:avLst/>
          </a:prstGeom>
          <a:noFill/>
        </p:spPr>
        <p:txBody>
          <a:bodyPr wrap="none" rtlCol="0">
            <a:spAutoFit/>
          </a:bodyPr>
          <a:lstStyle/>
          <a:p>
            <a:r>
              <a:rPr lang="en-US" sz="2400" b="1" dirty="0" smtClean="0">
                <a:solidFill>
                  <a:srgbClr val="FF0000"/>
                </a:solidFill>
              </a:rPr>
              <a:t>travel</a:t>
            </a:r>
            <a:endParaRPr lang="en-US" sz="2400" b="1" dirty="0">
              <a:solidFill>
                <a:srgbClr val="FF0000"/>
              </a:solidFill>
            </a:endParaRPr>
          </a:p>
        </p:txBody>
      </p:sp>
      <p:sp>
        <p:nvSpPr>
          <p:cNvPr id="10" name="TextBox 9"/>
          <p:cNvSpPr txBox="1"/>
          <p:nvPr/>
        </p:nvSpPr>
        <p:spPr>
          <a:xfrm>
            <a:off x="533400" y="4191000"/>
            <a:ext cx="2264146" cy="400110"/>
          </a:xfrm>
          <a:prstGeom prst="rect">
            <a:avLst/>
          </a:prstGeom>
          <a:noFill/>
        </p:spPr>
        <p:txBody>
          <a:bodyPr wrap="none" rtlCol="0">
            <a:spAutoFit/>
          </a:bodyPr>
          <a:lstStyle/>
          <a:p>
            <a:r>
              <a:rPr lang="en-US" sz="2000" b="1" dirty="0" smtClean="0">
                <a:solidFill>
                  <a:srgbClr val="FF0000"/>
                </a:solidFill>
              </a:rPr>
              <a:t>Will walk and cycle </a:t>
            </a:r>
            <a:endParaRPr lang="en-US" sz="2000" b="1" dirty="0">
              <a:solidFill>
                <a:srgbClr val="FF0000"/>
              </a:solidFill>
            </a:endParaRPr>
          </a:p>
        </p:txBody>
      </p:sp>
      <p:sp>
        <p:nvSpPr>
          <p:cNvPr id="11" name="TextBox 10"/>
          <p:cNvSpPr txBox="1"/>
          <p:nvPr/>
        </p:nvSpPr>
        <p:spPr>
          <a:xfrm>
            <a:off x="6172200" y="4495800"/>
            <a:ext cx="1763560" cy="400110"/>
          </a:xfrm>
          <a:prstGeom prst="rect">
            <a:avLst/>
          </a:prstGeom>
          <a:noFill/>
        </p:spPr>
        <p:txBody>
          <a:bodyPr wrap="none" rtlCol="0">
            <a:spAutoFit/>
          </a:bodyPr>
          <a:lstStyle/>
          <a:p>
            <a:r>
              <a:rPr lang="en-US" sz="2000" b="1" dirty="0" smtClean="0">
                <a:solidFill>
                  <a:srgbClr val="FF0000"/>
                </a:solidFill>
              </a:rPr>
              <a:t>Will be cycling </a:t>
            </a:r>
            <a:endParaRPr lang="en-US" sz="2000" b="1" dirty="0">
              <a:solidFill>
                <a:srgbClr val="FF0000"/>
              </a:solidFill>
            </a:endParaRPr>
          </a:p>
        </p:txBody>
      </p:sp>
      <p:sp>
        <p:nvSpPr>
          <p:cNvPr id="12" name="TextBox 11"/>
          <p:cNvSpPr txBox="1"/>
          <p:nvPr/>
        </p:nvSpPr>
        <p:spPr>
          <a:xfrm>
            <a:off x="3048000" y="4876800"/>
            <a:ext cx="1624868" cy="400110"/>
          </a:xfrm>
          <a:prstGeom prst="rect">
            <a:avLst/>
          </a:prstGeom>
          <a:noFill/>
        </p:spPr>
        <p:txBody>
          <a:bodyPr wrap="none" rtlCol="0">
            <a:spAutoFit/>
          </a:bodyPr>
          <a:lstStyle/>
          <a:p>
            <a:r>
              <a:rPr lang="en-US" sz="2000" b="1" dirty="0" smtClean="0">
                <a:solidFill>
                  <a:srgbClr val="FF0000"/>
                </a:solidFill>
              </a:rPr>
              <a:t>Will be going </a:t>
            </a:r>
            <a:endParaRPr lang="en-US" sz="2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1524000" y="4343400"/>
            <a:ext cx="6019800" cy="1815882"/>
          </a:xfrm>
          <a:prstGeom prst="rect">
            <a:avLst/>
          </a:prstGeom>
          <a:solidFill>
            <a:schemeClr val="accent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tab pos="504825" algn="l"/>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1. tomorrow afternoon </a:t>
            </a:r>
            <a:endParaRPr kumimoji="0" lang="vi-VN"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504825" algn="l"/>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2. this weekend </a:t>
            </a:r>
            <a:endParaRPr kumimoji="0" lang="vi-VN"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504825" algn="l"/>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3. this time next week </a:t>
            </a:r>
            <a:endParaRPr kumimoji="0" lang="vi-VN"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504825" algn="l"/>
              </a:tabLst>
            </a:pPr>
            <a:r>
              <a:rPr kumimoji="0" lang="vi-VN"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4. when you are fifteen years old</a:t>
            </a:r>
            <a:endParaRPr kumimoji="0" lang="vi-VN"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685800" y="2286000"/>
            <a:ext cx="8001000" cy="1815882"/>
          </a:xfrm>
          <a:prstGeom prst="rect">
            <a:avLst/>
          </a:prstGeom>
          <a:solidFill>
            <a:srgbClr val="FFFF66"/>
          </a:solidFill>
        </p:spPr>
        <p:txBody>
          <a:bodyPr wrap="square">
            <a:spAutoFit/>
          </a:bodyPr>
          <a:lstStyle/>
          <a:p>
            <a:pPr lvl="0" eaLnBrk="0" fontAlgn="base" hangingPunct="0">
              <a:spcBef>
                <a:spcPct val="0"/>
              </a:spcBef>
              <a:spcAft>
                <a:spcPct val="0"/>
              </a:spcAft>
              <a:tabLst>
                <a:tab pos="504825" algn="l"/>
              </a:tabLst>
            </a:pPr>
            <a:r>
              <a:rPr lang="vi-VN" sz="2800" i="1" dirty="0" smtClean="0">
                <a:solidFill>
                  <a:prstClr val="black"/>
                </a:solidFill>
                <a:latin typeface="Arial" pitchFamily="34" charset="0"/>
                <a:ea typeface="Times New Roman" pitchFamily="18" charset="0"/>
                <a:cs typeface="Times New Roman" pitchFamily="18" charset="0"/>
              </a:rPr>
              <a:t>Example</a:t>
            </a:r>
            <a:r>
              <a:rPr lang="vi-VN" sz="2800" dirty="0" smtClean="0">
                <a:solidFill>
                  <a:prstClr val="black"/>
                </a:solidFill>
                <a:latin typeface="Arial" pitchFamily="34" charset="0"/>
                <a:ea typeface="Times New Roman" pitchFamily="18" charset="0"/>
                <a:cs typeface="Times New Roman" pitchFamily="18" charset="0"/>
              </a:rPr>
              <a:t>: </a:t>
            </a:r>
            <a:r>
              <a:rPr lang="vi-VN" sz="2800" b="1" u="sng" dirty="0" smtClean="0">
                <a:solidFill>
                  <a:srgbClr val="000099"/>
                </a:solidFill>
                <a:latin typeface="Arial" pitchFamily="34" charset="0"/>
                <a:ea typeface="Times New Roman" pitchFamily="18" charset="0"/>
                <a:cs typeface="Times New Roman" pitchFamily="18" charset="0"/>
              </a:rPr>
              <a:t>This time tomorrow  </a:t>
            </a:r>
            <a:endParaRPr lang="vi-VN" sz="2800" b="1" u="sng" dirty="0" smtClean="0">
              <a:solidFill>
                <a:srgbClr val="000099"/>
              </a:solidFill>
              <a:latin typeface="Arial" pitchFamily="34" charset="0"/>
              <a:cs typeface="Arial" pitchFamily="34" charset="0"/>
            </a:endParaRPr>
          </a:p>
          <a:p>
            <a:pPr lvl="0" eaLnBrk="0" fontAlgn="base" hangingPunct="0">
              <a:spcBef>
                <a:spcPct val="0"/>
              </a:spcBef>
              <a:spcAft>
                <a:spcPct val="0"/>
              </a:spcAft>
              <a:tabLst>
                <a:tab pos="504825" algn="l"/>
              </a:tabLst>
            </a:pPr>
            <a:r>
              <a:rPr lang="vi-VN" sz="2800" b="1" dirty="0" smtClean="0">
                <a:solidFill>
                  <a:prstClr val="black"/>
                </a:solidFill>
                <a:latin typeface="Arial" pitchFamily="34" charset="0"/>
                <a:ea typeface="Times New Roman" pitchFamily="18" charset="0"/>
                <a:cs typeface="Times New Roman" pitchFamily="18" charset="0"/>
              </a:rPr>
              <a:t>I will be learning English </a:t>
            </a:r>
            <a:r>
              <a:rPr lang="vi-VN" sz="2800" b="1" dirty="0" smtClean="0">
                <a:solidFill>
                  <a:srgbClr val="000099"/>
                </a:solidFill>
                <a:latin typeface="Arial" pitchFamily="34" charset="0"/>
                <a:ea typeface="Times New Roman" pitchFamily="18" charset="0"/>
                <a:cs typeface="Times New Roman" pitchFamily="18" charset="0"/>
              </a:rPr>
              <a:t>this time tomorrow</a:t>
            </a:r>
            <a:r>
              <a:rPr lang="vi-VN" sz="2800" b="1" dirty="0" smtClean="0">
                <a:solidFill>
                  <a:prstClr val="black"/>
                </a:solidFill>
                <a:latin typeface="Arial" pitchFamily="34" charset="0"/>
                <a:ea typeface="Times New Roman" pitchFamily="18" charset="0"/>
                <a:cs typeface="Times New Roman" pitchFamily="18" charset="0"/>
              </a:rPr>
              <a:t>.</a:t>
            </a:r>
            <a:endParaRPr lang="vi-VN" sz="2800" b="1" dirty="0" smtClean="0">
              <a:solidFill>
                <a:prstClr val="black"/>
              </a:solidFill>
              <a:latin typeface="Arial" pitchFamily="34" charset="0"/>
              <a:cs typeface="Arial" pitchFamily="34" charset="0"/>
            </a:endParaRPr>
          </a:p>
          <a:p>
            <a:pPr lvl="0" eaLnBrk="0" fontAlgn="base" hangingPunct="0">
              <a:spcBef>
                <a:spcPct val="0"/>
              </a:spcBef>
              <a:spcAft>
                <a:spcPct val="0"/>
              </a:spcAft>
              <a:tabLst>
                <a:tab pos="504825" algn="l"/>
              </a:tabLst>
            </a:pPr>
            <a:r>
              <a:rPr lang="vi-VN" sz="2800" b="1" u="sng" dirty="0" smtClean="0">
                <a:solidFill>
                  <a:srgbClr val="FF0000"/>
                </a:solidFill>
                <a:latin typeface="Arial" pitchFamily="34" charset="0"/>
                <a:ea typeface="Times New Roman" pitchFamily="18" charset="0"/>
                <a:cs typeface="Times New Roman" pitchFamily="18" charset="0"/>
              </a:rPr>
              <a:t>Or</a:t>
            </a:r>
            <a:r>
              <a:rPr lang="vi-VN" sz="2800" b="1" dirty="0" smtClean="0">
                <a:solidFill>
                  <a:prstClr val="black"/>
                </a:solidFill>
                <a:latin typeface="Arial" pitchFamily="34" charset="0"/>
                <a:ea typeface="Times New Roman" pitchFamily="18" charset="0"/>
                <a:cs typeface="Times New Roman" pitchFamily="18" charset="0"/>
              </a:rPr>
              <a:t>  </a:t>
            </a:r>
            <a:endParaRPr lang="vi-VN" sz="2800" b="1" dirty="0" smtClean="0">
              <a:solidFill>
                <a:prstClr val="black"/>
              </a:solidFill>
              <a:latin typeface="Arial" pitchFamily="34" charset="0"/>
              <a:cs typeface="Arial" pitchFamily="34" charset="0"/>
            </a:endParaRPr>
          </a:p>
          <a:p>
            <a:pPr lvl="0" eaLnBrk="0" fontAlgn="base" hangingPunct="0">
              <a:spcBef>
                <a:spcPct val="0"/>
              </a:spcBef>
              <a:spcAft>
                <a:spcPct val="0"/>
              </a:spcAft>
              <a:tabLst>
                <a:tab pos="504825" algn="l"/>
              </a:tabLst>
            </a:pPr>
            <a:r>
              <a:rPr lang="vi-VN" sz="2800" b="1" dirty="0" smtClean="0">
                <a:solidFill>
                  <a:srgbClr val="000099"/>
                </a:solidFill>
                <a:latin typeface="Arial" pitchFamily="34" charset="0"/>
                <a:ea typeface="Times New Roman" pitchFamily="18" charset="0"/>
                <a:cs typeface="Times New Roman" pitchFamily="18" charset="0"/>
              </a:rPr>
              <a:t>This time tomorrow, </a:t>
            </a:r>
            <a:r>
              <a:rPr lang="vi-VN" sz="2800" b="1" dirty="0" smtClean="0">
                <a:solidFill>
                  <a:prstClr val="black"/>
                </a:solidFill>
                <a:latin typeface="Arial" pitchFamily="34" charset="0"/>
                <a:ea typeface="Times New Roman" pitchFamily="18" charset="0"/>
                <a:cs typeface="Times New Roman" pitchFamily="18" charset="0"/>
              </a:rPr>
              <a:t>I will be learning English.</a:t>
            </a:r>
            <a:endParaRPr lang="vi-VN" sz="2800" b="1" dirty="0" smtClean="0">
              <a:solidFill>
                <a:prstClr val="black"/>
              </a:solidFill>
              <a:latin typeface="Arial" pitchFamily="34" charset="0"/>
              <a:cs typeface="Arial" pitchFamily="34" charset="0"/>
            </a:endParaRPr>
          </a:p>
        </p:txBody>
      </p:sp>
      <p:sp>
        <p:nvSpPr>
          <p:cNvPr id="6" name="Rectangle 5"/>
          <p:cNvSpPr/>
          <p:nvPr/>
        </p:nvSpPr>
        <p:spPr>
          <a:xfrm>
            <a:off x="381000" y="1143000"/>
            <a:ext cx="8382000" cy="954107"/>
          </a:xfrm>
          <a:prstGeom prst="rect">
            <a:avLst/>
          </a:prstGeom>
        </p:spPr>
        <p:txBody>
          <a:bodyPr wrap="square">
            <a:spAutoFit/>
          </a:bodyPr>
          <a:lstStyle/>
          <a:p>
            <a:pPr lvl="0" fontAlgn="base">
              <a:spcBef>
                <a:spcPct val="0"/>
              </a:spcBef>
              <a:spcAft>
                <a:spcPct val="0"/>
              </a:spcAft>
              <a:tabLst>
                <a:tab pos="504825" algn="l"/>
              </a:tabLst>
            </a:pPr>
            <a:r>
              <a:rPr lang="vi-VN" sz="2800" b="1" i="1" dirty="0" smtClean="0">
                <a:solidFill>
                  <a:srgbClr val="009900"/>
                </a:solidFill>
                <a:latin typeface="Arial" pitchFamily="34" charset="0"/>
                <a:ea typeface="Times New Roman" pitchFamily="18" charset="0"/>
                <a:cs typeface="Times New Roman" pitchFamily="18" charset="0"/>
              </a:rPr>
              <a:t>Work in pairs . Tell your partner what you will be doing at the following point of time</a:t>
            </a:r>
            <a:r>
              <a:rPr lang="vi-VN" sz="2800" dirty="0" smtClean="0">
                <a:solidFill>
                  <a:srgbClr val="009900"/>
                </a:solidFill>
                <a:latin typeface="Arial" pitchFamily="34" charset="0"/>
                <a:ea typeface="Times New Roman" pitchFamily="18" charset="0"/>
                <a:cs typeface="Times New Roman" pitchFamily="18" charset="0"/>
              </a:rPr>
              <a:t>.  </a:t>
            </a:r>
            <a:endParaRPr lang="vi-VN" sz="2800" dirty="0" smtClean="0">
              <a:solidFill>
                <a:srgbClr val="009900"/>
              </a:solidFill>
              <a:latin typeface="Arial" pitchFamily="34" charset="0"/>
              <a:cs typeface="Arial" pitchFamily="34" charset="0"/>
            </a:endParaRPr>
          </a:p>
        </p:txBody>
      </p:sp>
      <p:sp>
        <p:nvSpPr>
          <p:cNvPr id="7" name="Rectangle 6"/>
          <p:cNvSpPr/>
          <p:nvPr/>
        </p:nvSpPr>
        <p:spPr>
          <a:xfrm>
            <a:off x="152400" y="381000"/>
            <a:ext cx="1983235" cy="523220"/>
          </a:xfrm>
          <a:prstGeom prst="rect">
            <a:avLst/>
          </a:prstGeom>
          <a:solidFill>
            <a:schemeClr val="accent2">
              <a:lumMod val="20000"/>
              <a:lumOff val="80000"/>
            </a:schemeClr>
          </a:solidFill>
        </p:spPr>
        <p:txBody>
          <a:bodyPr wrap="none">
            <a:spAutoFit/>
          </a:bodyPr>
          <a:lstStyle/>
          <a:p>
            <a:r>
              <a:rPr lang="vi-VN" sz="2800" b="1" i="1" dirty="0" smtClean="0">
                <a:solidFill>
                  <a:prstClr val="black"/>
                </a:solidFill>
                <a:latin typeface="Arial" pitchFamily="34" charset="0"/>
                <a:ea typeface="Times New Roman" pitchFamily="18" charset="0"/>
                <a:cs typeface="Times New Roman" pitchFamily="18" charset="0"/>
              </a:rPr>
              <a:t>Activity 4. </a:t>
            </a:r>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0" nodeType="afterEffect">
                                  <p:stCondLst>
                                    <p:cond delay="0"/>
                                  </p:stCondLst>
                                  <p:childTnLst>
                                    <p:set>
                                      <p:cBhvr>
                                        <p:cTn id="15" dur="1" fill="hold">
                                          <p:stCondLst>
                                            <p:cond delay="0"/>
                                          </p:stCondLst>
                                        </p:cTn>
                                        <p:tgtEl>
                                          <p:spTgt spid="215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animBg="1"/>
      <p:bldP spid="5" grpId="0" animBg="1"/>
      <p:bldP spid="6" grpId="0"/>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916" y="238780"/>
            <a:ext cx="4998484" cy="523220"/>
          </a:xfrm>
          <a:prstGeom prst="rect">
            <a:avLst/>
          </a:prstGeom>
          <a:solidFill>
            <a:schemeClr val="accent2">
              <a:lumMod val="20000"/>
              <a:lumOff val="80000"/>
            </a:schemeClr>
          </a:solidFill>
        </p:spPr>
        <p:txBody>
          <a:bodyPr wrap="none">
            <a:spAutoFit/>
          </a:bodyPr>
          <a:lstStyle/>
          <a:p>
            <a:r>
              <a:rPr lang="vi-VN" sz="2800" b="1" dirty="0" smtClean="0">
                <a:solidFill>
                  <a:prstClr val="black"/>
                </a:solidFill>
                <a:latin typeface="Arial" pitchFamily="34" charset="0"/>
                <a:ea typeface="Times New Roman" pitchFamily="18" charset="0"/>
                <a:cs typeface="Times New Roman" pitchFamily="18" charset="0"/>
              </a:rPr>
              <a:t>II. The future simple passive</a:t>
            </a:r>
            <a:endParaRPr lang="vi-VN" dirty="0"/>
          </a:p>
        </p:txBody>
      </p:sp>
      <p:sp>
        <p:nvSpPr>
          <p:cNvPr id="9" name="TextBox 8"/>
          <p:cNvSpPr txBox="1"/>
          <p:nvPr/>
        </p:nvSpPr>
        <p:spPr>
          <a:xfrm>
            <a:off x="152400" y="914400"/>
            <a:ext cx="990600" cy="523220"/>
          </a:xfrm>
          <a:prstGeom prst="rect">
            <a:avLst/>
          </a:prstGeom>
          <a:solidFill>
            <a:srgbClr val="FFC000"/>
          </a:solidFill>
        </p:spPr>
        <p:txBody>
          <a:bodyPr wrap="square" rtlCol="0">
            <a:spAutoFit/>
          </a:bodyPr>
          <a:lstStyle/>
          <a:p>
            <a:r>
              <a:rPr lang="en-US" sz="2800" b="1" dirty="0" smtClean="0"/>
              <a:t>Form</a:t>
            </a:r>
            <a:endParaRPr lang="vi-VN" sz="2800" b="1" dirty="0"/>
          </a:p>
        </p:txBody>
      </p:sp>
      <p:sp>
        <p:nvSpPr>
          <p:cNvPr id="10" name="Rounded Rectangle 9"/>
          <p:cNvSpPr/>
          <p:nvPr/>
        </p:nvSpPr>
        <p:spPr>
          <a:xfrm>
            <a:off x="2286000" y="914400"/>
            <a:ext cx="5638800" cy="1371600"/>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solidFill>
                  <a:schemeClr val="tx1"/>
                </a:solidFill>
              </a:rPr>
              <a:t>(+) S   +  will be  +  Vpp   (by O)</a:t>
            </a:r>
          </a:p>
          <a:p>
            <a:r>
              <a:rPr lang="en-US" sz="2800" b="1" dirty="0" smtClean="0">
                <a:solidFill>
                  <a:schemeClr val="tx1"/>
                </a:solidFill>
              </a:rPr>
              <a:t>(- ) S   +  will not be  + Vpp   (by O)</a:t>
            </a:r>
          </a:p>
          <a:p>
            <a:r>
              <a:rPr lang="en-US" sz="2800" b="1" dirty="0" smtClean="0">
                <a:solidFill>
                  <a:schemeClr val="tx1"/>
                </a:solidFill>
              </a:rPr>
              <a:t>(?) Will  + S  + be  + Vpp   (by O)?</a:t>
            </a:r>
            <a:endParaRPr lang="vi-VN" sz="2800" b="1" dirty="0">
              <a:solidFill>
                <a:schemeClr val="tx1"/>
              </a:solidFill>
            </a:endParaRPr>
          </a:p>
        </p:txBody>
      </p:sp>
      <p:sp>
        <p:nvSpPr>
          <p:cNvPr id="11" name="TextBox 10"/>
          <p:cNvSpPr txBox="1"/>
          <p:nvPr/>
        </p:nvSpPr>
        <p:spPr>
          <a:xfrm>
            <a:off x="76200" y="3810000"/>
            <a:ext cx="1295400" cy="523220"/>
          </a:xfrm>
          <a:prstGeom prst="rect">
            <a:avLst/>
          </a:prstGeom>
          <a:solidFill>
            <a:srgbClr val="FFC000"/>
          </a:solidFill>
        </p:spPr>
        <p:txBody>
          <a:bodyPr wrap="square" rtlCol="0">
            <a:spAutoFit/>
          </a:bodyPr>
          <a:lstStyle/>
          <a:p>
            <a:r>
              <a:rPr lang="en-US" sz="2800" b="1" dirty="0" smtClean="0"/>
              <a:t>NOTES</a:t>
            </a:r>
            <a:endParaRPr lang="vi-VN" sz="2800" b="1" dirty="0"/>
          </a:p>
        </p:txBody>
      </p:sp>
      <p:sp>
        <p:nvSpPr>
          <p:cNvPr id="12" name="Rounded Rectangle 11"/>
          <p:cNvSpPr/>
          <p:nvPr/>
        </p:nvSpPr>
        <p:spPr>
          <a:xfrm>
            <a:off x="914400" y="4368800"/>
            <a:ext cx="8001000" cy="22860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vi-VN" sz="2700" b="1" dirty="0" smtClean="0">
                <a:solidFill>
                  <a:schemeClr val="tx1"/>
                </a:solidFill>
                <a:latin typeface="Arial" pitchFamily="34" charset="0"/>
                <a:ea typeface="Times New Roman" pitchFamily="18" charset="0"/>
                <a:cs typeface="Times New Roman" pitchFamily="18" charset="0"/>
              </a:rPr>
              <a:t>1. Passive form is used when:</a:t>
            </a:r>
            <a:endParaRPr lang="vi-VN" sz="2700" b="1" dirty="0" smtClean="0">
              <a:solidFill>
                <a:schemeClr val="tx1"/>
              </a:solidFill>
              <a:latin typeface="Arial" pitchFamily="34" charset="0"/>
              <a:cs typeface="Arial" pitchFamily="34" charset="0"/>
            </a:endParaRPr>
          </a:p>
          <a:p>
            <a:pPr lvl="0" eaLnBrk="0" fontAlgn="base" hangingPunct="0">
              <a:spcBef>
                <a:spcPct val="0"/>
              </a:spcBef>
              <a:spcAft>
                <a:spcPct val="0"/>
              </a:spcAft>
            </a:pPr>
            <a:r>
              <a:rPr lang="vi-VN" sz="2700" b="1" dirty="0" smtClean="0">
                <a:solidFill>
                  <a:schemeClr val="tx1"/>
                </a:solidFill>
                <a:latin typeface="Arial" pitchFamily="34" charset="0"/>
                <a:ea typeface="Times New Roman" pitchFamily="18" charset="0"/>
                <a:cs typeface="Times New Roman" pitchFamily="18" charset="0"/>
              </a:rPr>
              <a:t>     - the doer is not known and not important </a:t>
            </a:r>
            <a:endParaRPr lang="vi-VN" sz="2700" b="1" dirty="0" smtClean="0">
              <a:solidFill>
                <a:schemeClr val="tx1"/>
              </a:solidFill>
              <a:latin typeface="Arial" pitchFamily="34" charset="0"/>
              <a:cs typeface="Arial" pitchFamily="34" charset="0"/>
            </a:endParaRPr>
          </a:p>
          <a:p>
            <a:pPr lvl="0" eaLnBrk="0" fontAlgn="base" hangingPunct="0">
              <a:spcBef>
                <a:spcPct val="0"/>
              </a:spcBef>
              <a:spcAft>
                <a:spcPct val="0"/>
              </a:spcAft>
            </a:pPr>
            <a:r>
              <a:rPr lang="vi-VN" sz="2700" b="1" dirty="0" smtClean="0">
                <a:solidFill>
                  <a:schemeClr val="tx1"/>
                </a:solidFill>
                <a:latin typeface="Arial" pitchFamily="34" charset="0"/>
                <a:ea typeface="Times New Roman" pitchFamily="18" charset="0"/>
                <a:cs typeface="Times New Roman" pitchFamily="18" charset="0"/>
              </a:rPr>
              <a:t>     - the object is not important </a:t>
            </a:r>
          </a:p>
          <a:p>
            <a:pPr eaLnBrk="0" fontAlgn="base" hangingPunct="0">
              <a:spcBef>
                <a:spcPct val="0"/>
              </a:spcBef>
              <a:spcAft>
                <a:spcPct val="0"/>
              </a:spcAft>
            </a:pPr>
            <a:r>
              <a:rPr lang="vi-VN" sz="2700" b="1" dirty="0" smtClean="0">
                <a:solidFill>
                  <a:schemeClr val="tx1"/>
                </a:solidFill>
                <a:latin typeface="Arial" pitchFamily="34" charset="0"/>
                <a:ea typeface="Times New Roman" pitchFamily="18" charset="0"/>
                <a:cs typeface="Times New Roman" pitchFamily="18" charset="0"/>
              </a:rPr>
              <a:t>2. If the doer is definite and still important, we can add “ by O ” at the end of the sentence.</a:t>
            </a:r>
            <a:endParaRPr lang="vi-VN" sz="2700" b="1" dirty="0" smtClean="0">
              <a:solidFill>
                <a:schemeClr val="tx1"/>
              </a:solidFill>
              <a:latin typeface="Arial" pitchFamily="34" charset="0"/>
              <a:cs typeface="Arial" pitchFamily="34" charset="0"/>
            </a:endParaRPr>
          </a:p>
        </p:txBody>
      </p:sp>
      <p:sp>
        <p:nvSpPr>
          <p:cNvPr id="13" name="TextBox 12"/>
          <p:cNvSpPr txBox="1"/>
          <p:nvPr/>
        </p:nvSpPr>
        <p:spPr>
          <a:xfrm>
            <a:off x="0" y="2057400"/>
            <a:ext cx="1600200" cy="523220"/>
          </a:xfrm>
          <a:prstGeom prst="rect">
            <a:avLst/>
          </a:prstGeom>
          <a:solidFill>
            <a:srgbClr val="FFC000"/>
          </a:solidFill>
        </p:spPr>
        <p:txBody>
          <a:bodyPr wrap="square" rtlCol="0">
            <a:spAutoFit/>
          </a:bodyPr>
          <a:lstStyle/>
          <a:p>
            <a:r>
              <a:rPr lang="vi-VN" sz="2800" b="1" dirty="0" smtClean="0">
                <a:latin typeface="Calibri" pitchFamily="34" charset="0"/>
                <a:ea typeface="Times New Roman" pitchFamily="18" charset="0"/>
                <a:cs typeface="Calibri" pitchFamily="34" charset="0"/>
              </a:rPr>
              <a:t>Examples</a:t>
            </a:r>
            <a:endParaRPr lang="vi-VN" sz="2800" b="1" dirty="0">
              <a:latin typeface="Calibri" pitchFamily="34" charset="0"/>
              <a:cs typeface="Calibri" pitchFamily="34" charset="0"/>
            </a:endParaRPr>
          </a:p>
        </p:txBody>
      </p:sp>
      <p:sp>
        <p:nvSpPr>
          <p:cNvPr id="14" name="Rectangle 13"/>
          <p:cNvSpPr/>
          <p:nvPr/>
        </p:nvSpPr>
        <p:spPr>
          <a:xfrm>
            <a:off x="914400" y="2590800"/>
            <a:ext cx="8229600" cy="1292662"/>
          </a:xfrm>
          <a:prstGeom prst="rect">
            <a:avLst/>
          </a:prstGeom>
        </p:spPr>
        <p:txBody>
          <a:bodyPr wrap="square">
            <a:spAutoFit/>
          </a:bodyPr>
          <a:lstStyle/>
          <a:p>
            <a:pPr lvl="0" eaLnBrk="0" fontAlgn="base" hangingPunct="0">
              <a:spcBef>
                <a:spcPct val="0"/>
              </a:spcBef>
              <a:spcAft>
                <a:spcPct val="0"/>
              </a:spcAft>
            </a:pPr>
            <a:r>
              <a:rPr lang="vi-VN" sz="2600" b="1" dirty="0" smtClean="0">
                <a:solidFill>
                  <a:srgbClr val="000099"/>
                </a:solidFill>
                <a:latin typeface="Arial" pitchFamily="34" charset="0"/>
                <a:ea typeface="Times New Roman" pitchFamily="18" charset="0"/>
                <a:cs typeface="Times New Roman" pitchFamily="18" charset="0"/>
              </a:rPr>
              <a:t>-</a:t>
            </a:r>
            <a:r>
              <a:rPr lang="en-US" sz="2600" b="1" dirty="0" smtClean="0">
                <a:solidFill>
                  <a:srgbClr val="000099"/>
                </a:solidFill>
                <a:latin typeface="Arial" pitchFamily="34" charset="0"/>
                <a:ea typeface="Times New Roman" pitchFamily="18" charset="0"/>
                <a:cs typeface="Times New Roman" pitchFamily="18" charset="0"/>
              </a:rPr>
              <a:t> </a:t>
            </a:r>
            <a:r>
              <a:rPr lang="vi-VN" sz="2600" b="1" dirty="0" smtClean="0">
                <a:solidFill>
                  <a:srgbClr val="000099"/>
                </a:solidFill>
                <a:latin typeface="Arial" pitchFamily="34" charset="0"/>
                <a:ea typeface="Times New Roman" pitchFamily="18" charset="0"/>
                <a:cs typeface="Times New Roman" pitchFamily="18" charset="0"/>
              </a:rPr>
              <a:t>Solar panels </a:t>
            </a:r>
            <a:r>
              <a:rPr lang="vi-VN" sz="2600" b="1" i="1" u="sng" dirty="0" smtClean="0">
                <a:solidFill>
                  <a:srgbClr val="000099"/>
                </a:solidFill>
                <a:latin typeface="Arial" pitchFamily="34" charset="0"/>
                <a:ea typeface="Times New Roman" pitchFamily="18" charset="0"/>
                <a:cs typeface="Times New Roman" pitchFamily="18" charset="0"/>
              </a:rPr>
              <a:t>will be put</a:t>
            </a:r>
            <a:r>
              <a:rPr lang="vi-VN" sz="2600" b="1" dirty="0" smtClean="0">
                <a:solidFill>
                  <a:srgbClr val="000099"/>
                </a:solidFill>
                <a:latin typeface="Arial" pitchFamily="34" charset="0"/>
                <a:ea typeface="Times New Roman" pitchFamily="18" charset="0"/>
                <a:cs typeface="Times New Roman" pitchFamily="18" charset="0"/>
              </a:rPr>
              <a:t> on the roof of the houses.</a:t>
            </a:r>
            <a:endParaRPr lang="vi-VN" sz="2600" b="1" dirty="0" smtClean="0">
              <a:solidFill>
                <a:srgbClr val="000099"/>
              </a:solidFill>
              <a:latin typeface="Arial" pitchFamily="34" charset="0"/>
              <a:cs typeface="Arial" pitchFamily="34" charset="0"/>
            </a:endParaRPr>
          </a:p>
          <a:p>
            <a:pPr lvl="0" eaLnBrk="0" fontAlgn="base" hangingPunct="0">
              <a:spcBef>
                <a:spcPct val="0"/>
              </a:spcBef>
              <a:spcAft>
                <a:spcPct val="0"/>
              </a:spcAft>
            </a:pPr>
            <a:r>
              <a:rPr lang="vi-VN" sz="2600" b="1" dirty="0" smtClean="0">
                <a:solidFill>
                  <a:srgbClr val="000099"/>
                </a:solidFill>
                <a:latin typeface="Arial" pitchFamily="34" charset="0"/>
                <a:ea typeface="Times New Roman" pitchFamily="18" charset="0"/>
                <a:cs typeface="Times New Roman" pitchFamily="18" charset="0"/>
              </a:rPr>
              <a:t>- The exercises </a:t>
            </a:r>
            <a:r>
              <a:rPr lang="vi-VN" sz="2600" b="1" i="1" u="sng" dirty="0" smtClean="0">
                <a:solidFill>
                  <a:srgbClr val="000099"/>
                </a:solidFill>
                <a:latin typeface="Arial" pitchFamily="34" charset="0"/>
                <a:ea typeface="Times New Roman" pitchFamily="18" charset="0"/>
                <a:cs typeface="Times New Roman" pitchFamily="18" charset="0"/>
              </a:rPr>
              <a:t>will be finished</a:t>
            </a:r>
            <a:r>
              <a:rPr lang="vi-VN" sz="2600" b="1" dirty="0" smtClean="0">
                <a:solidFill>
                  <a:srgbClr val="000099"/>
                </a:solidFill>
                <a:latin typeface="Arial" pitchFamily="34" charset="0"/>
                <a:ea typeface="Times New Roman" pitchFamily="18" charset="0"/>
                <a:cs typeface="Times New Roman" pitchFamily="18" charset="0"/>
              </a:rPr>
              <a:t> tomorrow. </a:t>
            </a:r>
            <a:endParaRPr lang="vi-VN" sz="2600" b="1" dirty="0" smtClean="0">
              <a:solidFill>
                <a:srgbClr val="000099"/>
              </a:solidFill>
              <a:latin typeface="Arial" pitchFamily="34" charset="0"/>
              <a:cs typeface="Arial" pitchFamily="34" charset="0"/>
            </a:endParaRPr>
          </a:p>
          <a:p>
            <a:pPr lvl="0" eaLnBrk="0" fontAlgn="base" hangingPunct="0">
              <a:spcBef>
                <a:spcPct val="0"/>
              </a:spcBef>
              <a:spcAft>
                <a:spcPct val="0"/>
              </a:spcAft>
            </a:pPr>
            <a:r>
              <a:rPr lang="vi-VN" sz="2600" b="1" dirty="0" smtClean="0">
                <a:solidFill>
                  <a:srgbClr val="000099"/>
                </a:solidFill>
                <a:latin typeface="Arial" pitchFamily="34" charset="0"/>
                <a:ea typeface="Times New Roman" pitchFamily="18" charset="0"/>
                <a:cs typeface="Times New Roman" pitchFamily="18" charset="0"/>
              </a:rPr>
              <a:t>- Low energy light bulbs </a:t>
            </a:r>
            <a:r>
              <a:rPr lang="vi-VN" sz="2600" b="1" i="1" u="sng" dirty="0" smtClean="0">
                <a:solidFill>
                  <a:srgbClr val="000099"/>
                </a:solidFill>
                <a:latin typeface="Arial" pitchFamily="34" charset="0"/>
                <a:ea typeface="Times New Roman" pitchFamily="18" charset="0"/>
                <a:cs typeface="Times New Roman" pitchFamily="18" charset="0"/>
              </a:rPr>
              <a:t>will be used</a:t>
            </a:r>
            <a:r>
              <a:rPr lang="vi-VN" sz="2600" b="1" dirty="0" smtClean="0">
                <a:solidFill>
                  <a:srgbClr val="000099"/>
                </a:solidFill>
                <a:latin typeface="Arial" pitchFamily="34" charset="0"/>
                <a:ea typeface="Times New Roman" pitchFamily="18" charset="0"/>
                <a:cs typeface="Times New Roman" pitchFamily="18" charset="0"/>
              </a:rPr>
              <a:t> widely.    </a:t>
            </a:r>
            <a:endParaRPr lang="vi-VN" sz="2600" b="1" dirty="0" smtClean="0">
              <a:solidFill>
                <a:srgbClr val="000099"/>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14"/>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P spid="10" grpId="0" animBg="1"/>
      <p:bldP spid="11" grpId="0" animBg="1"/>
      <p:bldP spid="12" grpId="0" animBg="1"/>
      <p:bldP spid="13" grpId="0" animBg="1"/>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a:solidFill>
            <a:schemeClr val="bg1">
              <a:lumMod val="95000"/>
            </a:schemeClr>
          </a:solidFill>
        </p:spPr>
        <p:txBody>
          <a:bodyPr>
            <a:normAutofit fontScale="70000" lnSpcReduction="20000"/>
          </a:bodyPr>
          <a:lstStyle/>
          <a:p>
            <a:pPr>
              <a:buNone/>
            </a:pPr>
            <a:r>
              <a:rPr lang="en-US" i="1" u="sng" dirty="0" smtClean="0">
                <a:solidFill>
                  <a:schemeClr val="tx2">
                    <a:lumMod val="60000"/>
                    <a:lumOff val="40000"/>
                  </a:schemeClr>
                </a:solidFill>
              </a:rPr>
              <a:t>Ex 5 .Complete the magazine article with the passive form of the verbs below.</a:t>
            </a:r>
          </a:p>
          <a:p>
            <a:pPr>
              <a:buNone/>
            </a:pPr>
            <a:r>
              <a:rPr lang="en-US" sz="3400" i="1" dirty="0" smtClean="0"/>
              <a:t>        </a:t>
            </a:r>
            <a:r>
              <a:rPr lang="en-US" sz="3400" i="1" dirty="0" smtClean="0">
                <a:solidFill>
                  <a:srgbClr val="FF0000"/>
                </a:solidFill>
              </a:rPr>
              <a:t>place         solve            provide         store            use </a:t>
            </a:r>
          </a:p>
          <a:p>
            <a:pPr>
              <a:buNone/>
            </a:pPr>
            <a:endParaRPr lang="en-US" dirty="0" smtClean="0">
              <a:solidFill>
                <a:srgbClr val="FF0000"/>
              </a:solidFill>
            </a:endParaRPr>
          </a:p>
          <a:p>
            <a:pPr>
              <a:buNone/>
            </a:pPr>
            <a:r>
              <a:rPr lang="en-US" dirty="0" smtClean="0">
                <a:latin typeface=".VnTime" pitchFamily="34" charset="0"/>
              </a:rPr>
              <a:t>       </a:t>
            </a:r>
            <a:r>
              <a:rPr lang="en-US" sz="3600" dirty="0" smtClean="0">
                <a:latin typeface=".VnTime" pitchFamily="34" charset="0"/>
              </a:rPr>
              <a:t>We are looking for cheap, clean, and </a:t>
            </a:r>
            <a:r>
              <a:rPr lang="en-US" sz="3600" dirty="0" err="1" smtClean="0">
                <a:latin typeface=".VnTime" pitchFamily="34" charset="0"/>
              </a:rPr>
              <a:t>eff</a:t>
            </a:r>
            <a:r>
              <a:rPr lang="en-US" sz="3600" dirty="0" smtClean="0">
                <a:latin typeface=".VnTime" pitchFamily="34" charset="0"/>
              </a:rPr>
              <a:t> </a:t>
            </a:r>
            <a:r>
              <a:rPr lang="en-US" sz="3600" dirty="0" err="1" smtClean="0">
                <a:latin typeface=".VnTime" pitchFamily="34" charset="0"/>
              </a:rPr>
              <a:t>ective</a:t>
            </a:r>
            <a:r>
              <a:rPr lang="en-US" sz="3600" dirty="0" smtClean="0">
                <a:latin typeface=".VnTime" pitchFamily="34" charset="0"/>
              </a:rPr>
              <a:t> sources of energy. These types of energy won’t cause pollution or waste natural resources. Solar power is one of these energy sources. It will (1) __________ freely by the sun. One percent of the solar energy that reaches the earth will be enough to provide electricity for the whole population of the world. Solar energy will (2) __________by many countries around the world. Solar panels will (3) ____________ on the roofs of houses and other buildings and the sun’s energy will be used to heat water. The energy will (4) ___________ for a long time. We hope that by using solar energy the problem of the energy shortage will (5) ________________.</a:t>
            </a:r>
            <a:endParaRPr lang="en-US" sz="3600" dirty="0">
              <a:latin typeface=".VnTime" pitchFamily="34" charset="0"/>
            </a:endParaRPr>
          </a:p>
        </p:txBody>
      </p:sp>
      <p:sp>
        <p:nvSpPr>
          <p:cNvPr id="4" name="TextBox 3"/>
          <p:cNvSpPr txBox="1"/>
          <p:nvPr/>
        </p:nvSpPr>
        <p:spPr>
          <a:xfrm>
            <a:off x="3352800" y="2514600"/>
            <a:ext cx="1638590" cy="400110"/>
          </a:xfrm>
          <a:prstGeom prst="rect">
            <a:avLst/>
          </a:prstGeom>
          <a:noFill/>
        </p:spPr>
        <p:txBody>
          <a:bodyPr wrap="none" rtlCol="0">
            <a:spAutoFit/>
          </a:bodyPr>
          <a:lstStyle/>
          <a:p>
            <a:r>
              <a:rPr lang="vi-VN" sz="2000" b="1" dirty="0" smtClean="0">
                <a:solidFill>
                  <a:srgbClr val="FF0000"/>
                </a:solidFill>
                <a:latin typeface="Arial" pitchFamily="34" charset="0"/>
                <a:ea typeface="Times New Roman" pitchFamily="18" charset="0"/>
                <a:cs typeface="Times New Roman" pitchFamily="18" charset="0"/>
              </a:rPr>
              <a:t>be provided</a:t>
            </a:r>
            <a:endParaRPr lang="en-US" sz="2000" dirty="0">
              <a:solidFill>
                <a:srgbClr val="FF0000"/>
              </a:solidFill>
            </a:endParaRPr>
          </a:p>
        </p:txBody>
      </p:sp>
      <p:sp>
        <p:nvSpPr>
          <p:cNvPr id="5" name="TextBox 4"/>
          <p:cNvSpPr txBox="1"/>
          <p:nvPr/>
        </p:nvSpPr>
        <p:spPr>
          <a:xfrm>
            <a:off x="4495800" y="3276600"/>
            <a:ext cx="1225015" cy="400110"/>
          </a:xfrm>
          <a:prstGeom prst="rect">
            <a:avLst/>
          </a:prstGeom>
          <a:noFill/>
        </p:spPr>
        <p:txBody>
          <a:bodyPr wrap="none" rtlCol="0">
            <a:spAutoFit/>
          </a:bodyPr>
          <a:lstStyle/>
          <a:p>
            <a:r>
              <a:rPr lang="vi-VN" sz="2000" b="1" dirty="0" smtClean="0">
                <a:solidFill>
                  <a:srgbClr val="FF0000"/>
                </a:solidFill>
                <a:latin typeface="Arial" pitchFamily="34" charset="0"/>
                <a:ea typeface="Times New Roman" pitchFamily="18" charset="0"/>
                <a:cs typeface="Times New Roman" pitchFamily="18" charset="0"/>
              </a:rPr>
              <a:t> be used</a:t>
            </a:r>
            <a:endParaRPr lang="en-US" sz="2000" dirty="0">
              <a:solidFill>
                <a:srgbClr val="FF0000"/>
              </a:solidFill>
            </a:endParaRPr>
          </a:p>
        </p:txBody>
      </p:sp>
      <p:sp>
        <p:nvSpPr>
          <p:cNvPr id="6" name="TextBox 5"/>
          <p:cNvSpPr txBox="1"/>
          <p:nvPr/>
        </p:nvSpPr>
        <p:spPr>
          <a:xfrm>
            <a:off x="5943600" y="3657600"/>
            <a:ext cx="1367682" cy="400110"/>
          </a:xfrm>
          <a:prstGeom prst="rect">
            <a:avLst/>
          </a:prstGeom>
          <a:noFill/>
        </p:spPr>
        <p:txBody>
          <a:bodyPr wrap="none" rtlCol="0">
            <a:spAutoFit/>
          </a:bodyPr>
          <a:lstStyle/>
          <a:p>
            <a:r>
              <a:rPr lang="vi-VN" sz="2000" b="1" dirty="0" smtClean="0">
                <a:solidFill>
                  <a:srgbClr val="FF0000"/>
                </a:solidFill>
                <a:latin typeface="Arial" pitchFamily="34" charset="0"/>
                <a:ea typeface="Times New Roman" pitchFamily="18" charset="0"/>
                <a:cs typeface="Arial" pitchFamily="34" charset="0"/>
              </a:rPr>
              <a:t>be placed</a:t>
            </a:r>
            <a:endParaRPr lang="en-US" sz="2000" dirty="0">
              <a:solidFill>
                <a:srgbClr val="FF0000"/>
              </a:solidFill>
            </a:endParaRPr>
          </a:p>
        </p:txBody>
      </p:sp>
      <p:sp>
        <p:nvSpPr>
          <p:cNvPr id="7" name="TextBox 6"/>
          <p:cNvSpPr txBox="1"/>
          <p:nvPr/>
        </p:nvSpPr>
        <p:spPr>
          <a:xfrm>
            <a:off x="6858000" y="4267200"/>
            <a:ext cx="1338828" cy="400110"/>
          </a:xfrm>
          <a:prstGeom prst="rect">
            <a:avLst/>
          </a:prstGeom>
          <a:noFill/>
        </p:spPr>
        <p:txBody>
          <a:bodyPr wrap="none" rtlCol="0">
            <a:spAutoFit/>
          </a:bodyPr>
          <a:lstStyle/>
          <a:p>
            <a:r>
              <a:rPr lang="vi-VN" sz="2000" b="1" dirty="0" smtClean="0">
                <a:solidFill>
                  <a:srgbClr val="FF0000"/>
                </a:solidFill>
                <a:latin typeface="Arial" pitchFamily="34" charset="0"/>
                <a:ea typeface="Times New Roman" pitchFamily="18" charset="0"/>
                <a:cs typeface="Arial" pitchFamily="34" charset="0"/>
              </a:rPr>
              <a:t>be stored</a:t>
            </a:r>
            <a:endParaRPr lang="en-US" sz="2000" dirty="0">
              <a:solidFill>
                <a:srgbClr val="FF0000"/>
              </a:solidFill>
            </a:endParaRPr>
          </a:p>
        </p:txBody>
      </p:sp>
      <p:sp>
        <p:nvSpPr>
          <p:cNvPr id="8" name="TextBox 7"/>
          <p:cNvSpPr txBox="1"/>
          <p:nvPr/>
        </p:nvSpPr>
        <p:spPr>
          <a:xfrm>
            <a:off x="6096000" y="4800600"/>
            <a:ext cx="1438214" cy="677108"/>
          </a:xfrm>
          <a:prstGeom prst="rect">
            <a:avLst/>
          </a:prstGeom>
          <a:noFill/>
        </p:spPr>
        <p:txBody>
          <a:bodyPr wrap="none" rtlCol="0">
            <a:spAutoFit/>
          </a:bodyPr>
          <a:lstStyle/>
          <a:p>
            <a:pPr lvl="0"/>
            <a:r>
              <a:rPr lang="vi-VN" sz="2000" b="1" dirty="0" smtClean="0">
                <a:solidFill>
                  <a:srgbClr val="FF0000"/>
                </a:solidFill>
                <a:latin typeface="Arial" pitchFamily="34" charset="0"/>
                <a:ea typeface="Times New Roman" pitchFamily="18" charset="0"/>
                <a:cs typeface="Arial" pitchFamily="34" charset="0"/>
              </a:rPr>
              <a:t>be solved</a:t>
            </a:r>
            <a:r>
              <a:rPr lang="vi-VN" sz="2000" b="1" dirty="0" smtClean="0">
                <a:solidFill>
                  <a:srgbClr val="FF0000"/>
                </a:solidFill>
                <a:latin typeface="Arial" pitchFamily="34" charset="0"/>
                <a:cs typeface="Arial" pitchFamily="34" charset="0"/>
              </a:rPr>
              <a:t>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70000" lnSpcReduction="20000"/>
          </a:bodyPr>
          <a:lstStyle/>
          <a:p>
            <a:r>
              <a:rPr lang="en-US" u="sng" dirty="0" smtClean="0">
                <a:solidFill>
                  <a:schemeClr val="tx2">
                    <a:lumMod val="60000"/>
                    <a:lumOff val="40000"/>
                  </a:schemeClr>
                </a:solidFill>
              </a:rPr>
              <a:t>Ex 6 . Change the sentences into the passive voice. </a:t>
            </a:r>
          </a:p>
          <a:p>
            <a:pPr>
              <a:buNone/>
            </a:pPr>
            <a:r>
              <a:rPr lang="en-US" dirty="0" smtClean="0"/>
              <a:t>Example: </a:t>
            </a:r>
            <a:r>
              <a:rPr lang="en-US" dirty="0" smtClean="0">
                <a:solidFill>
                  <a:schemeClr val="accent2">
                    <a:lumMod val="75000"/>
                  </a:schemeClr>
                </a:solidFill>
              </a:rPr>
              <a:t>We will use </a:t>
            </a:r>
            <a:r>
              <a:rPr lang="en-US" u="sng" dirty="0" smtClean="0">
                <a:solidFill>
                  <a:schemeClr val="accent2">
                    <a:lumMod val="75000"/>
                  </a:schemeClr>
                </a:solidFill>
              </a:rPr>
              <a:t>low energy light bulbs</a:t>
            </a:r>
          </a:p>
          <a:p>
            <a:pPr>
              <a:buFont typeface="Symbol"/>
              <a:buChar char="Þ"/>
            </a:pPr>
            <a:r>
              <a:rPr lang="en-US" dirty="0" smtClean="0">
                <a:solidFill>
                  <a:srgbClr val="FF0000"/>
                </a:solidFill>
              </a:rPr>
              <a:t>Low energy light bulbs will be used. </a:t>
            </a:r>
          </a:p>
          <a:p>
            <a:pPr marL="514350" indent="-514350">
              <a:buAutoNum type="arabicPeriod"/>
            </a:pPr>
            <a:r>
              <a:rPr lang="en-US" dirty="0" smtClean="0"/>
              <a:t>We will use waves as an environmentally friendly energy source.</a:t>
            </a:r>
          </a:p>
          <a:p>
            <a:pPr marL="514350" indent="-514350">
              <a:buNone/>
            </a:pPr>
            <a:r>
              <a:rPr lang="en-US" dirty="0" smtClean="0"/>
              <a:t>=&gt; </a:t>
            </a:r>
            <a:r>
              <a:rPr lang="en-US" dirty="0" smtClean="0">
                <a:solidFill>
                  <a:schemeClr val="accent6">
                    <a:lumMod val="75000"/>
                  </a:schemeClr>
                </a:solidFill>
              </a:rPr>
              <a:t>Waves will ___________________________________. </a:t>
            </a:r>
          </a:p>
          <a:p>
            <a:pPr marL="514350" indent="-514350">
              <a:buNone/>
            </a:pPr>
            <a:r>
              <a:rPr lang="en-US" dirty="0" smtClean="0"/>
              <a:t>2. They will install a network of wind turbines to generate electricity. </a:t>
            </a:r>
          </a:p>
          <a:p>
            <a:pPr marL="514350" indent="-514350">
              <a:buFont typeface="Symbol"/>
              <a:buChar char="Þ"/>
            </a:pPr>
            <a:r>
              <a:rPr lang="en-US" dirty="0" smtClean="0">
                <a:solidFill>
                  <a:schemeClr val="accent6">
                    <a:lumMod val="75000"/>
                  </a:schemeClr>
                </a:solidFill>
              </a:rPr>
              <a:t>A network of wind turbines will ________________. </a:t>
            </a:r>
          </a:p>
          <a:p>
            <a:pPr marL="514350" indent="-514350">
              <a:buNone/>
            </a:pPr>
            <a:r>
              <a:rPr lang="en-US" dirty="0" smtClean="0"/>
              <a:t>3. In the countryside, people will burn plants to produce heat. </a:t>
            </a:r>
          </a:p>
          <a:p>
            <a:pPr marL="514350" indent="-514350">
              <a:buNone/>
            </a:pPr>
            <a:r>
              <a:rPr lang="en-US" dirty="0" smtClean="0">
                <a:solidFill>
                  <a:schemeClr val="accent6">
                    <a:lumMod val="75000"/>
                  </a:schemeClr>
                </a:solidFill>
              </a:rPr>
              <a:t>=&gt; In the countryside, plants will _________________.</a:t>
            </a:r>
          </a:p>
          <a:p>
            <a:pPr marL="514350" indent="-514350">
              <a:buNone/>
            </a:pPr>
            <a:r>
              <a:rPr lang="en-US" dirty="0" smtClean="0"/>
              <a:t> 4. We will reduce energy consumption as much as possible. </a:t>
            </a:r>
          </a:p>
          <a:p>
            <a:pPr marL="514350" indent="-514350">
              <a:buNone/>
            </a:pPr>
            <a:r>
              <a:rPr lang="en-US" dirty="0" smtClean="0">
                <a:solidFill>
                  <a:schemeClr val="accent6">
                    <a:lumMod val="75000"/>
                  </a:schemeClr>
                </a:solidFill>
              </a:rPr>
              <a:t>=&gt; Energy consumption will _____________________. </a:t>
            </a:r>
          </a:p>
          <a:p>
            <a:pPr marL="514350" indent="-514350">
              <a:buNone/>
            </a:pPr>
            <a:r>
              <a:rPr lang="en-US" dirty="0" smtClean="0"/>
              <a:t>5. We will develop alternative sources of energy. </a:t>
            </a:r>
          </a:p>
          <a:p>
            <a:pPr marL="514350" indent="-514350">
              <a:buNone/>
            </a:pPr>
            <a:r>
              <a:rPr lang="en-US" dirty="0" smtClean="0">
                <a:solidFill>
                  <a:schemeClr val="accent6">
                    <a:lumMod val="75000"/>
                  </a:schemeClr>
                </a:solidFill>
              </a:rPr>
              <a:t>=&gt; Alternative sources of energy will _____________. </a:t>
            </a:r>
          </a:p>
          <a:p>
            <a:pPr marL="514350" indent="-514350">
              <a:buNone/>
            </a:pPr>
            <a:r>
              <a:rPr lang="en-US" dirty="0" smtClean="0"/>
              <a:t>6. We will use solar energy to solve the problem of energy shortage. </a:t>
            </a:r>
          </a:p>
          <a:p>
            <a:pPr marL="514350" indent="-514350">
              <a:buNone/>
            </a:pPr>
            <a:r>
              <a:rPr lang="en-US" dirty="0" smtClean="0"/>
              <a:t>=&gt; </a:t>
            </a:r>
            <a:r>
              <a:rPr lang="en-US" dirty="0" smtClean="0">
                <a:solidFill>
                  <a:schemeClr val="accent6">
                    <a:lumMod val="75000"/>
                  </a:schemeClr>
                </a:solidFill>
              </a:rPr>
              <a:t>Solar energy will ____________________</a:t>
            </a:r>
            <a:endParaRPr lang="en-US" dirty="0">
              <a:solidFill>
                <a:schemeClr val="accent6">
                  <a:lumMod val="75000"/>
                </a:schemeClr>
              </a:solidFill>
            </a:endParaRPr>
          </a:p>
        </p:txBody>
      </p:sp>
      <p:sp>
        <p:nvSpPr>
          <p:cNvPr id="4" name="TextBox 3"/>
          <p:cNvSpPr txBox="1"/>
          <p:nvPr/>
        </p:nvSpPr>
        <p:spPr>
          <a:xfrm>
            <a:off x="1981200" y="1752600"/>
            <a:ext cx="6858000" cy="646331"/>
          </a:xfrm>
          <a:prstGeom prst="rect">
            <a:avLst/>
          </a:prstGeom>
          <a:noFill/>
        </p:spPr>
        <p:txBody>
          <a:bodyPr wrap="square" rtlCol="0">
            <a:spAutoFit/>
          </a:bodyPr>
          <a:lstStyle/>
          <a:p>
            <a:pPr lvl="0" eaLnBrk="0" fontAlgn="base" hangingPunct="0">
              <a:spcBef>
                <a:spcPct val="0"/>
              </a:spcBef>
              <a:spcAft>
                <a:spcPct val="0"/>
              </a:spcAft>
              <a:tabLst>
                <a:tab pos="228600" algn="l"/>
              </a:tabLst>
            </a:pPr>
            <a:r>
              <a:rPr lang="vi-VN" b="1" dirty="0" smtClean="0">
                <a:solidFill>
                  <a:srgbClr val="FF0000"/>
                </a:solidFill>
                <a:latin typeface="Arial" pitchFamily="34" charset="0"/>
                <a:ea typeface="Times New Roman" pitchFamily="18" charset="0"/>
                <a:cs typeface="Times New Roman" pitchFamily="18" charset="0"/>
              </a:rPr>
              <a:t> be used as an environmentally friendly energy source. </a:t>
            </a:r>
            <a:endParaRPr lang="vi-VN" b="1" dirty="0" smtClean="0">
              <a:solidFill>
                <a:srgbClr val="FF0000"/>
              </a:solidFill>
              <a:latin typeface="Arial" pitchFamily="34" charset="0"/>
              <a:cs typeface="Arial" pitchFamily="34" charset="0"/>
            </a:endParaRPr>
          </a:p>
          <a:p>
            <a:endParaRPr lang="en-US" dirty="0"/>
          </a:p>
        </p:txBody>
      </p:sp>
      <p:sp>
        <p:nvSpPr>
          <p:cNvPr id="5" name="TextBox 4"/>
          <p:cNvSpPr txBox="1"/>
          <p:nvPr/>
        </p:nvSpPr>
        <p:spPr>
          <a:xfrm>
            <a:off x="4648200" y="2362200"/>
            <a:ext cx="5105400" cy="369332"/>
          </a:xfrm>
          <a:prstGeom prst="rect">
            <a:avLst/>
          </a:prstGeom>
          <a:noFill/>
        </p:spPr>
        <p:txBody>
          <a:bodyPr wrap="square" rtlCol="0">
            <a:spAutoFit/>
          </a:bodyPr>
          <a:lstStyle/>
          <a:p>
            <a:pPr lvl="0" eaLnBrk="0" fontAlgn="base" hangingPunct="0">
              <a:spcBef>
                <a:spcPct val="0"/>
              </a:spcBef>
              <a:spcAft>
                <a:spcPct val="0"/>
              </a:spcAft>
              <a:tabLst>
                <a:tab pos="228600" algn="l"/>
              </a:tabLst>
            </a:pPr>
            <a:r>
              <a:rPr lang="vi-VN" b="1" dirty="0" smtClean="0">
                <a:solidFill>
                  <a:srgbClr val="FF0000"/>
                </a:solidFill>
                <a:latin typeface="Arial" pitchFamily="34" charset="0"/>
                <a:ea typeface="Times New Roman" pitchFamily="18" charset="0"/>
                <a:cs typeface="Times New Roman" pitchFamily="18" charset="0"/>
              </a:rPr>
              <a:t>be installed to make electricity.</a:t>
            </a:r>
            <a:endParaRPr lang="vi-VN" b="1" dirty="0" smtClean="0">
              <a:solidFill>
                <a:srgbClr val="FF0000"/>
              </a:solidFill>
              <a:latin typeface="Arial" pitchFamily="34" charset="0"/>
              <a:cs typeface="Arial" pitchFamily="34" charset="0"/>
            </a:endParaRPr>
          </a:p>
        </p:txBody>
      </p:sp>
      <p:sp>
        <p:nvSpPr>
          <p:cNvPr id="6" name="TextBox 5"/>
          <p:cNvSpPr txBox="1"/>
          <p:nvPr/>
        </p:nvSpPr>
        <p:spPr>
          <a:xfrm>
            <a:off x="4267200" y="3048000"/>
            <a:ext cx="5459581" cy="369332"/>
          </a:xfrm>
          <a:prstGeom prst="rect">
            <a:avLst/>
          </a:prstGeom>
          <a:noFill/>
        </p:spPr>
        <p:txBody>
          <a:bodyPr wrap="square" rtlCol="0">
            <a:spAutoFit/>
          </a:bodyPr>
          <a:lstStyle/>
          <a:p>
            <a:pPr lvl="0" eaLnBrk="0" fontAlgn="base" hangingPunct="0">
              <a:spcBef>
                <a:spcPct val="0"/>
              </a:spcBef>
              <a:spcAft>
                <a:spcPct val="0"/>
              </a:spcAft>
              <a:tabLst>
                <a:tab pos="228600" algn="l"/>
              </a:tabLst>
            </a:pPr>
            <a:r>
              <a:rPr lang="vi-VN" b="1" dirty="0" smtClean="0">
                <a:solidFill>
                  <a:srgbClr val="FF0000"/>
                </a:solidFill>
                <a:latin typeface="Arial" pitchFamily="34" charset="0"/>
                <a:ea typeface="Times New Roman" pitchFamily="18" charset="0"/>
                <a:cs typeface="Times New Roman" pitchFamily="18" charset="0"/>
              </a:rPr>
              <a:t>be burnt to  produce heat.</a:t>
            </a:r>
            <a:endParaRPr lang="vi-VN" b="1" dirty="0" smtClean="0">
              <a:solidFill>
                <a:srgbClr val="FF0000"/>
              </a:solidFill>
              <a:latin typeface="Arial" pitchFamily="34" charset="0"/>
              <a:cs typeface="Arial" pitchFamily="34" charset="0"/>
            </a:endParaRPr>
          </a:p>
        </p:txBody>
      </p:sp>
      <p:sp>
        <p:nvSpPr>
          <p:cNvPr id="7" name="TextBox 6"/>
          <p:cNvSpPr txBox="1"/>
          <p:nvPr/>
        </p:nvSpPr>
        <p:spPr>
          <a:xfrm>
            <a:off x="3657600" y="3733800"/>
            <a:ext cx="4892345" cy="677108"/>
          </a:xfrm>
          <a:prstGeom prst="rect">
            <a:avLst/>
          </a:prstGeom>
          <a:noFill/>
        </p:spPr>
        <p:txBody>
          <a:bodyPr wrap="square" rtlCol="0">
            <a:spAutoFit/>
          </a:bodyPr>
          <a:lstStyle/>
          <a:p>
            <a:pPr lvl="0" eaLnBrk="0" fontAlgn="base" hangingPunct="0">
              <a:spcBef>
                <a:spcPct val="0"/>
              </a:spcBef>
              <a:spcAft>
                <a:spcPct val="0"/>
              </a:spcAft>
              <a:tabLst>
                <a:tab pos="228600" algn="l"/>
              </a:tabLst>
            </a:pPr>
            <a:r>
              <a:rPr lang="vi-VN" sz="2000" b="1" dirty="0" smtClean="0">
                <a:solidFill>
                  <a:srgbClr val="FF0000"/>
                </a:solidFill>
                <a:latin typeface="Arial" pitchFamily="34" charset="0"/>
                <a:ea typeface="Times New Roman" pitchFamily="18" charset="0"/>
                <a:cs typeface="Times New Roman" pitchFamily="18" charset="0"/>
              </a:rPr>
              <a:t> be reduced as much  as possible.</a:t>
            </a:r>
            <a:endParaRPr lang="vi-VN" sz="2000" b="1" dirty="0" smtClean="0">
              <a:solidFill>
                <a:srgbClr val="FF0000"/>
              </a:solidFill>
              <a:latin typeface="Arial" pitchFamily="34" charset="0"/>
              <a:cs typeface="Arial" pitchFamily="34" charset="0"/>
            </a:endParaRPr>
          </a:p>
          <a:p>
            <a:endParaRPr lang="en-US" dirty="0"/>
          </a:p>
        </p:txBody>
      </p:sp>
      <p:sp>
        <p:nvSpPr>
          <p:cNvPr id="8" name="TextBox 7"/>
          <p:cNvSpPr txBox="1"/>
          <p:nvPr/>
        </p:nvSpPr>
        <p:spPr>
          <a:xfrm>
            <a:off x="4724400" y="4343400"/>
            <a:ext cx="1659429" cy="369332"/>
          </a:xfrm>
          <a:prstGeom prst="rect">
            <a:avLst/>
          </a:prstGeom>
          <a:noFill/>
        </p:spPr>
        <p:txBody>
          <a:bodyPr wrap="none" rtlCol="0">
            <a:spAutoFit/>
          </a:bodyPr>
          <a:lstStyle/>
          <a:p>
            <a:r>
              <a:rPr lang="vi-VN" b="1" dirty="0" smtClean="0">
                <a:solidFill>
                  <a:srgbClr val="FF0000"/>
                </a:solidFill>
                <a:latin typeface="Arial" pitchFamily="34" charset="0"/>
                <a:ea typeface="Times New Roman" pitchFamily="18" charset="0"/>
                <a:cs typeface="Times New Roman" pitchFamily="18" charset="0"/>
              </a:rPr>
              <a:t>be developed</a:t>
            </a:r>
            <a:endParaRPr lang="en-US" dirty="0">
              <a:solidFill>
                <a:srgbClr val="FF0000"/>
              </a:solidFill>
            </a:endParaRPr>
          </a:p>
        </p:txBody>
      </p:sp>
      <p:sp>
        <p:nvSpPr>
          <p:cNvPr id="9" name="TextBox 8"/>
          <p:cNvSpPr txBox="1"/>
          <p:nvPr/>
        </p:nvSpPr>
        <p:spPr>
          <a:xfrm>
            <a:off x="2743200" y="5105400"/>
            <a:ext cx="7543800" cy="369332"/>
          </a:xfrm>
          <a:prstGeom prst="rect">
            <a:avLst/>
          </a:prstGeom>
          <a:noFill/>
        </p:spPr>
        <p:txBody>
          <a:bodyPr wrap="square" rtlCol="0">
            <a:spAutoFit/>
          </a:bodyPr>
          <a:lstStyle/>
          <a:p>
            <a:pPr lvl="0" eaLnBrk="0" fontAlgn="base" hangingPunct="0">
              <a:spcBef>
                <a:spcPct val="0"/>
              </a:spcBef>
              <a:spcAft>
                <a:spcPct val="0"/>
              </a:spcAft>
              <a:tabLst>
                <a:tab pos="228600" algn="l"/>
              </a:tabLst>
            </a:pPr>
            <a:r>
              <a:rPr lang="vi-VN" b="1" dirty="0" smtClean="0">
                <a:latin typeface="Arial" pitchFamily="34" charset="0"/>
                <a:ea typeface="Times New Roman" pitchFamily="18" charset="0"/>
                <a:cs typeface="Arial" pitchFamily="34" charset="0"/>
              </a:rPr>
              <a:t> </a:t>
            </a:r>
            <a:r>
              <a:rPr lang="vi-VN" b="1" dirty="0" smtClean="0">
                <a:solidFill>
                  <a:srgbClr val="FF0000"/>
                </a:solidFill>
                <a:latin typeface="Arial" pitchFamily="34" charset="0"/>
                <a:ea typeface="Times New Roman" pitchFamily="18" charset="0"/>
                <a:cs typeface="Arial" pitchFamily="34" charset="0"/>
              </a:rPr>
              <a:t>be used to solve the problem  of the shortage of energy</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TotalTime>
  <Words>1439</Words>
  <Application>Microsoft Office PowerPoint</Application>
  <PresentationFormat>On-screen Show (4:3)</PresentationFormat>
  <Paragraphs>149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Nguyen</cp:lastModifiedBy>
  <cp:revision>37</cp:revision>
  <dcterms:created xsi:type="dcterms:W3CDTF">2006-08-16T00:00:00Z</dcterms:created>
  <dcterms:modified xsi:type="dcterms:W3CDTF">2018-03-06T05:29:46Z</dcterms:modified>
</cp:coreProperties>
</file>