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103" autoAdjust="0"/>
    <p:restoredTop sz="94660"/>
  </p:normalViewPr>
  <p:slideViewPr>
    <p:cSldViewPr>
      <p:cViewPr varScale="1">
        <p:scale>
          <a:sx n="110" d="100"/>
          <a:sy n="110" d="100"/>
        </p:scale>
        <p:origin x="1590" y="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FF06C5-B98B-4172-85DD-5D5557D4FCBA}" type="datetimeFigureOut">
              <a:rPr lang="en-US" smtClean="0"/>
              <a:t>21/10/20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B6332-84C3-440E-9D73-83181AC9844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FF06C5-B98B-4172-85DD-5D5557D4FCBA}" type="datetimeFigureOut">
              <a:rPr lang="en-US" smtClean="0"/>
              <a:t>21/10/20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B6332-84C3-440E-9D73-83181AC9844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FF06C5-B98B-4172-85DD-5D5557D4FCBA}" type="datetimeFigureOut">
              <a:rPr lang="en-US" smtClean="0"/>
              <a:t>21/10/20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B6332-84C3-440E-9D73-83181AC9844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FF06C5-B98B-4172-85DD-5D5557D4FCBA}" type="datetimeFigureOut">
              <a:rPr lang="en-US" smtClean="0"/>
              <a:t>21/10/20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B6332-84C3-440E-9D73-83181AC9844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FF06C5-B98B-4172-85DD-5D5557D4FCBA}" type="datetimeFigureOut">
              <a:rPr lang="en-US" smtClean="0"/>
              <a:t>21/10/20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B6332-84C3-440E-9D73-83181AC9844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FF06C5-B98B-4172-85DD-5D5557D4FCBA}" type="datetimeFigureOut">
              <a:rPr lang="en-US" smtClean="0"/>
              <a:t>21/10/20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B6332-84C3-440E-9D73-83181AC9844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FF06C5-B98B-4172-85DD-5D5557D4FCBA}" type="datetimeFigureOut">
              <a:rPr lang="en-US" smtClean="0"/>
              <a:t>21/10/20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B6332-84C3-440E-9D73-83181AC9844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FF06C5-B98B-4172-85DD-5D5557D4FCBA}" type="datetimeFigureOut">
              <a:rPr lang="en-US" smtClean="0"/>
              <a:t>21/10/20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B6332-84C3-440E-9D73-83181AC9844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FF06C5-B98B-4172-85DD-5D5557D4FCBA}" type="datetimeFigureOut">
              <a:rPr lang="en-US" smtClean="0"/>
              <a:t>21/10/20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B6332-84C3-440E-9D73-83181AC9844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FF06C5-B98B-4172-85DD-5D5557D4FCBA}" type="datetimeFigureOut">
              <a:rPr lang="en-US" smtClean="0"/>
              <a:t>21/10/20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B6332-84C3-440E-9D73-83181AC9844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FF06C5-B98B-4172-85DD-5D5557D4FCBA}" type="datetimeFigureOut">
              <a:rPr lang="en-US" smtClean="0"/>
              <a:t>21/10/20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B6332-84C3-440E-9D73-83181AC9844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FF06C5-B98B-4172-85DD-5D5557D4FCBA}" type="datetimeFigureOut">
              <a:rPr lang="en-US" smtClean="0"/>
              <a:t>21/10/20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EB6332-84C3-440E-9D73-83181AC98444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1000" r="-1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US" sz="4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Chào</a:t>
            </a:r>
            <a:r>
              <a:rPr lang="en-US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mừng</a:t>
            </a:r>
            <a:r>
              <a:rPr lang="en-US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!</a:t>
            </a:r>
            <a:endParaRPr lang="en-US" sz="4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Giáo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viên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Đào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Huyền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Nga</a:t>
            </a:r>
            <a:endParaRPr lang="en-US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Trường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THCS Long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Biên</a:t>
            </a:r>
            <a:endParaRPr lang="en-US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Năm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2020 – 2021</a:t>
            </a:r>
          </a:p>
          <a:p>
            <a:endParaRPr lang="en-US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1000" r="-1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85800"/>
            <a:ext cx="8229600" cy="1143000"/>
          </a:xfrm>
        </p:spPr>
        <p:txBody>
          <a:bodyPr/>
          <a:lstStyle/>
          <a:p>
            <a:pPr algn="l"/>
            <a:r>
              <a:rPr lang="en-US" u="sng" dirty="0" err="1" smtClean="0"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US" u="sng" dirty="0" smtClean="0">
                <a:latin typeface="Times New Roman" pitchFamily="18" charset="0"/>
                <a:cs typeface="Times New Roman" pitchFamily="18" charset="0"/>
              </a:rPr>
              <a:t> 3: </a:t>
            </a:r>
            <a:endParaRPr lang="en-US" u="sng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4800" b="1" dirty="0" err="1" smtClean="0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4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4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latin typeface="Times New Roman" pitchFamily="18" charset="0"/>
                <a:cs typeface="Times New Roman" pitchFamily="18" charset="0"/>
              </a:rPr>
              <a:t>cấu</a:t>
            </a:r>
            <a:r>
              <a:rPr lang="en-US" sz="4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latin typeface="Times New Roman" pitchFamily="18" charset="0"/>
                <a:cs typeface="Times New Roman" pitchFamily="18" charset="0"/>
              </a:rPr>
              <a:t>tạo</a:t>
            </a:r>
            <a:r>
              <a:rPr lang="en-US" sz="4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4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4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latin typeface="Times New Roman" pitchFamily="18" charset="0"/>
                <a:cs typeface="Times New Roman" pitchFamily="18" charset="0"/>
              </a:rPr>
              <a:t>tiếng</a:t>
            </a:r>
            <a:r>
              <a:rPr lang="en-US" sz="4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latin typeface="Times New Roman" pitchFamily="18" charset="0"/>
                <a:cs typeface="Times New Roman" pitchFamily="18" charset="0"/>
              </a:rPr>
              <a:t>Việt</a:t>
            </a:r>
            <a:endParaRPr lang="en-US" sz="48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228600"/>
            <a:ext cx="8229600" cy="1143000"/>
          </a:xfrm>
        </p:spPr>
        <p:txBody>
          <a:bodyPr/>
          <a:lstStyle/>
          <a:p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Cấu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trúc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học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457200" y="2133600"/>
            <a:ext cx="1752600" cy="3505200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cấu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tạo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endParaRPr lang="en-US" sz="4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Oval 6"/>
          <p:cNvSpPr/>
          <p:nvPr/>
        </p:nvSpPr>
        <p:spPr>
          <a:xfrm>
            <a:off x="3657600" y="1676400"/>
            <a:ext cx="4648200" cy="1066800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I.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en-US" sz="3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Oval 7"/>
          <p:cNvSpPr/>
          <p:nvPr/>
        </p:nvSpPr>
        <p:spPr>
          <a:xfrm>
            <a:off x="3657600" y="3352800"/>
            <a:ext cx="4800600" cy="1066800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II.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đơn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phức</a:t>
            </a:r>
            <a:endParaRPr lang="en-US" sz="3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Oval 8"/>
          <p:cNvSpPr/>
          <p:nvPr/>
        </p:nvSpPr>
        <p:spPr>
          <a:xfrm>
            <a:off x="3733800" y="4800600"/>
            <a:ext cx="4800600" cy="1219200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III.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endParaRPr lang="en-US" sz="3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1" name="Straight Arrow Connector 10"/>
          <p:cNvCxnSpPr/>
          <p:nvPr/>
        </p:nvCxnSpPr>
        <p:spPr>
          <a:xfrm flipV="1">
            <a:off x="2209800" y="2209800"/>
            <a:ext cx="1447800" cy="1676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>
            <a:stCxn id="4" idx="3"/>
            <a:endCxn id="8" idx="2"/>
          </p:cNvCxnSpPr>
          <p:nvPr/>
        </p:nvCxnSpPr>
        <p:spPr>
          <a:xfrm>
            <a:off x="2209800" y="3886200"/>
            <a:ext cx="14478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>
            <a:endCxn id="9" idx="2"/>
          </p:cNvCxnSpPr>
          <p:nvPr/>
        </p:nvCxnSpPr>
        <p:spPr>
          <a:xfrm rot="16200000" flipH="1">
            <a:off x="2209800" y="3886200"/>
            <a:ext cx="1524000" cy="1524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med">
    <p:cut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25000" r="-2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28600"/>
            <a:ext cx="8229600" cy="715962"/>
          </a:xfrm>
        </p:spPr>
        <p:txBody>
          <a:bodyPr>
            <a:normAutofit fontScale="90000"/>
          </a:bodyPr>
          <a:lstStyle/>
          <a:p>
            <a:pPr algn="l"/>
            <a:r>
              <a:rPr lang="en-US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I. TỪ LÀ GÌ?</a:t>
            </a:r>
            <a:endParaRPr lang="en-US" b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135563"/>
          </a:xfrm>
        </p:spPr>
        <p:txBody>
          <a:bodyPr/>
          <a:lstStyle/>
          <a:p>
            <a:pPr algn="just">
              <a:buNone/>
            </a:pPr>
            <a:r>
              <a:rPr lang="en-US" sz="3600" b="1" u="sng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3600" b="1" u="sng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Ví</a:t>
            </a:r>
            <a:r>
              <a:rPr lang="en-US" sz="3600" b="1" u="sng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u="sng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dụ</a:t>
            </a:r>
            <a:r>
              <a:rPr lang="en-US" sz="3600" b="1" u="sng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4000" i="1" dirty="0" err="1" smtClean="0">
                <a:latin typeface="Times New Roman" pitchFamily="18" charset="0"/>
                <a:cs typeface="Times New Roman" pitchFamily="18" charset="0"/>
              </a:rPr>
              <a:t>Thần</a:t>
            </a:r>
            <a:r>
              <a:rPr lang="en-US" sz="40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i="1" dirty="0" smtClean="0">
                <a:latin typeface="Times New Roman" pitchFamily="18" charset="0"/>
                <a:cs typeface="Times New Roman" pitchFamily="18" charset="0"/>
              </a:rPr>
              <a:t>/ </a:t>
            </a:r>
            <a:r>
              <a:rPr lang="en-US" sz="4000" i="1" dirty="0" err="1" smtClean="0">
                <a:latin typeface="Times New Roman" pitchFamily="18" charset="0"/>
                <a:cs typeface="Times New Roman" pitchFamily="18" charset="0"/>
              </a:rPr>
              <a:t>dạy</a:t>
            </a:r>
            <a:r>
              <a:rPr lang="en-US" sz="4000" i="1" dirty="0" smtClean="0">
                <a:latin typeface="Times New Roman" pitchFamily="18" charset="0"/>
                <a:cs typeface="Times New Roman" pitchFamily="18" charset="0"/>
              </a:rPr>
              <a:t> / </a:t>
            </a:r>
            <a:r>
              <a:rPr lang="en-US" sz="4000" i="1" dirty="0" err="1" smtClean="0">
                <a:latin typeface="Times New Roman" pitchFamily="18" charset="0"/>
                <a:cs typeface="Times New Roman" pitchFamily="18" charset="0"/>
              </a:rPr>
              <a:t>dân</a:t>
            </a:r>
            <a:r>
              <a:rPr lang="en-US" sz="40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i="1" dirty="0" smtClean="0">
                <a:latin typeface="Times New Roman" pitchFamily="18" charset="0"/>
                <a:cs typeface="Times New Roman" pitchFamily="18" charset="0"/>
              </a:rPr>
              <a:t>/ </a:t>
            </a:r>
            <a:r>
              <a:rPr lang="en-US" sz="4000" i="1" dirty="0" err="1" smtClean="0"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4000" i="1" dirty="0" smtClean="0">
                <a:latin typeface="Times New Roman" pitchFamily="18" charset="0"/>
                <a:cs typeface="Times New Roman" pitchFamily="18" charset="0"/>
              </a:rPr>
              <a:t> / </a:t>
            </a:r>
            <a:r>
              <a:rPr lang="en-US" sz="4000" i="1" dirty="0" err="1" smtClean="0">
                <a:latin typeface="Times New Roman" pitchFamily="18" charset="0"/>
                <a:cs typeface="Times New Roman" pitchFamily="18" charset="0"/>
              </a:rPr>
              <a:t>trồng</a:t>
            </a:r>
            <a:r>
              <a:rPr lang="en-US" sz="40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i="1" dirty="0" err="1" smtClean="0">
                <a:latin typeface="Times New Roman" pitchFamily="18" charset="0"/>
                <a:cs typeface="Times New Roman" pitchFamily="18" charset="0"/>
              </a:rPr>
              <a:t>trọt</a:t>
            </a:r>
            <a:r>
              <a:rPr lang="en-US" sz="4000" i="1" dirty="0" smtClean="0">
                <a:latin typeface="Times New Roman" pitchFamily="18" charset="0"/>
                <a:cs typeface="Times New Roman" pitchFamily="18" charset="0"/>
              </a:rPr>
              <a:t>, / </a:t>
            </a:r>
            <a:r>
              <a:rPr lang="en-US" sz="4000" i="1" dirty="0" err="1" smtClean="0">
                <a:latin typeface="Times New Roman" pitchFamily="18" charset="0"/>
                <a:cs typeface="Times New Roman" pitchFamily="18" charset="0"/>
              </a:rPr>
              <a:t>chăn</a:t>
            </a:r>
            <a:r>
              <a:rPr lang="en-US" sz="40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i="1" dirty="0" err="1" smtClean="0">
                <a:latin typeface="Times New Roman" pitchFamily="18" charset="0"/>
                <a:cs typeface="Times New Roman" pitchFamily="18" charset="0"/>
              </a:rPr>
              <a:t>nuôi</a:t>
            </a:r>
            <a:r>
              <a:rPr lang="en-US" sz="4000" i="1" dirty="0" smtClean="0">
                <a:latin typeface="Times New Roman" pitchFamily="18" charset="0"/>
                <a:cs typeface="Times New Roman" pitchFamily="18" charset="0"/>
              </a:rPr>
              <a:t> / </a:t>
            </a:r>
            <a:r>
              <a:rPr lang="en-US" sz="4000" i="1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4000" i="1" dirty="0" smtClean="0">
                <a:latin typeface="Times New Roman" pitchFamily="18" charset="0"/>
                <a:cs typeface="Times New Roman" pitchFamily="18" charset="0"/>
              </a:rPr>
              <a:t> / </a:t>
            </a:r>
            <a:r>
              <a:rPr lang="en-US" sz="4000" i="1" dirty="0" err="1" smtClean="0"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4000" i="1" dirty="0" smtClean="0">
                <a:latin typeface="Times New Roman" pitchFamily="18" charset="0"/>
                <a:cs typeface="Times New Roman" pitchFamily="18" charset="0"/>
              </a:rPr>
              <a:t> / </a:t>
            </a:r>
            <a:r>
              <a:rPr lang="en-US" sz="4000" i="1" dirty="0" err="1" smtClean="0">
                <a:latin typeface="Times New Roman" pitchFamily="18" charset="0"/>
                <a:cs typeface="Times New Roman" pitchFamily="18" charset="0"/>
              </a:rPr>
              <a:t>ăn</a:t>
            </a:r>
            <a:r>
              <a:rPr lang="en-US" sz="4000" i="1" dirty="0" smtClean="0">
                <a:latin typeface="Times New Roman" pitchFamily="18" charset="0"/>
                <a:cs typeface="Times New Roman" pitchFamily="18" charset="0"/>
              </a:rPr>
              <a:t> ở.</a:t>
            </a:r>
            <a:endParaRPr lang="en-US" i="1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                              (Con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Rồng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cháu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Tiên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algn="just">
              <a:buNone/>
            </a:pPr>
            <a:r>
              <a:rPr lang="en-US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Yêu</a:t>
            </a:r>
            <a:r>
              <a:rPr lang="en-US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cầu</a:t>
            </a:r>
            <a:r>
              <a:rPr lang="en-US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Lập</a:t>
            </a:r>
            <a:r>
              <a:rPr lang="en-US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danh</a:t>
            </a:r>
            <a:r>
              <a:rPr lang="en-US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sách</a:t>
            </a:r>
            <a:r>
              <a:rPr lang="en-US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tiếng</a:t>
            </a:r>
            <a:r>
              <a:rPr lang="en-US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danh</a:t>
            </a:r>
            <a:r>
              <a:rPr lang="en-US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sách</a:t>
            </a:r>
            <a:r>
              <a:rPr lang="en-US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buNone/>
            </a:pPr>
            <a:r>
              <a:rPr lang="en-US" i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tiếng</a:t>
            </a:r>
            <a:r>
              <a:rPr lang="en-US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i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thần</a:t>
            </a:r>
            <a:r>
              <a:rPr lang="en-US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/ </a:t>
            </a:r>
            <a:r>
              <a:rPr lang="en-US" i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dạy</a:t>
            </a:r>
            <a:r>
              <a:rPr lang="en-US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/ </a:t>
            </a:r>
            <a:r>
              <a:rPr lang="en-US" i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dân</a:t>
            </a:r>
            <a:r>
              <a:rPr lang="en-US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/ </a:t>
            </a:r>
            <a:r>
              <a:rPr lang="en-US" i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/ </a:t>
            </a:r>
            <a:r>
              <a:rPr lang="en-US" i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trồng</a:t>
            </a:r>
            <a:r>
              <a:rPr lang="en-US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/ </a:t>
            </a:r>
            <a:r>
              <a:rPr lang="en-US" i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trọt</a:t>
            </a:r>
            <a:r>
              <a:rPr lang="en-US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/ </a:t>
            </a:r>
            <a:r>
              <a:rPr lang="en-US" i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chăn</a:t>
            </a:r>
            <a:r>
              <a:rPr lang="en-US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/ </a:t>
            </a:r>
            <a:r>
              <a:rPr lang="en-US" i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nuôi</a:t>
            </a:r>
            <a:r>
              <a:rPr lang="en-US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/ </a:t>
            </a:r>
            <a:r>
              <a:rPr lang="en-US" i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/ </a:t>
            </a:r>
            <a:r>
              <a:rPr lang="en-US" i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/ </a:t>
            </a:r>
            <a:r>
              <a:rPr lang="en-US" i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ăn</a:t>
            </a:r>
            <a:r>
              <a:rPr lang="en-US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/ ở.</a:t>
            </a:r>
          </a:p>
          <a:p>
            <a:pPr algn="just">
              <a:buNone/>
            </a:pPr>
            <a:r>
              <a:rPr lang="en-US" i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i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Thần</a:t>
            </a:r>
            <a:r>
              <a:rPr lang="en-US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/ </a:t>
            </a:r>
            <a:r>
              <a:rPr lang="en-US" i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dạy</a:t>
            </a:r>
            <a:r>
              <a:rPr lang="en-US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/ </a:t>
            </a:r>
            <a:r>
              <a:rPr lang="en-US" i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dân</a:t>
            </a:r>
            <a:r>
              <a:rPr lang="en-US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/ </a:t>
            </a:r>
            <a:r>
              <a:rPr lang="en-US" i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/ </a:t>
            </a:r>
            <a:r>
              <a:rPr lang="en-US" i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trồng</a:t>
            </a:r>
            <a:r>
              <a:rPr lang="en-US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trọt</a:t>
            </a:r>
            <a:r>
              <a:rPr lang="en-US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/ </a:t>
            </a:r>
            <a:r>
              <a:rPr lang="en-US" i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chăn</a:t>
            </a:r>
            <a:r>
              <a:rPr lang="en-US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nuôi</a:t>
            </a:r>
            <a:r>
              <a:rPr lang="en-US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/ </a:t>
            </a:r>
            <a:r>
              <a:rPr lang="en-US" i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/ </a:t>
            </a:r>
            <a:r>
              <a:rPr lang="en-US" i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/ </a:t>
            </a:r>
            <a:r>
              <a:rPr lang="en-US" i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ăn</a:t>
            </a:r>
            <a:r>
              <a:rPr lang="en-US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ở.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1000" r="-1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440363"/>
          </a:xfrm>
        </p:spPr>
        <p:txBody>
          <a:bodyPr/>
          <a:lstStyle/>
          <a:p>
            <a:pPr>
              <a:buNone/>
            </a:pPr>
            <a:r>
              <a:rPr lang="en-US" b="1" u="sng" dirty="0" err="1" smtClean="0">
                <a:latin typeface="Times New Roman" pitchFamily="18" charset="0"/>
                <a:cs typeface="Times New Roman" pitchFamily="18" charset="0"/>
              </a:rPr>
              <a:t>Kết</a:t>
            </a:r>
            <a:r>
              <a:rPr lang="en-US" b="1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u="sng" dirty="0" err="1" smtClean="0">
                <a:latin typeface="Times New Roman" pitchFamily="18" charset="0"/>
                <a:cs typeface="Times New Roman" pitchFamily="18" charset="0"/>
              </a:rPr>
              <a:t>luận</a:t>
            </a:r>
            <a:r>
              <a:rPr lang="en-US" b="1" u="sng" dirty="0" smtClean="0"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pPr>
              <a:buFontTx/>
              <a:buChar char="-"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Tiếng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dùng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tạo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nên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FontTx/>
              <a:buChar char="-"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dùng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tạo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nên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FontTx/>
              <a:buChar char="-"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tiếng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dùng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tạo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nên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tiếng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ấy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coi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r>
              <a:rPr lang="en-US" sz="3600" b="1" u="sng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3600" b="1" u="sng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Ghi</a:t>
            </a:r>
            <a:r>
              <a:rPr lang="en-US" sz="3600" b="1" u="sng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u="sng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nhớ</a:t>
            </a:r>
            <a:r>
              <a:rPr lang="en-US" sz="3600" b="1" u="sng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: SGK (</a:t>
            </a:r>
            <a:r>
              <a:rPr lang="en-US" sz="3600" b="1" u="sng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sz="3600" b="1" u="sng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13)</a:t>
            </a:r>
            <a:endParaRPr lang="en-US" sz="3600" b="1" u="sng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792162"/>
          </a:xfrm>
        </p:spPr>
        <p:txBody>
          <a:bodyPr/>
          <a:lstStyle/>
          <a:p>
            <a:pPr algn="l"/>
            <a:r>
              <a:rPr lang="en-US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II. TỪ ĐƠN VÀ TỪ PHỨC</a:t>
            </a:r>
            <a:endParaRPr lang="en-US" b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914400"/>
            <a:ext cx="8229600" cy="5257800"/>
          </a:xfrm>
        </p:spPr>
        <p:txBody>
          <a:bodyPr/>
          <a:lstStyle/>
          <a:p>
            <a:pPr marL="514350" indent="-514350" algn="just">
              <a:buAutoNum type="arabicPeriod"/>
            </a:pPr>
            <a:r>
              <a:rPr lang="en-US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Ví</a:t>
            </a:r>
            <a:r>
              <a:rPr lang="en-US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dụ</a:t>
            </a:r>
            <a:r>
              <a:rPr lang="en-US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/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đấy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, /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nước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/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ta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/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chăm</a:t>
            </a:r>
            <a:r>
              <a:rPr lang="en-US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/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nghề</a:t>
            </a:r>
            <a:r>
              <a:rPr lang="en-US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/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trồng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trọt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, /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chăn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nuôi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/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/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/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tục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/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/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Tết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/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/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bánh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chưng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, /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bánh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giày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514350" indent="-514350" algn="ctr">
              <a:buNone/>
            </a:pP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Bảng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loại</a:t>
            </a:r>
            <a:endParaRPr lang="en-US" b="1" dirty="0" smtClean="0">
              <a:latin typeface="Times New Roman" pitchFamily="18" charset="0"/>
              <a:cs typeface="Times New Roman" pitchFamily="18" charset="0"/>
            </a:endParaRPr>
          </a:p>
          <a:p>
            <a:pPr marL="514350" indent="-514350" algn="just">
              <a:buNone/>
            </a:pP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533400" y="3124200"/>
          <a:ext cx="8229600" cy="346710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524000"/>
                <a:gridCol w="1447800"/>
                <a:gridCol w="5257800"/>
              </a:tblGrid>
              <a:tr h="666750">
                <a:tc gridSpan="2">
                  <a:txBody>
                    <a:bodyPr/>
                    <a:lstStyle/>
                    <a:p>
                      <a:pPr algn="ctr"/>
                      <a:r>
                        <a:rPr lang="en-US" sz="3200" dirty="0" err="1" smtClean="0">
                          <a:solidFill>
                            <a:schemeClr val="tx2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Kiểu</a:t>
                      </a:r>
                      <a:r>
                        <a:rPr lang="en-US" sz="3200" baseline="0" dirty="0" smtClean="0">
                          <a:solidFill>
                            <a:schemeClr val="tx2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200" baseline="0" dirty="0" err="1" smtClean="0">
                          <a:solidFill>
                            <a:schemeClr val="tx2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cấu</a:t>
                      </a:r>
                      <a:r>
                        <a:rPr lang="en-US" sz="3200" baseline="0" dirty="0" smtClean="0">
                          <a:solidFill>
                            <a:schemeClr val="tx2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200" baseline="0" dirty="0" err="1" smtClean="0">
                          <a:solidFill>
                            <a:schemeClr val="tx2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tạo</a:t>
                      </a:r>
                      <a:r>
                        <a:rPr lang="en-US" sz="3200" baseline="0" dirty="0" smtClean="0">
                          <a:solidFill>
                            <a:schemeClr val="tx2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200" baseline="0" dirty="0" err="1" smtClean="0">
                          <a:solidFill>
                            <a:schemeClr val="tx2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từ</a:t>
                      </a:r>
                      <a:endParaRPr lang="en-US" sz="3200" dirty="0">
                        <a:solidFill>
                          <a:schemeClr val="tx2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err="1" smtClean="0">
                          <a:solidFill>
                            <a:schemeClr val="tx2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Ví</a:t>
                      </a:r>
                      <a:r>
                        <a:rPr lang="en-US" sz="3200" baseline="0" dirty="0" smtClean="0">
                          <a:solidFill>
                            <a:schemeClr val="tx2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200" baseline="0" dirty="0" err="1" smtClean="0">
                          <a:solidFill>
                            <a:schemeClr val="tx2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dụ</a:t>
                      </a:r>
                      <a:endParaRPr lang="en-US" sz="3200" dirty="0">
                        <a:solidFill>
                          <a:schemeClr val="tx2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66750">
                <a:tc gridSpan="2">
                  <a:txBody>
                    <a:bodyPr/>
                    <a:lstStyle/>
                    <a:p>
                      <a:pPr algn="ctr"/>
                      <a:r>
                        <a:rPr lang="en-US" sz="32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Từ</a:t>
                      </a:r>
                      <a:r>
                        <a:rPr lang="en-US" sz="3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2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đơn</a:t>
                      </a:r>
                      <a:endParaRPr lang="en-US" sz="3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Từ</a:t>
                      </a:r>
                      <a:r>
                        <a:rPr lang="en-US" sz="3200" dirty="0" smtClean="0">
                          <a:latin typeface="Times New Roman" pitchFamily="18" charset="0"/>
                          <a:cs typeface="Times New Roman" pitchFamily="18" charset="0"/>
                        </a:rPr>
                        <a:t>,</a:t>
                      </a:r>
                      <a:r>
                        <a:rPr lang="en-US" sz="3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2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đấy</a:t>
                      </a:r>
                      <a:r>
                        <a:rPr lang="en-US" sz="3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en-US" sz="32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nước</a:t>
                      </a:r>
                      <a:r>
                        <a:rPr lang="en-US" sz="3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en-US" sz="32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ta</a:t>
                      </a:r>
                      <a:r>
                        <a:rPr lang="en-US" sz="3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en-US" sz="32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chăm</a:t>
                      </a:r>
                      <a:r>
                        <a:rPr lang="en-US" sz="3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en-US" sz="32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nghề</a:t>
                      </a:r>
                      <a:r>
                        <a:rPr lang="en-US" sz="3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en-US" sz="32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và</a:t>
                      </a:r>
                      <a:r>
                        <a:rPr lang="en-US" sz="3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en-US" sz="32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có</a:t>
                      </a:r>
                      <a:r>
                        <a:rPr lang="en-US" sz="3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en-US" sz="32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tục</a:t>
                      </a:r>
                      <a:r>
                        <a:rPr lang="en-US" sz="3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en-US" sz="32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ngày</a:t>
                      </a:r>
                      <a:r>
                        <a:rPr lang="en-US" sz="3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en-US" sz="32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Tết</a:t>
                      </a:r>
                      <a:r>
                        <a:rPr lang="en-US" sz="3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en-US" sz="32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làm</a:t>
                      </a:r>
                      <a:r>
                        <a:rPr lang="en-US" sz="3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  <a:endParaRPr lang="en-US" sz="3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66750">
                <a:tc rowSpan="2">
                  <a:txBody>
                    <a:bodyPr/>
                    <a:lstStyle/>
                    <a:p>
                      <a:pPr algn="ctr"/>
                      <a:r>
                        <a:rPr lang="en-US" sz="32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Từ</a:t>
                      </a:r>
                      <a:r>
                        <a:rPr lang="en-US" sz="3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2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phức</a:t>
                      </a:r>
                      <a:endParaRPr lang="en-US" sz="3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Từ</a:t>
                      </a:r>
                      <a:r>
                        <a:rPr lang="en-US" sz="3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2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ghép</a:t>
                      </a:r>
                      <a:endParaRPr lang="en-US" sz="3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Chăn</a:t>
                      </a:r>
                      <a:r>
                        <a:rPr lang="en-US" sz="3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2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nuôi</a:t>
                      </a:r>
                      <a:r>
                        <a:rPr lang="en-US" sz="3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en-US" sz="32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bánh</a:t>
                      </a:r>
                      <a:r>
                        <a:rPr lang="en-US" sz="3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2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chưng</a:t>
                      </a:r>
                      <a:r>
                        <a:rPr lang="en-US" sz="3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en-US" sz="32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bánh</a:t>
                      </a:r>
                      <a:r>
                        <a:rPr lang="en-US" sz="3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2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giày</a:t>
                      </a:r>
                      <a:endParaRPr lang="en-US" sz="3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66750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Từ</a:t>
                      </a:r>
                      <a:r>
                        <a:rPr lang="en-US" sz="3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2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láy</a:t>
                      </a:r>
                      <a:endParaRPr lang="en-US" sz="3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Trồng</a:t>
                      </a:r>
                      <a:r>
                        <a:rPr lang="en-US" sz="32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2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trọt</a:t>
                      </a:r>
                      <a:endParaRPr lang="en-US" sz="3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516563"/>
          </a:xfrm>
        </p:spPr>
        <p:txBody>
          <a:bodyPr>
            <a:normAutofit/>
          </a:bodyPr>
          <a:lstStyle/>
          <a:p>
            <a:pPr>
              <a:buNone/>
            </a:pPr>
            <a:endParaRPr lang="en-US" sz="11500" b="1" dirty="0" smtClean="0">
              <a:solidFill>
                <a:srgbClr val="FF0000"/>
              </a:solidFill>
              <a:latin typeface="+mj-lt"/>
              <a:cs typeface="Times New Roman" pitchFamily="18" charset="0"/>
            </a:endParaRPr>
          </a:p>
          <a:p>
            <a:pPr>
              <a:buNone/>
            </a:pPr>
            <a:r>
              <a:rPr lang="en-US" sz="11500" b="1" dirty="0" smtClean="0">
                <a:solidFill>
                  <a:srgbClr val="FF0000"/>
                </a:solidFill>
                <a:latin typeface="+mj-lt"/>
                <a:cs typeface="Times New Roman" pitchFamily="18" charset="0"/>
              </a:rPr>
              <a:t>  ?</a:t>
            </a:r>
          </a:p>
          <a:p>
            <a:pPr>
              <a:buNone/>
            </a:pPr>
            <a:r>
              <a:rPr lang="en-US" sz="4000" b="1" u="sng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4000" b="1" u="sng" dirty="0" err="1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Ghi</a:t>
            </a:r>
            <a:r>
              <a:rPr lang="en-US" sz="4000" b="1" u="sng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u="sng" dirty="0" err="1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nhớ</a:t>
            </a:r>
            <a:r>
              <a:rPr lang="en-US" sz="4000" b="1" u="sng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 (SGK – </a:t>
            </a:r>
            <a:r>
              <a:rPr lang="en-US" sz="4000" b="1" u="sng" dirty="0" err="1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sz="4000" b="1" u="sng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 14)</a:t>
            </a:r>
            <a:endParaRPr lang="en-US" sz="4000" b="1" u="sng" dirty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Oval Callout 5"/>
          <p:cNvSpPr/>
          <p:nvPr/>
        </p:nvSpPr>
        <p:spPr>
          <a:xfrm>
            <a:off x="304800" y="228600"/>
            <a:ext cx="6553200" cy="2971800"/>
          </a:xfrm>
          <a:prstGeom prst="wedgeEllipseCallou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buFontTx/>
              <a:buChar char="-"/>
            </a:pP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đơn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phức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>
              <a:buFontTx/>
              <a:buChar char="-"/>
            </a:pP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Cấu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tạo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ghép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láy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giống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khác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en-US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6" grpId="0" build="p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33600" y="2590800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en-US" sz="6000" b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III. </a:t>
            </a:r>
            <a:r>
              <a:rPr lang="en-US" sz="6000" b="1" dirty="0" err="1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en-US" sz="6000" b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000" b="1" dirty="0" err="1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endParaRPr lang="en-US" sz="6000" b="1" dirty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1000" r="-1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b="1" u="sng" dirty="0" err="1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Dặn</a:t>
            </a:r>
            <a:r>
              <a:rPr lang="en-US" b="1" u="sng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u="sng" dirty="0" err="1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dò</a:t>
            </a:r>
            <a:endParaRPr lang="en-US" b="1" u="sng" dirty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FontTx/>
              <a:buChar char="-"/>
            </a:pPr>
            <a:r>
              <a:rPr lang="en-US" sz="4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nội</a:t>
            </a:r>
            <a:r>
              <a:rPr 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dung </a:t>
            </a:r>
            <a:r>
              <a:rPr lang="en-US" sz="4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4 (SGK – </a:t>
            </a:r>
            <a:r>
              <a:rPr lang="en-US" sz="4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14)</a:t>
            </a:r>
          </a:p>
          <a:p>
            <a:pPr algn="just">
              <a:buFontTx/>
              <a:buChar char="-"/>
            </a:pPr>
            <a:r>
              <a:rPr lang="en-US" sz="4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Soạn</a:t>
            </a:r>
            <a:r>
              <a:rPr 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“</a:t>
            </a:r>
            <a:r>
              <a:rPr lang="en-US" sz="4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Giao</a:t>
            </a:r>
            <a:r>
              <a:rPr 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tiếp</a:t>
            </a:r>
            <a:r>
              <a:rPr 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bản</a:t>
            </a:r>
            <a:r>
              <a:rPr 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đạt</a:t>
            </a:r>
            <a:r>
              <a:rPr 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”.</a:t>
            </a:r>
            <a:endParaRPr lang="en-US" sz="40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81</TotalTime>
  <Words>392</Words>
  <Application>Microsoft Office PowerPoint</Application>
  <PresentationFormat>On-screen Show (4:3)</PresentationFormat>
  <Paragraphs>43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Times New Roman</vt:lpstr>
      <vt:lpstr>Office Theme</vt:lpstr>
      <vt:lpstr>Chào mừng các em đến với bài học!</vt:lpstr>
      <vt:lpstr>Tiết 3: </vt:lpstr>
      <vt:lpstr>Cấu trúc bài học</vt:lpstr>
      <vt:lpstr>I. TỪ LÀ GÌ?</vt:lpstr>
      <vt:lpstr>PowerPoint Presentation</vt:lpstr>
      <vt:lpstr>II. TỪ ĐƠN VÀ TỪ PHỨC</vt:lpstr>
      <vt:lpstr>PowerPoint Presentation</vt:lpstr>
      <vt:lpstr>III. Luyện tập</vt:lpstr>
      <vt:lpstr>Dặn dò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Acer</dc:creator>
  <cp:lastModifiedBy>ADMIN</cp:lastModifiedBy>
  <cp:revision>9</cp:revision>
  <dcterms:created xsi:type="dcterms:W3CDTF">2020-08-04T16:38:38Z</dcterms:created>
  <dcterms:modified xsi:type="dcterms:W3CDTF">2020-10-21T00:33:43Z</dcterms:modified>
</cp:coreProperties>
</file>