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media/audio5.wav" ContentType="audio/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 id="2147483700" r:id="rId4"/>
    <p:sldMasterId id="2147483712" r:id="rId5"/>
    <p:sldMasterId id="2147483726" r:id="rId6"/>
    <p:sldMasterId id="2147483740" r:id="rId7"/>
    <p:sldMasterId id="2147483754" r:id="rId8"/>
  </p:sldMasterIdLst>
  <p:notesMasterIdLst>
    <p:notesMasterId r:id="rId54"/>
  </p:notesMasterIdLst>
  <p:sldIdLst>
    <p:sldId id="277" r:id="rId9"/>
    <p:sldId id="261" r:id="rId10"/>
    <p:sldId id="259" r:id="rId11"/>
    <p:sldId id="273" r:id="rId12"/>
    <p:sldId id="258" r:id="rId13"/>
    <p:sldId id="268" r:id="rId14"/>
    <p:sldId id="269" r:id="rId15"/>
    <p:sldId id="270" r:id="rId16"/>
    <p:sldId id="271" r:id="rId17"/>
    <p:sldId id="272" r:id="rId18"/>
    <p:sldId id="275" r:id="rId19"/>
    <p:sldId id="278" r:id="rId20"/>
    <p:sldId id="279" r:id="rId21"/>
    <p:sldId id="280" r:id="rId22"/>
    <p:sldId id="282" r:id="rId23"/>
    <p:sldId id="283" r:id="rId24"/>
    <p:sldId id="285" r:id="rId25"/>
    <p:sldId id="311" r:id="rId26"/>
    <p:sldId id="312" r:id="rId27"/>
    <p:sldId id="286" r:id="rId28"/>
    <p:sldId id="313" r:id="rId29"/>
    <p:sldId id="287" r:id="rId30"/>
    <p:sldId id="288" r:id="rId31"/>
    <p:sldId id="314" r:id="rId32"/>
    <p:sldId id="289" r:id="rId33"/>
    <p:sldId id="290" r:id="rId34"/>
    <p:sldId id="291" r:id="rId35"/>
    <p:sldId id="292" r:id="rId36"/>
    <p:sldId id="293" r:id="rId37"/>
    <p:sldId id="294" r:id="rId38"/>
    <p:sldId id="295" r:id="rId39"/>
    <p:sldId id="296" r:id="rId40"/>
    <p:sldId id="297" r:id="rId41"/>
    <p:sldId id="318" r:id="rId42"/>
    <p:sldId id="315" r:id="rId43"/>
    <p:sldId id="319" r:id="rId44"/>
    <p:sldId id="316" r:id="rId45"/>
    <p:sldId id="317" r:id="rId46"/>
    <p:sldId id="321" r:id="rId47"/>
    <p:sldId id="305" r:id="rId48"/>
    <p:sldId id="306" r:id="rId49"/>
    <p:sldId id="308" r:id="rId50"/>
    <p:sldId id="322" r:id="rId51"/>
    <p:sldId id="309" r:id="rId52"/>
    <p:sldId id="310" r:id="rId53"/>
  </p:sldIdLst>
  <p:sldSz cx="12192000" cy="6858000"/>
  <p:notesSz cx="6858000" cy="9144000"/>
  <p:embeddedFontLst>
    <p:embeddedFont>
      <p:font typeface=".VnTime" pitchFamily="34" charset="0"/>
      <p:regular r:id="rId55"/>
      <p:bold r:id="rId56"/>
      <p:italic r:id="rId57"/>
      <p:boldItalic r:id="rId58"/>
    </p:embeddedFont>
    <p:embeddedFont>
      <p:font typeface="Wingdings 3" pitchFamily="18" charset="2"/>
      <p:regular r:id="rId59"/>
    </p:embeddedFont>
    <p:embeddedFont>
      <p:font typeface=".VnArial" pitchFamily="34" charset="0"/>
      <p:regular r:id="rId60"/>
      <p:bold r:id="rId61"/>
      <p:italic r:id="rId62"/>
      <p:boldItalic r:id="rId63"/>
    </p:embeddedFont>
    <p:embeddedFont>
      <p:font typeface="Cambria Math" pitchFamily="18" charset="0"/>
      <p:regular r:id="rId64"/>
    </p:embeddedFont>
    <p:embeddedFont>
      <p:font typeface="Calibri" pitchFamily="34" charset="0"/>
      <p:regular r:id="rId65"/>
      <p:bold r:id="rId66"/>
      <p:italic r:id="rId67"/>
      <p:boldItalic r:id="rId68"/>
    </p:embeddedFont>
    <p:embeddedFont>
      <p:font typeface="Calibri Light" charset="0"/>
      <p:regular r:id="rId69"/>
      <p:italic r:id="rId70"/>
    </p:embeddedFont>
    <p:embeddedFont>
      <p:font typeface="Tahoma" pitchFamily="34" charset="0"/>
      <p:regular r:id="rId71"/>
      <p:bold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42476"/>
    <a:srgbClr val="170872"/>
    <a:srgbClr val="FFFF99"/>
    <a:srgbClr val="2A89AA"/>
    <a:srgbClr val="7BD9FF"/>
    <a:srgbClr val="AF7B3D"/>
    <a:srgbClr val="43ACD1"/>
    <a:srgbClr val="35A8D1"/>
    <a:srgbClr val="F2C6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2" autoAdjust="0"/>
  </p:normalViewPr>
  <p:slideViewPr>
    <p:cSldViewPr snapToGrid="0">
      <p:cViewPr>
        <p:scale>
          <a:sx n="78" d="100"/>
          <a:sy n="78" d="100"/>
        </p:scale>
        <p:origin x="-33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8A6C57-5B41-4362-95E3-32A537127778}" type="datetimeFigureOut">
              <a:rPr lang="en-US" smtClean="0"/>
              <a:t>10/5/2020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DFF531-5428-4EDC-8EB8-27F1E452D5EB}" type="slidenum">
              <a:rPr lang="en-US" smtClean="0"/>
              <a:t>‹#›</a:t>
            </a:fld>
            <a:endParaRPr lang="en-US"/>
          </a:p>
        </p:txBody>
      </p:sp>
    </p:spTree>
    <p:extLst>
      <p:ext uri="{BB962C8B-B14F-4D97-AF65-F5344CB8AC3E}">
        <p14:creationId xmlns:p14="http://schemas.microsoft.com/office/powerpoint/2010/main" val="127763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8E836B-FA05-4831-B28D-EF4230C1715B}" type="slidenum">
              <a:rPr lang="en-US">
                <a:solidFill>
                  <a:prstClr val="black"/>
                </a:solidFill>
              </a:rPr>
              <a:pPr/>
              <a:t>40</a:t>
            </a:fld>
            <a:endParaRPr lang="en-US">
              <a:solidFill>
                <a:prstClr val="black"/>
              </a:solidFill>
            </a:endParaRPr>
          </a:p>
        </p:txBody>
      </p:sp>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p:txBody>
          <a:bodyPr/>
          <a:lstStyle/>
          <a:p>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3C7E1FE-A3F5-429F-88EC-E24730A40F6B}"/>
              </a:ext>
            </a:extLst>
          </p:cNvPr>
          <p:cNvSpPr>
            <a:spLocks noGrp="1"/>
          </p:cNvSpPr>
          <p:nvPr>
            <p:ph type="dt" sz="half" idx="10"/>
          </p:nvPr>
        </p:nvSpPr>
        <p:spPr/>
        <p:txBody>
          <a:bodyPr/>
          <a:lstStyle/>
          <a:p>
            <a:fld id="{CB923A3A-0441-4FC4-B674-5730CF5723A5}" type="datetimeFigureOut">
              <a:rPr lang="en-US" smtClean="0"/>
              <a:t>10/5/2020</a:t>
            </a:fld>
            <a:endParaRPr lang="en-US"/>
          </a:p>
        </p:txBody>
      </p:sp>
      <p:sp>
        <p:nvSpPr>
          <p:cNvPr id="5" name="Footer Placeholder 4">
            <a:extLst>
              <a:ext uri="{FF2B5EF4-FFF2-40B4-BE49-F238E27FC236}">
                <a16:creationId xmlns:a16="http://schemas.microsoft.com/office/drawing/2014/main" xmlns=""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4314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E0DC1F-8AD1-498E-936E-7B479F4EEBC7}"/>
              </a:ext>
            </a:extLst>
          </p:cNvPr>
          <p:cNvSpPr>
            <a:spLocks noGrp="1"/>
          </p:cNvSpPr>
          <p:nvPr>
            <p:ph type="dt" sz="half" idx="10"/>
          </p:nvPr>
        </p:nvSpPr>
        <p:spPr/>
        <p:txBody>
          <a:bodyPr/>
          <a:lstStyle/>
          <a:p>
            <a:fld id="{CB923A3A-0441-4FC4-B674-5730CF5723A5}" type="datetimeFigureOut">
              <a:rPr lang="en-US" smtClean="0"/>
              <a:t>10/5/2020</a:t>
            </a:fld>
            <a:endParaRPr lang="en-US"/>
          </a:p>
        </p:txBody>
      </p:sp>
      <p:sp>
        <p:nvSpPr>
          <p:cNvPr id="5" name="Footer Placeholder 4">
            <a:extLst>
              <a:ext uri="{FF2B5EF4-FFF2-40B4-BE49-F238E27FC236}">
                <a16:creationId xmlns:a16="http://schemas.microsoft.com/office/drawing/2014/main" xmlns=""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11014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D8DF59-3A4D-4BF1-9592-64F46ED9A327}"/>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A642E41-38B5-4B56-8AEB-FD22F0E17508}"/>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F6DF10-DBB6-4A64-BA70-A5B54ED800E0}"/>
              </a:ext>
            </a:extLst>
          </p:cNvPr>
          <p:cNvSpPr>
            <a:spLocks noGrp="1"/>
          </p:cNvSpPr>
          <p:nvPr>
            <p:ph type="dt" sz="half" idx="10"/>
          </p:nvPr>
        </p:nvSpPr>
        <p:spPr/>
        <p:txBody>
          <a:bodyPr/>
          <a:lstStyle/>
          <a:p>
            <a:fld id="{CB923A3A-0441-4FC4-B674-5730CF5723A5}" type="datetimeFigureOut">
              <a:rPr lang="en-US" smtClean="0"/>
              <a:t>10/5/2020</a:t>
            </a:fld>
            <a:endParaRPr lang="en-US"/>
          </a:p>
        </p:txBody>
      </p:sp>
      <p:sp>
        <p:nvSpPr>
          <p:cNvPr id="5" name="Footer Placeholder 4">
            <a:extLst>
              <a:ext uri="{FF2B5EF4-FFF2-40B4-BE49-F238E27FC236}">
                <a16:creationId xmlns:a16="http://schemas.microsoft.com/office/drawing/2014/main" xmlns=""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365696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2E3B81-A4F0-4A5E-B0FB-918B90C2FF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9315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8123B2-2D7A-40FA-95D1-7C3BDE763B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3182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9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51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CF2E32-91CC-44E5-8EC0-7C6AB4FC73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02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9B2964-9F70-4957-A6AF-97408875C2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363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1DA2384-BEAA-434C-9879-D4E3B5AED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2694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EAC00E-C4C6-47B2-A025-20D6420861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3465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B801657-6DC6-48B8-B9BF-35777C92F2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0122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53"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7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53"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772F8C-5AE9-42E8-A4E0-7F63118BDF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260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BE2DED-DF48-4CAD-9D11-95BCD713212C}"/>
              </a:ext>
            </a:extLst>
          </p:cNvPr>
          <p:cNvSpPr>
            <a:spLocks noGrp="1"/>
          </p:cNvSpPr>
          <p:nvPr>
            <p:ph type="dt" sz="half" idx="10"/>
          </p:nvPr>
        </p:nvSpPr>
        <p:spPr/>
        <p:txBody>
          <a:bodyPr/>
          <a:lstStyle/>
          <a:p>
            <a:fld id="{CB923A3A-0441-4FC4-B674-5730CF5723A5}" type="datetimeFigureOut">
              <a:rPr lang="en-US" smtClean="0"/>
              <a:t>10/5/2020</a:t>
            </a:fld>
            <a:endParaRPr lang="en-US"/>
          </a:p>
        </p:txBody>
      </p:sp>
      <p:sp>
        <p:nvSpPr>
          <p:cNvPr id="5" name="Footer Placeholder 4">
            <a:extLst>
              <a:ext uri="{FF2B5EF4-FFF2-40B4-BE49-F238E27FC236}">
                <a16:creationId xmlns:a16="http://schemas.microsoft.com/office/drawing/2014/main" xmlns=""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835929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53"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7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53"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76429E-43DA-41A9-BA95-E9D7CDB6E3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9230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F00E23-2C77-404F-BF4A-8001E90B0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8065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9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5341EC6-0B0B-4C61-9162-14447B431A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3387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2310C4-464C-47FC-9E8A-91A01250DB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7405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64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64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3A3438D-B084-4796-9A55-A90E8F7A02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4465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B9AB12-A993-41FA-9B8D-ED7CA1AD4F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8138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C1084-9170-47D4-BE4F-26AE24171E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8555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6F4BCB-6A3E-49CF-9CD9-F8ACFE541B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782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7B789-BD9C-4296-8693-B7D25505FB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1675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063D570-877B-4354-B14C-51F6B05CB4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1496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BD952-EDF4-4344-8E1A-AADDE4FEA149}"/>
              </a:ext>
            </a:extLst>
          </p:cNvPr>
          <p:cNvSpPr>
            <a:spLocks noGrp="1"/>
          </p:cNvSpPr>
          <p:nvPr>
            <p:ph type="title"/>
          </p:nvPr>
        </p:nvSpPr>
        <p:spPr>
          <a:xfrm>
            <a:off x="831851" y="170979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0B9473A-9E92-45F2-BDD7-D4C993384319}"/>
              </a:ext>
            </a:extLst>
          </p:cNvPr>
          <p:cNvSpPr>
            <a:spLocks noGrp="1"/>
          </p:cNvSpPr>
          <p:nvPr>
            <p:ph type="body" idx="1"/>
          </p:nvPr>
        </p:nvSpPr>
        <p:spPr>
          <a:xfrm>
            <a:off x="831851" y="458951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ADBA2D3-DCBC-46AF-BF60-51A16C6DBFE0}"/>
              </a:ext>
            </a:extLst>
          </p:cNvPr>
          <p:cNvSpPr>
            <a:spLocks noGrp="1"/>
          </p:cNvSpPr>
          <p:nvPr>
            <p:ph type="dt" sz="half" idx="10"/>
          </p:nvPr>
        </p:nvSpPr>
        <p:spPr/>
        <p:txBody>
          <a:bodyPr/>
          <a:lstStyle/>
          <a:p>
            <a:fld id="{CB923A3A-0441-4FC4-B674-5730CF5723A5}" type="datetimeFigureOut">
              <a:rPr lang="en-US" smtClean="0"/>
              <a:t>10/5/2020</a:t>
            </a:fld>
            <a:endParaRPr lang="en-US"/>
          </a:p>
        </p:txBody>
      </p:sp>
      <p:sp>
        <p:nvSpPr>
          <p:cNvPr id="5" name="Footer Placeholder 4">
            <a:extLst>
              <a:ext uri="{FF2B5EF4-FFF2-40B4-BE49-F238E27FC236}">
                <a16:creationId xmlns:a16="http://schemas.microsoft.com/office/drawing/2014/main" xmlns=""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552515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DAA14B-B78A-4BDB-BE1F-A003E91787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7468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C9DFC85-F8A3-42B2-9007-1C946C0C48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5966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865D09-B9EB-49E7-8CEE-E4AF23200C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6918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2DB18B-6FE9-4944-B1CD-5C4C8DAF82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5638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99DD02-140F-46E5-AD19-7597DE774F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3970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8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67292-9041-4B54-AC8E-3FFD2F4F4F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636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B9AB12-A993-41FA-9B8D-ED7CA1AD4F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721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C1084-9170-47D4-BE4F-26AE24171E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3813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6F4BCB-6A3E-49CF-9CD9-F8ACFE541B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0486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7B789-BD9C-4296-8693-B7D25505FB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64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40F4A2D-CA41-4F3E-B8E0-646C81F7DA24}"/>
              </a:ext>
            </a:extLst>
          </p:cNvPr>
          <p:cNvSpPr>
            <a:spLocks noGrp="1"/>
          </p:cNvSpPr>
          <p:nvPr>
            <p:ph type="dt" sz="half" idx="10"/>
          </p:nvPr>
        </p:nvSpPr>
        <p:spPr/>
        <p:txBody>
          <a:bodyPr/>
          <a:lstStyle/>
          <a:p>
            <a:fld id="{CB923A3A-0441-4FC4-B674-5730CF5723A5}" type="datetimeFigureOut">
              <a:rPr lang="en-US" smtClean="0"/>
              <a:t>10/5/2020</a:t>
            </a:fld>
            <a:endParaRPr lang="en-US"/>
          </a:p>
        </p:txBody>
      </p:sp>
      <p:sp>
        <p:nvSpPr>
          <p:cNvPr id="6" name="Footer Placeholder 5">
            <a:extLst>
              <a:ext uri="{FF2B5EF4-FFF2-40B4-BE49-F238E27FC236}">
                <a16:creationId xmlns:a16="http://schemas.microsoft.com/office/drawing/2014/main" xmlns=""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4275141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063D570-877B-4354-B14C-51F6B05CB4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0963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DAA14B-B78A-4BDB-BE1F-A003E91787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3739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C9DFC85-F8A3-42B2-9007-1C946C0C48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3805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865D09-B9EB-49E7-8CEE-E4AF23200C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5626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2DB18B-6FE9-4944-B1CD-5C4C8DAF82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2624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99DD02-140F-46E5-AD19-7597DE774F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2037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67292-9041-4B54-AC8E-3FFD2F4F4F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1640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2E3B81-A4F0-4A5E-B0FB-918B90C2FF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6894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8123B2-2D7A-40FA-95D1-7C3BDE763B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15932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9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CF2E32-91CC-44E5-8EC0-7C6AB4FC73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819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E18829-72C5-4787-8119-ED6EFBD4EBEE}"/>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B43FBD2-A5CD-41E0-9222-E790C018315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ED87062-6E2F-41BF-9537-B7BC4BA8574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9F46BE5-EA04-449C-9DDB-AD77ED1BFBE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7F50AF-7674-43FB-8B16-486CAEF6761A}"/>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7A05E60-10AB-4168-BB00-1D3DE306EB7B}"/>
              </a:ext>
            </a:extLst>
          </p:cNvPr>
          <p:cNvSpPr>
            <a:spLocks noGrp="1"/>
          </p:cNvSpPr>
          <p:nvPr>
            <p:ph type="dt" sz="half" idx="10"/>
          </p:nvPr>
        </p:nvSpPr>
        <p:spPr/>
        <p:txBody>
          <a:bodyPr/>
          <a:lstStyle/>
          <a:p>
            <a:fld id="{CB923A3A-0441-4FC4-B674-5730CF5723A5}" type="datetimeFigureOut">
              <a:rPr lang="en-US" smtClean="0"/>
              <a:t>10/5/2020</a:t>
            </a:fld>
            <a:endParaRPr lang="en-US"/>
          </a:p>
        </p:txBody>
      </p:sp>
      <p:sp>
        <p:nvSpPr>
          <p:cNvPr id="8" name="Footer Placeholder 7">
            <a:extLst>
              <a:ext uri="{FF2B5EF4-FFF2-40B4-BE49-F238E27FC236}">
                <a16:creationId xmlns:a16="http://schemas.microsoft.com/office/drawing/2014/main" xmlns=""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121156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9B2964-9F70-4957-A6AF-97408875C2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98403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1DA2384-BEAA-434C-9879-D4E3B5AED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8547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EAC00E-C4C6-47B2-A025-20D6420861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8183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B801657-6DC6-48B8-B9BF-35777C92F2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19085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39"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5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3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772F8C-5AE9-42E8-A4E0-7F63118BDF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295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39"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5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3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76429E-43DA-41A9-BA95-E9D7CDB6E3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246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F00E23-2C77-404F-BF4A-8001E90B0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1945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5341EC6-0B0B-4C61-9162-14447B431A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6708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2310C4-464C-47FC-9E8A-91A01250DB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9167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62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62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3A3438D-B084-4796-9A55-A90E8F7A02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162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C50C330-3358-4117-9772-70AB11B062DF}"/>
              </a:ext>
            </a:extLst>
          </p:cNvPr>
          <p:cNvSpPr>
            <a:spLocks noGrp="1"/>
          </p:cNvSpPr>
          <p:nvPr>
            <p:ph type="dt" sz="half" idx="10"/>
          </p:nvPr>
        </p:nvSpPr>
        <p:spPr/>
        <p:txBody>
          <a:bodyPr/>
          <a:lstStyle/>
          <a:p>
            <a:fld id="{CB923A3A-0441-4FC4-B674-5730CF5723A5}" type="datetimeFigureOut">
              <a:rPr lang="en-US" smtClean="0"/>
              <a:t>10/5/2020</a:t>
            </a:fld>
            <a:endParaRPr lang="en-US"/>
          </a:p>
        </p:txBody>
      </p:sp>
      <p:sp>
        <p:nvSpPr>
          <p:cNvPr id="4" name="Footer Placeholder 3">
            <a:extLst>
              <a:ext uri="{FF2B5EF4-FFF2-40B4-BE49-F238E27FC236}">
                <a16:creationId xmlns:a16="http://schemas.microsoft.com/office/drawing/2014/main" xmlns=""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573809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B0D4BC-8A9A-4282-B6BE-C30E04DA35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5794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565E62-A03D-49BC-853D-0321816DA3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7731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3"/>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88"/>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F1503BC-DBE2-4BA1-9CCB-81EA768A18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48135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02F18A1-7EE6-4718-B940-C2B1D27D9A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83571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F79CCE4-CF0B-49CC-A693-C0974AF974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2894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5345B2B-6A56-45B9-9EED-EB68463E0D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6294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E0C8166-6145-4B5F-947D-F6E3C4DE5D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8620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34"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34"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AE9F0CB-35D4-4457-A8F5-55E138F78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82391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34"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34"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9328493-BC74-40C5-AC4F-8F9EAFD3CB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4190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0C541B-9B40-48B7-980B-C42860E7D1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1472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57B624-35D6-409B-ABEB-D8D62E627161}"/>
              </a:ext>
            </a:extLst>
          </p:cNvPr>
          <p:cNvSpPr>
            <a:spLocks noGrp="1"/>
          </p:cNvSpPr>
          <p:nvPr>
            <p:ph type="dt" sz="half" idx="10"/>
          </p:nvPr>
        </p:nvSpPr>
        <p:spPr/>
        <p:txBody>
          <a:bodyPr/>
          <a:lstStyle/>
          <a:p>
            <a:fld id="{CB923A3A-0441-4FC4-B674-5730CF5723A5}" type="datetimeFigureOut">
              <a:rPr lang="en-US" smtClean="0"/>
              <a:t>10/5/2020</a:t>
            </a:fld>
            <a:endParaRPr lang="en-US"/>
          </a:p>
        </p:txBody>
      </p:sp>
      <p:sp>
        <p:nvSpPr>
          <p:cNvPr id="3" name="Footer Placeholder 2">
            <a:extLst>
              <a:ext uri="{FF2B5EF4-FFF2-40B4-BE49-F238E27FC236}">
                <a16:creationId xmlns:a16="http://schemas.microsoft.com/office/drawing/2014/main" xmlns=""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917031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92A5A5-E29D-4BC6-B831-BBD01CD0D9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29902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61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61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E436BF9-08D0-4F38-B2E1-967818FCA0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064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3"/>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E220EFA-7EE0-484D-98EE-1729151F7C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4866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B0D4BC-8A9A-4282-B6BE-C30E04DA35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84228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565E62-A03D-49BC-853D-0321816DA3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2117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8"/>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F1503BC-DBE2-4BA1-9CCB-81EA768A18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5338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02F18A1-7EE6-4718-B940-C2B1D27D9A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8372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F79CCE4-CF0B-49CC-A693-C0974AF974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6438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5345B2B-6A56-45B9-9EED-EB68463E0D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98788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E0C8166-6145-4B5F-947D-F6E3C4DE5D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9857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A4348A8-87F3-4E51-9D9B-8F27C51C692D}"/>
              </a:ext>
            </a:extLst>
          </p:cNvPr>
          <p:cNvSpPr>
            <a:spLocks noGrp="1"/>
          </p:cNvSpPr>
          <p:nvPr>
            <p:ph idx="1"/>
          </p:nvPr>
        </p:nvSpPr>
        <p:spPr>
          <a:xfrm>
            <a:off x="5183188" y="98747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35805EB-4434-47AF-87FD-3658AE4FD7D2}"/>
              </a:ext>
            </a:extLst>
          </p:cNvPr>
          <p:cNvSpPr>
            <a:spLocks noGrp="1"/>
          </p:cNvSpPr>
          <p:nvPr>
            <p:ph type="dt" sz="half" idx="10"/>
          </p:nvPr>
        </p:nvSpPr>
        <p:spPr/>
        <p:txBody>
          <a:bodyPr/>
          <a:lstStyle/>
          <a:p>
            <a:fld id="{CB923A3A-0441-4FC4-B674-5730CF5723A5}" type="datetimeFigureOut">
              <a:rPr lang="en-US" smtClean="0"/>
              <a:t>10/5/2020</a:t>
            </a:fld>
            <a:endParaRPr lang="en-US"/>
          </a:p>
        </p:txBody>
      </p:sp>
      <p:sp>
        <p:nvSpPr>
          <p:cNvPr id="6" name="Footer Placeholder 5">
            <a:extLst>
              <a:ext uri="{FF2B5EF4-FFF2-40B4-BE49-F238E27FC236}">
                <a16:creationId xmlns:a16="http://schemas.microsoft.com/office/drawing/2014/main" xmlns=""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4735607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AE9F0CB-35D4-4457-A8F5-55E138F78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2277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4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2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9328493-BC74-40C5-AC4F-8F9EAFD3CB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80583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0C541B-9B40-48B7-980B-C42860E7D1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19808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92A5A5-E29D-4BC6-B831-BBD01CD0D9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65413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60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60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E436BF9-08D0-4F38-B2E1-967818FCA0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15886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3"/>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E220EFA-7EE0-484D-98EE-1729151F7C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07988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2E3B81-A4F0-4A5E-B0FB-918B90C2FF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008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8123B2-2D7A-40FA-95D1-7C3BDE763B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36229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CF2E32-91CC-44E5-8EC0-7C6AB4FC73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71619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9B2964-9F70-4957-A6AF-97408875C2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5914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82BD6FE-5778-4C1E-89BB-1D36F1B41FBC}"/>
              </a:ext>
            </a:extLst>
          </p:cNvPr>
          <p:cNvSpPr>
            <a:spLocks noGrp="1"/>
          </p:cNvSpPr>
          <p:nvPr>
            <p:ph type="pic" idx="1"/>
          </p:nvPr>
        </p:nvSpPr>
        <p:spPr>
          <a:xfrm>
            <a:off x="5183188" y="98747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36813D-4BD1-41A0-9413-506387EDF217}"/>
              </a:ext>
            </a:extLst>
          </p:cNvPr>
          <p:cNvSpPr>
            <a:spLocks noGrp="1"/>
          </p:cNvSpPr>
          <p:nvPr>
            <p:ph type="dt" sz="half" idx="10"/>
          </p:nvPr>
        </p:nvSpPr>
        <p:spPr/>
        <p:txBody>
          <a:bodyPr/>
          <a:lstStyle/>
          <a:p>
            <a:fld id="{CB923A3A-0441-4FC4-B674-5730CF5723A5}" type="datetimeFigureOut">
              <a:rPr lang="en-US" smtClean="0"/>
              <a:t>10/5/2020</a:t>
            </a:fld>
            <a:endParaRPr lang="en-US"/>
          </a:p>
        </p:txBody>
      </p:sp>
      <p:sp>
        <p:nvSpPr>
          <p:cNvPr id="6" name="Footer Placeholder 5">
            <a:extLst>
              <a:ext uri="{FF2B5EF4-FFF2-40B4-BE49-F238E27FC236}">
                <a16:creationId xmlns:a16="http://schemas.microsoft.com/office/drawing/2014/main" xmlns=""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0123821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1DA2384-BEAA-434C-9879-D4E3B5AED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6173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EAC00E-C4C6-47B2-A025-20D6420861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08985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B801657-6DC6-48B8-B9BF-35777C92F2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661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772F8C-5AE9-42E8-A4E0-7F63118BDF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82882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76429E-43DA-41A9-BA95-E9D7CDB6E3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71223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F00E23-2C77-404F-BF4A-8001E90B0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5959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5341EC6-0B0B-4C61-9162-14447B431A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5357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2310C4-464C-47FC-9E8A-91A01250DB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842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004DB6B-4480-488D-BBC2-C76BFDC523B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76255C-FD91-4D35-9598-2AD4430AB4DD}"/>
              </a:ext>
            </a:extLst>
          </p:cNvPr>
          <p:cNvSpPr>
            <a:spLocks noGrp="1"/>
          </p:cNvSpPr>
          <p:nvPr>
            <p:ph type="dt" sz="half" idx="2"/>
          </p:nvPr>
        </p:nvSpPr>
        <p:spPr>
          <a:xfrm>
            <a:off x="838200" y="635640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t>10/5/2020</a:t>
            </a:fld>
            <a:endParaRPr lang="en-US"/>
          </a:p>
        </p:txBody>
      </p:sp>
      <p:sp>
        <p:nvSpPr>
          <p:cNvPr id="5" name="Footer Placeholder 4">
            <a:extLst>
              <a:ext uri="{FF2B5EF4-FFF2-40B4-BE49-F238E27FC236}">
                <a16:creationId xmlns:a16="http://schemas.microsoft.com/office/drawing/2014/main" xmlns="" id="{48384930-2909-44C5-91BD-46FCCC235589}"/>
              </a:ext>
            </a:extLst>
          </p:cNvPr>
          <p:cNvSpPr>
            <a:spLocks noGrp="1"/>
          </p:cNvSpPr>
          <p:nvPr>
            <p:ph type="ftr" sz="quarter" idx="3"/>
          </p:nvPr>
        </p:nvSpPr>
        <p:spPr>
          <a:xfrm>
            <a:off x="4038600" y="635640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09387E4-844E-4064-A265-22A949481C56}"/>
              </a:ext>
            </a:extLst>
          </p:cNvPr>
          <p:cNvSpPr>
            <a:spLocks noGrp="1"/>
          </p:cNvSpPr>
          <p:nvPr>
            <p:ph type="sldNum" sz="quarter" idx="4"/>
          </p:nvPr>
        </p:nvSpPr>
        <p:spPr>
          <a:xfrm>
            <a:off x="8610600" y="635640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2657301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C9C60FF0-A6ED-49B9-9F46-5D95652575F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844721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6DDD6BA2-24A7-4CB4-A900-D229A8F1D2F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218599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6DDD6BA2-24A7-4CB4-A900-D229A8F1D2F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13936498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C9C60FF0-A6ED-49B9-9F46-5D95652575F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2567431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51E10821-9D13-4155-BAFE-7B4F30F1D96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6174344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51E10821-9D13-4155-BAFE-7B4F30F1D96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10472149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C9C60FF0-A6ED-49B9-9F46-5D95652575F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092029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7.gif"/><Relationship Id="rId7" Type="http://schemas.openxmlformats.org/officeDocument/2006/relationships/image" Target="../media/image9.gif"/><Relationship Id="rId2"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9.gif"/><Relationship Id="rId10" Type="http://schemas.openxmlformats.org/officeDocument/2006/relationships/image" Target="../media/image22.gif"/><Relationship Id="rId4" Type="http://schemas.openxmlformats.org/officeDocument/2006/relationships/image" Target="../media/image18.gif"/><Relationship Id="rId9"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8.xml"/><Relationship Id="rId1" Type="http://schemas.openxmlformats.org/officeDocument/2006/relationships/video" Target="file:///D:\hi&#234;n%20hoa%208.&#272;LBTKL\Tn%2016.mpg"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5.wav"/><Relationship Id="rId1" Type="http://schemas.openxmlformats.org/officeDocument/2006/relationships/slideLayout" Target="../slideLayouts/slideLayout37.xml"/><Relationship Id="rId4" Type="http://schemas.openxmlformats.org/officeDocument/2006/relationships/image" Target="../media/image27.gif"/></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5.wav"/><Relationship Id="rId1" Type="http://schemas.openxmlformats.org/officeDocument/2006/relationships/slideLayout" Target="../slideLayouts/slideLayout37.xm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1.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35.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37.xml"/><Relationship Id="rId4" Type="http://schemas.openxmlformats.org/officeDocument/2006/relationships/image" Target="../media/image40.gif"/></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7.xml"/><Relationship Id="rId1" Type="http://schemas.openxmlformats.org/officeDocument/2006/relationships/vmlDrawing" Target="../drawings/vmlDrawing2.vml"/><Relationship Id="rId5" Type="http://schemas.openxmlformats.org/officeDocument/2006/relationships/image" Target="../media/image44.jpeg"/><Relationship Id="rId4" Type="http://schemas.openxmlformats.org/officeDocument/2006/relationships/image" Target="../media/image43.emf"/></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2.wav"/><Relationship Id="rId7" Type="http://schemas.openxmlformats.org/officeDocument/2006/relationships/image" Target="../media/image9.gif"/><Relationship Id="rId12" Type="http://schemas.openxmlformats.org/officeDocument/2006/relationships/image" Target="../media/image1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gif"/><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gif"/></Relationships>
</file>

<file path=ppt/slides/_rels/slide6.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2.wav"/><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4.gif"/><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10.gif"/></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2.wav"/><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4.gif"/><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5.gif"/><Relationship Id="rId3" Type="http://schemas.openxmlformats.org/officeDocument/2006/relationships/audio" Target="../media/audio3.wav"/><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4.gif"/><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10.gif"/></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gif"/><Relationship Id="rId3" Type="http://schemas.openxmlformats.org/officeDocument/2006/relationships/slideLayout" Target="../slideLayouts/slideLayout1.xml"/><Relationship Id="rId7" Type="http://schemas.openxmlformats.org/officeDocument/2006/relationships/image" Target="../media/image14.gif"/><Relationship Id="rId12" Type="http://schemas.openxmlformats.org/officeDocument/2006/relationships/image" Target="../media/image12.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11" Type="http://schemas.openxmlformats.org/officeDocument/2006/relationships/image" Target="../media/image10.gif"/><Relationship Id="rId5" Type="http://schemas.openxmlformats.org/officeDocument/2006/relationships/audio" Target="../media/audio4.wav"/><Relationship Id="rId15" Type="http://schemas.openxmlformats.org/officeDocument/2006/relationships/image" Target="../media/image2.png"/><Relationship Id="rId10" Type="http://schemas.openxmlformats.org/officeDocument/2006/relationships/image" Target="../media/image9.gif"/><Relationship Id="rId4" Type="http://schemas.openxmlformats.org/officeDocument/2006/relationships/audio" Target="../media/audio1.wav"/><Relationship Id="rId9" Type="http://schemas.openxmlformats.org/officeDocument/2006/relationships/image" Target="../media/image8.gif"/><Relationship Id="rId1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0" y="2514600"/>
            <a:ext cx="12192000" cy="2667000"/>
          </a:xfrm>
        </p:spPr>
        <p:txBody>
          <a:bodyPr/>
          <a:lstStyle/>
          <a:p>
            <a:pPr eaLnBrk="1" hangingPunct="1">
              <a:lnSpc>
                <a:spcPct val="150000"/>
              </a:lnSpc>
              <a:buFontTx/>
              <a:buChar char="-"/>
            </a:pPr>
            <a:r>
              <a:rPr lang="en-US" sz="3600" smtClean="0">
                <a:solidFill>
                  <a:srgbClr val="0000FF"/>
                </a:solidFill>
              </a:rPr>
              <a:t> Gồm 5 câu hỏi trắc nghiệm</a:t>
            </a:r>
            <a:r>
              <a:rPr lang="en-US" sz="3600">
                <a:solidFill>
                  <a:srgbClr val="0000FF"/>
                </a:solidFill>
              </a:rPr>
              <a:t/>
            </a:r>
            <a:br>
              <a:rPr lang="en-US" sz="3600">
                <a:solidFill>
                  <a:srgbClr val="0000FF"/>
                </a:solidFill>
              </a:rPr>
            </a:br>
            <a:r>
              <a:rPr lang="en-US" sz="3600" smtClean="0">
                <a:solidFill>
                  <a:srgbClr val="0000FF"/>
                </a:solidFill>
              </a:rPr>
              <a:t>- Thời gian suy nghĩ: 10 giây</a:t>
            </a:r>
            <a:br>
              <a:rPr lang="en-US" sz="3600" smtClean="0">
                <a:solidFill>
                  <a:srgbClr val="0000FF"/>
                </a:solidFill>
              </a:rPr>
            </a:br>
            <a:endParaRPr lang="en-US" sz="3600" smtClean="0">
              <a:solidFill>
                <a:srgbClr val="0000FF"/>
              </a:solidFill>
            </a:endParaRPr>
          </a:p>
        </p:txBody>
      </p:sp>
      <p:sp>
        <p:nvSpPr>
          <p:cNvPr id="2" name="Rectangle 1"/>
          <p:cNvSpPr/>
          <p:nvPr/>
        </p:nvSpPr>
        <p:spPr>
          <a:xfrm>
            <a:off x="2432192" y="1348271"/>
            <a:ext cx="7277954" cy="923330"/>
          </a:xfrm>
          <a:prstGeom prst="rect">
            <a:avLst/>
          </a:prstGeom>
          <a:solidFill>
            <a:srgbClr val="FFC000"/>
          </a:solidFill>
        </p:spPr>
        <p:txBody>
          <a:bodyPr wrap="none">
            <a:spAutoFit/>
          </a:bodyPr>
          <a:lstStyle/>
          <a:p>
            <a:pPr algn="ctr" eaLnBrk="0" fontAlgn="base" hangingPunct="0">
              <a:spcBef>
                <a:spcPct val="0"/>
              </a:spcBef>
              <a:spcAft>
                <a:spcPct val="0"/>
              </a:spcAft>
              <a:defRPr/>
            </a:pPr>
            <a:r>
              <a:rPr lang="en-US" sz="5400" b="1">
                <a:ln w="9525">
                  <a:solidFill>
                    <a:srgbClr val="FFFFFF"/>
                  </a:solidFill>
                  <a:prstDash val="solid"/>
                </a:ln>
                <a:solidFill>
                  <a:srgbClr val="FF0000"/>
                </a:solidFill>
                <a:effectLst>
                  <a:outerShdw blurRad="12700" dist="38100" dir="2700000" algn="tl" rotWithShape="0">
                    <a:srgbClr val="FFFFFF">
                      <a:lumMod val="50000"/>
                    </a:srgbClr>
                  </a:outerShdw>
                </a:effectLst>
              </a:rPr>
              <a:t>VÒNG 1: KHỞI ĐỘNG</a:t>
            </a:r>
          </a:p>
        </p:txBody>
      </p:sp>
    </p:spTree>
    <p:extLst>
      <p:ext uri="{BB962C8B-B14F-4D97-AF65-F5344CB8AC3E}">
        <p14:creationId xmlns:p14="http://schemas.microsoft.com/office/powerpoint/2010/main" val="16364529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52610"/>
                                        </p:tgtEl>
                                        <p:attrNameLst>
                                          <p:attrName>style.visibility</p:attrName>
                                        </p:attrNameLst>
                                      </p:cBhvr>
                                      <p:to>
                                        <p:strVal val="visible"/>
                                      </p:to>
                                    </p:set>
                                    <p:animEffect transition="in" filter="wheel(4)">
                                      <p:cBhvr>
                                        <p:cTn id="7" dur="2000"/>
                                        <p:tgtEl>
                                          <p:spTgt spid="452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3ACD1">
                <a:shade val="30000"/>
                <a:satMod val="115000"/>
              </a:srgbClr>
            </a:gs>
            <a:gs pos="50000">
              <a:srgbClr val="43ACD1">
                <a:shade val="67500"/>
                <a:satMod val="115000"/>
              </a:srgbClr>
            </a:gs>
            <a:gs pos="100000">
              <a:srgbClr val="43ACD1">
                <a:shade val="100000"/>
                <a:satMod val="1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8CE3A617-C20A-4477-960D-1728A7D9DA44}"/>
              </a:ext>
            </a:extLst>
          </p:cNvPr>
          <p:cNvSpPr/>
          <p:nvPr/>
        </p:nvSpPr>
        <p:spPr>
          <a:xfrm>
            <a:off x="-39116" y="5090376"/>
            <a:ext cx="12219096"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extLst>
              <a:ext uri="{FF2B5EF4-FFF2-40B4-BE49-F238E27FC236}">
                <a16:creationId xmlns:a16="http://schemas.microsoft.com/office/drawing/2014/main" xmlns=""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1873" y="2443687"/>
            <a:ext cx="337723"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xmlns=""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384" y="1860325"/>
            <a:ext cx="306661" cy="2876263"/>
          </a:xfrm>
          <a:prstGeom prst="rect">
            <a:avLst/>
          </a:prstGeom>
        </p:spPr>
      </p:pic>
      <p:pic>
        <p:nvPicPr>
          <p:cNvPr id="7" name="Picture 6">
            <a:extLst>
              <a:ext uri="{FF2B5EF4-FFF2-40B4-BE49-F238E27FC236}">
                <a16:creationId xmlns:a16="http://schemas.microsoft.com/office/drawing/2014/main" xmlns=""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137" y="1455771"/>
            <a:ext cx="2249031"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xmlns=""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2987" y="1313622"/>
            <a:ext cx="2098788"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xmlns=""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15" y="1926374"/>
            <a:ext cx="561620"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xmlns=""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9788" y="3298407"/>
            <a:ext cx="1237951" cy="832803"/>
          </a:xfrm>
          <a:prstGeom prst="rect">
            <a:avLst/>
          </a:prstGeom>
        </p:spPr>
      </p:pic>
      <p:sp>
        <p:nvSpPr>
          <p:cNvPr id="38" name="Speech Bubble: Oval 37">
            <a:extLst>
              <a:ext uri="{FF2B5EF4-FFF2-40B4-BE49-F238E27FC236}">
                <a16:creationId xmlns:a16="http://schemas.microsoft.com/office/drawing/2014/main" xmlns="" id="{8E55607B-92BC-4CC0-BFBA-F5799450DC82}"/>
              </a:ext>
            </a:extLst>
          </p:cNvPr>
          <p:cNvSpPr/>
          <p:nvPr/>
        </p:nvSpPr>
        <p:spPr>
          <a:xfrm>
            <a:off x="5460341" y="239216"/>
            <a:ext cx="5431371"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CẢM </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xmlns=""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123" y="5325839"/>
            <a:ext cx="1626196"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xmlns=""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7192" y="2081875"/>
            <a:ext cx="3787525" cy="3067071"/>
          </a:xfrm>
          <a:prstGeom prst="rect">
            <a:avLst/>
          </a:prstGeom>
        </p:spPr>
      </p:pic>
      <p:pic>
        <p:nvPicPr>
          <p:cNvPr id="17" name="Picture 16">
            <a:extLst>
              <a:ext uri="{FF2B5EF4-FFF2-40B4-BE49-F238E27FC236}">
                <a16:creationId xmlns:a16="http://schemas.microsoft.com/office/drawing/2014/main" xmlns=""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3317" y="2400572"/>
            <a:ext cx="4608347"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xmlns=""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3497" y="1516285"/>
            <a:ext cx="6596483"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xmlns=""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159" y="5109895"/>
            <a:ext cx="1276351" cy="971550"/>
          </a:xfrm>
          <a:prstGeom prst="rect">
            <a:avLst/>
          </a:prstGeom>
        </p:spPr>
      </p:pic>
    </p:spTree>
    <p:extLst>
      <p:ext uri="{BB962C8B-B14F-4D97-AF65-F5344CB8AC3E}">
        <p14:creationId xmlns:p14="http://schemas.microsoft.com/office/powerpoint/2010/main" val="23963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31A861F-B62F-421B-8D36-A0151824A73D}"/>
              </a:ext>
            </a:extLst>
          </p:cNvPr>
          <p:cNvSpPr/>
          <p:nvPr/>
        </p:nvSpPr>
        <p:spPr>
          <a:xfrm>
            <a:off x="1055228" y="1056190"/>
            <a:ext cx="10081549" cy="533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8AD5B86B-5198-4004-8512-8F742795031F}"/>
              </a:ext>
            </a:extLst>
          </p:cNvPr>
          <p:cNvSpPr txBox="1"/>
          <p:nvPr/>
        </p:nvSpPr>
        <p:spPr>
          <a:xfrm>
            <a:off x="1506637" y="1459124"/>
            <a:ext cx="9364563" cy="4524315"/>
          </a:xfrm>
          <a:prstGeom prst="rect">
            <a:avLst/>
          </a:prstGeom>
          <a:noFill/>
        </p:spPr>
        <p:txBody>
          <a:bodyPr wrap="square" rtlCol="0">
            <a:spAutoFit/>
          </a:bodyPr>
          <a:lstStyle/>
          <a:p>
            <a:pPr lvl="0">
              <a:lnSpc>
                <a:spcPct val="150000"/>
              </a:lnSpc>
            </a:pPr>
            <a:r>
              <a:rPr lang="en-US" sz="3600" b="1">
                <a:solidFill>
                  <a:srgbClr val="0000FF"/>
                </a:solidFill>
                <a:latin typeface="Times New Roman" pitchFamily="18" charset="0"/>
                <a:cs typeface="Times New Roman" pitchFamily="18" charset="0"/>
              </a:rPr>
              <a:t>Trong một phản ứng hóa học, các chất phản ứng và các chất </a:t>
            </a:r>
            <a:r>
              <a:rPr lang="en-US" sz="3600" b="1" smtClean="0">
                <a:solidFill>
                  <a:srgbClr val="0000FF"/>
                </a:solidFill>
                <a:latin typeface="Times New Roman" pitchFamily="18" charset="0"/>
                <a:cs typeface="Times New Roman" pitchFamily="18" charset="0"/>
              </a:rPr>
              <a:t>sản phẩm </a:t>
            </a:r>
            <a:r>
              <a:rPr lang="en-US" sz="3600" b="1">
                <a:solidFill>
                  <a:srgbClr val="0000FF"/>
                </a:solidFill>
                <a:latin typeface="Times New Roman" pitchFamily="18" charset="0"/>
                <a:cs typeface="Times New Roman" pitchFamily="18" charset="0"/>
              </a:rPr>
              <a:t>phải chứa </a:t>
            </a:r>
            <a:r>
              <a:rPr lang="en-US" sz="3600" b="1" smtClean="0">
                <a:solidFill>
                  <a:srgbClr val="0000FF"/>
                </a:solidFill>
                <a:latin typeface="Times New Roman" pitchFamily="18" charset="0"/>
                <a:cs typeface="Times New Roman" pitchFamily="18" charset="0"/>
              </a:rPr>
              <a:t>cùng </a:t>
            </a:r>
            <a:r>
              <a:rPr lang="en-US" sz="3600" b="1" smtClean="0">
                <a:solidFill>
                  <a:srgbClr val="E42476"/>
                </a:solidFill>
                <a:latin typeface="Times New Roman" pitchFamily="18" charset="0"/>
                <a:cs typeface="Times New Roman" pitchFamily="18" charset="0"/>
              </a:rPr>
              <a:t>số </a:t>
            </a:r>
            <a:r>
              <a:rPr lang="en-US" sz="3600" b="1">
                <a:solidFill>
                  <a:srgbClr val="E42476"/>
                </a:solidFill>
                <a:latin typeface="Times New Roman" pitchFamily="18" charset="0"/>
                <a:cs typeface="Times New Roman" pitchFamily="18" charset="0"/>
              </a:rPr>
              <a:t>nguyên tử của mỗi nguyên </a:t>
            </a:r>
            <a:r>
              <a:rPr lang="en-US" sz="3600" b="1" smtClean="0">
                <a:solidFill>
                  <a:srgbClr val="E42476"/>
                </a:solidFill>
                <a:latin typeface="Times New Roman" pitchFamily="18" charset="0"/>
                <a:cs typeface="Times New Roman" pitchFamily="18" charset="0"/>
              </a:rPr>
              <a:t>tố</a:t>
            </a:r>
          </a:p>
          <a:p>
            <a:pPr lvl="0">
              <a:lnSpc>
                <a:spcPct val="150000"/>
              </a:lnSpc>
            </a:pPr>
            <a:r>
              <a:rPr kumimoji="0" lang="en-US" sz="4800" i="0" u="none" strike="noStrike" kern="1200" cap="none" spc="0" normalizeH="0" baseline="0" noProof="0" smtClean="0">
                <a:ln>
                  <a:noFill/>
                </a:ln>
                <a:solidFill>
                  <a:srgbClr val="FF0000"/>
                </a:solidFill>
                <a:effectLst/>
                <a:uLnTx/>
                <a:uFillTx/>
                <a:latin typeface="Times New Roman" pitchFamily="18" charset="0"/>
                <a:ea typeface="Tahoma" panose="020B0604030504040204" pitchFamily="34" charset="0"/>
                <a:cs typeface="Times New Roman" pitchFamily="18" charset="0"/>
              </a:rPr>
              <a:t>→ </a:t>
            </a:r>
            <a:r>
              <a:rPr kumimoji="0" lang="en-US" sz="3600" b="1" i="0" u="none" strike="noStrike" kern="1200" cap="none" spc="0" normalizeH="0" baseline="0" noProof="0" smtClean="0">
                <a:ln>
                  <a:noFill/>
                </a:ln>
                <a:effectLst/>
                <a:uLnTx/>
                <a:uFillTx/>
                <a:latin typeface="Times New Roman" pitchFamily="18" charset="0"/>
                <a:ea typeface="Tahoma" panose="020B0604030504040204" pitchFamily="34" charset="0"/>
                <a:cs typeface="Times New Roman" pitchFamily="18" charset="0"/>
              </a:rPr>
              <a:t>vì</a:t>
            </a:r>
            <a:r>
              <a:rPr kumimoji="0" lang="en-US" sz="3600" b="1" i="0" u="none" strike="noStrike" kern="1200" cap="none" spc="0" normalizeH="0" noProof="0" smtClean="0">
                <a:ln>
                  <a:noFill/>
                </a:ln>
                <a:effectLst/>
                <a:uLnTx/>
                <a:uFillTx/>
                <a:latin typeface="Times New Roman" pitchFamily="18" charset="0"/>
                <a:ea typeface="Tahoma" panose="020B0604030504040204" pitchFamily="34" charset="0"/>
                <a:cs typeface="Times New Roman" pitchFamily="18" charset="0"/>
              </a:rPr>
              <a:t> có sự </a:t>
            </a:r>
            <a:r>
              <a:rPr lang="en-US" sz="3600" b="1">
                <a:solidFill>
                  <a:srgbClr val="FF0000"/>
                </a:solidFill>
                <a:latin typeface="Times New Roman" pitchFamily="18" charset="0"/>
                <a:ea typeface="Tahoma" panose="020B0604030504040204" pitchFamily="34" charset="0"/>
                <a:cs typeface="Times New Roman" pitchFamily="18" charset="0"/>
              </a:rPr>
              <a:t>t</a:t>
            </a:r>
            <a:r>
              <a:rPr kumimoji="0" lang="en-US" sz="3600" b="1" i="0" u="none" strike="noStrike" kern="1200" cap="none" spc="0" normalizeH="0" baseline="0" noProof="0" smtClean="0">
                <a:ln>
                  <a:noFill/>
                </a:ln>
                <a:solidFill>
                  <a:srgbClr val="FF0000"/>
                </a:solidFill>
                <a:effectLst/>
                <a:uLnTx/>
                <a:uFillTx/>
                <a:latin typeface="Times New Roman" pitchFamily="18" charset="0"/>
                <a:ea typeface="Tahoma" panose="020B0604030504040204" pitchFamily="34" charset="0"/>
                <a:cs typeface="Times New Roman" pitchFamily="18" charset="0"/>
              </a:rPr>
              <a:t>hay đổi</a:t>
            </a:r>
            <a:r>
              <a:rPr kumimoji="0" lang="en-US" sz="3600" b="1" i="0" u="none" strike="noStrike" kern="1200" cap="none" spc="0" normalizeH="0" noProof="0" smtClean="0">
                <a:ln>
                  <a:noFill/>
                </a:ln>
                <a:solidFill>
                  <a:srgbClr val="FF0000"/>
                </a:solidFill>
                <a:effectLst/>
                <a:uLnTx/>
                <a:uFillTx/>
                <a:latin typeface="Times New Roman" pitchFamily="18" charset="0"/>
                <a:ea typeface="Tahoma" panose="020B0604030504040204" pitchFamily="34" charset="0"/>
                <a:cs typeface="Times New Roman" pitchFamily="18" charset="0"/>
              </a:rPr>
              <a:t> liên kết giữa các nguyên tử/ nhóm nguyên tử </a:t>
            </a:r>
            <a:r>
              <a:rPr kumimoji="0" lang="en-US" sz="3600" b="1" i="0" u="none" strike="noStrike" kern="1200" cap="none" spc="0" normalizeH="0" noProof="0" smtClean="0">
                <a:ln>
                  <a:noFill/>
                </a:ln>
                <a:effectLst/>
                <a:uLnTx/>
                <a:uFillTx/>
                <a:latin typeface="Times New Roman" pitchFamily="18" charset="0"/>
                <a:ea typeface="Tahoma" panose="020B0604030504040204" pitchFamily="34" charset="0"/>
                <a:cs typeface="Times New Roman" pitchFamily="18" charset="0"/>
              </a:rPr>
              <a:t>trong phân tử</a:t>
            </a:r>
            <a:endParaRPr kumimoji="0" lang="en-US" sz="3600" b="1" i="0" u="none" strike="noStrike" kern="1200" cap="none" spc="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4028399" y="151084"/>
            <a:ext cx="4135271" cy="707886"/>
          </a:xfrm>
          <a:prstGeom prst="rect">
            <a:avLst/>
          </a:prstGeom>
          <a:noFill/>
        </p:spPr>
        <p:txBody>
          <a:bodyPr wrap="square" rtlCol="0">
            <a:spAutoFit/>
          </a:bodyPr>
          <a:lstStyle/>
          <a:p>
            <a:pPr algn="ctr"/>
            <a:r>
              <a:rPr lang="en-US" sz="4000" b="1" smtClean="0">
                <a:latin typeface="Tahoma" pitchFamily="34" charset="0"/>
                <a:ea typeface="Tahoma" pitchFamily="34" charset="0"/>
                <a:cs typeface="Tahoma" pitchFamily="34" charset="0"/>
              </a:rPr>
              <a:t>NHẮC LẠI</a:t>
            </a:r>
            <a:endParaRPr lang="en-US" sz="4000" b="1">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825846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7" name="Text Box 15"/>
          <p:cNvSpPr txBox="1">
            <a:spLocks noChangeArrowheads="1"/>
          </p:cNvSpPr>
          <p:nvPr/>
        </p:nvSpPr>
        <p:spPr bwMode="auto">
          <a:xfrm>
            <a:off x="3964552" y="639763"/>
            <a:ext cx="322876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b="1" i="1" smtClean="0">
                <a:solidFill>
                  <a:srgbClr val="000000"/>
                </a:solidFill>
                <a:latin typeface="Times New Roman" pitchFamily="18" charset="0"/>
              </a:rPr>
              <a:t>TIẾT 21- BÀI 15:</a:t>
            </a:r>
          </a:p>
        </p:txBody>
      </p:sp>
      <p:sp>
        <p:nvSpPr>
          <p:cNvPr id="13328" name="Text Box 16"/>
          <p:cNvSpPr txBox="1">
            <a:spLocks noChangeArrowheads="1"/>
          </p:cNvSpPr>
          <p:nvPr/>
        </p:nvSpPr>
        <p:spPr bwMode="auto">
          <a:xfrm>
            <a:off x="2725866" y="1387476"/>
            <a:ext cx="674037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4400" b="1" i="1" smtClean="0">
                <a:solidFill>
                  <a:srgbClr val="FF0000"/>
                </a:solidFill>
                <a:latin typeface="Times New Roman" pitchFamily="18" charset="0"/>
              </a:rPr>
              <a:t>ĐỊNH LUẬT </a:t>
            </a:r>
          </a:p>
          <a:p>
            <a:pPr algn="ctr" fontAlgn="base">
              <a:spcBef>
                <a:spcPct val="0"/>
              </a:spcBef>
              <a:spcAft>
                <a:spcPct val="0"/>
              </a:spcAft>
            </a:pPr>
            <a:r>
              <a:rPr lang="en-US" sz="4400" b="1" i="1" smtClean="0">
                <a:solidFill>
                  <a:srgbClr val="FF0000"/>
                </a:solidFill>
                <a:latin typeface="Times New Roman" pitchFamily="18" charset="0"/>
              </a:rPr>
              <a:t>BẢO TOÀN KHỐI LƯỢNG</a:t>
            </a:r>
          </a:p>
        </p:txBody>
      </p:sp>
      <p:pic>
        <p:nvPicPr>
          <p:cNvPr id="13331" name="Picture 19" descr="belflog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3429000"/>
            <a:ext cx="6807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234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01" name="AutoShape 9"/>
          <p:cNvSpPr>
            <a:spLocks noChangeArrowheads="1"/>
          </p:cNvSpPr>
          <p:nvPr/>
        </p:nvSpPr>
        <p:spPr bwMode="auto">
          <a:xfrm>
            <a:off x="203200" y="2133600"/>
            <a:ext cx="11684000" cy="4191000"/>
          </a:xfrm>
          <a:prstGeom prst="wedgeRoundRectCallout">
            <a:avLst>
              <a:gd name="adj1" fmla="val -50361"/>
              <a:gd name="adj2" fmla="val 6090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vi-VN" sz="2800" b="1" smtClean="0">
              <a:solidFill>
                <a:srgbClr val="000000"/>
              </a:solidFill>
              <a:latin typeface="Times New Roman" pitchFamily="18" charset="0"/>
            </a:endParaRPr>
          </a:p>
        </p:txBody>
      </p:sp>
      <p:sp>
        <p:nvSpPr>
          <p:cNvPr id="161796" name="Text Box 4"/>
          <p:cNvSpPr txBox="1">
            <a:spLocks noChangeArrowheads="1"/>
          </p:cNvSpPr>
          <p:nvPr/>
        </p:nvSpPr>
        <p:spPr bwMode="auto">
          <a:xfrm>
            <a:off x="609599" y="2406669"/>
            <a:ext cx="110018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800" b="1" i="1" smtClean="0">
                <a:solidFill>
                  <a:srgbClr val="000000"/>
                </a:solidFill>
                <a:latin typeface="Times New Roman" pitchFamily="18" charset="0"/>
              </a:rPr>
              <a:t>1.Có phản ứng hóa học xảy ra không?Nếu có thì dựa vào dấu hiệu nào?</a:t>
            </a:r>
          </a:p>
        </p:txBody>
      </p:sp>
      <p:sp>
        <p:nvSpPr>
          <p:cNvPr id="161797" name="Text Box 5"/>
          <p:cNvSpPr txBox="1">
            <a:spLocks noChangeArrowheads="1"/>
          </p:cNvSpPr>
          <p:nvPr/>
        </p:nvSpPr>
        <p:spPr bwMode="auto">
          <a:xfrm>
            <a:off x="609599" y="2985337"/>
            <a:ext cx="924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2.Viết phương trình chữ của phản ứng?</a:t>
            </a:r>
          </a:p>
        </p:txBody>
      </p:sp>
      <p:sp>
        <p:nvSpPr>
          <p:cNvPr id="161798" name="Text Box 6"/>
          <p:cNvSpPr txBox="1">
            <a:spLocks noChangeArrowheads="1"/>
          </p:cNvSpPr>
          <p:nvPr/>
        </p:nvSpPr>
        <p:spPr bwMode="auto">
          <a:xfrm>
            <a:off x="508000" y="4229138"/>
            <a:ext cx="1076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4.Nhận xét vị trí của kim cân trước và sau phản ứng?</a:t>
            </a:r>
          </a:p>
        </p:txBody>
      </p:sp>
      <p:sp>
        <p:nvSpPr>
          <p:cNvPr id="161799" name="Text Box 7"/>
          <p:cNvSpPr txBox="1">
            <a:spLocks noChangeArrowheads="1"/>
          </p:cNvSpPr>
          <p:nvPr/>
        </p:nvSpPr>
        <p:spPr bwMode="auto">
          <a:xfrm>
            <a:off x="508000" y="4865192"/>
            <a:ext cx="1168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5.Có nhận xét gì về khối lượng của chất tham gia và chất sản phẩm?</a:t>
            </a:r>
          </a:p>
        </p:txBody>
      </p:sp>
      <p:sp>
        <p:nvSpPr>
          <p:cNvPr id="161800" name="Text Box 8"/>
          <p:cNvSpPr txBox="1">
            <a:spLocks noChangeArrowheads="1"/>
          </p:cNvSpPr>
          <p:nvPr/>
        </p:nvSpPr>
        <p:spPr bwMode="auto">
          <a:xfrm>
            <a:off x="508000" y="3626557"/>
            <a:ext cx="1168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3.Nêu tên chất tham gia, chất sản phẩm của thí nghiệm?</a:t>
            </a:r>
          </a:p>
        </p:txBody>
      </p:sp>
      <p:sp>
        <p:nvSpPr>
          <p:cNvPr id="161802" name="Text Box 10"/>
          <p:cNvSpPr txBox="1">
            <a:spLocks noChangeArrowheads="1"/>
          </p:cNvSpPr>
          <p:nvPr/>
        </p:nvSpPr>
        <p:spPr bwMode="auto">
          <a:xfrm>
            <a:off x="290030" y="60325"/>
            <a:ext cx="20874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161803" name="Text Box 11"/>
          <p:cNvSpPr txBox="1">
            <a:spLocks noChangeArrowheads="1"/>
          </p:cNvSpPr>
          <p:nvPr/>
        </p:nvSpPr>
        <p:spPr bwMode="auto">
          <a:xfrm>
            <a:off x="3410387" y="395288"/>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161804" name="Text Box 12"/>
          <p:cNvSpPr txBox="1">
            <a:spLocks noChangeArrowheads="1"/>
          </p:cNvSpPr>
          <p:nvPr/>
        </p:nvSpPr>
        <p:spPr bwMode="auto">
          <a:xfrm>
            <a:off x="406400" y="8524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
        <p:nvSpPr>
          <p:cNvPr id="161805" name="Text Box 13"/>
          <p:cNvSpPr txBox="1">
            <a:spLocks noChangeArrowheads="1"/>
          </p:cNvSpPr>
          <p:nvPr/>
        </p:nvSpPr>
        <p:spPr bwMode="auto">
          <a:xfrm>
            <a:off x="609600" y="1263650"/>
            <a:ext cx="11582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Hãy theo dõi đoạn băng thí nghiệm sau và tìm hiểu SGK, thảo luận nhóm trả lời các câu hỏi :</a:t>
            </a:r>
          </a:p>
        </p:txBody>
      </p:sp>
    </p:spTree>
    <p:extLst>
      <p:ext uri="{BB962C8B-B14F-4D97-AF65-F5344CB8AC3E}">
        <p14:creationId xmlns:p14="http://schemas.microsoft.com/office/powerpoint/2010/main" val="266763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1805"/>
                                        </p:tgtEl>
                                        <p:attrNameLst>
                                          <p:attrName>style.visibility</p:attrName>
                                        </p:attrNameLst>
                                      </p:cBhvr>
                                      <p:to>
                                        <p:strVal val="visible"/>
                                      </p:to>
                                    </p:set>
                                    <p:animEffect transition="in" filter="blinds(horizontal)">
                                      <p:cBhvr>
                                        <p:cTn id="7" dur="500"/>
                                        <p:tgtEl>
                                          <p:spTgt spid="1618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1801"/>
                                        </p:tgtEl>
                                        <p:attrNameLst>
                                          <p:attrName>style.visibility</p:attrName>
                                        </p:attrNameLst>
                                      </p:cBhvr>
                                      <p:to>
                                        <p:strVal val="visible"/>
                                      </p:to>
                                    </p:set>
                                    <p:animEffect transition="in" filter="box(in)">
                                      <p:cBhvr>
                                        <p:cTn id="12" dur="500"/>
                                        <p:tgtEl>
                                          <p:spTgt spid="16180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1796"/>
                                        </p:tgtEl>
                                        <p:attrNameLst>
                                          <p:attrName>style.visibility</p:attrName>
                                        </p:attrNameLst>
                                      </p:cBhvr>
                                      <p:to>
                                        <p:strVal val="visible"/>
                                      </p:to>
                                    </p:set>
                                    <p:animEffect transition="in" filter="blinds(horizontal)">
                                      <p:cBhvr>
                                        <p:cTn id="15" dur="500"/>
                                        <p:tgtEl>
                                          <p:spTgt spid="16179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1797"/>
                                        </p:tgtEl>
                                        <p:attrNameLst>
                                          <p:attrName>style.visibility</p:attrName>
                                        </p:attrNameLst>
                                      </p:cBhvr>
                                      <p:to>
                                        <p:strVal val="visible"/>
                                      </p:to>
                                    </p:set>
                                    <p:animEffect transition="in" filter="blinds(horizontal)">
                                      <p:cBhvr>
                                        <p:cTn id="18" dur="500"/>
                                        <p:tgtEl>
                                          <p:spTgt spid="16179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1798"/>
                                        </p:tgtEl>
                                        <p:attrNameLst>
                                          <p:attrName>style.visibility</p:attrName>
                                        </p:attrNameLst>
                                      </p:cBhvr>
                                      <p:to>
                                        <p:strVal val="visible"/>
                                      </p:to>
                                    </p:set>
                                    <p:animEffect transition="in" filter="blinds(horizontal)">
                                      <p:cBhvr>
                                        <p:cTn id="21" dur="500"/>
                                        <p:tgtEl>
                                          <p:spTgt spid="16179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1800"/>
                                        </p:tgtEl>
                                        <p:attrNameLst>
                                          <p:attrName>style.visibility</p:attrName>
                                        </p:attrNameLst>
                                      </p:cBhvr>
                                      <p:to>
                                        <p:strVal val="visible"/>
                                      </p:to>
                                    </p:set>
                                    <p:animEffect transition="in" filter="blinds(horizontal)">
                                      <p:cBhvr>
                                        <p:cTn id="24" dur="500"/>
                                        <p:tgtEl>
                                          <p:spTgt spid="16180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61799"/>
                                        </p:tgtEl>
                                        <p:attrNameLst>
                                          <p:attrName>style.visibility</p:attrName>
                                        </p:attrNameLst>
                                      </p:cBhvr>
                                      <p:to>
                                        <p:strVal val="visible"/>
                                      </p:to>
                                    </p:set>
                                    <p:animEffect transition="in" filter="blinds(horizontal)">
                                      <p:cBhvr>
                                        <p:cTn id="27" dur="500"/>
                                        <p:tgtEl>
                                          <p:spTgt spid="161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1" grpId="0" animBg="1"/>
      <p:bldP spid="161796" grpId="0"/>
      <p:bldP spid="161797" grpId="0"/>
      <p:bldP spid="161798" grpId="0"/>
      <p:bldP spid="161799" grpId="0"/>
      <p:bldP spid="161800" grpId="0"/>
      <p:bldP spid="16180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0" name="Text Box 12"/>
          <p:cNvSpPr txBox="1">
            <a:spLocks noChangeArrowheads="1"/>
          </p:cNvSpPr>
          <p:nvPr/>
        </p:nvSpPr>
        <p:spPr bwMode="auto">
          <a:xfrm>
            <a:off x="609600" y="1309688"/>
            <a:ext cx="5080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mtClean="0">
                <a:solidFill>
                  <a:srgbClr val="000000"/>
                </a:solidFill>
              </a:rPr>
              <a:t> </a:t>
            </a:r>
            <a:r>
              <a:rPr lang="en-US" sz="2800" b="1" smtClean="0">
                <a:solidFill>
                  <a:srgbClr val="000000"/>
                </a:solidFill>
                <a:latin typeface="Times New Roman" pitchFamily="18" charset="0"/>
              </a:rPr>
              <a:t>Đoạn băng thí nghiệm:</a:t>
            </a:r>
          </a:p>
        </p:txBody>
      </p:sp>
      <p:pic>
        <p:nvPicPr>
          <p:cNvPr id="7207" name="Tn 16.mpg">
            <a:hlinkClick r:id="" action="ppaction://media"/>
          </p:cNvPr>
          <p:cNvPicPr>
            <a:picLocks noGrp="1" noRot="1" noChangeAspect="1" noChangeArrowheads="1"/>
          </p:cNvPicPr>
          <p:nvPr>
            <p:ph sz="half" idx="2"/>
            <a:videoFile r:link="rId1"/>
          </p:nvPr>
        </p:nvPicPr>
        <p:blipFill>
          <a:blip r:embed="rId3">
            <a:extLst>
              <a:ext uri="{28A0092B-C50C-407E-A947-70E740481C1C}">
                <a14:useLocalDpi xmlns:a14="http://schemas.microsoft.com/office/drawing/2010/main" val="0"/>
              </a:ext>
            </a:extLst>
          </a:blip>
          <a:srcRect/>
          <a:stretch>
            <a:fillRect/>
          </a:stretch>
        </p:blipFill>
        <p:spPr>
          <a:xfrm>
            <a:off x="812800" y="1981200"/>
            <a:ext cx="10363200" cy="4648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10" name="Text Box 42"/>
          <p:cNvSpPr txBox="1">
            <a:spLocks noChangeArrowheads="1"/>
          </p:cNvSpPr>
          <p:nvPr/>
        </p:nvSpPr>
        <p:spPr bwMode="auto">
          <a:xfrm>
            <a:off x="304800" y="9286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
        <p:nvSpPr>
          <p:cNvPr id="7211" name="Text Box 43"/>
          <p:cNvSpPr txBox="1">
            <a:spLocks noChangeArrowheads="1"/>
          </p:cNvSpPr>
          <p:nvPr/>
        </p:nvSpPr>
        <p:spPr bwMode="auto">
          <a:xfrm>
            <a:off x="188430" y="1"/>
            <a:ext cx="20874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7212" name="Text Box 44"/>
          <p:cNvSpPr txBox="1">
            <a:spLocks noChangeArrowheads="1"/>
          </p:cNvSpPr>
          <p:nvPr/>
        </p:nvSpPr>
        <p:spPr bwMode="auto">
          <a:xfrm>
            <a:off x="2902387" y="319088"/>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Tree>
    <p:extLst>
      <p:ext uri="{BB962C8B-B14F-4D97-AF65-F5344CB8AC3E}">
        <p14:creationId xmlns:p14="http://schemas.microsoft.com/office/powerpoint/2010/main" val="3783971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2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207"/>
                                        </p:tgtEl>
                                      </p:cBhvr>
                                    </p:cmd>
                                  </p:childTnLst>
                                </p:cTn>
                              </p:par>
                            </p:childTnLst>
                          </p:cTn>
                        </p:par>
                      </p:childTnLst>
                    </p:cTn>
                  </p:par>
                </p:childTnLst>
              </p:cTn>
              <p:nextCondLst>
                <p:cond evt="onClick" delay="0">
                  <p:tgtEl>
                    <p:spTgt spid="7207"/>
                  </p:tgtEl>
                </p:cond>
              </p:nextCondLst>
            </p:seq>
            <p:video>
              <p:cMediaNode>
                <p:cTn id="7" fill="hold" display="0">
                  <p:stCondLst>
                    <p:cond delay="indefinite"/>
                  </p:stCondLst>
                  <p:endCondLst>
                    <p:cond evt="onNext" delay="0">
                      <p:tgtEl>
                        <p:sldTgt/>
                      </p:tgtEl>
                    </p:cond>
                    <p:cond evt="onPrev" delay="0">
                      <p:tgtEl>
                        <p:sldTgt/>
                      </p:tgtEl>
                    </p:cond>
                  </p:endCondLst>
                </p:cTn>
                <p:tgtEl>
                  <p:spTgt spid="720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í nghiệm hoá học định luật bảo toàn khối lượng.av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2887" y="29695"/>
            <a:ext cx="11364687" cy="6828311"/>
          </a:xfrm>
          <a:prstGeom prst="rect">
            <a:avLst/>
          </a:prstGeom>
        </p:spPr>
      </p:pic>
      <p:sp>
        <p:nvSpPr>
          <p:cNvPr id="2" name="Text Box 12"/>
          <p:cNvSpPr txBox="1">
            <a:spLocks noChangeArrowheads="1"/>
          </p:cNvSpPr>
          <p:nvPr/>
        </p:nvSpPr>
        <p:spPr bwMode="auto">
          <a:xfrm>
            <a:off x="609600" y="163062"/>
            <a:ext cx="5080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mtClean="0">
                <a:solidFill>
                  <a:schemeClr val="bg1"/>
                </a:solidFill>
              </a:rPr>
              <a:t> </a:t>
            </a:r>
            <a:r>
              <a:rPr lang="en-US" sz="2800" b="1" smtClean="0">
                <a:solidFill>
                  <a:schemeClr val="bg1"/>
                </a:solidFill>
                <a:latin typeface="Times New Roman" pitchFamily="18" charset="0"/>
              </a:rPr>
              <a:t>Đoạn băng </a:t>
            </a:r>
            <a:r>
              <a:rPr lang="en-US" sz="2800" b="1" smtClean="0">
                <a:solidFill>
                  <a:srgbClr val="FFC000"/>
                </a:solidFill>
                <a:latin typeface="Times New Roman" pitchFamily="18" charset="0"/>
              </a:rPr>
              <a:t>TN</a:t>
            </a:r>
            <a:r>
              <a:rPr lang="en-US" sz="3600" b="1" smtClean="0">
                <a:solidFill>
                  <a:srgbClr val="FFC000"/>
                </a:solidFill>
                <a:latin typeface="Times New Roman" pitchFamily="18" charset="0"/>
              </a:rPr>
              <a:t>1</a:t>
            </a:r>
            <a:r>
              <a:rPr lang="en-US" sz="2800" b="1" smtClean="0">
                <a:solidFill>
                  <a:schemeClr val="bg1"/>
                </a:solidFill>
                <a:latin typeface="Times New Roman" pitchFamily="18" charset="0"/>
              </a:rPr>
              <a:t>:</a:t>
            </a:r>
          </a:p>
        </p:txBody>
      </p:sp>
      <p:sp>
        <p:nvSpPr>
          <p:cNvPr id="4" name="Text Box 12"/>
          <p:cNvSpPr txBox="1">
            <a:spLocks noChangeArrowheads="1"/>
          </p:cNvSpPr>
          <p:nvPr/>
        </p:nvSpPr>
        <p:spPr bwMode="auto">
          <a:xfrm>
            <a:off x="3650343" y="4806055"/>
            <a:ext cx="5080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170872"/>
                </a:solidFill>
                <a:latin typeface="Times New Roman" pitchFamily="18" charset="0"/>
              </a:rPr>
              <a:t>Sản phẩm tạo thành:</a:t>
            </a:r>
          </a:p>
          <a:p>
            <a:pPr fontAlgn="base">
              <a:spcBef>
                <a:spcPct val="50000"/>
              </a:spcBef>
              <a:spcAft>
                <a:spcPct val="0"/>
              </a:spcAft>
            </a:pPr>
            <a:r>
              <a:rPr lang="en-US" sz="2800" b="1" smtClean="0">
                <a:solidFill>
                  <a:srgbClr val="FF0000"/>
                </a:solidFill>
                <a:latin typeface="Times New Roman" pitchFamily="18" charset="0"/>
              </a:rPr>
              <a:t>Barisunfat</a:t>
            </a:r>
            <a:r>
              <a:rPr lang="en-US" sz="2800" b="1" smtClean="0">
                <a:solidFill>
                  <a:srgbClr val="170872"/>
                </a:solidFill>
                <a:latin typeface="Times New Roman" pitchFamily="18" charset="0"/>
              </a:rPr>
              <a:t> và </a:t>
            </a:r>
            <a:r>
              <a:rPr lang="en-US" sz="2800" b="1" smtClean="0">
                <a:solidFill>
                  <a:srgbClr val="FF0000"/>
                </a:solidFill>
                <a:latin typeface="Times New Roman" pitchFamily="18" charset="0"/>
              </a:rPr>
              <a:t>Natri clorua </a:t>
            </a:r>
          </a:p>
          <a:p>
            <a:pPr fontAlgn="base">
              <a:spcBef>
                <a:spcPct val="50000"/>
              </a:spcBef>
              <a:spcAft>
                <a:spcPct val="0"/>
              </a:spcAft>
            </a:pPr>
            <a:endParaRPr lang="en-US" sz="2800" b="1" smtClean="0">
              <a:solidFill>
                <a:srgbClr val="170872"/>
              </a:solidFill>
              <a:latin typeface="Times New Roman" pitchFamily="18" charset="0"/>
            </a:endParaRPr>
          </a:p>
        </p:txBody>
      </p:sp>
      <p:sp>
        <p:nvSpPr>
          <p:cNvPr id="5" name="Text Box 12"/>
          <p:cNvSpPr txBox="1">
            <a:spLocks noChangeArrowheads="1"/>
          </p:cNvSpPr>
          <p:nvPr/>
        </p:nvSpPr>
        <p:spPr bwMode="auto">
          <a:xfrm>
            <a:off x="965200" y="832998"/>
            <a:ext cx="21844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800" b="1" smtClean="0">
                <a:solidFill>
                  <a:srgbClr val="170872"/>
                </a:solidFill>
                <a:latin typeface="Times New Roman" pitchFamily="18" charset="0"/>
              </a:rPr>
              <a:t>Natrisunfat</a:t>
            </a:r>
          </a:p>
          <a:p>
            <a:pPr fontAlgn="base">
              <a:spcBef>
                <a:spcPct val="50000"/>
              </a:spcBef>
              <a:spcAft>
                <a:spcPct val="0"/>
              </a:spcAft>
            </a:pPr>
            <a:endParaRPr lang="en-US" sz="2800" b="1" smtClean="0">
              <a:solidFill>
                <a:srgbClr val="170872"/>
              </a:solidFill>
              <a:latin typeface="Times New Roman" pitchFamily="18" charset="0"/>
            </a:endParaRPr>
          </a:p>
        </p:txBody>
      </p:sp>
      <p:sp>
        <p:nvSpPr>
          <p:cNvPr id="6" name="Text Box 12"/>
          <p:cNvSpPr txBox="1">
            <a:spLocks noChangeArrowheads="1"/>
          </p:cNvSpPr>
          <p:nvPr/>
        </p:nvSpPr>
        <p:spPr bwMode="auto">
          <a:xfrm>
            <a:off x="7928428" y="985398"/>
            <a:ext cx="21844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800" b="1" smtClean="0">
                <a:solidFill>
                  <a:srgbClr val="170872"/>
                </a:solidFill>
                <a:latin typeface="Times New Roman" pitchFamily="18" charset="0"/>
              </a:rPr>
              <a:t>Bariclorua</a:t>
            </a:r>
          </a:p>
          <a:p>
            <a:pPr fontAlgn="base">
              <a:spcBef>
                <a:spcPct val="50000"/>
              </a:spcBef>
              <a:spcAft>
                <a:spcPct val="0"/>
              </a:spcAft>
            </a:pPr>
            <a:endParaRPr lang="en-US" sz="2800" b="1" smtClean="0">
              <a:solidFill>
                <a:srgbClr val="170872"/>
              </a:solidFill>
              <a:latin typeface="Times New Roman" pitchFamily="18" charset="0"/>
            </a:endParaRPr>
          </a:p>
        </p:txBody>
      </p:sp>
    </p:spTree>
    <p:extLst>
      <p:ext uri="{BB962C8B-B14F-4D97-AF65-F5344CB8AC3E}">
        <p14:creationId xmlns:p14="http://schemas.microsoft.com/office/powerpoint/2010/main" val="302123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ppt_x"/>
                                          </p:val>
                                        </p:tav>
                                      </p:tavLst>
                                    </p:anim>
                                    <p:anim calcmode="lin" valueType="num">
                                      <p:cBhvr additive="base">
                                        <p:cTn id="17" dur="500"/>
                                        <p:tgtEl>
                                          <p:spTgt spid="5"/>
                                        </p:tgtEl>
                                        <p:attrNameLst>
                                          <p:attrName>ppt_y</p:attrName>
                                        </p:attrNameLst>
                                      </p:cBhvr>
                                      <p:tavLst>
                                        <p:tav tm="0">
                                          <p:val>
                                            <p:strVal val="ppt_y"/>
                                          </p:val>
                                        </p:tav>
                                        <p:tav tm="100000">
                                          <p:val>
                                            <p:strVal val="1+ppt_h/2"/>
                                          </p:val>
                                        </p:tav>
                                      </p:tavLst>
                                    </p:anim>
                                    <p:set>
                                      <p:cBhvr>
                                        <p:cTn id="18" dur="1" fill="hold">
                                          <p:stCondLst>
                                            <p:cond delay="499"/>
                                          </p:stCondLst>
                                        </p:cTn>
                                        <p:tgtEl>
                                          <p:spTgt spid="5"/>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video>
              <p:cMediaNode vol="80000">
                <p:cTn id="33" fill="hold" display="0">
                  <p:stCondLst>
                    <p:cond delay="indefinite"/>
                  </p:stCondLst>
                </p:cTn>
                <p:tgtEl>
                  <p:spTgt spid="3"/>
                </p:tgtEl>
              </p:cMediaNode>
            </p:video>
          </p:childTnLst>
        </p:cTn>
      </p:par>
    </p:tnLst>
    <p:bldLst>
      <p:bldP spid="4" grpId="0"/>
      <p:bldP spid="5" grpId="0"/>
      <p:bldP spid="5" grpId="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ểm chứng định luật Bảo toàn khối lượng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4488" y="32666"/>
            <a:ext cx="11335657" cy="6825341"/>
          </a:xfrm>
          <a:prstGeom prst="rect">
            <a:avLst/>
          </a:prstGeom>
        </p:spPr>
      </p:pic>
      <p:sp>
        <p:nvSpPr>
          <p:cNvPr id="3" name="Text Box 12"/>
          <p:cNvSpPr txBox="1">
            <a:spLocks noChangeArrowheads="1"/>
          </p:cNvSpPr>
          <p:nvPr/>
        </p:nvSpPr>
        <p:spPr bwMode="auto">
          <a:xfrm>
            <a:off x="609600" y="163062"/>
            <a:ext cx="5080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mtClean="0">
                <a:solidFill>
                  <a:schemeClr val="bg1"/>
                </a:solidFill>
              </a:rPr>
              <a:t> </a:t>
            </a:r>
            <a:r>
              <a:rPr lang="en-US" sz="2800" b="1" smtClean="0">
                <a:solidFill>
                  <a:schemeClr val="bg1"/>
                </a:solidFill>
                <a:latin typeface="Times New Roman" pitchFamily="18" charset="0"/>
              </a:rPr>
              <a:t>Đoạn băng </a:t>
            </a:r>
            <a:r>
              <a:rPr lang="en-US" sz="2800" b="1" smtClean="0">
                <a:solidFill>
                  <a:srgbClr val="FFC000"/>
                </a:solidFill>
                <a:latin typeface="Times New Roman" pitchFamily="18" charset="0"/>
              </a:rPr>
              <a:t>TN</a:t>
            </a:r>
            <a:r>
              <a:rPr lang="en-US" sz="3600" b="1" smtClean="0">
                <a:solidFill>
                  <a:srgbClr val="FFC000"/>
                </a:solidFill>
                <a:latin typeface="Times New Roman" pitchFamily="18" charset="0"/>
              </a:rPr>
              <a:t>2</a:t>
            </a:r>
            <a:r>
              <a:rPr lang="en-US" sz="2800" b="1" smtClean="0">
                <a:solidFill>
                  <a:schemeClr val="bg1"/>
                </a:solidFill>
                <a:latin typeface="Times New Roman" pitchFamily="18" charset="0"/>
              </a:rPr>
              <a:t>:</a:t>
            </a:r>
          </a:p>
        </p:txBody>
      </p:sp>
      <p:sp>
        <p:nvSpPr>
          <p:cNvPr id="4" name="Text Box 12"/>
          <p:cNvSpPr txBox="1">
            <a:spLocks noChangeArrowheads="1"/>
          </p:cNvSpPr>
          <p:nvPr/>
        </p:nvSpPr>
        <p:spPr bwMode="auto">
          <a:xfrm>
            <a:off x="3650343" y="4806078"/>
            <a:ext cx="50800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170872"/>
                </a:solidFill>
                <a:latin typeface="Times New Roman" pitchFamily="18" charset="0"/>
              </a:rPr>
              <a:t>Sản phẩm tạo thành:</a:t>
            </a:r>
          </a:p>
          <a:p>
            <a:pPr fontAlgn="base">
              <a:spcBef>
                <a:spcPct val="50000"/>
              </a:spcBef>
              <a:spcAft>
                <a:spcPct val="0"/>
              </a:spcAft>
            </a:pPr>
            <a:r>
              <a:rPr lang="en-US" sz="2800" b="1" smtClean="0">
                <a:solidFill>
                  <a:srgbClr val="FF0000"/>
                </a:solidFill>
                <a:latin typeface="Times New Roman" pitchFamily="18" charset="0"/>
              </a:rPr>
              <a:t>Natri clorua </a:t>
            </a:r>
            <a:r>
              <a:rPr lang="en-US" sz="2800" b="1" smtClean="0">
                <a:solidFill>
                  <a:srgbClr val="170872"/>
                </a:solidFill>
                <a:latin typeface="Times New Roman" pitchFamily="18" charset="0"/>
              </a:rPr>
              <a:t>và </a:t>
            </a:r>
            <a:r>
              <a:rPr lang="en-US" sz="2800" b="1" smtClean="0">
                <a:solidFill>
                  <a:srgbClr val="FF0000"/>
                </a:solidFill>
                <a:latin typeface="Times New Roman" pitchFamily="18" charset="0"/>
              </a:rPr>
              <a:t>Nước </a:t>
            </a:r>
          </a:p>
        </p:txBody>
      </p:sp>
      <p:sp>
        <p:nvSpPr>
          <p:cNvPr id="5" name="Text Box 12"/>
          <p:cNvSpPr txBox="1">
            <a:spLocks noChangeArrowheads="1"/>
          </p:cNvSpPr>
          <p:nvPr/>
        </p:nvSpPr>
        <p:spPr bwMode="auto">
          <a:xfrm>
            <a:off x="965201" y="832998"/>
            <a:ext cx="25617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800" b="1" smtClean="0">
                <a:solidFill>
                  <a:srgbClr val="170872"/>
                </a:solidFill>
                <a:latin typeface="Times New Roman" pitchFamily="18" charset="0"/>
              </a:rPr>
              <a:t>Natri hidroxit</a:t>
            </a:r>
          </a:p>
        </p:txBody>
      </p:sp>
      <p:sp>
        <p:nvSpPr>
          <p:cNvPr id="6" name="Text Box 12"/>
          <p:cNvSpPr txBox="1">
            <a:spLocks noChangeArrowheads="1"/>
          </p:cNvSpPr>
          <p:nvPr/>
        </p:nvSpPr>
        <p:spPr bwMode="auto">
          <a:xfrm>
            <a:off x="7928429" y="985398"/>
            <a:ext cx="272505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800" b="1" smtClean="0">
                <a:solidFill>
                  <a:srgbClr val="170872"/>
                </a:solidFill>
                <a:latin typeface="Times New Roman" pitchFamily="18" charset="0"/>
              </a:rPr>
              <a:t>Axit clohidric</a:t>
            </a:r>
          </a:p>
          <a:p>
            <a:pPr fontAlgn="base">
              <a:spcBef>
                <a:spcPct val="50000"/>
              </a:spcBef>
              <a:spcAft>
                <a:spcPct val="0"/>
              </a:spcAft>
            </a:pPr>
            <a:endParaRPr lang="en-US" sz="2800" b="1" smtClean="0">
              <a:solidFill>
                <a:srgbClr val="170872"/>
              </a:solidFill>
              <a:latin typeface="Times New Roman" pitchFamily="18" charset="0"/>
            </a:endParaRPr>
          </a:p>
        </p:txBody>
      </p:sp>
      <p:sp>
        <p:nvSpPr>
          <p:cNvPr id="7" name="TextBox 6"/>
          <p:cNvSpPr txBox="1"/>
          <p:nvPr/>
        </p:nvSpPr>
        <p:spPr>
          <a:xfrm>
            <a:off x="3526971" y="1094585"/>
            <a:ext cx="6807200" cy="1077218"/>
          </a:xfrm>
          <a:prstGeom prst="rect">
            <a:avLst/>
          </a:prstGeom>
          <a:noFill/>
        </p:spPr>
        <p:txBody>
          <a:bodyPr wrap="square" rtlCol="0">
            <a:spAutoFit/>
          </a:bodyPr>
          <a:lstStyle/>
          <a:p>
            <a:r>
              <a:rPr lang="en-US" sz="3200" b="1" smtClean="0">
                <a:solidFill>
                  <a:srgbClr val="FF0000"/>
                </a:solidFill>
                <a:latin typeface="Times New Roman" pitchFamily="18" charset="0"/>
                <a:cs typeface="Times New Roman" pitchFamily="18" charset="0"/>
              </a:rPr>
              <a:t>Dùng Phenolphalein làm đổi màu Natri hidroxit (NaOH) sang hồng</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0539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5"/>
                                        </p:tgtEl>
                                        <p:attrNameLst>
                                          <p:attrName>ppt_x</p:attrName>
                                        </p:attrNameLst>
                                      </p:cBhvr>
                                      <p:tavLst>
                                        <p:tav tm="0">
                                          <p:val>
                                            <p:strVal val="ppt_x"/>
                                          </p:val>
                                        </p:tav>
                                        <p:tav tm="100000">
                                          <p:val>
                                            <p:strVal val="ppt_x"/>
                                          </p:val>
                                        </p:tav>
                                      </p:tavLst>
                                    </p:anim>
                                    <p:anim calcmode="lin" valueType="num">
                                      <p:cBhvr additive="base">
                                        <p:cTn id="27" dur="500"/>
                                        <p:tgtEl>
                                          <p:spTgt spid="5"/>
                                        </p:tgtEl>
                                        <p:attrNameLst>
                                          <p:attrName>ppt_y</p:attrName>
                                        </p:attrNameLst>
                                      </p:cBhvr>
                                      <p:tavLst>
                                        <p:tav tm="0">
                                          <p:val>
                                            <p:strVal val="ppt_y"/>
                                          </p:val>
                                        </p:tav>
                                        <p:tav tm="100000">
                                          <p:val>
                                            <p:strVal val="1+ppt_h/2"/>
                                          </p:val>
                                        </p:tav>
                                      </p:tavLst>
                                    </p:anim>
                                    <p:set>
                                      <p:cBhvr>
                                        <p:cTn id="28" dur="1" fill="hold">
                                          <p:stCondLst>
                                            <p:cond delay="499"/>
                                          </p:stCondLst>
                                        </p:cTn>
                                        <p:tgtEl>
                                          <p:spTgt spid="5"/>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6"/>
                                        </p:tgtEl>
                                        <p:attrNameLst>
                                          <p:attrName>ppt_x</p:attrName>
                                        </p:attrNameLst>
                                      </p:cBhvr>
                                      <p:tavLst>
                                        <p:tav tm="0">
                                          <p:val>
                                            <p:strVal val="ppt_x"/>
                                          </p:val>
                                        </p:tav>
                                        <p:tav tm="100000">
                                          <p:val>
                                            <p:strVal val="ppt_x"/>
                                          </p:val>
                                        </p:tav>
                                      </p:tavLst>
                                    </p:anim>
                                    <p:anim calcmode="lin" valueType="num">
                                      <p:cBhvr additive="base">
                                        <p:cTn id="31" dur="500"/>
                                        <p:tgtEl>
                                          <p:spTgt spid="6"/>
                                        </p:tgtEl>
                                        <p:attrNameLst>
                                          <p:attrName>ppt_y</p:attrName>
                                        </p:attrNameLst>
                                      </p:cBhvr>
                                      <p:tavLst>
                                        <p:tav tm="0">
                                          <p:val>
                                            <p:strVal val="ppt_y"/>
                                          </p:val>
                                        </p:tav>
                                        <p:tav tm="100000">
                                          <p:val>
                                            <p:strVal val="1+ppt_h/2"/>
                                          </p:val>
                                        </p:tav>
                                      </p:tavLst>
                                    </p:anim>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
                                        </p:tgtEl>
                                      </p:cBhvr>
                                    </p:cmd>
                                  </p:childTnLst>
                                </p:cTn>
                              </p:par>
                            </p:childTnLst>
                          </p:cTn>
                        </p:par>
                      </p:childTnLst>
                    </p:cTn>
                  </p:par>
                </p:childTnLst>
              </p:cTn>
              <p:nextCondLst>
                <p:cond evt="onClick" delay="0">
                  <p:tgtEl>
                    <p:spTgt spid="2"/>
                  </p:tgtEl>
                </p:cond>
              </p:nextCondLst>
            </p:seq>
            <p:video>
              <p:cMediaNode vol="80000">
                <p:cTn id="43" fill="hold" display="0">
                  <p:stCondLst>
                    <p:cond delay="indefinite"/>
                  </p:stCondLst>
                </p:cTn>
                <p:tgtEl>
                  <p:spTgt spid="2"/>
                </p:tgtEl>
              </p:cMediaNode>
            </p:video>
          </p:childTnLst>
        </p:cTn>
      </p:par>
    </p:tnLst>
    <p:bldLst>
      <p:bldP spid="4" grpId="0"/>
      <p:bldP spid="5" grpId="0"/>
      <p:bldP spid="5" grpId="1"/>
      <p:bldP spid="6" grpId="0"/>
      <p:bldP spid="6"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AutoShape 2"/>
          <p:cNvSpPr>
            <a:spLocks noChangeArrowheads="1"/>
          </p:cNvSpPr>
          <p:nvPr/>
        </p:nvSpPr>
        <p:spPr bwMode="auto">
          <a:xfrm>
            <a:off x="203225" y="2362200"/>
            <a:ext cx="11843657" cy="3886200"/>
          </a:xfrm>
          <a:prstGeom prst="wedgeRoundRectCallout">
            <a:avLst>
              <a:gd name="adj1" fmla="val -50361"/>
              <a:gd name="adj2" fmla="val 7291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vi-VN" sz="2800" b="1" smtClean="0">
              <a:solidFill>
                <a:srgbClr val="000000"/>
              </a:solidFill>
              <a:latin typeface="Times New Roman" pitchFamily="18" charset="0"/>
            </a:endParaRPr>
          </a:p>
        </p:txBody>
      </p:sp>
      <p:sp>
        <p:nvSpPr>
          <p:cNvPr id="162819" name="Text Box 3"/>
          <p:cNvSpPr txBox="1">
            <a:spLocks noChangeArrowheads="1"/>
          </p:cNvSpPr>
          <p:nvPr/>
        </p:nvSpPr>
        <p:spPr bwMode="auto">
          <a:xfrm>
            <a:off x="609601" y="2787669"/>
            <a:ext cx="10842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800" b="1" i="1" smtClean="0">
                <a:solidFill>
                  <a:srgbClr val="000000"/>
                </a:solidFill>
                <a:latin typeface="Times New Roman" pitchFamily="18" charset="0"/>
              </a:rPr>
              <a:t>1.Có phản ứng hóa học xảy ra không?Nếu có thì dựa vào dấu hiệu nào?</a:t>
            </a:r>
          </a:p>
        </p:txBody>
      </p:sp>
      <p:sp>
        <p:nvSpPr>
          <p:cNvPr id="162820" name="Text Box 4"/>
          <p:cNvSpPr txBox="1">
            <a:spLocks noChangeArrowheads="1"/>
          </p:cNvSpPr>
          <p:nvPr/>
        </p:nvSpPr>
        <p:spPr bwMode="auto">
          <a:xfrm>
            <a:off x="609599" y="3337180"/>
            <a:ext cx="924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2.Viết phương trình chữ của phản ứng?</a:t>
            </a:r>
          </a:p>
        </p:txBody>
      </p:sp>
      <p:sp>
        <p:nvSpPr>
          <p:cNvPr id="162821" name="Text Box 5"/>
          <p:cNvSpPr txBox="1">
            <a:spLocks noChangeArrowheads="1"/>
          </p:cNvSpPr>
          <p:nvPr/>
        </p:nvSpPr>
        <p:spPr bwMode="auto">
          <a:xfrm>
            <a:off x="558800" y="4387240"/>
            <a:ext cx="1076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4.Nhận xét vị trí của kim cân trước và sau phản ứng?</a:t>
            </a:r>
          </a:p>
        </p:txBody>
      </p:sp>
      <p:sp>
        <p:nvSpPr>
          <p:cNvPr id="162822" name="Text Box 6"/>
          <p:cNvSpPr txBox="1">
            <a:spLocks noChangeArrowheads="1"/>
          </p:cNvSpPr>
          <p:nvPr/>
        </p:nvSpPr>
        <p:spPr bwMode="auto">
          <a:xfrm>
            <a:off x="508000" y="4997470"/>
            <a:ext cx="1168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5.Có nhận xét gì về khối lượng của chất tham gia và chất sản phẩm?</a:t>
            </a:r>
          </a:p>
        </p:txBody>
      </p:sp>
      <p:sp>
        <p:nvSpPr>
          <p:cNvPr id="162823" name="Text Box 7"/>
          <p:cNvSpPr txBox="1">
            <a:spLocks noChangeArrowheads="1"/>
          </p:cNvSpPr>
          <p:nvPr/>
        </p:nvSpPr>
        <p:spPr bwMode="auto">
          <a:xfrm>
            <a:off x="558800" y="3856297"/>
            <a:ext cx="1168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3.Nêu tên chất tham gia, chất sản phẩm của thí nghiệm?</a:t>
            </a:r>
          </a:p>
        </p:txBody>
      </p:sp>
      <p:sp>
        <p:nvSpPr>
          <p:cNvPr id="162824" name="Text Box 8"/>
          <p:cNvSpPr txBox="1">
            <a:spLocks noChangeArrowheads="1"/>
          </p:cNvSpPr>
          <p:nvPr/>
        </p:nvSpPr>
        <p:spPr bwMode="auto">
          <a:xfrm>
            <a:off x="290018" y="60325"/>
            <a:ext cx="20874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162825" name="Text Box 9"/>
          <p:cNvSpPr txBox="1">
            <a:spLocks noChangeArrowheads="1"/>
          </p:cNvSpPr>
          <p:nvPr/>
        </p:nvSpPr>
        <p:spPr bwMode="auto">
          <a:xfrm>
            <a:off x="3410387" y="395288"/>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162826" name="Text Box 10"/>
          <p:cNvSpPr txBox="1">
            <a:spLocks noChangeArrowheads="1"/>
          </p:cNvSpPr>
          <p:nvPr/>
        </p:nvSpPr>
        <p:spPr bwMode="auto">
          <a:xfrm>
            <a:off x="406400" y="8524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
        <p:nvSpPr>
          <p:cNvPr id="162827" name="Text Box 11"/>
          <p:cNvSpPr txBox="1">
            <a:spLocks noChangeArrowheads="1"/>
          </p:cNvSpPr>
          <p:nvPr/>
        </p:nvSpPr>
        <p:spPr bwMode="auto">
          <a:xfrm>
            <a:off x="609600" y="1416050"/>
            <a:ext cx="11582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Hãy theo dõi đoạn băng thí nghiệm sau và tìm hiểu SGK, thảo luận nhóm trả lời các câu hỏi :</a:t>
            </a:r>
          </a:p>
        </p:txBody>
      </p:sp>
    </p:spTree>
    <p:extLst>
      <p:ext uri="{BB962C8B-B14F-4D97-AF65-F5344CB8AC3E}">
        <p14:creationId xmlns:p14="http://schemas.microsoft.com/office/powerpoint/2010/main" val="704140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304800" y="1084932"/>
            <a:ext cx="11684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AutoNum type="arabicPeriod"/>
              <a:defRPr/>
            </a:pPr>
            <a:r>
              <a:rPr lang="en-US" sz="2400" b="1" smtClean="0">
                <a:solidFill>
                  <a:srgbClr val="1E1C11"/>
                </a:solidFill>
                <a:latin typeface="Times New Roman" panose="02020603050405020304" pitchFamily="18" charset="0"/>
                <a:cs typeface="Times New Roman" panose="02020603050405020304" pitchFamily="18" charset="0"/>
              </a:rPr>
              <a:t>Có phản ứng hóa học xảy ra không ? </a:t>
            </a:r>
          </a:p>
          <a:p>
            <a:pPr marL="0" indent="0" fontAlgn="base">
              <a:spcBef>
                <a:spcPct val="0"/>
              </a:spcBef>
              <a:spcAft>
                <a:spcPct val="0"/>
              </a:spcAft>
              <a:buFontTx/>
              <a:buNone/>
              <a:defRPr/>
            </a:pPr>
            <a:r>
              <a:rPr lang="en-US" sz="2400" b="1" smtClean="0">
                <a:solidFill>
                  <a:srgbClr val="1E1C11"/>
                </a:solidFill>
                <a:latin typeface="Times New Roman" panose="02020603050405020304" pitchFamily="18" charset="0"/>
                <a:cs typeface="Times New Roman" panose="02020603050405020304" pitchFamily="18" charset="0"/>
              </a:rPr>
              <a:t>Nếu có thì dựa vào dấu hiệu nào ?</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b="1" smtClean="0">
                <a:solidFill>
                  <a:srgbClr val="1E1C11"/>
                </a:solidFill>
                <a:latin typeface="Times New Roman" panose="02020603050405020304" pitchFamily="18" charset="0"/>
                <a:cs typeface="Times New Roman" panose="02020603050405020304" pitchFamily="18" charset="0"/>
              </a:rPr>
              <a:t>2</a:t>
            </a:r>
            <a:r>
              <a:rPr lang="en-US" sz="2400" smtClean="0">
                <a:solidFill>
                  <a:srgbClr val="1E1C11"/>
                </a:solidFill>
                <a:latin typeface="Times New Roman" panose="02020603050405020304" pitchFamily="18" charset="0"/>
                <a:cs typeface="Times New Roman" panose="02020603050405020304" pitchFamily="18" charset="0"/>
              </a:rPr>
              <a:t>. </a:t>
            </a:r>
            <a:r>
              <a:rPr lang="en-US" sz="2400" b="1" smtClean="0">
                <a:solidFill>
                  <a:srgbClr val="1E1C11"/>
                </a:solidFill>
                <a:latin typeface="Times New Roman" panose="02020603050405020304" pitchFamily="18" charset="0"/>
                <a:cs typeface="Times New Roman" panose="02020603050405020304" pitchFamily="18" charset="0"/>
              </a:rPr>
              <a:t>Nêu tên các chất tham gia, các chất sản phẩm của thí nghiệm ?</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b="1" smtClean="0">
                <a:solidFill>
                  <a:srgbClr val="1E1C11"/>
                </a:solidFill>
                <a:latin typeface="Times New Roman" panose="02020603050405020304" pitchFamily="18" charset="0"/>
                <a:cs typeface="Times New Roman" panose="02020603050405020304" pitchFamily="18" charset="0"/>
              </a:rPr>
              <a:t>3</a:t>
            </a:r>
            <a:r>
              <a:rPr lang="en-US" sz="2400" smtClean="0">
                <a:solidFill>
                  <a:srgbClr val="1E1C11"/>
                </a:solidFill>
                <a:latin typeface="Times New Roman" panose="02020603050405020304" pitchFamily="18" charset="0"/>
                <a:cs typeface="Times New Roman" panose="02020603050405020304" pitchFamily="18" charset="0"/>
              </a:rPr>
              <a:t>. </a:t>
            </a:r>
            <a:r>
              <a:rPr lang="en-US" sz="2400" b="1" smtClean="0">
                <a:solidFill>
                  <a:srgbClr val="1E1C11"/>
                </a:solidFill>
                <a:latin typeface="Times New Roman" panose="02020603050405020304" pitchFamily="18" charset="0"/>
                <a:cs typeface="Times New Roman" panose="02020603050405020304" pitchFamily="18" charset="0"/>
              </a:rPr>
              <a:t>Viết phương trình chữ của phản ứng ?</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b="1" smtClean="0">
                <a:solidFill>
                  <a:srgbClr val="1E1C11"/>
                </a:solidFill>
                <a:latin typeface="Times New Roman" panose="02020603050405020304" pitchFamily="18" charset="0"/>
                <a:cs typeface="Times New Roman" panose="02020603050405020304" pitchFamily="18" charset="0"/>
              </a:rPr>
              <a:t>4</a:t>
            </a:r>
            <a:r>
              <a:rPr lang="en-US" sz="2400" smtClean="0">
                <a:solidFill>
                  <a:srgbClr val="1E1C11"/>
                </a:solidFill>
                <a:latin typeface="Times New Roman" panose="02020603050405020304" pitchFamily="18" charset="0"/>
                <a:cs typeface="Times New Roman" panose="02020603050405020304" pitchFamily="18" charset="0"/>
              </a:rPr>
              <a:t>. </a:t>
            </a:r>
            <a:r>
              <a:rPr lang="en-US" sz="2400" b="1" smtClean="0">
                <a:solidFill>
                  <a:srgbClr val="1E1C11"/>
                </a:solidFill>
                <a:latin typeface="Times New Roman" panose="02020603050405020304" pitchFamily="18" charset="0"/>
                <a:cs typeface="Times New Roman" panose="02020603050405020304" pitchFamily="18" charset="0"/>
              </a:rPr>
              <a:t>Nhận xét số hiện thị trên cân trước và sau phản ứng ?</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b="1" smtClean="0">
                <a:solidFill>
                  <a:srgbClr val="1E1C11"/>
                </a:solidFill>
                <a:latin typeface="Times New Roman" panose="02020603050405020304" pitchFamily="18" charset="0"/>
                <a:cs typeface="Times New Roman" panose="02020603050405020304" pitchFamily="18" charset="0"/>
              </a:rPr>
              <a:t>5</a:t>
            </a:r>
            <a:r>
              <a:rPr lang="en-US" sz="2400" smtClean="0">
                <a:solidFill>
                  <a:srgbClr val="1E1C11"/>
                </a:solidFill>
                <a:latin typeface="Times New Roman" panose="02020603050405020304" pitchFamily="18" charset="0"/>
                <a:cs typeface="Times New Roman" panose="02020603050405020304" pitchFamily="18" charset="0"/>
              </a:rPr>
              <a:t>. </a:t>
            </a:r>
            <a:r>
              <a:rPr lang="en-US" sz="2400" b="1" smtClean="0">
                <a:solidFill>
                  <a:srgbClr val="1E1C11"/>
                </a:solidFill>
                <a:latin typeface="Times New Roman" panose="02020603050405020304" pitchFamily="18" charset="0"/>
                <a:cs typeface="Times New Roman" panose="02020603050405020304" pitchFamily="18" charset="0"/>
              </a:rPr>
              <a:t>Có nhận xét gì về khối lượng của các chất tham gia và khối lượng của các chất sản phẩm ?</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p:txBody>
      </p:sp>
      <p:sp>
        <p:nvSpPr>
          <p:cNvPr id="2" name="TextBox 3"/>
          <p:cNvSpPr txBox="1">
            <a:spLocks noChangeArrowheads="1"/>
          </p:cNvSpPr>
          <p:nvPr/>
        </p:nvSpPr>
        <p:spPr bwMode="auto">
          <a:xfrm>
            <a:off x="508000" y="1770781"/>
            <a:ext cx="1107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pPr>
            <a:r>
              <a:rPr lang="en-US" sz="2400" b="1" i="1" smtClean="0">
                <a:solidFill>
                  <a:srgbClr val="FF0000"/>
                </a:solidFill>
                <a:latin typeface="Times New Roman" pitchFamily="18" charset="0"/>
                <a:cs typeface="Times New Roman" pitchFamily="18" charset="0"/>
              </a:rPr>
              <a:t>Có</a:t>
            </a:r>
            <a:r>
              <a:rPr lang="en-US" sz="2400" b="1" i="1" smtClean="0">
                <a:solidFill>
                  <a:srgbClr val="000000"/>
                </a:solidFill>
                <a:latin typeface="Times New Roman" pitchFamily="18" charset="0"/>
                <a:cs typeface="Times New Roman" pitchFamily="18" charset="0"/>
              </a:rPr>
              <a:t> </a:t>
            </a:r>
            <a:r>
              <a:rPr lang="en-US" sz="2400" b="1" i="1" smtClean="0">
                <a:solidFill>
                  <a:srgbClr val="0000CC"/>
                </a:solidFill>
                <a:latin typeface="Times New Roman" pitchFamily="18" charset="0"/>
                <a:cs typeface="Times New Roman" pitchFamily="18" charset="0"/>
              </a:rPr>
              <a:t>phản ứng hóa học xảy ra.</a:t>
            </a:r>
            <a:r>
              <a:rPr lang="en-US" sz="2400" b="1" i="1" smtClean="0">
                <a:solidFill>
                  <a:srgbClr val="000000"/>
                </a:solidFill>
                <a:latin typeface="Times New Roman" pitchFamily="18" charset="0"/>
                <a:cs typeface="Times New Roman" pitchFamily="18" charset="0"/>
              </a:rPr>
              <a:t> </a:t>
            </a:r>
          </a:p>
          <a:p>
            <a:pPr fontAlgn="base">
              <a:spcBef>
                <a:spcPct val="0"/>
              </a:spcBef>
              <a:spcAft>
                <a:spcPct val="0"/>
              </a:spcAft>
            </a:pPr>
            <a:r>
              <a:rPr lang="en-US" sz="2400" b="1" i="1" smtClean="0">
                <a:solidFill>
                  <a:srgbClr val="0000CC"/>
                </a:solidFill>
                <a:latin typeface="Times New Roman" pitchFamily="18" charset="0"/>
                <a:cs typeface="Times New Roman" pitchFamily="18" charset="0"/>
              </a:rPr>
              <a:t>Dựa vào hiện tượng: Có</a:t>
            </a:r>
            <a:r>
              <a:rPr lang="en-US" sz="2400" b="1" i="1" smtClean="0">
                <a:solidFill>
                  <a:srgbClr val="000000"/>
                </a:solidFill>
                <a:latin typeface="Times New Roman" pitchFamily="18" charset="0"/>
                <a:cs typeface="Times New Roman" pitchFamily="18" charset="0"/>
              </a:rPr>
              <a:t> </a:t>
            </a:r>
            <a:r>
              <a:rPr lang="en-US" sz="2400" b="1" i="1" smtClean="0">
                <a:solidFill>
                  <a:srgbClr val="FF0000"/>
                </a:solidFill>
                <a:latin typeface="Times New Roman" pitchFamily="18" charset="0"/>
                <a:cs typeface="Times New Roman" pitchFamily="18" charset="0"/>
              </a:rPr>
              <a:t>kết tủa trắng </a:t>
            </a:r>
            <a:r>
              <a:rPr lang="en-US" sz="2400" b="1" i="1" smtClean="0">
                <a:solidFill>
                  <a:srgbClr val="0000CC"/>
                </a:solidFill>
                <a:latin typeface="Times New Roman" pitchFamily="18" charset="0"/>
                <a:cs typeface="Times New Roman" pitchFamily="18" charset="0"/>
              </a:rPr>
              <a:t>tạo thành</a:t>
            </a:r>
          </a:p>
        </p:txBody>
      </p:sp>
      <p:sp>
        <p:nvSpPr>
          <p:cNvPr id="7" name="TextBox 6"/>
          <p:cNvSpPr txBox="1">
            <a:spLocks noChangeArrowheads="1"/>
          </p:cNvSpPr>
          <p:nvPr/>
        </p:nvSpPr>
        <p:spPr bwMode="auto">
          <a:xfrm>
            <a:off x="508000" y="2913781"/>
            <a:ext cx="1107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pPr>
            <a:r>
              <a:rPr lang="en-US" sz="2400" b="1" i="1" smtClean="0">
                <a:solidFill>
                  <a:srgbClr val="0000CC"/>
                </a:solidFill>
                <a:latin typeface="Times New Roman" pitchFamily="18" charset="0"/>
                <a:cs typeface="Times New Roman" pitchFamily="18" charset="0"/>
              </a:rPr>
              <a:t>Các chất tham gia:</a:t>
            </a:r>
            <a:r>
              <a:rPr lang="en-US" sz="2400" b="1" i="1" smtClean="0">
                <a:solidFill>
                  <a:srgbClr val="000000"/>
                </a:solidFill>
                <a:latin typeface="Times New Roman" pitchFamily="18" charset="0"/>
                <a:cs typeface="Times New Roman" pitchFamily="18" charset="0"/>
              </a:rPr>
              <a:t> </a:t>
            </a:r>
            <a:r>
              <a:rPr lang="en-US" sz="2400" b="1" i="1" smtClean="0">
                <a:solidFill>
                  <a:srgbClr val="FF0000"/>
                </a:solidFill>
                <a:latin typeface="Times New Roman" pitchFamily="18" charset="0"/>
                <a:cs typeface="Times New Roman" pitchFamily="18" charset="0"/>
              </a:rPr>
              <a:t>Bari clorua và Natri sunfat</a:t>
            </a:r>
          </a:p>
          <a:p>
            <a:pPr fontAlgn="base">
              <a:spcBef>
                <a:spcPct val="0"/>
              </a:spcBef>
              <a:spcAft>
                <a:spcPct val="0"/>
              </a:spcAft>
            </a:pPr>
            <a:r>
              <a:rPr lang="en-US" sz="2400" b="1" i="1" smtClean="0">
                <a:solidFill>
                  <a:srgbClr val="0000CC"/>
                </a:solidFill>
                <a:latin typeface="Times New Roman" pitchFamily="18" charset="0"/>
                <a:cs typeface="Times New Roman" pitchFamily="18" charset="0"/>
              </a:rPr>
              <a:t>Các chất sản phẩm:</a:t>
            </a:r>
            <a:r>
              <a:rPr lang="en-US" sz="2400" b="1" i="1" smtClean="0">
                <a:solidFill>
                  <a:srgbClr val="000000"/>
                </a:solidFill>
                <a:latin typeface="Times New Roman" pitchFamily="18" charset="0"/>
                <a:cs typeface="Times New Roman" pitchFamily="18" charset="0"/>
              </a:rPr>
              <a:t> </a:t>
            </a:r>
            <a:r>
              <a:rPr lang="en-US" sz="2400" b="1" i="1" smtClean="0">
                <a:solidFill>
                  <a:srgbClr val="FF0000"/>
                </a:solidFill>
                <a:latin typeface="Times New Roman" pitchFamily="18" charset="0"/>
                <a:cs typeface="Times New Roman" pitchFamily="18" charset="0"/>
              </a:rPr>
              <a:t>Bari sunfat  và Natri clorua</a:t>
            </a:r>
          </a:p>
        </p:txBody>
      </p:sp>
      <p:sp>
        <p:nvSpPr>
          <p:cNvPr id="9" name="TextBox 8"/>
          <p:cNvSpPr txBox="1">
            <a:spLocks noChangeArrowheads="1"/>
          </p:cNvSpPr>
          <p:nvPr/>
        </p:nvSpPr>
        <p:spPr bwMode="auto">
          <a:xfrm>
            <a:off x="508000" y="5123532"/>
            <a:ext cx="1107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pPr>
            <a:r>
              <a:rPr lang="en-US" sz="2400" b="1" i="1" smtClean="0">
                <a:solidFill>
                  <a:srgbClr val="0000CC"/>
                </a:solidFill>
                <a:latin typeface="Times New Roman" pitchFamily="18" charset="0"/>
                <a:cs typeface="Times New Roman" pitchFamily="18" charset="0"/>
              </a:rPr>
              <a:t>Trước và sau phản ứng số hiển thị </a:t>
            </a:r>
            <a:r>
              <a:rPr lang="en-US" sz="2400" b="1" i="1" smtClean="0">
                <a:solidFill>
                  <a:srgbClr val="FF0000"/>
                </a:solidFill>
                <a:latin typeface="Times New Roman" pitchFamily="18" charset="0"/>
                <a:cs typeface="Times New Roman" pitchFamily="18" charset="0"/>
              </a:rPr>
              <a:t>không thay đổi </a:t>
            </a:r>
          </a:p>
        </p:txBody>
      </p:sp>
      <p:sp>
        <p:nvSpPr>
          <p:cNvPr id="10" name="TextBox 9"/>
          <p:cNvSpPr txBox="1">
            <a:spLocks noChangeArrowheads="1"/>
          </p:cNvSpPr>
          <p:nvPr/>
        </p:nvSpPr>
        <p:spPr bwMode="auto">
          <a:xfrm>
            <a:off x="406400" y="6190332"/>
            <a:ext cx="1178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pPr>
            <a:r>
              <a:rPr lang="en-US" sz="2400" b="1" i="1" smtClean="0">
                <a:solidFill>
                  <a:srgbClr val="0000CC"/>
                </a:solidFill>
                <a:latin typeface="Times New Roman" pitchFamily="18" charset="0"/>
                <a:cs typeface="Times New Roman" pitchFamily="18" charset="0"/>
              </a:rPr>
              <a:t>Khối lượng các chất tham gia</a:t>
            </a:r>
            <a:r>
              <a:rPr lang="en-US" sz="2400" b="1" i="1" smtClean="0">
                <a:solidFill>
                  <a:srgbClr val="000000"/>
                </a:solidFill>
                <a:latin typeface="Times New Roman" pitchFamily="18" charset="0"/>
                <a:cs typeface="Times New Roman" pitchFamily="18" charset="0"/>
              </a:rPr>
              <a:t> </a:t>
            </a:r>
            <a:r>
              <a:rPr lang="en-US" sz="2400" b="1" i="1" smtClean="0">
                <a:solidFill>
                  <a:srgbClr val="FF0000"/>
                </a:solidFill>
                <a:latin typeface="Times New Roman" pitchFamily="18" charset="0"/>
                <a:cs typeface="Times New Roman" pitchFamily="18" charset="0"/>
              </a:rPr>
              <a:t>bằng</a:t>
            </a:r>
            <a:r>
              <a:rPr lang="en-US" sz="2400" b="1" i="1" smtClean="0">
                <a:solidFill>
                  <a:srgbClr val="000000"/>
                </a:solidFill>
                <a:latin typeface="Times New Roman" pitchFamily="18" charset="0"/>
                <a:cs typeface="Times New Roman" pitchFamily="18" charset="0"/>
              </a:rPr>
              <a:t> </a:t>
            </a:r>
            <a:r>
              <a:rPr lang="en-US" sz="2400" b="1" i="1" smtClean="0">
                <a:solidFill>
                  <a:srgbClr val="0000CC"/>
                </a:solidFill>
                <a:latin typeface="Times New Roman" pitchFamily="18" charset="0"/>
                <a:cs typeface="Times New Roman" pitchFamily="18" charset="0"/>
              </a:rPr>
              <a:t>khối lượng các chất sản phẩm</a:t>
            </a:r>
          </a:p>
        </p:txBody>
      </p:sp>
      <p:sp>
        <p:nvSpPr>
          <p:cNvPr id="8" name="TextBox 7"/>
          <p:cNvSpPr txBox="1">
            <a:spLocks noChangeArrowheads="1"/>
          </p:cNvSpPr>
          <p:nvPr/>
        </p:nvSpPr>
        <p:spPr bwMode="auto">
          <a:xfrm>
            <a:off x="508000" y="3980580"/>
            <a:ext cx="1107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pPr>
            <a:r>
              <a:rPr lang="en-US" sz="2400" b="1" i="1" smtClean="0">
                <a:solidFill>
                  <a:srgbClr val="0000CC"/>
                </a:solidFill>
                <a:latin typeface="Times New Roman" pitchFamily="18" charset="0"/>
                <a:cs typeface="Times New Roman" pitchFamily="18" charset="0"/>
              </a:rPr>
              <a:t>Phương trình chữ của phản ứng:</a:t>
            </a:r>
          </a:p>
          <a:p>
            <a:pPr fontAlgn="base">
              <a:spcBef>
                <a:spcPct val="0"/>
              </a:spcBef>
              <a:spcAft>
                <a:spcPct val="0"/>
              </a:spcAft>
            </a:pPr>
            <a:r>
              <a:rPr lang="en-US" sz="2400" b="1" i="1" smtClean="0">
                <a:solidFill>
                  <a:srgbClr val="FF0000"/>
                </a:solidFill>
                <a:latin typeface="Times New Roman" pitchFamily="18" charset="0"/>
                <a:cs typeface="Times New Roman" pitchFamily="18" charset="0"/>
              </a:rPr>
              <a:t>Bari clorua  +  Natri sunfat   -&gt; Bari sunfat   +  Natri clorua   </a:t>
            </a:r>
          </a:p>
          <a:p>
            <a:pPr fontAlgn="base">
              <a:spcBef>
                <a:spcPct val="0"/>
              </a:spcBef>
              <a:spcAft>
                <a:spcPct val="0"/>
              </a:spcAft>
            </a:pPr>
            <a:endParaRPr lang="en-US" sz="2400" b="1" i="1" smtClean="0">
              <a:solidFill>
                <a:srgbClr val="000000"/>
              </a:solidFill>
              <a:latin typeface="Times New Roman" pitchFamily="18" charset="0"/>
              <a:cs typeface="Times New Roman" pitchFamily="18" charset="0"/>
            </a:endParaRPr>
          </a:p>
        </p:txBody>
      </p:sp>
      <p:sp>
        <p:nvSpPr>
          <p:cNvPr id="23560" name="Text Box 8"/>
          <p:cNvSpPr txBox="1">
            <a:spLocks noChangeArrowheads="1"/>
          </p:cNvSpPr>
          <p:nvPr/>
        </p:nvSpPr>
        <p:spPr bwMode="auto">
          <a:xfrm>
            <a:off x="2235200" y="90488"/>
            <a:ext cx="7315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pPr>
            <a:r>
              <a:rPr lang="en-US" sz="2800" b="1" smtClean="0">
                <a:solidFill>
                  <a:srgbClr val="CC3300"/>
                </a:solidFill>
                <a:latin typeface="Times New Roman" pitchFamily="18" charset="0"/>
              </a:rPr>
              <a:t>Thảo luận cặp đôi</a:t>
            </a:r>
          </a:p>
        </p:txBody>
      </p:sp>
      <p:sp>
        <p:nvSpPr>
          <p:cNvPr id="23561" name="AutoShape 10">
            <a:hlinkClick r:id="rId3" action="ppaction://hlinksldjump" highlightClick="1"/>
          </p:cNvPr>
          <p:cNvSpPr>
            <a:spLocks noChangeArrowheads="1"/>
          </p:cNvSpPr>
          <p:nvPr/>
        </p:nvSpPr>
        <p:spPr bwMode="auto">
          <a:xfrm>
            <a:off x="11480800" y="7104732"/>
            <a:ext cx="711200" cy="3048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11" name="Picture 15" descr="Digit 120"/>
          <p:cNvPicPr>
            <a:picLocks noChangeAspect="1" noChangeArrowheads="1" noCrop="1"/>
          </p:cNvPicPr>
          <p:nvPr/>
        </p:nvPicPr>
        <p:blipFill>
          <a:blip r:embed="rId4">
            <a:lum contrast="48000"/>
            <a:extLst>
              <a:ext uri="{28A0092B-C50C-407E-A947-70E740481C1C}">
                <a14:useLocalDpi xmlns:a14="http://schemas.microsoft.com/office/drawing/2010/main" val="0"/>
              </a:ext>
            </a:extLst>
          </a:blip>
          <a:srcRect/>
          <a:stretch>
            <a:fillRect/>
          </a:stretch>
        </p:blipFill>
        <p:spPr bwMode="auto">
          <a:xfrm>
            <a:off x="9550400" y="46"/>
            <a:ext cx="27432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6401" y="563562"/>
            <a:ext cx="3164115"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THÍ NGHIỆM 1</a:t>
            </a:r>
            <a:endParaRPr lang="en-US"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099852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xit" presetSubtype="0" fill="hold" nodeType="clickEffect">
                                  <p:stCondLst>
                                    <p:cond delay="123000"/>
                                  </p:stCondLst>
                                  <p:iterate type="lt">
                                    <p:tmPct val="5000"/>
                                  </p:iterate>
                                  <p:childTnLst>
                                    <p:anim calcmode="lin" valueType="num">
                                      <p:cBhvr>
                                        <p:cTn id="11" dur="1000"/>
                                        <p:tgtEl>
                                          <p:spTgt spid="11"/>
                                        </p:tgtEl>
                                        <p:attrNameLst>
                                          <p:attrName>ppt_w</p:attrName>
                                        </p:attrNameLst>
                                      </p:cBhvr>
                                      <p:tavLst>
                                        <p:tav tm="0">
                                          <p:val>
                                            <p:strVal val="ppt_w"/>
                                          </p:val>
                                        </p:tav>
                                        <p:tav tm="100000">
                                          <p:val>
                                            <p:fltVal val="0"/>
                                          </p:val>
                                        </p:tav>
                                      </p:tavLst>
                                    </p:anim>
                                    <p:anim calcmode="lin" valueType="num">
                                      <p:cBhvr>
                                        <p:cTn id="12" dur="1000"/>
                                        <p:tgtEl>
                                          <p:spTgt spid="11"/>
                                        </p:tgtEl>
                                        <p:attrNameLst>
                                          <p:attrName>ppt_h</p:attrName>
                                        </p:attrNameLst>
                                      </p:cBhvr>
                                      <p:tavLst>
                                        <p:tav tm="0">
                                          <p:val>
                                            <p:strVal val="ppt_h"/>
                                          </p:val>
                                        </p:tav>
                                        <p:tav tm="100000">
                                          <p:val>
                                            <p:fltVal val="0"/>
                                          </p:val>
                                        </p:tav>
                                      </p:tavLst>
                                    </p:anim>
                                    <p:anim calcmode="lin" valueType="num">
                                      <p:cBhvr>
                                        <p:cTn id="13" dur="1000"/>
                                        <p:tgtEl>
                                          <p:spTgt spid="11"/>
                                        </p:tgtEl>
                                        <p:attrNameLst>
                                          <p:attrName>style.rotation</p:attrName>
                                        </p:attrNameLst>
                                      </p:cBhvr>
                                      <p:tavLst>
                                        <p:tav tm="0">
                                          <p:val>
                                            <p:fltVal val="0"/>
                                          </p:val>
                                        </p:tav>
                                        <p:tav tm="100000">
                                          <p:val>
                                            <p:fltVal val="9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RINGIN.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ox(in)">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amond(in)">
                                      <p:cBhvr>
                                        <p:cTn id="25" dur="20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strVal val="#ppt_w+.3"/>
                                          </p:val>
                                        </p:tav>
                                        <p:tav tm="100000">
                                          <p:val>
                                            <p:strVal val="#ppt_w"/>
                                          </p:val>
                                        </p:tav>
                                      </p:tavLst>
                                    </p:anim>
                                    <p:anim calcmode="lin" valueType="num">
                                      <p:cBhvr>
                                        <p:cTn id="31" dur="1000" fill="hold"/>
                                        <p:tgtEl>
                                          <p:spTgt spid="8"/>
                                        </p:tgtEl>
                                        <p:attrNameLst>
                                          <p:attrName>ppt_h</p:attrName>
                                        </p:attrNameLst>
                                      </p:cBhvr>
                                      <p:tavLst>
                                        <p:tav tm="0">
                                          <p:val>
                                            <p:strVal val="#ppt_h"/>
                                          </p:val>
                                        </p:tav>
                                        <p:tav tm="100000">
                                          <p:val>
                                            <p:strVal val="#ppt_h"/>
                                          </p:val>
                                        </p:tav>
                                      </p:tavLst>
                                    </p:anim>
                                    <p:animEffect transition="in" filter="fade">
                                      <p:cBhvr>
                                        <p:cTn id="32" dur="10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ox(in)">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3"/>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304800" y="1084969"/>
            <a:ext cx="11684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AutoNum type="arabicPeriod"/>
              <a:defRPr/>
            </a:pPr>
            <a:r>
              <a:rPr lang="en-US" sz="2400" b="1" smtClean="0">
                <a:solidFill>
                  <a:srgbClr val="1E1C11"/>
                </a:solidFill>
                <a:latin typeface="Times New Roman" panose="02020603050405020304" pitchFamily="18" charset="0"/>
                <a:cs typeface="Times New Roman" panose="02020603050405020304" pitchFamily="18" charset="0"/>
              </a:rPr>
              <a:t>Có phản ứng hóa học xảy ra không ? </a:t>
            </a:r>
          </a:p>
          <a:p>
            <a:pPr marL="0" indent="0" fontAlgn="base">
              <a:spcBef>
                <a:spcPct val="0"/>
              </a:spcBef>
              <a:spcAft>
                <a:spcPct val="0"/>
              </a:spcAft>
              <a:buFontTx/>
              <a:buNone/>
              <a:defRPr/>
            </a:pPr>
            <a:r>
              <a:rPr lang="en-US" sz="2400" b="1" smtClean="0">
                <a:solidFill>
                  <a:srgbClr val="1E1C11"/>
                </a:solidFill>
                <a:latin typeface="Times New Roman" panose="02020603050405020304" pitchFamily="18" charset="0"/>
                <a:cs typeface="Times New Roman" panose="02020603050405020304" pitchFamily="18" charset="0"/>
              </a:rPr>
              <a:t>Nếu có thì dựa vào dấu hiệu nào ?</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b="1" smtClean="0">
                <a:solidFill>
                  <a:srgbClr val="1E1C11"/>
                </a:solidFill>
                <a:latin typeface="Times New Roman" panose="02020603050405020304" pitchFamily="18" charset="0"/>
                <a:cs typeface="Times New Roman" panose="02020603050405020304" pitchFamily="18" charset="0"/>
              </a:rPr>
              <a:t>2</a:t>
            </a:r>
            <a:r>
              <a:rPr lang="en-US" sz="2400" smtClean="0">
                <a:solidFill>
                  <a:srgbClr val="1E1C11"/>
                </a:solidFill>
                <a:latin typeface="Times New Roman" panose="02020603050405020304" pitchFamily="18" charset="0"/>
                <a:cs typeface="Times New Roman" panose="02020603050405020304" pitchFamily="18" charset="0"/>
              </a:rPr>
              <a:t>. </a:t>
            </a:r>
            <a:r>
              <a:rPr lang="en-US" sz="2400" b="1" smtClean="0">
                <a:solidFill>
                  <a:srgbClr val="1E1C11"/>
                </a:solidFill>
                <a:latin typeface="Times New Roman" panose="02020603050405020304" pitchFamily="18" charset="0"/>
                <a:cs typeface="Times New Roman" panose="02020603050405020304" pitchFamily="18" charset="0"/>
              </a:rPr>
              <a:t>Nêu tên các chất tham gia, các chất sản phẩm của thí nghiệm ?</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b="1" smtClean="0">
                <a:solidFill>
                  <a:srgbClr val="1E1C11"/>
                </a:solidFill>
                <a:latin typeface="Times New Roman" panose="02020603050405020304" pitchFamily="18" charset="0"/>
                <a:cs typeface="Times New Roman" panose="02020603050405020304" pitchFamily="18" charset="0"/>
              </a:rPr>
              <a:t>3</a:t>
            </a:r>
            <a:r>
              <a:rPr lang="en-US" sz="2400" smtClean="0">
                <a:solidFill>
                  <a:srgbClr val="1E1C11"/>
                </a:solidFill>
                <a:latin typeface="Times New Roman" panose="02020603050405020304" pitchFamily="18" charset="0"/>
                <a:cs typeface="Times New Roman" panose="02020603050405020304" pitchFamily="18" charset="0"/>
              </a:rPr>
              <a:t>. </a:t>
            </a:r>
            <a:r>
              <a:rPr lang="en-US" sz="2400" b="1" smtClean="0">
                <a:solidFill>
                  <a:srgbClr val="1E1C11"/>
                </a:solidFill>
                <a:latin typeface="Times New Roman" panose="02020603050405020304" pitchFamily="18" charset="0"/>
                <a:cs typeface="Times New Roman" panose="02020603050405020304" pitchFamily="18" charset="0"/>
              </a:rPr>
              <a:t>Viết phương trình chữ của phản ứng ?</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b="1" smtClean="0">
                <a:solidFill>
                  <a:srgbClr val="1E1C11"/>
                </a:solidFill>
                <a:latin typeface="Times New Roman" panose="02020603050405020304" pitchFamily="18" charset="0"/>
                <a:cs typeface="Times New Roman" panose="02020603050405020304" pitchFamily="18" charset="0"/>
              </a:rPr>
              <a:t>4</a:t>
            </a:r>
            <a:r>
              <a:rPr lang="en-US" sz="2400" smtClean="0">
                <a:solidFill>
                  <a:srgbClr val="1E1C11"/>
                </a:solidFill>
                <a:latin typeface="Times New Roman" panose="02020603050405020304" pitchFamily="18" charset="0"/>
                <a:cs typeface="Times New Roman" panose="02020603050405020304" pitchFamily="18" charset="0"/>
              </a:rPr>
              <a:t>. </a:t>
            </a:r>
            <a:r>
              <a:rPr lang="en-US" sz="2400" b="1" smtClean="0">
                <a:solidFill>
                  <a:srgbClr val="1E1C11"/>
                </a:solidFill>
                <a:latin typeface="Times New Roman" panose="02020603050405020304" pitchFamily="18" charset="0"/>
                <a:cs typeface="Times New Roman" panose="02020603050405020304" pitchFamily="18" charset="0"/>
              </a:rPr>
              <a:t>Nhận xét số hiện thị trên cân trước và sau phản ứng ?</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defRPr/>
            </a:pPr>
            <a:r>
              <a:rPr lang="en-US" sz="2400" b="1" smtClean="0">
                <a:solidFill>
                  <a:srgbClr val="1E1C11"/>
                </a:solidFill>
                <a:latin typeface="Times New Roman" panose="02020603050405020304" pitchFamily="18" charset="0"/>
                <a:cs typeface="Times New Roman" panose="02020603050405020304" pitchFamily="18" charset="0"/>
              </a:rPr>
              <a:t>5</a:t>
            </a:r>
            <a:r>
              <a:rPr lang="en-US" sz="2400" smtClean="0">
                <a:solidFill>
                  <a:srgbClr val="1E1C11"/>
                </a:solidFill>
                <a:latin typeface="Times New Roman" panose="02020603050405020304" pitchFamily="18" charset="0"/>
                <a:cs typeface="Times New Roman" panose="02020603050405020304" pitchFamily="18" charset="0"/>
              </a:rPr>
              <a:t>. </a:t>
            </a:r>
            <a:r>
              <a:rPr lang="en-US" sz="2400" b="1" smtClean="0">
                <a:solidFill>
                  <a:srgbClr val="1E1C11"/>
                </a:solidFill>
                <a:latin typeface="Times New Roman" panose="02020603050405020304" pitchFamily="18" charset="0"/>
                <a:cs typeface="Times New Roman" panose="02020603050405020304" pitchFamily="18" charset="0"/>
              </a:rPr>
              <a:t>Có nhận xét gì về khối lượng của các chất tham gia và khối lượng của các chất sản phẩm ?</a:t>
            </a:r>
          </a:p>
          <a:p>
            <a:pPr fontAlgn="base">
              <a:spcBef>
                <a:spcPct val="0"/>
              </a:spcBef>
              <a:spcAft>
                <a:spcPct val="0"/>
              </a:spcAft>
              <a:buFontTx/>
              <a:buNone/>
              <a:defRPr/>
            </a:pPr>
            <a:r>
              <a:rPr lang="en-US" sz="2400" smtClean="0">
                <a:solidFill>
                  <a:srgbClr val="1E1C11"/>
                </a:solidFill>
                <a:latin typeface="Times New Roman" panose="02020603050405020304" pitchFamily="18" charset="0"/>
                <a:cs typeface="Times New Roman" panose="02020603050405020304" pitchFamily="18" charset="0"/>
              </a:rPr>
              <a:t>……………………………………………………..…………......</a:t>
            </a:r>
          </a:p>
        </p:txBody>
      </p:sp>
      <p:sp>
        <p:nvSpPr>
          <p:cNvPr id="2" name="TextBox 3"/>
          <p:cNvSpPr txBox="1">
            <a:spLocks noChangeArrowheads="1"/>
          </p:cNvSpPr>
          <p:nvPr/>
        </p:nvSpPr>
        <p:spPr bwMode="auto">
          <a:xfrm>
            <a:off x="609600" y="1814314"/>
            <a:ext cx="1107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pPr>
            <a:r>
              <a:rPr lang="en-US" sz="2400" b="1" i="1" smtClean="0">
                <a:solidFill>
                  <a:srgbClr val="FF0000"/>
                </a:solidFill>
                <a:latin typeface="Times New Roman" pitchFamily="18" charset="0"/>
                <a:cs typeface="Times New Roman" pitchFamily="18" charset="0"/>
              </a:rPr>
              <a:t>Có</a:t>
            </a:r>
            <a:r>
              <a:rPr lang="en-US" sz="2400" b="1" i="1" smtClean="0">
                <a:solidFill>
                  <a:srgbClr val="000000"/>
                </a:solidFill>
                <a:latin typeface="Times New Roman" pitchFamily="18" charset="0"/>
                <a:cs typeface="Times New Roman" pitchFamily="18" charset="0"/>
              </a:rPr>
              <a:t> </a:t>
            </a:r>
            <a:r>
              <a:rPr lang="en-US" sz="2400" b="1" i="1" smtClean="0">
                <a:solidFill>
                  <a:srgbClr val="0000CC"/>
                </a:solidFill>
                <a:latin typeface="Times New Roman" pitchFamily="18" charset="0"/>
                <a:cs typeface="Times New Roman" pitchFamily="18" charset="0"/>
              </a:rPr>
              <a:t>phản ứng hóa học xảy ra.</a:t>
            </a:r>
            <a:r>
              <a:rPr lang="en-US" sz="2400" b="1" i="1" smtClean="0">
                <a:solidFill>
                  <a:srgbClr val="000000"/>
                </a:solidFill>
                <a:latin typeface="Times New Roman" pitchFamily="18" charset="0"/>
                <a:cs typeface="Times New Roman" pitchFamily="18" charset="0"/>
              </a:rPr>
              <a:t> </a:t>
            </a:r>
          </a:p>
          <a:p>
            <a:pPr fontAlgn="base">
              <a:spcBef>
                <a:spcPct val="0"/>
              </a:spcBef>
              <a:spcAft>
                <a:spcPct val="0"/>
              </a:spcAft>
            </a:pPr>
            <a:r>
              <a:rPr lang="en-US" sz="2400" b="1" i="1" smtClean="0">
                <a:solidFill>
                  <a:srgbClr val="0000CC"/>
                </a:solidFill>
                <a:latin typeface="Times New Roman" pitchFamily="18" charset="0"/>
                <a:cs typeface="Times New Roman" pitchFamily="18" charset="0"/>
              </a:rPr>
              <a:t>Dựa vào hiện tượng: </a:t>
            </a:r>
            <a:r>
              <a:rPr lang="en-US" sz="2400" b="1" i="1" smtClean="0">
                <a:solidFill>
                  <a:srgbClr val="000000"/>
                </a:solidFill>
                <a:latin typeface="Times New Roman" pitchFamily="18" charset="0"/>
                <a:cs typeface="Times New Roman" pitchFamily="18" charset="0"/>
              </a:rPr>
              <a:t> Natri hidroxit </a:t>
            </a:r>
            <a:r>
              <a:rPr lang="en-US" sz="2400" b="1" i="1" smtClean="0">
                <a:solidFill>
                  <a:srgbClr val="FF0000"/>
                </a:solidFill>
                <a:latin typeface="Times New Roman" pitchFamily="18" charset="0"/>
                <a:cs typeface="Times New Roman" pitchFamily="18" charset="0"/>
              </a:rPr>
              <a:t>mất màu hồng, chất lỏng trở nên trong suốt</a:t>
            </a:r>
            <a:endParaRPr lang="en-US" sz="2400" b="1" i="1" smtClean="0">
              <a:solidFill>
                <a:srgbClr val="0000CC"/>
              </a:solidFill>
              <a:latin typeface="Times New Roman" pitchFamily="18" charset="0"/>
              <a:cs typeface="Times New Roman" pitchFamily="18" charset="0"/>
            </a:endParaRPr>
          </a:p>
        </p:txBody>
      </p:sp>
      <p:sp>
        <p:nvSpPr>
          <p:cNvPr id="7" name="TextBox 6"/>
          <p:cNvSpPr txBox="1">
            <a:spLocks noChangeArrowheads="1"/>
          </p:cNvSpPr>
          <p:nvPr/>
        </p:nvSpPr>
        <p:spPr bwMode="auto">
          <a:xfrm>
            <a:off x="508000" y="2913781"/>
            <a:ext cx="1107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pPr>
            <a:r>
              <a:rPr lang="en-US" sz="2400" b="1" i="1" smtClean="0">
                <a:solidFill>
                  <a:srgbClr val="0000CC"/>
                </a:solidFill>
                <a:latin typeface="Times New Roman" pitchFamily="18" charset="0"/>
                <a:cs typeface="Times New Roman" pitchFamily="18" charset="0"/>
              </a:rPr>
              <a:t>Các chất tham gia:</a:t>
            </a:r>
            <a:r>
              <a:rPr lang="en-US" sz="2400" b="1" i="1" smtClean="0">
                <a:solidFill>
                  <a:srgbClr val="000000"/>
                </a:solidFill>
                <a:latin typeface="Times New Roman" pitchFamily="18" charset="0"/>
                <a:cs typeface="Times New Roman" pitchFamily="18" charset="0"/>
              </a:rPr>
              <a:t> </a:t>
            </a:r>
            <a:r>
              <a:rPr lang="en-US" sz="2400" b="1" i="1" smtClean="0">
                <a:solidFill>
                  <a:srgbClr val="FF0000"/>
                </a:solidFill>
                <a:latin typeface="Times New Roman" pitchFamily="18" charset="0"/>
                <a:cs typeface="Times New Roman" pitchFamily="18" charset="0"/>
              </a:rPr>
              <a:t>Axit clohidric và Natri hidroxit</a:t>
            </a:r>
          </a:p>
          <a:p>
            <a:pPr fontAlgn="base">
              <a:spcBef>
                <a:spcPct val="0"/>
              </a:spcBef>
              <a:spcAft>
                <a:spcPct val="0"/>
              </a:spcAft>
            </a:pPr>
            <a:r>
              <a:rPr lang="en-US" sz="2400" b="1" i="1" smtClean="0">
                <a:solidFill>
                  <a:srgbClr val="0000CC"/>
                </a:solidFill>
                <a:latin typeface="Times New Roman" pitchFamily="18" charset="0"/>
                <a:cs typeface="Times New Roman" pitchFamily="18" charset="0"/>
              </a:rPr>
              <a:t>Các chất sản phẩm:</a:t>
            </a:r>
            <a:r>
              <a:rPr lang="en-US" sz="2400" b="1" i="1" smtClean="0">
                <a:solidFill>
                  <a:srgbClr val="000000"/>
                </a:solidFill>
                <a:latin typeface="Times New Roman" pitchFamily="18" charset="0"/>
                <a:cs typeface="Times New Roman" pitchFamily="18" charset="0"/>
              </a:rPr>
              <a:t> </a:t>
            </a:r>
            <a:r>
              <a:rPr lang="en-US" sz="2400" b="1" i="1" smtClean="0">
                <a:solidFill>
                  <a:srgbClr val="FF0000"/>
                </a:solidFill>
                <a:latin typeface="Times New Roman" pitchFamily="18" charset="0"/>
                <a:cs typeface="Times New Roman" pitchFamily="18" charset="0"/>
              </a:rPr>
              <a:t>Nước và Natri clorua</a:t>
            </a:r>
          </a:p>
        </p:txBody>
      </p:sp>
      <p:sp>
        <p:nvSpPr>
          <p:cNvPr id="9" name="TextBox 8"/>
          <p:cNvSpPr txBox="1">
            <a:spLocks noChangeArrowheads="1"/>
          </p:cNvSpPr>
          <p:nvPr/>
        </p:nvSpPr>
        <p:spPr bwMode="auto">
          <a:xfrm>
            <a:off x="508000" y="5123532"/>
            <a:ext cx="1107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pPr>
            <a:r>
              <a:rPr lang="en-US" sz="2400" b="1" i="1" smtClean="0">
                <a:solidFill>
                  <a:srgbClr val="0000CC"/>
                </a:solidFill>
                <a:latin typeface="Times New Roman" pitchFamily="18" charset="0"/>
                <a:cs typeface="Times New Roman" pitchFamily="18" charset="0"/>
              </a:rPr>
              <a:t>Trước và sau phản ứng số hiển thị </a:t>
            </a:r>
            <a:r>
              <a:rPr lang="en-US" sz="2400" b="1" i="1" smtClean="0">
                <a:solidFill>
                  <a:srgbClr val="FF0000"/>
                </a:solidFill>
                <a:latin typeface="Times New Roman" pitchFamily="18" charset="0"/>
                <a:cs typeface="Times New Roman" pitchFamily="18" charset="0"/>
              </a:rPr>
              <a:t>không thay đổi </a:t>
            </a:r>
          </a:p>
        </p:txBody>
      </p:sp>
      <p:sp>
        <p:nvSpPr>
          <p:cNvPr id="10" name="TextBox 9"/>
          <p:cNvSpPr txBox="1">
            <a:spLocks noChangeArrowheads="1"/>
          </p:cNvSpPr>
          <p:nvPr/>
        </p:nvSpPr>
        <p:spPr bwMode="auto">
          <a:xfrm>
            <a:off x="406400" y="6190332"/>
            <a:ext cx="1178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pPr>
            <a:r>
              <a:rPr lang="en-US" sz="2400" b="1" i="1" smtClean="0">
                <a:solidFill>
                  <a:srgbClr val="0000CC"/>
                </a:solidFill>
                <a:latin typeface="Times New Roman" pitchFamily="18" charset="0"/>
                <a:cs typeface="Times New Roman" pitchFamily="18" charset="0"/>
              </a:rPr>
              <a:t>Khối lượng các chất tham gia</a:t>
            </a:r>
            <a:r>
              <a:rPr lang="en-US" sz="2400" b="1" i="1" smtClean="0">
                <a:solidFill>
                  <a:srgbClr val="000000"/>
                </a:solidFill>
                <a:latin typeface="Times New Roman" pitchFamily="18" charset="0"/>
                <a:cs typeface="Times New Roman" pitchFamily="18" charset="0"/>
              </a:rPr>
              <a:t> </a:t>
            </a:r>
            <a:r>
              <a:rPr lang="en-US" sz="2400" b="1" i="1" smtClean="0">
                <a:solidFill>
                  <a:srgbClr val="FF0000"/>
                </a:solidFill>
                <a:latin typeface="Times New Roman" pitchFamily="18" charset="0"/>
                <a:cs typeface="Times New Roman" pitchFamily="18" charset="0"/>
              </a:rPr>
              <a:t>bằng</a:t>
            </a:r>
            <a:r>
              <a:rPr lang="en-US" sz="2400" b="1" i="1" smtClean="0">
                <a:solidFill>
                  <a:srgbClr val="000000"/>
                </a:solidFill>
                <a:latin typeface="Times New Roman" pitchFamily="18" charset="0"/>
                <a:cs typeface="Times New Roman" pitchFamily="18" charset="0"/>
              </a:rPr>
              <a:t> </a:t>
            </a:r>
            <a:r>
              <a:rPr lang="en-US" sz="2400" b="1" i="1" smtClean="0">
                <a:solidFill>
                  <a:srgbClr val="0000CC"/>
                </a:solidFill>
                <a:latin typeface="Times New Roman" pitchFamily="18" charset="0"/>
                <a:cs typeface="Times New Roman" pitchFamily="18" charset="0"/>
              </a:rPr>
              <a:t>khối lượng các chất sản phẩm</a:t>
            </a:r>
          </a:p>
        </p:txBody>
      </p:sp>
      <p:sp>
        <p:nvSpPr>
          <p:cNvPr id="8" name="TextBox 7"/>
          <p:cNvSpPr txBox="1">
            <a:spLocks noChangeArrowheads="1"/>
          </p:cNvSpPr>
          <p:nvPr/>
        </p:nvSpPr>
        <p:spPr bwMode="auto">
          <a:xfrm>
            <a:off x="508000" y="3980580"/>
            <a:ext cx="1107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pPr>
            <a:r>
              <a:rPr lang="en-US" sz="2400" b="1" i="1" smtClean="0">
                <a:solidFill>
                  <a:srgbClr val="0000CC"/>
                </a:solidFill>
                <a:latin typeface="Times New Roman" pitchFamily="18" charset="0"/>
                <a:cs typeface="Times New Roman" pitchFamily="18" charset="0"/>
              </a:rPr>
              <a:t>Phương trình chữ của phản ứng:</a:t>
            </a:r>
          </a:p>
          <a:p>
            <a:pPr fontAlgn="base">
              <a:spcBef>
                <a:spcPct val="0"/>
              </a:spcBef>
              <a:spcAft>
                <a:spcPct val="0"/>
              </a:spcAft>
            </a:pPr>
            <a:r>
              <a:rPr lang="en-US" sz="2400" b="1" i="1">
                <a:solidFill>
                  <a:srgbClr val="FF0000"/>
                </a:solidFill>
                <a:latin typeface="Times New Roman" pitchFamily="18" charset="0"/>
                <a:cs typeface="Times New Roman" pitchFamily="18" charset="0"/>
              </a:rPr>
              <a:t>Axit clohidric </a:t>
            </a:r>
            <a:r>
              <a:rPr lang="en-US" sz="2400" b="1" i="1" smtClean="0">
                <a:solidFill>
                  <a:srgbClr val="FF0000"/>
                </a:solidFill>
                <a:latin typeface="Times New Roman" pitchFamily="18" charset="0"/>
                <a:cs typeface="Times New Roman" pitchFamily="18" charset="0"/>
              </a:rPr>
              <a:t>+  </a:t>
            </a:r>
            <a:r>
              <a:rPr lang="en-US" sz="2400" b="1" i="1">
                <a:solidFill>
                  <a:srgbClr val="FF0000"/>
                </a:solidFill>
                <a:latin typeface="Times New Roman" pitchFamily="18" charset="0"/>
                <a:cs typeface="Times New Roman" pitchFamily="18" charset="0"/>
              </a:rPr>
              <a:t>Natri hidroxit </a:t>
            </a:r>
            <a:r>
              <a:rPr lang="en-US" sz="2400" b="1" i="1" smtClean="0">
                <a:solidFill>
                  <a:srgbClr val="FF0000"/>
                </a:solidFill>
                <a:latin typeface="Times New Roman" pitchFamily="18" charset="0"/>
                <a:cs typeface="Times New Roman" pitchFamily="18" charset="0"/>
              </a:rPr>
              <a:t> -&gt; </a:t>
            </a:r>
            <a:r>
              <a:rPr lang="en-US" sz="2400" b="1" i="1">
                <a:solidFill>
                  <a:srgbClr val="FF0000"/>
                </a:solidFill>
                <a:latin typeface="Times New Roman" pitchFamily="18" charset="0"/>
                <a:cs typeface="Times New Roman" pitchFamily="18" charset="0"/>
              </a:rPr>
              <a:t>Nước </a:t>
            </a:r>
            <a:r>
              <a:rPr lang="en-US" sz="2400" b="1" i="1" smtClean="0">
                <a:solidFill>
                  <a:srgbClr val="FF0000"/>
                </a:solidFill>
                <a:latin typeface="Times New Roman" pitchFamily="18" charset="0"/>
                <a:cs typeface="Times New Roman" pitchFamily="18" charset="0"/>
              </a:rPr>
              <a:t>+  </a:t>
            </a:r>
            <a:r>
              <a:rPr lang="en-US" sz="2400" b="1" i="1">
                <a:solidFill>
                  <a:srgbClr val="FF0000"/>
                </a:solidFill>
                <a:latin typeface="Times New Roman" pitchFamily="18" charset="0"/>
                <a:cs typeface="Times New Roman" pitchFamily="18" charset="0"/>
              </a:rPr>
              <a:t>Natri clorua</a:t>
            </a:r>
            <a:endParaRPr lang="en-US" sz="2400" b="1" i="1" smtClean="0">
              <a:solidFill>
                <a:srgbClr val="FF0000"/>
              </a:solidFill>
              <a:latin typeface="Times New Roman" pitchFamily="18" charset="0"/>
              <a:cs typeface="Times New Roman" pitchFamily="18" charset="0"/>
            </a:endParaRPr>
          </a:p>
          <a:p>
            <a:pPr fontAlgn="base">
              <a:spcBef>
                <a:spcPct val="0"/>
              </a:spcBef>
              <a:spcAft>
                <a:spcPct val="0"/>
              </a:spcAft>
            </a:pPr>
            <a:endParaRPr lang="en-US" sz="2400" b="1" i="1" smtClean="0">
              <a:solidFill>
                <a:srgbClr val="000000"/>
              </a:solidFill>
              <a:latin typeface="Times New Roman" pitchFamily="18" charset="0"/>
              <a:cs typeface="Times New Roman" pitchFamily="18" charset="0"/>
            </a:endParaRPr>
          </a:p>
        </p:txBody>
      </p:sp>
      <p:sp>
        <p:nvSpPr>
          <p:cNvPr id="23560" name="Text Box 8"/>
          <p:cNvSpPr txBox="1">
            <a:spLocks noChangeArrowheads="1"/>
          </p:cNvSpPr>
          <p:nvPr/>
        </p:nvSpPr>
        <p:spPr bwMode="auto">
          <a:xfrm>
            <a:off x="2235200" y="90488"/>
            <a:ext cx="7315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pPr>
            <a:r>
              <a:rPr lang="en-US" sz="2800" b="1" smtClean="0">
                <a:solidFill>
                  <a:srgbClr val="CC3300"/>
                </a:solidFill>
                <a:latin typeface="Times New Roman" pitchFamily="18" charset="0"/>
              </a:rPr>
              <a:t>Thảo luận cặp đôi</a:t>
            </a:r>
          </a:p>
        </p:txBody>
      </p:sp>
      <p:sp>
        <p:nvSpPr>
          <p:cNvPr id="23561" name="AutoShape 10">
            <a:hlinkClick r:id="rId3" action="ppaction://hlinksldjump" highlightClick="1"/>
          </p:cNvPr>
          <p:cNvSpPr>
            <a:spLocks noChangeArrowheads="1"/>
          </p:cNvSpPr>
          <p:nvPr/>
        </p:nvSpPr>
        <p:spPr bwMode="auto">
          <a:xfrm>
            <a:off x="11480800" y="7104732"/>
            <a:ext cx="711200" cy="3048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11" name="Picture 15" descr="Digit 120"/>
          <p:cNvPicPr>
            <a:picLocks noChangeAspect="1" noChangeArrowheads="1" noCrop="1"/>
          </p:cNvPicPr>
          <p:nvPr/>
        </p:nvPicPr>
        <p:blipFill>
          <a:blip r:embed="rId4">
            <a:lum contrast="48000"/>
            <a:extLst>
              <a:ext uri="{28A0092B-C50C-407E-A947-70E740481C1C}">
                <a14:useLocalDpi xmlns:a14="http://schemas.microsoft.com/office/drawing/2010/main" val="0"/>
              </a:ext>
            </a:extLst>
          </a:blip>
          <a:srcRect/>
          <a:stretch>
            <a:fillRect/>
          </a:stretch>
        </p:blipFill>
        <p:spPr bwMode="auto">
          <a:xfrm>
            <a:off x="9550400" y="46"/>
            <a:ext cx="27432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6401" y="563562"/>
            <a:ext cx="3164115"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THÍ NGHIỆM 2</a:t>
            </a:r>
            <a:endParaRPr lang="en-US"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867788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xit" presetSubtype="0" fill="hold" nodeType="clickEffect">
                                  <p:stCondLst>
                                    <p:cond delay="123000"/>
                                  </p:stCondLst>
                                  <p:iterate type="lt">
                                    <p:tmPct val="5000"/>
                                  </p:iterate>
                                  <p:childTnLst>
                                    <p:anim calcmode="lin" valueType="num">
                                      <p:cBhvr>
                                        <p:cTn id="11" dur="1000"/>
                                        <p:tgtEl>
                                          <p:spTgt spid="11"/>
                                        </p:tgtEl>
                                        <p:attrNameLst>
                                          <p:attrName>ppt_w</p:attrName>
                                        </p:attrNameLst>
                                      </p:cBhvr>
                                      <p:tavLst>
                                        <p:tav tm="0">
                                          <p:val>
                                            <p:strVal val="ppt_w"/>
                                          </p:val>
                                        </p:tav>
                                        <p:tav tm="100000">
                                          <p:val>
                                            <p:fltVal val="0"/>
                                          </p:val>
                                        </p:tav>
                                      </p:tavLst>
                                    </p:anim>
                                    <p:anim calcmode="lin" valueType="num">
                                      <p:cBhvr>
                                        <p:cTn id="12" dur="1000"/>
                                        <p:tgtEl>
                                          <p:spTgt spid="11"/>
                                        </p:tgtEl>
                                        <p:attrNameLst>
                                          <p:attrName>ppt_h</p:attrName>
                                        </p:attrNameLst>
                                      </p:cBhvr>
                                      <p:tavLst>
                                        <p:tav tm="0">
                                          <p:val>
                                            <p:strVal val="ppt_h"/>
                                          </p:val>
                                        </p:tav>
                                        <p:tav tm="100000">
                                          <p:val>
                                            <p:fltVal val="0"/>
                                          </p:val>
                                        </p:tav>
                                      </p:tavLst>
                                    </p:anim>
                                    <p:anim calcmode="lin" valueType="num">
                                      <p:cBhvr>
                                        <p:cTn id="13" dur="1000"/>
                                        <p:tgtEl>
                                          <p:spTgt spid="11"/>
                                        </p:tgtEl>
                                        <p:attrNameLst>
                                          <p:attrName>style.rotation</p:attrName>
                                        </p:attrNameLst>
                                      </p:cBhvr>
                                      <p:tavLst>
                                        <p:tav tm="0">
                                          <p:val>
                                            <p:fltVal val="0"/>
                                          </p:val>
                                        </p:tav>
                                        <p:tav tm="100000">
                                          <p:val>
                                            <p:fltVal val="9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RINGIN.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ox(in)">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amond(in)">
                                      <p:cBhvr>
                                        <p:cTn id="25" dur="20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strVal val="#ppt_w+.3"/>
                                          </p:val>
                                        </p:tav>
                                        <p:tav tm="100000">
                                          <p:val>
                                            <p:strVal val="#ppt_w"/>
                                          </p:val>
                                        </p:tav>
                                      </p:tavLst>
                                    </p:anim>
                                    <p:anim calcmode="lin" valueType="num">
                                      <p:cBhvr>
                                        <p:cTn id="31" dur="1000" fill="hold"/>
                                        <p:tgtEl>
                                          <p:spTgt spid="8"/>
                                        </p:tgtEl>
                                        <p:attrNameLst>
                                          <p:attrName>ppt_h</p:attrName>
                                        </p:attrNameLst>
                                      </p:cBhvr>
                                      <p:tavLst>
                                        <p:tav tm="0">
                                          <p:val>
                                            <p:strVal val="#ppt_h"/>
                                          </p:val>
                                        </p:tav>
                                        <p:tav tm="100000">
                                          <p:val>
                                            <p:strVal val="#ppt_h"/>
                                          </p:val>
                                        </p:tav>
                                      </p:tavLst>
                                    </p:anim>
                                    <p:animEffect transition="in" filter="fade">
                                      <p:cBhvr>
                                        <p:cTn id="32" dur="10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ox(in)">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3"/>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896707"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F73B6026-9D37-4C62-834E-048AE8BD24B6}"/>
              </a:ext>
            </a:extLst>
          </p:cNvPr>
          <p:cNvSpPr txBox="1"/>
          <p:nvPr/>
        </p:nvSpPr>
        <p:spPr>
          <a:xfrm>
            <a:off x="1840954" y="2828839"/>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smtClean="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GIẢI</a:t>
            </a:r>
            <a:r>
              <a:rPr kumimoji="0" lang="en-US" sz="7200" b="1" i="0" u="none" strike="noStrike" kern="1200" cap="none" spc="0" normalizeH="0" noProof="0" smtClean="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smtClean="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a:t>
            </a:r>
            <a:r>
              <a:rPr kumimoji="0" lang="en-US" sz="7200" b="1" i="0" u="none" strike="noStrike" kern="1200" cap="none" spc="0" normalizeH="0" noProof="0" smtClean="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CÁ </a:t>
            </a:r>
            <a:r>
              <a:rPr kumimoji="0" lang="en-US" sz="7200" b="1" i="0" u="none" strike="noStrike" kern="1200" cap="none" spc="0" normalizeH="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VOI</a:t>
            </a:r>
            <a:endPar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xmlns=""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401" y="-670309"/>
            <a:ext cx="487363" cy="487363"/>
          </a:xfrm>
          <a:prstGeom prst="rect">
            <a:avLst/>
          </a:prstGeom>
        </p:spPr>
      </p:pic>
      <p:sp>
        <p:nvSpPr>
          <p:cNvPr id="4" name="Rectangle 3">
            <a:extLst>
              <a:ext uri="{FF2B5EF4-FFF2-40B4-BE49-F238E27FC236}">
                <a16:creationId xmlns:a16="http://schemas.microsoft.com/office/drawing/2014/main" xmlns="" id="{FEFA0DF7-513A-4C62-A2F0-98EE848F07ED}"/>
              </a:ext>
            </a:extLst>
          </p:cNvPr>
          <p:cNvSpPr/>
          <p:nvPr/>
        </p:nvSpPr>
        <p:spPr>
          <a:xfrm>
            <a:off x="5466823" y="3810774"/>
            <a:ext cx="4730910" cy="769441"/>
          </a:xfrm>
          <a:prstGeom prst="rect">
            <a:avLst/>
          </a:prstGeom>
        </p:spPr>
        <p:txBody>
          <a:bodyPr wrap="none">
            <a:spAutoFit/>
          </a:bodyPr>
          <a:lstStyle/>
          <a:p>
            <a:r>
              <a:rPr lang="en-US" sz="4400">
                <a:solidFill>
                  <a:schemeClr val="bg1"/>
                </a:solidFill>
                <a:highlight>
                  <a:srgbClr val="FF0000"/>
                </a:highlight>
              </a:rPr>
              <a:t>Whale Rescue Story</a:t>
            </a:r>
          </a:p>
        </p:txBody>
      </p:sp>
    </p:spTree>
    <p:extLst>
      <p:ext uri="{BB962C8B-B14F-4D97-AF65-F5344CB8AC3E}">
        <p14:creationId xmlns:p14="http://schemas.microsoft.com/office/powerpoint/2010/main" val="16701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6"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9" name="Text Box 7"/>
          <p:cNvSpPr txBox="1">
            <a:spLocks noChangeArrowheads="1"/>
          </p:cNvSpPr>
          <p:nvPr/>
        </p:nvSpPr>
        <p:spPr bwMode="auto">
          <a:xfrm>
            <a:off x="203200" y="2604334"/>
            <a:ext cx="924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 Phương trình chữ của phản ứng</a:t>
            </a:r>
          </a:p>
        </p:txBody>
      </p:sp>
      <p:sp>
        <p:nvSpPr>
          <p:cNvPr id="90120" name="Text Box 8"/>
          <p:cNvSpPr txBox="1">
            <a:spLocks noChangeArrowheads="1"/>
          </p:cNvSpPr>
          <p:nvPr/>
        </p:nvSpPr>
        <p:spPr bwMode="auto">
          <a:xfrm>
            <a:off x="929232" y="3505210"/>
            <a:ext cx="111611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FF0000"/>
                </a:solidFill>
                <a:latin typeface="Times New Roman" pitchFamily="18" charset="0"/>
              </a:rPr>
              <a:t>   Bari clorua + Natri sunfat            </a:t>
            </a:r>
            <a:r>
              <a:rPr lang="en-US" sz="2800" b="1" i="1" smtClean="0">
                <a:solidFill>
                  <a:srgbClr val="FF0000"/>
                </a:solidFill>
                <a:latin typeface="Times New Roman" pitchFamily="18" charset="0"/>
                <a:sym typeface="Wingdings 3" pitchFamily="18" charset="2"/>
              </a:rPr>
              <a:t>            Bari sunfat + natri clorua</a:t>
            </a:r>
          </a:p>
        </p:txBody>
      </p:sp>
      <p:sp>
        <p:nvSpPr>
          <p:cNvPr id="90121" name="Text Box 9"/>
          <p:cNvSpPr txBox="1">
            <a:spLocks noChangeArrowheads="1"/>
          </p:cNvSpPr>
          <p:nvPr/>
        </p:nvSpPr>
        <p:spPr bwMode="auto">
          <a:xfrm>
            <a:off x="1739900" y="4311650"/>
            <a:ext cx="3962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600" b="1" i="1" smtClean="0">
                <a:solidFill>
                  <a:srgbClr val="000000"/>
                </a:solidFill>
                <a:latin typeface="Times New Roman" pitchFamily="18" charset="0"/>
              </a:rPr>
              <a:t>Chất tham gia</a:t>
            </a:r>
          </a:p>
        </p:txBody>
      </p:sp>
      <p:sp>
        <p:nvSpPr>
          <p:cNvPr id="90122" name="AutoShape 10"/>
          <p:cNvSpPr>
            <a:spLocks/>
          </p:cNvSpPr>
          <p:nvPr/>
        </p:nvSpPr>
        <p:spPr bwMode="auto">
          <a:xfrm rot="5400000">
            <a:off x="3157580" y="2269881"/>
            <a:ext cx="388938" cy="3862917"/>
          </a:xfrm>
          <a:prstGeom prst="rightBrace">
            <a:avLst>
              <a:gd name="adj1" fmla="val 27589"/>
              <a:gd name="adj2" fmla="val 47074"/>
            </a:avLst>
          </a:prstGeom>
          <a:noFill/>
          <a:ln w="12700" cap="sq">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fontAlgn="base" hangingPunct="0">
              <a:spcBef>
                <a:spcPct val="0"/>
              </a:spcBef>
              <a:spcAft>
                <a:spcPct val="0"/>
              </a:spcAft>
            </a:pPr>
            <a:r>
              <a:rPr lang="en-US" smtClean="0">
                <a:solidFill>
                  <a:srgbClr val="000000"/>
                </a:solidFill>
                <a:latin typeface="Tahoma" charset="0"/>
              </a:rPr>
              <a:t>  </a:t>
            </a:r>
          </a:p>
        </p:txBody>
      </p:sp>
      <p:sp>
        <p:nvSpPr>
          <p:cNvPr id="90126" name="Text Box 14"/>
          <p:cNvSpPr txBox="1">
            <a:spLocks noChangeArrowheads="1"/>
          </p:cNvSpPr>
          <p:nvPr/>
        </p:nvSpPr>
        <p:spPr bwMode="auto">
          <a:xfrm>
            <a:off x="7507817" y="4311650"/>
            <a:ext cx="3962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600" b="1" i="1" smtClean="0">
                <a:solidFill>
                  <a:srgbClr val="000000"/>
                </a:solidFill>
                <a:latin typeface="Times New Roman" pitchFamily="18" charset="0"/>
              </a:rPr>
              <a:t>Chất sản phẩm</a:t>
            </a:r>
          </a:p>
        </p:txBody>
      </p:sp>
      <p:sp>
        <p:nvSpPr>
          <p:cNvPr id="90127" name="AutoShape 15"/>
          <p:cNvSpPr>
            <a:spLocks/>
          </p:cNvSpPr>
          <p:nvPr/>
        </p:nvSpPr>
        <p:spPr bwMode="auto">
          <a:xfrm rot="5400000">
            <a:off x="9104048" y="2131219"/>
            <a:ext cx="388938" cy="4140200"/>
          </a:xfrm>
          <a:prstGeom prst="rightBrace">
            <a:avLst>
              <a:gd name="adj1" fmla="val 29569"/>
              <a:gd name="adj2" fmla="val 47074"/>
            </a:avLst>
          </a:prstGeom>
          <a:noFill/>
          <a:ln w="12700" cap="sq">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fontAlgn="base" hangingPunct="0">
              <a:spcBef>
                <a:spcPct val="0"/>
              </a:spcBef>
              <a:spcAft>
                <a:spcPct val="0"/>
              </a:spcAft>
            </a:pPr>
            <a:r>
              <a:rPr lang="en-US" smtClean="0">
                <a:solidFill>
                  <a:srgbClr val="000000"/>
                </a:solidFill>
                <a:latin typeface="Tahoma" charset="0"/>
              </a:rPr>
              <a:t>  </a:t>
            </a:r>
          </a:p>
        </p:txBody>
      </p:sp>
      <p:sp>
        <p:nvSpPr>
          <p:cNvPr id="90128" name="Text Box 16"/>
          <p:cNvSpPr txBox="1">
            <a:spLocks noChangeArrowheads="1"/>
          </p:cNvSpPr>
          <p:nvPr/>
        </p:nvSpPr>
        <p:spPr bwMode="auto">
          <a:xfrm>
            <a:off x="203201" y="1797069"/>
            <a:ext cx="115969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800" b="1" i="1" smtClean="0">
                <a:solidFill>
                  <a:srgbClr val="000000"/>
                </a:solidFill>
                <a:latin typeface="Times New Roman" pitchFamily="18" charset="0"/>
              </a:rPr>
              <a:t>- Xuất hiện kết tủa màu trắng là </a:t>
            </a:r>
            <a:r>
              <a:rPr lang="en-US" sz="2800" b="1" i="1" smtClean="0">
                <a:solidFill>
                  <a:srgbClr val="E42476"/>
                </a:solidFill>
                <a:latin typeface="Times New Roman" pitchFamily="18" charset="0"/>
                <a:sym typeface="Wingdings 3" pitchFamily="18" charset="2"/>
              </a:rPr>
              <a:t>Bari sunfat </a:t>
            </a:r>
            <a:r>
              <a:rPr lang="en-US" sz="2800" b="1" i="1" smtClean="0">
                <a:solidFill>
                  <a:srgbClr val="000000"/>
                </a:solidFill>
                <a:latin typeface="Times New Roman" pitchFamily="18" charset="0"/>
                <a:sym typeface="Wingdings 3" pitchFamily="18" charset="2"/>
              </a:rPr>
              <a:t> có phản ứng hóa học xảy ra</a:t>
            </a:r>
          </a:p>
        </p:txBody>
      </p:sp>
      <p:sp>
        <p:nvSpPr>
          <p:cNvPr id="90129" name="Text Box 17"/>
          <p:cNvSpPr txBox="1">
            <a:spLocks noChangeArrowheads="1"/>
          </p:cNvSpPr>
          <p:nvPr/>
        </p:nvSpPr>
        <p:spPr bwMode="auto">
          <a:xfrm>
            <a:off x="101600" y="4967288"/>
            <a:ext cx="12065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 Vị trí của kim cân trước và sau phản ứng không thay đổi</a:t>
            </a:r>
          </a:p>
        </p:txBody>
      </p:sp>
      <p:sp>
        <p:nvSpPr>
          <p:cNvPr id="90130" name="Text Box 18"/>
          <p:cNvSpPr txBox="1">
            <a:spLocks noChangeArrowheads="1"/>
          </p:cNvSpPr>
          <p:nvPr/>
        </p:nvSpPr>
        <p:spPr bwMode="auto">
          <a:xfrm>
            <a:off x="3" y="5576888"/>
            <a:ext cx="12611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 Khối lượng của chất tham gia và chất sản phẩm bằng nhau</a:t>
            </a:r>
          </a:p>
        </p:txBody>
      </p:sp>
      <p:sp>
        <p:nvSpPr>
          <p:cNvPr id="90134" name="Text Box 22"/>
          <p:cNvSpPr txBox="1">
            <a:spLocks noChangeArrowheads="1"/>
          </p:cNvSpPr>
          <p:nvPr/>
        </p:nvSpPr>
        <p:spPr bwMode="auto">
          <a:xfrm>
            <a:off x="2937961" y="1360528"/>
            <a:ext cx="55723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i="1" u="sng" smtClean="0">
                <a:solidFill>
                  <a:srgbClr val="0000FF"/>
                </a:solidFill>
                <a:latin typeface="Times New Roman" pitchFamily="18" charset="0"/>
              </a:rPr>
              <a:t>KẾT QUẢ THẢO LUẬN THÍ NGHIỆM 1</a:t>
            </a:r>
          </a:p>
        </p:txBody>
      </p:sp>
      <p:sp>
        <p:nvSpPr>
          <p:cNvPr id="90137" name="Text Box 25"/>
          <p:cNvSpPr txBox="1">
            <a:spLocks noChangeArrowheads="1"/>
          </p:cNvSpPr>
          <p:nvPr/>
        </p:nvSpPr>
        <p:spPr bwMode="auto">
          <a:xfrm>
            <a:off x="391622" y="1"/>
            <a:ext cx="20874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90138" name="Text Box 26"/>
          <p:cNvSpPr txBox="1">
            <a:spLocks noChangeArrowheads="1"/>
          </p:cNvSpPr>
          <p:nvPr/>
        </p:nvSpPr>
        <p:spPr bwMode="auto">
          <a:xfrm>
            <a:off x="3116171" y="395288"/>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90139" name="Text Box 27"/>
          <p:cNvSpPr txBox="1">
            <a:spLocks noChangeArrowheads="1"/>
          </p:cNvSpPr>
          <p:nvPr/>
        </p:nvSpPr>
        <p:spPr bwMode="auto">
          <a:xfrm>
            <a:off x="304800" y="9286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Tree>
    <p:extLst>
      <p:ext uri="{BB962C8B-B14F-4D97-AF65-F5344CB8AC3E}">
        <p14:creationId xmlns:p14="http://schemas.microsoft.com/office/powerpoint/2010/main" val="2604724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128"/>
                                        </p:tgtEl>
                                        <p:attrNameLst>
                                          <p:attrName>style.visibility</p:attrName>
                                        </p:attrNameLst>
                                      </p:cBhvr>
                                      <p:to>
                                        <p:strVal val="visible"/>
                                      </p:to>
                                    </p:set>
                                    <p:animEffect transition="in" filter="blinds(horizontal)">
                                      <p:cBhvr>
                                        <p:cTn id="7" dur="500"/>
                                        <p:tgtEl>
                                          <p:spTgt spid="901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0119"/>
                                        </p:tgtEl>
                                        <p:attrNameLst>
                                          <p:attrName>style.visibility</p:attrName>
                                        </p:attrNameLst>
                                      </p:cBhvr>
                                      <p:to>
                                        <p:strVal val="visible"/>
                                      </p:to>
                                    </p:set>
                                    <p:animEffect transition="in" filter="blinds(horizontal)">
                                      <p:cBhvr>
                                        <p:cTn id="12" dur="500"/>
                                        <p:tgtEl>
                                          <p:spTgt spid="9011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0120"/>
                                        </p:tgtEl>
                                        <p:attrNameLst>
                                          <p:attrName>style.visibility</p:attrName>
                                        </p:attrNameLst>
                                      </p:cBhvr>
                                      <p:to>
                                        <p:strVal val="visible"/>
                                      </p:to>
                                    </p:set>
                                    <p:animEffect transition="in" filter="blinds(horizontal)">
                                      <p:cBhvr>
                                        <p:cTn id="15" dur="500"/>
                                        <p:tgtEl>
                                          <p:spTgt spid="901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0122"/>
                                        </p:tgtEl>
                                        <p:attrNameLst>
                                          <p:attrName>style.visibility</p:attrName>
                                        </p:attrNameLst>
                                      </p:cBhvr>
                                      <p:to>
                                        <p:strVal val="visible"/>
                                      </p:to>
                                    </p:set>
                                    <p:animEffect transition="in" filter="blinds(horizontal)">
                                      <p:cBhvr>
                                        <p:cTn id="20" dur="500"/>
                                        <p:tgtEl>
                                          <p:spTgt spid="9012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0121"/>
                                        </p:tgtEl>
                                        <p:attrNameLst>
                                          <p:attrName>style.visibility</p:attrName>
                                        </p:attrNameLst>
                                      </p:cBhvr>
                                      <p:to>
                                        <p:strVal val="visible"/>
                                      </p:to>
                                    </p:set>
                                    <p:animEffect transition="in" filter="blinds(horizontal)">
                                      <p:cBhvr>
                                        <p:cTn id="23" dur="500"/>
                                        <p:tgtEl>
                                          <p:spTgt spid="9012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90127"/>
                                        </p:tgtEl>
                                        <p:attrNameLst>
                                          <p:attrName>style.visibility</p:attrName>
                                        </p:attrNameLst>
                                      </p:cBhvr>
                                      <p:to>
                                        <p:strVal val="visible"/>
                                      </p:to>
                                    </p:set>
                                    <p:animEffect transition="in" filter="blinds(horizontal)">
                                      <p:cBhvr>
                                        <p:cTn id="26" dur="500"/>
                                        <p:tgtEl>
                                          <p:spTgt spid="9012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90126"/>
                                        </p:tgtEl>
                                        <p:attrNameLst>
                                          <p:attrName>style.visibility</p:attrName>
                                        </p:attrNameLst>
                                      </p:cBhvr>
                                      <p:to>
                                        <p:strVal val="visible"/>
                                      </p:to>
                                    </p:set>
                                    <p:animEffect transition="in" filter="blinds(horizontal)">
                                      <p:cBhvr>
                                        <p:cTn id="29" dur="500"/>
                                        <p:tgtEl>
                                          <p:spTgt spid="9012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90129"/>
                                        </p:tgtEl>
                                        <p:attrNameLst>
                                          <p:attrName>style.visibility</p:attrName>
                                        </p:attrNameLst>
                                      </p:cBhvr>
                                      <p:to>
                                        <p:strVal val="visible"/>
                                      </p:to>
                                    </p:set>
                                    <p:animEffect transition="in" filter="blinds(horizontal)">
                                      <p:cBhvr>
                                        <p:cTn id="34" dur="500"/>
                                        <p:tgtEl>
                                          <p:spTgt spid="9012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90130"/>
                                        </p:tgtEl>
                                        <p:attrNameLst>
                                          <p:attrName>style.visibility</p:attrName>
                                        </p:attrNameLst>
                                      </p:cBhvr>
                                      <p:to>
                                        <p:strVal val="visible"/>
                                      </p:to>
                                    </p:set>
                                    <p:animEffect transition="in" filter="blinds(horizontal)">
                                      <p:cBhvr>
                                        <p:cTn id="39" dur="500"/>
                                        <p:tgtEl>
                                          <p:spTgt spid="90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p:bldP spid="90120" grpId="0"/>
      <p:bldP spid="90121" grpId="0"/>
      <p:bldP spid="90122" grpId="0" animBg="1"/>
      <p:bldP spid="90126" grpId="0"/>
      <p:bldP spid="90127" grpId="0" animBg="1"/>
      <p:bldP spid="90128" grpId="0"/>
      <p:bldP spid="90129" grpId="0"/>
      <p:bldP spid="901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9" name="Text Box 7"/>
          <p:cNvSpPr txBox="1">
            <a:spLocks noChangeArrowheads="1"/>
          </p:cNvSpPr>
          <p:nvPr/>
        </p:nvSpPr>
        <p:spPr bwMode="auto">
          <a:xfrm>
            <a:off x="203200" y="2863890"/>
            <a:ext cx="924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 Phương trình chữ của phản ứng</a:t>
            </a:r>
          </a:p>
        </p:txBody>
      </p:sp>
      <p:sp>
        <p:nvSpPr>
          <p:cNvPr id="90120" name="Text Box 8"/>
          <p:cNvSpPr txBox="1">
            <a:spLocks noChangeArrowheads="1"/>
          </p:cNvSpPr>
          <p:nvPr/>
        </p:nvSpPr>
        <p:spPr bwMode="auto">
          <a:xfrm>
            <a:off x="929232" y="3505210"/>
            <a:ext cx="111611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FF0000"/>
                </a:solidFill>
                <a:latin typeface="Times New Roman" pitchFamily="18" charset="0"/>
              </a:rPr>
              <a:t>   Axit clohidric + Natri hidroxit           </a:t>
            </a:r>
            <a:r>
              <a:rPr lang="en-US" sz="2800" b="1" i="1" smtClean="0">
                <a:solidFill>
                  <a:srgbClr val="FF0000"/>
                </a:solidFill>
                <a:latin typeface="Times New Roman" pitchFamily="18" charset="0"/>
                <a:sym typeface="Wingdings 3" pitchFamily="18" charset="2"/>
              </a:rPr>
              <a:t>           Natri clorua + Nước</a:t>
            </a:r>
          </a:p>
        </p:txBody>
      </p:sp>
      <p:sp>
        <p:nvSpPr>
          <p:cNvPr id="90121" name="Text Box 9"/>
          <p:cNvSpPr txBox="1">
            <a:spLocks noChangeArrowheads="1"/>
          </p:cNvSpPr>
          <p:nvPr/>
        </p:nvSpPr>
        <p:spPr bwMode="auto">
          <a:xfrm>
            <a:off x="1739900" y="4311650"/>
            <a:ext cx="3962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600" b="1" i="1" smtClean="0">
                <a:solidFill>
                  <a:srgbClr val="000000"/>
                </a:solidFill>
                <a:latin typeface="Times New Roman" pitchFamily="18" charset="0"/>
              </a:rPr>
              <a:t>Chất tham gia</a:t>
            </a:r>
          </a:p>
        </p:txBody>
      </p:sp>
      <p:sp>
        <p:nvSpPr>
          <p:cNvPr id="90122" name="AutoShape 10"/>
          <p:cNvSpPr>
            <a:spLocks/>
          </p:cNvSpPr>
          <p:nvPr/>
        </p:nvSpPr>
        <p:spPr bwMode="auto">
          <a:xfrm rot="5400000">
            <a:off x="3157580" y="2269881"/>
            <a:ext cx="388938" cy="3862917"/>
          </a:xfrm>
          <a:prstGeom prst="rightBrace">
            <a:avLst>
              <a:gd name="adj1" fmla="val 27589"/>
              <a:gd name="adj2" fmla="val 47074"/>
            </a:avLst>
          </a:prstGeom>
          <a:noFill/>
          <a:ln w="12700" cap="sq">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fontAlgn="base" hangingPunct="0">
              <a:spcBef>
                <a:spcPct val="0"/>
              </a:spcBef>
              <a:spcAft>
                <a:spcPct val="0"/>
              </a:spcAft>
            </a:pPr>
            <a:r>
              <a:rPr lang="en-US" smtClean="0">
                <a:solidFill>
                  <a:srgbClr val="000000"/>
                </a:solidFill>
                <a:latin typeface="Tahoma" charset="0"/>
              </a:rPr>
              <a:t>  </a:t>
            </a:r>
          </a:p>
        </p:txBody>
      </p:sp>
      <p:sp>
        <p:nvSpPr>
          <p:cNvPr id="90126" name="Text Box 14"/>
          <p:cNvSpPr txBox="1">
            <a:spLocks noChangeArrowheads="1"/>
          </p:cNvSpPr>
          <p:nvPr/>
        </p:nvSpPr>
        <p:spPr bwMode="auto">
          <a:xfrm>
            <a:off x="7507817" y="4311650"/>
            <a:ext cx="3962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600" b="1" i="1" smtClean="0">
                <a:solidFill>
                  <a:srgbClr val="000000"/>
                </a:solidFill>
                <a:latin typeface="Times New Roman" pitchFamily="18" charset="0"/>
              </a:rPr>
              <a:t>Chất sản phẩm</a:t>
            </a:r>
          </a:p>
        </p:txBody>
      </p:sp>
      <p:sp>
        <p:nvSpPr>
          <p:cNvPr id="90127" name="AutoShape 15"/>
          <p:cNvSpPr>
            <a:spLocks/>
          </p:cNvSpPr>
          <p:nvPr/>
        </p:nvSpPr>
        <p:spPr bwMode="auto">
          <a:xfrm rot="5400000">
            <a:off x="9104048" y="2131219"/>
            <a:ext cx="388938" cy="4140200"/>
          </a:xfrm>
          <a:prstGeom prst="rightBrace">
            <a:avLst>
              <a:gd name="adj1" fmla="val 29569"/>
              <a:gd name="adj2" fmla="val 47074"/>
            </a:avLst>
          </a:prstGeom>
          <a:noFill/>
          <a:ln w="12700" cap="sq">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fontAlgn="base" hangingPunct="0">
              <a:spcBef>
                <a:spcPct val="0"/>
              </a:spcBef>
              <a:spcAft>
                <a:spcPct val="0"/>
              </a:spcAft>
            </a:pPr>
            <a:r>
              <a:rPr lang="en-US" smtClean="0">
                <a:solidFill>
                  <a:srgbClr val="000000"/>
                </a:solidFill>
                <a:latin typeface="Tahoma" charset="0"/>
              </a:rPr>
              <a:t>  </a:t>
            </a:r>
          </a:p>
        </p:txBody>
      </p:sp>
      <p:sp>
        <p:nvSpPr>
          <p:cNvPr id="90128" name="Text Box 16"/>
          <p:cNvSpPr txBox="1">
            <a:spLocks noChangeArrowheads="1"/>
          </p:cNvSpPr>
          <p:nvPr/>
        </p:nvSpPr>
        <p:spPr bwMode="auto">
          <a:xfrm>
            <a:off x="203201" y="1797088"/>
            <a:ext cx="1159691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800" b="1" i="1" smtClean="0">
                <a:solidFill>
                  <a:srgbClr val="000000"/>
                </a:solidFill>
                <a:latin typeface="Times New Roman" pitchFamily="18" charset="0"/>
              </a:rPr>
              <a:t>- Chất lỏng </a:t>
            </a:r>
            <a:r>
              <a:rPr lang="en-US" sz="2800" b="1" i="1" smtClean="0">
                <a:solidFill>
                  <a:srgbClr val="E42476"/>
                </a:solidFill>
                <a:latin typeface="Times New Roman" pitchFamily="18" charset="0"/>
              </a:rPr>
              <a:t>mất đi màu hồng </a:t>
            </a:r>
            <a:r>
              <a:rPr lang="en-US" sz="2800" b="1" i="1" smtClean="0">
                <a:solidFill>
                  <a:srgbClr val="000000"/>
                </a:solidFill>
                <a:latin typeface="Times New Roman" pitchFamily="18" charset="0"/>
              </a:rPr>
              <a:t>tạo thành </a:t>
            </a:r>
            <a:r>
              <a:rPr lang="en-US" sz="2800" b="1" i="1" smtClean="0">
                <a:solidFill>
                  <a:srgbClr val="E42476"/>
                </a:solidFill>
                <a:latin typeface="Times New Roman" pitchFamily="18" charset="0"/>
              </a:rPr>
              <a:t>Natri clorua không màu</a:t>
            </a:r>
            <a:r>
              <a:rPr lang="en-US" sz="2800" b="1" i="1" smtClean="0">
                <a:solidFill>
                  <a:srgbClr val="000000"/>
                </a:solidFill>
                <a:latin typeface="Times New Roman" pitchFamily="18" charset="0"/>
                <a:sym typeface="Wingdings 3" pitchFamily="18" charset="2"/>
              </a:rPr>
              <a:t> có phản ứng hóa học xảy ra</a:t>
            </a:r>
          </a:p>
        </p:txBody>
      </p:sp>
      <p:sp>
        <p:nvSpPr>
          <p:cNvPr id="90129" name="Text Box 17"/>
          <p:cNvSpPr txBox="1">
            <a:spLocks noChangeArrowheads="1"/>
          </p:cNvSpPr>
          <p:nvPr/>
        </p:nvSpPr>
        <p:spPr bwMode="auto">
          <a:xfrm>
            <a:off x="101600" y="4967288"/>
            <a:ext cx="12065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 Vị trí của kim cân trước và sau phản ứng không thay đổi</a:t>
            </a:r>
          </a:p>
        </p:txBody>
      </p:sp>
      <p:sp>
        <p:nvSpPr>
          <p:cNvPr id="90130" name="Text Box 18"/>
          <p:cNvSpPr txBox="1">
            <a:spLocks noChangeArrowheads="1"/>
          </p:cNvSpPr>
          <p:nvPr/>
        </p:nvSpPr>
        <p:spPr bwMode="auto">
          <a:xfrm>
            <a:off x="3" y="5836444"/>
            <a:ext cx="12611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 Khối lượng của chất tham gia và chất sản phẩm bằng nhau</a:t>
            </a:r>
          </a:p>
        </p:txBody>
      </p:sp>
      <p:sp>
        <p:nvSpPr>
          <p:cNvPr id="90134" name="Text Box 22"/>
          <p:cNvSpPr txBox="1">
            <a:spLocks noChangeArrowheads="1"/>
          </p:cNvSpPr>
          <p:nvPr/>
        </p:nvSpPr>
        <p:spPr bwMode="auto">
          <a:xfrm>
            <a:off x="2937961" y="1360528"/>
            <a:ext cx="55723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i="1" u="sng" smtClean="0">
                <a:solidFill>
                  <a:srgbClr val="0000FF"/>
                </a:solidFill>
                <a:latin typeface="Times New Roman" pitchFamily="18" charset="0"/>
              </a:rPr>
              <a:t>KẾT QUẢ THẢO LUẬN THÍ NGHIỆM 2</a:t>
            </a:r>
          </a:p>
        </p:txBody>
      </p:sp>
      <p:sp>
        <p:nvSpPr>
          <p:cNvPr id="90137" name="Text Box 25"/>
          <p:cNvSpPr txBox="1">
            <a:spLocks noChangeArrowheads="1"/>
          </p:cNvSpPr>
          <p:nvPr/>
        </p:nvSpPr>
        <p:spPr bwMode="auto">
          <a:xfrm>
            <a:off x="391622" y="1"/>
            <a:ext cx="20874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90138" name="Text Box 26"/>
          <p:cNvSpPr txBox="1">
            <a:spLocks noChangeArrowheads="1"/>
          </p:cNvSpPr>
          <p:nvPr/>
        </p:nvSpPr>
        <p:spPr bwMode="auto">
          <a:xfrm>
            <a:off x="3116171" y="395288"/>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90139" name="Text Box 27"/>
          <p:cNvSpPr txBox="1">
            <a:spLocks noChangeArrowheads="1"/>
          </p:cNvSpPr>
          <p:nvPr/>
        </p:nvSpPr>
        <p:spPr bwMode="auto">
          <a:xfrm>
            <a:off x="304800" y="9286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Tree>
    <p:extLst>
      <p:ext uri="{BB962C8B-B14F-4D97-AF65-F5344CB8AC3E}">
        <p14:creationId xmlns:p14="http://schemas.microsoft.com/office/powerpoint/2010/main" val="1342662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128"/>
                                        </p:tgtEl>
                                        <p:attrNameLst>
                                          <p:attrName>style.visibility</p:attrName>
                                        </p:attrNameLst>
                                      </p:cBhvr>
                                      <p:to>
                                        <p:strVal val="visible"/>
                                      </p:to>
                                    </p:set>
                                    <p:animEffect transition="in" filter="blinds(horizontal)">
                                      <p:cBhvr>
                                        <p:cTn id="7" dur="500"/>
                                        <p:tgtEl>
                                          <p:spTgt spid="901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0119"/>
                                        </p:tgtEl>
                                        <p:attrNameLst>
                                          <p:attrName>style.visibility</p:attrName>
                                        </p:attrNameLst>
                                      </p:cBhvr>
                                      <p:to>
                                        <p:strVal val="visible"/>
                                      </p:to>
                                    </p:set>
                                    <p:animEffect transition="in" filter="blinds(horizontal)">
                                      <p:cBhvr>
                                        <p:cTn id="12" dur="500"/>
                                        <p:tgtEl>
                                          <p:spTgt spid="9011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0120"/>
                                        </p:tgtEl>
                                        <p:attrNameLst>
                                          <p:attrName>style.visibility</p:attrName>
                                        </p:attrNameLst>
                                      </p:cBhvr>
                                      <p:to>
                                        <p:strVal val="visible"/>
                                      </p:to>
                                    </p:set>
                                    <p:animEffect transition="in" filter="blinds(horizontal)">
                                      <p:cBhvr>
                                        <p:cTn id="15" dur="500"/>
                                        <p:tgtEl>
                                          <p:spTgt spid="901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0122"/>
                                        </p:tgtEl>
                                        <p:attrNameLst>
                                          <p:attrName>style.visibility</p:attrName>
                                        </p:attrNameLst>
                                      </p:cBhvr>
                                      <p:to>
                                        <p:strVal val="visible"/>
                                      </p:to>
                                    </p:set>
                                    <p:animEffect transition="in" filter="blinds(horizontal)">
                                      <p:cBhvr>
                                        <p:cTn id="20" dur="500"/>
                                        <p:tgtEl>
                                          <p:spTgt spid="9012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0121"/>
                                        </p:tgtEl>
                                        <p:attrNameLst>
                                          <p:attrName>style.visibility</p:attrName>
                                        </p:attrNameLst>
                                      </p:cBhvr>
                                      <p:to>
                                        <p:strVal val="visible"/>
                                      </p:to>
                                    </p:set>
                                    <p:animEffect transition="in" filter="blinds(horizontal)">
                                      <p:cBhvr>
                                        <p:cTn id="23" dur="500"/>
                                        <p:tgtEl>
                                          <p:spTgt spid="9012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90127"/>
                                        </p:tgtEl>
                                        <p:attrNameLst>
                                          <p:attrName>style.visibility</p:attrName>
                                        </p:attrNameLst>
                                      </p:cBhvr>
                                      <p:to>
                                        <p:strVal val="visible"/>
                                      </p:to>
                                    </p:set>
                                    <p:animEffect transition="in" filter="blinds(horizontal)">
                                      <p:cBhvr>
                                        <p:cTn id="26" dur="500"/>
                                        <p:tgtEl>
                                          <p:spTgt spid="9012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90126"/>
                                        </p:tgtEl>
                                        <p:attrNameLst>
                                          <p:attrName>style.visibility</p:attrName>
                                        </p:attrNameLst>
                                      </p:cBhvr>
                                      <p:to>
                                        <p:strVal val="visible"/>
                                      </p:to>
                                    </p:set>
                                    <p:animEffect transition="in" filter="blinds(horizontal)">
                                      <p:cBhvr>
                                        <p:cTn id="29" dur="500"/>
                                        <p:tgtEl>
                                          <p:spTgt spid="9012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90129"/>
                                        </p:tgtEl>
                                        <p:attrNameLst>
                                          <p:attrName>style.visibility</p:attrName>
                                        </p:attrNameLst>
                                      </p:cBhvr>
                                      <p:to>
                                        <p:strVal val="visible"/>
                                      </p:to>
                                    </p:set>
                                    <p:animEffect transition="in" filter="blinds(horizontal)">
                                      <p:cBhvr>
                                        <p:cTn id="34" dur="500"/>
                                        <p:tgtEl>
                                          <p:spTgt spid="9012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90130"/>
                                        </p:tgtEl>
                                        <p:attrNameLst>
                                          <p:attrName>style.visibility</p:attrName>
                                        </p:attrNameLst>
                                      </p:cBhvr>
                                      <p:to>
                                        <p:strVal val="visible"/>
                                      </p:to>
                                    </p:set>
                                    <p:animEffect transition="in" filter="blinds(horizontal)">
                                      <p:cBhvr>
                                        <p:cTn id="39" dur="500"/>
                                        <p:tgtEl>
                                          <p:spTgt spid="90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p:bldP spid="90120" grpId="0"/>
      <p:bldP spid="90121" grpId="0"/>
      <p:bldP spid="90122" grpId="0" animBg="1"/>
      <p:bldP spid="90126" grpId="0"/>
      <p:bldP spid="90127" grpId="0" animBg="1"/>
      <p:bldP spid="90128" grpId="0"/>
      <p:bldP spid="90129" grpId="0"/>
      <p:bldP spid="901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8" name="Text Box 6"/>
          <p:cNvSpPr txBox="1">
            <a:spLocks noChangeArrowheads="1"/>
          </p:cNvSpPr>
          <p:nvPr/>
        </p:nvSpPr>
        <p:spPr bwMode="auto">
          <a:xfrm>
            <a:off x="188418" y="76201"/>
            <a:ext cx="20874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151559" name="Text Box 7"/>
          <p:cNvSpPr txBox="1">
            <a:spLocks noChangeArrowheads="1"/>
          </p:cNvSpPr>
          <p:nvPr/>
        </p:nvSpPr>
        <p:spPr bwMode="auto">
          <a:xfrm>
            <a:off x="3116171" y="471488"/>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151560" name="Text Box 8"/>
          <p:cNvSpPr txBox="1">
            <a:spLocks noChangeArrowheads="1"/>
          </p:cNvSpPr>
          <p:nvPr/>
        </p:nvSpPr>
        <p:spPr bwMode="auto">
          <a:xfrm>
            <a:off x="304800" y="12334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
        <p:nvSpPr>
          <p:cNvPr id="151561" name="Rectangle 9"/>
          <p:cNvSpPr>
            <a:spLocks noChangeArrowheads="1"/>
          </p:cNvSpPr>
          <p:nvPr/>
        </p:nvSpPr>
        <p:spPr bwMode="auto">
          <a:xfrm>
            <a:off x="508000" y="1812925"/>
            <a:ext cx="116840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0"/>
              </a:spcBef>
              <a:spcAft>
                <a:spcPct val="0"/>
              </a:spcAft>
            </a:pPr>
            <a:r>
              <a:rPr lang="en-US" sz="2800" b="1" smtClean="0">
                <a:solidFill>
                  <a:srgbClr val="000000"/>
                </a:solidFill>
                <a:latin typeface="Times New Roman" pitchFamily="18" charset="0"/>
              </a:rPr>
              <a:t>  </a:t>
            </a:r>
            <a:r>
              <a:rPr lang="en-US" sz="2800" b="1" i="1" smtClean="0">
                <a:solidFill>
                  <a:srgbClr val="000000"/>
                </a:solidFill>
                <a:latin typeface="Times New Roman" pitchFamily="18" charset="0"/>
              </a:rPr>
              <a:t>* Phương trình chữ của phản ứng:</a:t>
            </a:r>
          </a:p>
          <a:p>
            <a:pPr fontAlgn="base">
              <a:spcBef>
                <a:spcPct val="0"/>
              </a:spcBef>
              <a:spcAft>
                <a:spcPct val="0"/>
              </a:spcAft>
            </a:pPr>
            <a:r>
              <a:rPr lang="en-US" sz="2800" b="1" i="1" smtClean="0">
                <a:solidFill>
                  <a:srgbClr val="FF0000"/>
                </a:solidFill>
                <a:latin typeface="Times New Roman" pitchFamily="18" charset="0"/>
              </a:rPr>
              <a:t>Bari clorua + Natri sunfat </a:t>
            </a:r>
            <a:r>
              <a:rPr lang="en-US" sz="2800" b="1" i="1" smtClean="0">
                <a:solidFill>
                  <a:srgbClr val="FF0000"/>
                </a:solidFill>
                <a:latin typeface="Times New Roman" pitchFamily="18" charset="0"/>
                <a:sym typeface="Symbol" pitchFamily="18" charset="2"/>
              </a:rPr>
              <a:t></a:t>
            </a:r>
            <a:r>
              <a:rPr lang="en-US" sz="2800" b="1" i="1" smtClean="0">
                <a:solidFill>
                  <a:srgbClr val="FF0000"/>
                </a:solidFill>
                <a:latin typeface="Times New Roman" pitchFamily="18" charset="0"/>
              </a:rPr>
              <a:t>  Bari sunfat + Natri clorua</a:t>
            </a:r>
          </a:p>
          <a:p>
            <a:pPr fontAlgn="base">
              <a:spcBef>
                <a:spcPct val="0"/>
              </a:spcBef>
              <a:spcAft>
                <a:spcPct val="0"/>
              </a:spcAft>
            </a:pPr>
            <a:endParaRPr lang="en-US" sz="2800" b="1" i="1" smtClean="0">
              <a:solidFill>
                <a:srgbClr val="FF0000"/>
              </a:solidFill>
              <a:latin typeface="Times New Roman" pitchFamily="18" charset="0"/>
            </a:endParaRPr>
          </a:p>
        </p:txBody>
      </p:sp>
      <p:sp>
        <p:nvSpPr>
          <p:cNvPr id="151562" name="Text Box 10"/>
          <p:cNvSpPr txBox="1">
            <a:spLocks noChangeArrowheads="1"/>
          </p:cNvSpPr>
          <p:nvPr/>
        </p:nvSpPr>
        <p:spPr bwMode="auto">
          <a:xfrm>
            <a:off x="304800" y="1614488"/>
            <a:ext cx="8128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800" b="1" smtClean="0">
                <a:solidFill>
                  <a:srgbClr val="FF3300"/>
                </a:solidFill>
                <a:latin typeface=".VnTime" pitchFamily="34" charset="0"/>
                <a:sym typeface="Wingdings" pitchFamily="2" charset="2"/>
              </a:rPr>
              <a:t></a:t>
            </a:r>
          </a:p>
        </p:txBody>
      </p:sp>
      <p:sp>
        <p:nvSpPr>
          <p:cNvPr id="151563" name="Text Box 11"/>
          <p:cNvSpPr txBox="1">
            <a:spLocks noChangeArrowheads="1"/>
          </p:cNvSpPr>
          <p:nvPr/>
        </p:nvSpPr>
        <p:spPr bwMode="auto">
          <a:xfrm>
            <a:off x="508000" y="3151759"/>
            <a:ext cx="1107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 Khối lượng của chất tham gia và chất sản phẩm bằng nhau.</a:t>
            </a:r>
          </a:p>
        </p:txBody>
      </p:sp>
    </p:spTree>
    <p:extLst>
      <p:ext uri="{BB962C8B-B14F-4D97-AF65-F5344CB8AC3E}">
        <p14:creationId xmlns:p14="http://schemas.microsoft.com/office/powerpoint/2010/main" val="26763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151562"/>
                                        </p:tgtEl>
                                        <p:attrNameLst>
                                          <p:attrName>style.visibility</p:attrName>
                                        </p:attrNameLst>
                                      </p:cBhvr>
                                      <p:to>
                                        <p:strVal val="visible"/>
                                      </p:to>
                                    </p:set>
                                  </p:childTnLst>
                                </p:cTn>
                              </p:par>
                              <p:par>
                                <p:cTn id="7" presetID="36" presetClass="emph" presetSubtype="0" repeatCount="indefinite" fill="hold" nodeType="withEffect">
                                  <p:stCondLst>
                                    <p:cond delay="0"/>
                                  </p:stCondLst>
                                  <p:iterate type="lt">
                                    <p:tmPct val="10000"/>
                                  </p:iterate>
                                  <p:childTnLst>
                                    <p:animScale>
                                      <p:cBhvr>
                                        <p:cTn id="8" dur="500" autoRev="1" fill="hold">
                                          <p:stCondLst>
                                            <p:cond delay="0"/>
                                          </p:stCondLst>
                                        </p:cTn>
                                        <p:tgtEl>
                                          <p:spTgt spid="151562"/>
                                        </p:tgtEl>
                                      </p:cBhvr>
                                      <p:to x="80000" y="100000"/>
                                    </p:animScale>
                                    <p:anim by="(#ppt_w*0.10)" calcmode="lin" valueType="num">
                                      <p:cBhvr>
                                        <p:cTn id="9" dur="500" autoRev="1" fill="hold">
                                          <p:stCondLst>
                                            <p:cond delay="0"/>
                                          </p:stCondLst>
                                        </p:cTn>
                                        <p:tgtEl>
                                          <p:spTgt spid="151562"/>
                                        </p:tgtEl>
                                        <p:attrNameLst>
                                          <p:attrName>ppt_x</p:attrName>
                                        </p:attrNameLst>
                                      </p:cBhvr>
                                    </p:anim>
                                    <p:anim by="(-#ppt_w*0.10)" calcmode="lin" valueType="num">
                                      <p:cBhvr>
                                        <p:cTn id="10" dur="500" autoRev="1" fill="hold">
                                          <p:stCondLst>
                                            <p:cond delay="0"/>
                                          </p:stCondLst>
                                        </p:cTn>
                                        <p:tgtEl>
                                          <p:spTgt spid="151562"/>
                                        </p:tgtEl>
                                        <p:attrNameLst>
                                          <p:attrName>ppt_y</p:attrName>
                                        </p:attrNameLst>
                                      </p:cBhvr>
                                    </p:anim>
                                    <p:animRot by="-480000">
                                      <p:cBhvr>
                                        <p:cTn id="11" dur="500" autoRev="1" fill="hold">
                                          <p:stCondLst>
                                            <p:cond delay="0"/>
                                          </p:stCondLst>
                                        </p:cTn>
                                        <p:tgtEl>
                                          <p:spTgt spid="151562"/>
                                        </p:tgtEl>
                                        <p:attrNameLst>
                                          <p:attrName>r</p:attrName>
                                        </p:attrNameLst>
                                      </p:cBhvr>
                                    </p:animRo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51563"/>
                                        </p:tgtEl>
                                        <p:attrNameLst>
                                          <p:attrName>style.visibility</p:attrName>
                                        </p:attrNameLst>
                                      </p:cBhvr>
                                      <p:to>
                                        <p:strVal val="visible"/>
                                      </p:to>
                                    </p:set>
                                    <p:animEffect transition="in" filter="blinds(horizontal)">
                                      <p:cBhvr>
                                        <p:cTn id="16" dur="500"/>
                                        <p:tgtEl>
                                          <p:spTgt spid="151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304800" y="1766888"/>
            <a:ext cx="406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2. Định luật:</a:t>
            </a:r>
          </a:p>
        </p:txBody>
      </p:sp>
      <p:pic>
        <p:nvPicPr>
          <p:cNvPr id="11270" name="Picture 6" descr="Untitled-1 copy 3"/>
          <p:cNvPicPr>
            <a:picLocks noChangeAspect="1" noChangeArrowheads="1"/>
          </p:cNvPicPr>
          <p:nvPr/>
        </p:nvPicPr>
        <p:blipFill>
          <a:blip r:embed="rId2" cstate="print">
            <a:extLst>
              <a:ext uri="{28A0092B-C50C-407E-A947-70E740481C1C}">
                <a14:useLocalDpi xmlns:a14="http://schemas.microsoft.com/office/drawing/2010/main" val="0"/>
              </a:ext>
            </a:extLst>
          </a:blip>
          <a:srcRect l="15776" t="12679" r="20235" b="19919"/>
          <a:stretch>
            <a:fillRect/>
          </a:stretch>
        </p:blipFill>
        <p:spPr bwMode="auto">
          <a:xfrm>
            <a:off x="812803" y="4859338"/>
            <a:ext cx="2563284" cy="1389062"/>
          </a:xfrm>
          <a:prstGeom prst="rect">
            <a:avLst/>
          </a:prstGeom>
          <a:noFill/>
          <a:extLst>
            <a:ext uri="{909E8E84-426E-40DD-AFC4-6F175D3DCCD1}">
              <a14:hiddenFill xmlns:a14="http://schemas.microsoft.com/office/drawing/2010/main">
                <a:solidFill>
                  <a:srgbClr val="FFFFFF"/>
                </a:solidFill>
              </a14:hiddenFill>
            </a:ext>
          </a:extLst>
        </p:spPr>
      </p:pic>
      <p:sp>
        <p:nvSpPr>
          <p:cNvPr id="11271" name="AutoShape 7"/>
          <p:cNvSpPr>
            <a:spLocks noChangeArrowheads="1"/>
          </p:cNvSpPr>
          <p:nvPr/>
        </p:nvSpPr>
        <p:spPr bwMode="auto">
          <a:xfrm>
            <a:off x="3251200" y="2514600"/>
            <a:ext cx="8128000" cy="1676400"/>
          </a:xfrm>
          <a:prstGeom prst="wedgeEllipseCallout">
            <a:avLst>
              <a:gd name="adj1" fmla="val -44037"/>
              <a:gd name="adj2" fmla="val 987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vi-VN" smtClean="0">
              <a:solidFill>
                <a:srgbClr val="000000"/>
              </a:solidFill>
            </a:endParaRPr>
          </a:p>
        </p:txBody>
      </p:sp>
      <p:sp>
        <p:nvSpPr>
          <p:cNvPr id="11272" name="Text Box 8"/>
          <p:cNvSpPr txBox="1">
            <a:spLocks noChangeArrowheads="1"/>
          </p:cNvSpPr>
          <p:nvPr/>
        </p:nvSpPr>
        <p:spPr bwMode="auto">
          <a:xfrm>
            <a:off x="4368800" y="2863850"/>
            <a:ext cx="5791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smtClean="0">
                <a:solidFill>
                  <a:srgbClr val="000000"/>
                </a:solidFill>
                <a:latin typeface="Times New Roman" pitchFamily="18" charset="0"/>
              </a:rPr>
              <a:t>Hãy phát biểu định luật bảo toàn khối lượng ?</a:t>
            </a:r>
          </a:p>
        </p:txBody>
      </p:sp>
      <p:sp>
        <p:nvSpPr>
          <p:cNvPr id="11273" name="Text Box 9"/>
          <p:cNvSpPr txBox="1">
            <a:spLocks noChangeArrowheads="1"/>
          </p:cNvSpPr>
          <p:nvPr/>
        </p:nvSpPr>
        <p:spPr bwMode="auto">
          <a:xfrm>
            <a:off x="290018" y="76201"/>
            <a:ext cx="20874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11274" name="Text Box 10"/>
          <p:cNvSpPr txBox="1">
            <a:spLocks noChangeArrowheads="1"/>
          </p:cNvSpPr>
          <p:nvPr/>
        </p:nvSpPr>
        <p:spPr bwMode="auto">
          <a:xfrm>
            <a:off x="3319370" y="547688"/>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11275" name="Text Box 11"/>
          <p:cNvSpPr txBox="1">
            <a:spLocks noChangeArrowheads="1"/>
          </p:cNvSpPr>
          <p:nvPr/>
        </p:nvSpPr>
        <p:spPr bwMode="auto">
          <a:xfrm>
            <a:off x="304800" y="12334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1.Thí nghiệm:</a:t>
            </a:r>
          </a:p>
        </p:txBody>
      </p:sp>
    </p:spTree>
    <p:extLst>
      <p:ext uri="{BB962C8B-B14F-4D97-AF65-F5344CB8AC3E}">
        <p14:creationId xmlns:p14="http://schemas.microsoft.com/office/powerpoint/2010/main" val="3442648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animEffect transition="in" filter="box(in)">
                                      <p:cBhvr>
                                        <p:cTn id="7" dur="500"/>
                                        <p:tgtEl>
                                          <p:spTgt spid="1127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271"/>
                                        </p:tgtEl>
                                        <p:attrNameLst>
                                          <p:attrName>style.visibility</p:attrName>
                                        </p:attrNameLst>
                                      </p:cBhvr>
                                      <p:to>
                                        <p:strVal val="visible"/>
                                      </p:to>
                                    </p:set>
                                    <p:animEffect transition="in" filter="box(in)">
                                      <p:cBhvr>
                                        <p:cTn id="10" dur="500"/>
                                        <p:tgtEl>
                                          <p:spTgt spid="11271"/>
                                        </p:tgtEl>
                                      </p:cBhvr>
                                    </p:animEffect>
                                  </p:childTnLst>
                                </p:cTn>
                              </p:par>
                              <p:par>
                                <p:cTn id="11" presetID="4" presetClass="entr" presetSubtype="16" fill="hold" nodeType="withEffect">
                                  <p:stCondLst>
                                    <p:cond delay="0"/>
                                  </p:stCondLst>
                                  <p:childTnLst>
                                    <p:set>
                                      <p:cBhvr>
                                        <p:cTn id="12" dur="1" fill="hold">
                                          <p:stCondLst>
                                            <p:cond delay="0"/>
                                          </p:stCondLst>
                                        </p:cTn>
                                        <p:tgtEl>
                                          <p:spTgt spid="11270"/>
                                        </p:tgtEl>
                                        <p:attrNameLst>
                                          <p:attrName>style.visibility</p:attrName>
                                        </p:attrNameLst>
                                      </p:cBhvr>
                                      <p:to>
                                        <p:strVal val="visible"/>
                                      </p:to>
                                    </p:set>
                                    <p:animEffect transition="in" filter="box(in)">
                                      <p:cBhvr>
                                        <p:cTn id="13"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P spid="1127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bwMode="auto">
          <a:xfrm>
            <a:off x="6235961" y="-29011"/>
            <a:ext cx="4665435" cy="5042118"/>
            <a:chOff x="683568" y="-315416"/>
            <a:chExt cx="3888432" cy="6142236"/>
          </a:xfrm>
        </p:grpSpPr>
        <p:pic>
          <p:nvPicPr>
            <p:cNvPr id="2663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15416"/>
              <a:ext cx="3888432" cy="614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9652" y="332656"/>
              <a:ext cx="2579346"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a:grpSpLocks/>
          </p:cNvGrpSpPr>
          <p:nvPr/>
        </p:nvGrpSpPr>
        <p:grpSpPr bwMode="auto">
          <a:xfrm>
            <a:off x="766786" y="-29011"/>
            <a:ext cx="4959049" cy="5042118"/>
            <a:chOff x="4818726" y="-163016"/>
            <a:chExt cx="3888432" cy="6142236"/>
          </a:xfrm>
        </p:grpSpPr>
        <p:pic>
          <p:nvPicPr>
            <p:cNvPr id="2663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8726" y="-163016"/>
              <a:ext cx="3888432" cy="614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7"/>
            <p:cNvPicPr>
              <a:picLocks noChangeAspect="1"/>
            </p:cNvPicPr>
            <p:nvPr/>
          </p:nvPicPr>
          <p:blipFill>
            <a:blip r:embed="rId4" cstate="print">
              <a:extLst>
                <a:ext uri="{28A0092B-C50C-407E-A947-70E740481C1C}">
                  <a14:useLocalDpi xmlns:a14="http://schemas.microsoft.com/office/drawing/2010/main" val="0"/>
                </a:ext>
              </a:extLst>
            </a:blip>
            <a:srcRect r="12457"/>
            <a:stretch>
              <a:fillRect/>
            </a:stretch>
          </p:blipFill>
          <p:spPr bwMode="auto">
            <a:xfrm>
              <a:off x="5652119" y="728700"/>
              <a:ext cx="2517885" cy="306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a:grpSpLocks/>
          </p:cNvGrpSpPr>
          <p:nvPr/>
        </p:nvGrpSpPr>
        <p:grpSpPr bwMode="auto">
          <a:xfrm>
            <a:off x="1502157" y="4611231"/>
            <a:ext cx="3488267" cy="861774"/>
            <a:chOff x="4142554" y="3552812"/>
            <a:chExt cx="2615598" cy="861536"/>
          </a:xfrm>
        </p:grpSpPr>
        <p:sp>
          <p:nvSpPr>
            <p:cNvPr id="12" name="Freeform 46"/>
            <p:cNvSpPr>
              <a:spLocks/>
            </p:cNvSpPr>
            <p:nvPr/>
          </p:nvSpPr>
          <p:spPr bwMode="auto">
            <a:xfrm>
              <a:off x="4142554" y="3579792"/>
              <a:ext cx="2615598" cy="806227"/>
            </a:xfrm>
            <a:custGeom>
              <a:avLst/>
              <a:gdLst>
                <a:gd name="T0" fmla="*/ 0 w 2107"/>
                <a:gd name="T1" fmla="*/ 174 h 348"/>
                <a:gd name="T2" fmla="*/ 173 w 2107"/>
                <a:gd name="T3" fmla="*/ 348 h 348"/>
                <a:gd name="T4" fmla="*/ 1933 w 2107"/>
                <a:gd name="T5" fmla="*/ 348 h 348"/>
                <a:gd name="T6" fmla="*/ 2107 w 2107"/>
                <a:gd name="T7" fmla="*/ 174 h 348"/>
                <a:gd name="T8" fmla="*/ 1933 w 2107"/>
                <a:gd name="T9" fmla="*/ 0 h 348"/>
                <a:gd name="T10" fmla="*/ 173 w 2107"/>
                <a:gd name="T11" fmla="*/ 0 h 348"/>
                <a:gd name="T12" fmla="*/ 0 w 2107"/>
                <a:gd name="T13" fmla="*/ 174 h 348"/>
              </a:gdLst>
              <a:ahLst/>
              <a:cxnLst>
                <a:cxn ang="0">
                  <a:pos x="T0" y="T1"/>
                </a:cxn>
                <a:cxn ang="0">
                  <a:pos x="T2" y="T3"/>
                </a:cxn>
                <a:cxn ang="0">
                  <a:pos x="T4" y="T5"/>
                </a:cxn>
                <a:cxn ang="0">
                  <a:pos x="T6" y="T7"/>
                </a:cxn>
                <a:cxn ang="0">
                  <a:pos x="T8" y="T9"/>
                </a:cxn>
                <a:cxn ang="0">
                  <a:pos x="T10" y="T11"/>
                </a:cxn>
                <a:cxn ang="0">
                  <a:pos x="T12" y="T13"/>
                </a:cxn>
              </a:cxnLst>
              <a:rect l="0" t="0" r="r" b="b"/>
              <a:pathLst>
                <a:path w="2107" h="348">
                  <a:moveTo>
                    <a:pt x="0" y="174"/>
                  </a:moveTo>
                  <a:cubicBezTo>
                    <a:pt x="0" y="270"/>
                    <a:pt x="77" y="348"/>
                    <a:pt x="173" y="348"/>
                  </a:cubicBezTo>
                  <a:cubicBezTo>
                    <a:pt x="1933" y="348"/>
                    <a:pt x="1933" y="348"/>
                    <a:pt x="1933" y="348"/>
                  </a:cubicBezTo>
                  <a:cubicBezTo>
                    <a:pt x="2029" y="348"/>
                    <a:pt x="2107" y="270"/>
                    <a:pt x="2107" y="174"/>
                  </a:cubicBezTo>
                  <a:cubicBezTo>
                    <a:pt x="2107" y="78"/>
                    <a:pt x="2029" y="0"/>
                    <a:pt x="1933" y="0"/>
                  </a:cubicBezTo>
                  <a:cubicBezTo>
                    <a:pt x="173" y="0"/>
                    <a:pt x="173" y="0"/>
                    <a:pt x="173" y="0"/>
                  </a:cubicBezTo>
                  <a:cubicBezTo>
                    <a:pt x="77" y="0"/>
                    <a:pt x="0" y="78"/>
                    <a:pt x="0" y="174"/>
                  </a:cubicBezTo>
                  <a:close/>
                </a:path>
              </a:pathLst>
            </a:custGeom>
            <a:solidFill>
              <a:srgbClr val="098CAF"/>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a:solidFill>
                  <a:srgbClr val="000000"/>
                </a:solidFill>
              </a:endParaRPr>
            </a:p>
          </p:txBody>
        </p:sp>
        <p:sp>
          <p:nvSpPr>
            <p:cNvPr id="26634" name="TextBox 175"/>
            <p:cNvSpPr txBox="1">
              <a:spLocks noChangeArrowheads="1"/>
            </p:cNvSpPr>
            <p:nvPr/>
          </p:nvSpPr>
          <p:spPr bwMode="auto">
            <a:xfrm flipH="1">
              <a:off x="4666696" y="3552812"/>
              <a:ext cx="1621658" cy="86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eaLnBrk="0" fontAlgn="base" hangingPunct="0">
                <a:spcBef>
                  <a:spcPct val="0"/>
                </a:spcBef>
                <a:spcAft>
                  <a:spcPct val="0"/>
                </a:spcAft>
              </a:pPr>
              <a:r>
                <a:rPr lang="vi-VN" sz="2500" b="1" smtClean="0">
                  <a:solidFill>
                    <a:srgbClr val="FFFFFF"/>
                  </a:solidFill>
                </a:rPr>
                <a:t>Lomonosov </a:t>
              </a:r>
            </a:p>
            <a:p>
              <a:pPr algn="ctr" eaLnBrk="0" fontAlgn="base" hangingPunct="0">
                <a:spcBef>
                  <a:spcPct val="0"/>
                </a:spcBef>
                <a:spcAft>
                  <a:spcPct val="0"/>
                </a:spcAft>
              </a:pPr>
              <a:r>
                <a:rPr lang="vi-VN" sz="2500" b="1" smtClean="0">
                  <a:solidFill>
                    <a:srgbClr val="FFFFFF"/>
                  </a:solidFill>
                </a:rPr>
                <a:t>(1711 – 1765)</a:t>
              </a:r>
              <a:endParaRPr lang="en-US" sz="2500" b="1" smtClean="0">
                <a:solidFill>
                  <a:srgbClr val="FFFFFF"/>
                </a:solidFill>
              </a:endParaRPr>
            </a:p>
          </p:txBody>
        </p:sp>
      </p:grpSp>
      <p:grpSp>
        <p:nvGrpSpPr>
          <p:cNvPr id="14" name="Group 13"/>
          <p:cNvGrpSpPr>
            <a:grpSpLocks/>
          </p:cNvGrpSpPr>
          <p:nvPr/>
        </p:nvGrpSpPr>
        <p:grpSpPr bwMode="auto">
          <a:xfrm>
            <a:off x="6957417" y="4582894"/>
            <a:ext cx="3488267" cy="861774"/>
            <a:chOff x="4142554" y="3552812"/>
            <a:chExt cx="2615598" cy="861535"/>
          </a:xfrm>
        </p:grpSpPr>
        <p:sp>
          <p:nvSpPr>
            <p:cNvPr id="15" name="Freeform 46"/>
            <p:cNvSpPr>
              <a:spLocks/>
            </p:cNvSpPr>
            <p:nvPr/>
          </p:nvSpPr>
          <p:spPr bwMode="auto">
            <a:xfrm>
              <a:off x="4142554" y="3579793"/>
              <a:ext cx="2615598" cy="806226"/>
            </a:xfrm>
            <a:custGeom>
              <a:avLst/>
              <a:gdLst>
                <a:gd name="T0" fmla="*/ 0 w 2107"/>
                <a:gd name="T1" fmla="*/ 174 h 348"/>
                <a:gd name="T2" fmla="*/ 173 w 2107"/>
                <a:gd name="T3" fmla="*/ 348 h 348"/>
                <a:gd name="T4" fmla="*/ 1933 w 2107"/>
                <a:gd name="T5" fmla="*/ 348 h 348"/>
                <a:gd name="T6" fmla="*/ 2107 w 2107"/>
                <a:gd name="T7" fmla="*/ 174 h 348"/>
                <a:gd name="T8" fmla="*/ 1933 w 2107"/>
                <a:gd name="T9" fmla="*/ 0 h 348"/>
                <a:gd name="T10" fmla="*/ 173 w 2107"/>
                <a:gd name="T11" fmla="*/ 0 h 348"/>
                <a:gd name="T12" fmla="*/ 0 w 2107"/>
                <a:gd name="T13" fmla="*/ 174 h 348"/>
              </a:gdLst>
              <a:ahLst/>
              <a:cxnLst>
                <a:cxn ang="0">
                  <a:pos x="T0" y="T1"/>
                </a:cxn>
                <a:cxn ang="0">
                  <a:pos x="T2" y="T3"/>
                </a:cxn>
                <a:cxn ang="0">
                  <a:pos x="T4" y="T5"/>
                </a:cxn>
                <a:cxn ang="0">
                  <a:pos x="T6" y="T7"/>
                </a:cxn>
                <a:cxn ang="0">
                  <a:pos x="T8" y="T9"/>
                </a:cxn>
                <a:cxn ang="0">
                  <a:pos x="T10" y="T11"/>
                </a:cxn>
                <a:cxn ang="0">
                  <a:pos x="T12" y="T13"/>
                </a:cxn>
              </a:cxnLst>
              <a:rect l="0" t="0" r="r" b="b"/>
              <a:pathLst>
                <a:path w="2107" h="348">
                  <a:moveTo>
                    <a:pt x="0" y="174"/>
                  </a:moveTo>
                  <a:cubicBezTo>
                    <a:pt x="0" y="270"/>
                    <a:pt x="77" y="348"/>
                    <a:pt x="173" y="348"/>
                  </a:cubicBezTo>
                  <a:cubicBezTo>
                    <a:pt x="1933" y="348"/>
                    <a:pt x="1933" y="348"/>
                    <a:pt x="1933" y="348"/>
                  </a:cubicBezTo>
                  <a:cubicBezTo>
                    <a:pt x="2029" y="348"/>
                    <a:pt x="2107" y="270"/>
                    <a:pt x="2107" y="174"/>
                  </a:cubicBezTo>
                  <a:cubicBezTo>
                    <a:pt x="2107" y="78"/>
                    <a:pt x="2029" y="0"/>
                    <a:pt x="1933" y="0"/>
                  </a:cubicBezTo>
                  <a:cubicBezTo>
                    <a:pt x="173" y="0"/>
                    <a:pt x="173" y="0"/>
                    <a:pt x="173" y="0"/>
                  </a:cubicBezTo>
                  <a:cubicBezTo>
                    <a:pt x="77" y="0"/>
                    <a:pt x="0" y="78"/>
                    <a:pt x="0" y="174"/>
                  </a:cubicBezTo>
                  <a:close/>
                </a:path>
              </a:pathLst>
            </a:custGeom>
            <a:solidFill>
              <a:srgbClr val="098CAF"/>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a:solidFill>
                  <a:srgbClr val="000000"/>
                </a:solidFill>
              </a:endParaRPr>
            </a:p>
          </p:txBody>
        </p:sp>
        <p:sp>
          <p:nvSpPr>
            <p:cNvPr id="26632" name="TextBox 175"/>
            <p:cNvSpPr txBox="1">
              <a:spLocks noChangeArrowheads="1"/>
            </p:cNvSpPr>
            <p:nvPr/>
          </p:nvSpPr>
          <p:spPr bwMode="auto">
            <a:xfrm flipH="1">
              <a:off x="4660045" y="3552812"/>
              <a:ext cx="1634927" cy="86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eaLnBrk="0" fontAlgn="base" hangingPunct="0">
                <a:spcBef>
                  <a:spcPct val="0"/>
                </a:spcBef>
                <a:spcAft>
                  <a:spcPct val="0"/>
                </a:spcAft>
              </a:pPr>
              <a:r>
                <a:rPr lang="vi-VN" sz="2500" b="1" smtClean="0">
                  <a:solidFill>
                    <a:srgbClr val="FFFFFF"/>
                  </a:solidFill>
                </a:rPr>
                <a:t>Lavoisier </a:t>
              </a:r>
            </a:p>
            <a:p>
              <a:pPr algn="ctr" eaLnBrk="0" fontAlgn="base" hangingPunct="0">
                <a:spcBef>
                  <a:spcPct val="0"/>
                </a:spcBef>
                <a:spcAft>
                  <a:spcPct val="0"/>
                </a:spcAft>
              </a:pPr>
              <a:r>
                <a:rPr lang="vi-VN" sz="2500" b="1" smtClean="0">
                  <a:solidFill>
                    <a:srgbClr val="FFFFFF"/>
                  </a:solidFill>
                </a:rPr>
                <a:t>(1743 – 1794)</a:t>
              </a:r>
              <a:endParaRPr lang="en-US" sz="2500" b="1" smtClean="0">
                <a:solidFill>
                  <a:srgbClr val="FFFFFF"/>
                </a:solidFill>
              </a:endParaRPr>
            </a:p>
          </p:txBody>
        </p:sp>
      </p:grpSp>
      <p:sp>
        <p:nvSpPr>
          <p:cNvPr id="26630" name="Rectangle 1"/>
          <p:cNvSpPr>
            <a:spLocks noChangeArrowheads="1"/>
          </p:cNvSpPr>
          <p:nvPr/>
        </p:nvSpPr>
        <p:spPr bwMode="auto">
          <a:xfrm>
            <a:off x="0" y="5473021"/>
            <a:ext cx="12090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en-US" sz="2800" b="1" i="1" smtClean="0">
                <a:solidFill>
                  <a:srgbClr val="0000FF"/>
                </a:solidFill>
                <a:latin typeface="Times New Roman" pitchFamily="18" charset="0"/>
              </a:rPr>
              <a:t>Hai nhà khoa học Lô-mô-nô-xôp (người Nga) và La-voa-diê (người Pháp) đã tiến hành độc lập với nhau những thí nghiệm được cân đo chính xác, từ đó phát hiện ra định luật Bảo toàn khối lượng</a:t>
            </a:r>
            <a:r>
              <a:rPr lang="en-US" sz="2800" b="1" smtClean="0">
                <a:solidFill>
                  <a:srgbClr val="0000FF"/>
                </a:solidFill>
                <a:latin typeface="Times New Roman" pitchFamily="18" charset="0"/>
              </a:rPr>
              <a:t>.</a:t>
            </a:r>
          </a:p>
        </p:txBody>
      </p:sp>
    </p:spTree>
    <p:extLst>
      <p:ext uri="{BB962C8B-B14F-4D97-AF65-F5344CB8AC3E}">
        <p14:creationId xmlns:p14="http://schemas.microsoft.com/office/powerpoint/2010/main" val="107439278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par>
                          <p:cTn id="15" fill="hold" nodeType="afterGroup">
                            <p:stCondLst>
                              <p:cond delay="1000"/>
                            </p:stCondLst>
                            <p:childTnLst>
                              <p:par>
                                <p:cTn id="16" presetID="22" presetClass="entr" presetSubtype="1"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2" name="Text Box 6"/>
          <p:cNvSpPr txBox="1">
            <a:spLocks noChangeArrowheads="1"/>
          </p:cNvSpPr>
          <p:nvPr/>
        </p:nvSpPr>
        <p:spPr bwMode="auto">
          <a:xfrm>
            <a:off x="1117600" y="4343441"/>
            <a:ext cx="294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smtClean="0">
                <a:solidFill>
                  <a:srgbClr val="000000"/>
                </a:solidFill>
              </a:rPr>
              <a:t> </a:t>
            </a:r>
            <a:r>
              <a:rPr lang="en-US" sz="2800" b="1" i="1" smtClean="0">
                <a:solidFill>
                  <a:srgbClr val="000000"/>
                </a:solidFill>
                <a:latin typeface="Times New Roman" pitchFamily="18" charset="0"/>
              </a:rPr>
              <a:t>Lômônôxốp</a:t>
            </a:r>
          </a:p>
        </p:txBody>
      </p:sp>
      <p:sp>
        <p:nvSpPr>
          <p:cNvPr id="132103" name="Text Box 7"/>
          <p:cNvSpPr txBox="1">
            <a:spLocks noChangeArrowheads="1"/>
          </p:cNvSpPr>
          <p:nvPr/>
        </p:nvSpPr>
        <p:spPr bwMode="auto">
          <a:xfrm>
            <a:off x="7924800" y="4281488"/>
            <a:ext cx="2438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smtClean="0">
                <a:solidFill>
                  <a:srgbClr val="000000"/>
                </a:solidFill>
              </a:rPr>
              <a:t> </a:t>
            </a:r>
            <a:r>
              <a:rPr lang="en-US" sz="2800" b="1" i="1" smtClean="0">
                <a:solidFill>
                  <a:srgbClr val="000000"/>
                </a:solidFill>
                <a:latin typeface="Times New Roman" pitchFamily="18" charset="0"/>
              </a:rPr>
              <a:t>Lavoađi</a:t>
            </a:r>
            <a:r>
              <a:rPr lang="en-US" sz="2400" b="1" i="1" smtClean="0">
                <a:solidFill>
                  <a:srgbClr val="000000"/>
                </a:solidFill>
              </a:rPr>
              <a:t>ê</a:t>
            </a:r>
          </a:p>
        </p:txBody>
      </p:sp>
      <p:sp>
        <p:nvSpPr>
          <p:cNvPr id="132104" name="AutoShape 8"/>
          <p:cNvSpPr>
            <a:spLocks noChangeArrowheads="1"/>
          </p:cNvSpPr>
          <p:nvPr/>
        </p:nvSpPr>
        <p:spPr bwMode="auto">
          <a:xfrm>
            <a:off x="5892800" y="0"/>
            <a:ext cx="6299200" cy="4876800"/>
          </a:xfrm>
          <a:prstGeom prst="cloudCallout">
            <a:avLst>
              <a:gd name="adj1" fmla="val -70935"/>
              <a:gd name="adj2" fmla="val 16472"/>
            </a:avLst>
          </a:prstGeom>
          <a:gradFill rotWithShape="0">
            <a:gsLst>
              <a:gs pos="0">
                <a:schemeClr val="hlink">
                  <a:alpha val="39000"/>
                </a:schemeClr>
              </a:gs>
              <a:gs pos="100000">
                <a:schemeClr val="hlink">
                  <a:gamma/>
                  <a:tint val="18039"/>
                  <a:invGamma/>
                  <a:alpha val="39000"/>
                </a:schemeClr>
              </a:gs>
            </a:gsLst>
            <a:lin ang="5400000" scaled="1"/>
          </a:gradFill>
          <a:ln w="9525">
            <a:pattFill prst="dkHorz">
              <a:fgClr>
                <a:srgbClr val="FF3300"/>
              </a:fgClr>
              <a:bgClr>
                <a:srgbClr val="FF3300"/>
              </a:bgClr>
            </a:patt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vi-VN" sz="3600" smtClean="0">
              <a:solidFill>
                <a:srgbClr val="000000"/>
              </a:solidFill>
              <a:effectLst>
                <a:outerShdw blurRad="38100" dist="38100" dir="2700000" algn="tl">
                  <a:srgbClr val="FFFFFF"/>
                </a:outerShdw>
              </a:effectLst>
              <a:latin typeface=".VnTime" pitchFamily="34" charset="0"/>
              <a:cs typeface="Arial" charset="0"/>
            </a:endParaRPr>
          </a:p>
        </p:txBody>
      </p:sp>
      <p:sp>
        <p:nvSpPr>
          <p:cNvPr id="132105" name="Text Box 9"/>
          <p:cNvSpPr txBox="1">
            <a:spLocks noChangeArrowheads="1"/>
          </p:cNvSpPr>
          <p:nvPr/>
        </p:nvSpPr>
        <p:spPr bwMode="auto">
          <a:xfrm>
            <a:off x="6908800" y="1146176"/>
            <a:ext cx="4165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i="1" smtClean="0">
                <a:solidFill>
                  <a:srgbClr val="000000"/>
                </a:solidFill>
                <a:latin typeface="Times New Roman" pitchFamily="18" charset="0"/>
              </a:rPr>
              <a:t>“ Trong một phản ứng hoá học , tổng  khối lượng của các chất sản phẩm bằng tổng khối lượng các chất tham gia phản ứng .”</a:t>
            </a:r>
          </a:p>
        </p:txBody>
      </p:sp>
      <p:pic>
        <p:nvPicPr>
          <p:cNvPr id="13210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31885" y="1366607"/>
            <a:ext cx="2737147" cy="3437185"/>
          </a:xfrm>
          <a:prstGeom prst="rect">
            <a:avLst/>
          </a:prstGeom>
          <a:noFill/>
          <a:extLst>
            <a:ext uri="{909E8E84-426E-40DD-AFC4-6F175D3DCCD1}">
              <a14:hiddenFill xmlns:a14="http://schemas.microsoft.com/office/drawing/2010/main">
                <a:solidFill>
                  <a:srgbClr val="FFFFFF"/>
                </a:solidFill>
              </a14:hiddenFill>
            </a:ext>
          </a:extLst>
        </p:spPr>
      </p:pic>
      <p:pic>
        <p:nvPicPr>
          <p:cNvPr id="13210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05371" y="781708"/>
            <a:ext cx="2757716" cy="3333092"/>
          </a:xfrm>
          <a:prstGeom prst="rect">
            <a:avLst/>
          </a:prstGeom>
          <a:noFill/>
          <a:extLst>
            <a:ext uri="{909E8E84-426E-40DD-AFC4-6F175D3DCCD1}">
              <a14:hiddenFill xmlns:a14="http://schemas.microsoft.com/office/drawing/2010/main">
                <a:solidFill>
                  <a:srgbClr val="FFFFFF"/>
                </a:solidFill>
              </a14:hiddenFill>
            </a:ext>
          </a:extLst>
        </p:spPr>
      </p:pic>
      <p:sp>
        <p:nvSpPr>
          <p:cNvPr id="132108" name="Text Box 12"/>
          <p:cNvSpPr txBox="1">
            <a:spLocks noChangeArrowheads="1"/>
          </p:cNvSpPr>
          <p:nvPr/>
        </p:nvSpPr>
        <p:spPr bwMode="auto">
          <a:xfrm>
            <a:off x="3517903" y="990641"/>
            <a:ext cx="2781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FF0000"/>
                </a:solidFill>
                <a:latin typeface="Times New Roman" pitchFamily="18" charset="0"/>
              </a:rPr>
              <a:t>Lômônôxốp</a:t>
            </a:r>
          </a:p>
        </p:txBody>
      </p:sp>
      <p:sp>
        <p:nvSpPr>
          <p:cNvPr id="132109" name="Text Box 13"/>
          <p:cNvSpPr txBox="1">
            <a:spLocks noChangeArrowheads="1"/>
          </p:cNvSpPr>
          <p:nvPr/>
        </p:nvSpPr>
        <p:spPr bwMode="auto">
          <a:xfrm>
            <a:off x="4030133" y="4724441"/>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FF0000"/>
                </a:solidFill>
                <a:latin typeface="Times New Roman" pitchFamily="18" charset="0"/>
              </a:rPr>
              <a:t>Lavoađiê</a:t>
            </a:r>
          </a:p>
        </p:txBody>
      </p:sp>
      <p:sp>
        <p:nvSpPr>
          <p:cNvPr id="132111" name="Text Box 15"/>
          <p:cNvSpPr txBox="1">
            <a:spLocks noChangeArrowheads="1"/>
          </p:cNvSpPr>
          <p:nvPr/>
        </p:nvSpPr>
        <p:spPr bwMode="auto">
          <a:xfrm>
            <a:off x="6908800" y="1600235"/>
            <a:ext cx="406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i="1" smtClean="0">
                <a:solidFill>
                  <a:srgbClr val="000000"/>
                </a:solidFill>
                <a:latin typeface="Times New Roman" pitchFamily="18" charset="0"/>
              </a:rPr>
              <a:t>ĐỊNH LUẬT BẢO TOÀN KHỐI LƯỢNG</a:t>
            </a:r>
          </a:p>
        </p:txBody>
      </p:sp>
    </p:spTree>
    <p:extLst>
      <p:ext uri="{BB962C8B-B14F-4D97-AF65-F5344CB8AC3E}">
        <p14:creationId xmlns:p14="http://schemas.microsoft.com/office/powerpoint/2010/main" val="2076263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grpId="0" nodeType="withEffect">
                                  <p:stCondLst>
                                    <p:cond delay="0"/>
                                  </p:stCondLst>
                                  <p:childTnLst>
                                    <p:animEffect transition="out" filter="blinds(horizontal)">
                                      <p:cBhvr>
                                        <p:cTn id="6" dur="500"/>
                                        <p:tgtEl>
                                          <p:spTgt spid="132102"/>
                                        </p:tgtEl>
                                      </p:cBhvr>
                                    </p:animEffect>
                                    <p:set>
                                      <p:cBhvr>
                                        <p:cTn id="7" dur="1" fill="hold">
                                          <p:stCondLst>
                                            <p:cond delay="499"/>
                                          </p:stCondLst>
                                        </p:cTn>
                                        <p:tgtEl>
                                          <p:spTgt spid="13210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32103"/>
                                        </p:tgtEl>
                                      </p:cBhvr>
                                    </p:animEffect>
                                    <p:set>
                                      <p:cBhvr>
                                        <p:cTn id="10" dur="1" fill="hold">
                                          <p:stCondLst>
                                            <p:cond delay="499"/>
                                          </p:stCondLst>
                                        </p:cTn>
                                        <p:tgtEl>
                                          <p:spTgt spid="132103"/>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132106"/>
                                        </p:tgtEl>
                                        <p:attrNameLst>
                                          <p:attrName>style.visibility</p:attrName>
                                        </p:attrNameLst>
                                      </p:cBhvr>
                                      <p:to>
                                        <p:strVal val="visible"/>
                                      </p:to>
                                    </p:set>
                                    <p:animEffect transition="in" filter="blinds(horizontal)">
                                      <p:cBhvr>
                                        <p:cTn id="13" dur="500"/>
                                        <p:tgtEl>
                                          <p:spTgt spid="132106"/>
                                        </p:tgtEl>
                                      </p:cBhvr>
                                    </p:animEffect>
                                  </p:childTnLst>
                                </p:cTn>
                              </p:par>
                              <p:par>
                                <p:cTn id="14" presetID="3" presetClass="entr" presetSubtype="10" fill="hold" nodeType="withEffect">
                                  <p:stCondLst>
                                    <p:cond delay="0"/>
                                  </p:stCondLst>
                                  <p:childTnLst>
                                    <p:set>
                                      <p:cBhvr>
                                        <p:cTn id="15" dur="1" fill="hold">
                                          <p:stCondLst>
                                            <p:cond delay="0"/>
                                          </p:stCondLst>
                                        </p:cTn>
                                        <p:tgtEl>
                                          <p:spTgt spid="132107"/>
                                        </p:tgtEl>
                                        <p:attrNameLst>
                                          <p:attrName>style.visibility</p:attrName>
                                        </p:attrNameLst>
                                      </p:cBhvr>
                                      <p:to>
                                        <p:strVal val="visible"/>
                                      </p:to>
                                    </p:set>
                                    <p:animEffect transition="in" filter="blinds(horizontal)">
                                      <p:cBhvr>
                                        <p:cTn id="16" dur="500"/>
                                        <p:tgtEl>
                                          <p:spTgt spid="132107"/>
                                        </p:tgtEl>
                                      </p:cBhvr>
                                    </p:animEffect>
                                  </p:childTnLst>
                                </p:cTn>
                              </p:par>
                              <p:par>
                                <p:cTn id="17" presetID="3" presetClass="entr" presetSubtype="10" fill="hold" grpId="1" nodeType="withEffect">
                                  <p:stCondLst>
                                    <p:cond delay="0"/>
                                  </p:stCondLst>
                                  <p:childTnLst>
                                    <p:set>
                                      <p:cBhvr>
                                        <p:cTn id="18" dur="1" fill="hold">
                                          <p:stCondLst>
                                            <p:cond delay="0"/>
                                          </p:stCondLst>
                                        </p:cTn>
                                        <p:tgtEl>
                                          <p:spTgt spid="132102"/>
                                        </p:tgtEl>
                                        <p:attrNameLst>
                                          <p:attrName>style.visibility</p:attrName>
                                        </p:attrNameLst>
                                      </p:cBhvr>
                                      <p:to>
                                        <p:strVal val="visible"/>
                                      </p:to>
                                    </p:set>
                                    <p:animEffect transition="in" filter="blinds(horizontal)">
                                      <p:cBhvr>
                                        <p:cTn id="19" dur="500"/>
                                        <p:tgtEl>
                                          <p:spTgt spid="132102"/>
                                        </p:tgtEl>
                                      </p:cBhvr>
                                    </p:animEffect>
                                  </p:childTnLst>
                                </p:cTn>
                              </p:par>
                              <p:par>
                                <p:cTn id="20" presetID="3" presetClass="entr" presetSubtype="10" fill="hold" grpId="1" nodeType="withEffect">
                                  <p:stCondLst>
                                    <p:cond delay="0"/>
                                  </p:stCondLst>
                                  <p:childTnLst>
                                    <p:set>
                                      <p:cBhvr>
                                        <p:cTn id="21" dur="1" fill="hold">
                                          <p:stCondLst>
                                            <p:cond delay="0"/>
                                          </p:stCondLst>
                                        </p:cTn>
                                        <p:tgtEl>
                                          <p:spTgt spid="132103"/>
                                        </p:tgtEl>
                                        <p:attrNameLst>
                                          <p:attrName>style.visibility</p:attrName>
                                        </p:attrNameLst>
                                      </p:cBhvr>
                                      <p:to>
                                        <p:strVal val="visible"/>
                                      </p:to>
                                    </p:set>
                                    <p:animEffect transition="in" filter="blinds(horizontal)">
                                      <p:cBhvr>
                                        <p:cTn id="22" dur="500"/>
                                        <p:tgtEl>
                                          <p:spTgt spid="132103"/>
                                        </p:tgtEl>
                                      </p:cBhvr>
                                    </p:animEffect>
                                  </p:childTnLst>
                                </p:cTn>
                              </p:par>
                              <p:par>
                                <p:cTn id="23" presetID="3" presetClass="entr" presetSubtype="10" fill="hold" grpId="2" nodeType="withEffect">
                                  <p:stCondLst>
                                    <p:cond delay="0"/>
                                  </p:stCondLst>
                                  <p:childTnLst>
                                    <p:set>
                                      <p:cBhvr>
                                        <p:cTn id="24" dur="1" fill="hold">
                                          <p:stCondLst>
                                            <p:cond delay="0"/>
                                          </p:stCondLst>
                                        </p:cTn>
                                        <p:tgtEl>
                                          <p:spTgt spid="132102"/>
                                        </p:tgtEl>
                                        <p:attrNameLst>
                                          <p:attrName>style.visibility</p:attrName>
                                        </p:attrNameLst>
                                      </p:cBhvr>
                                      <p:to>
                                        <p:strVal val="visible"/>
                                      </p:to>
                                    </p:set>
                                    <p:animEffect transition="in" filter="blinds(horizontal)">
                                      <p:cBhvr>
                                        <p:cTn id="25" dur="500"/>
                                        <p:tgtEl>
                                          <p:spTgt spid="132102"/>
                                        </p:tgtEl>
                                      </p:cBhvr>
                                    </p:animEffect>
                                  </p:childTnLst>
                                </p:cTn>
                              </p:par>
                              <p:par>
                                <p:cTn id="26" presetID="0" presetClass="path" presetSubtype="0" accel="50000" decel="50000" fill="hold" nodeType="withEffect">
                                  <p:stCondLst>
                                    <p:cond delay="0"/>
                                  </p:stCondLst>
                                  <p:childTnLst>
                                    <p:animMotion origin="layout" path="M -0.00018 2.22222E-6 C -0.0165 -0.00764 -0.0316 -0.0169 -0.04705 -0.02431 C -0.06007 -0.03056 -0.04827 -0.02176 -0.06094 -0.03056 C -0.09271 -0.05347 -0.12118 -0.07824 -0.15261 -0.1007 C -0.16025 -0.10672 -0.16389 -0.11597 -0.17084 -0.12222 " pathEditMode="relative" rAng="0" ptsTypes="ffffA">
                                      <p:cBhvr>
                                        <p:cTn id="27" dur="2000" fill="hold"/>
                                        <p:tgtEl>
                                          <p:spTgt spid="132106"/>
                                        </p:tgtEl>
                                        <p:attrNameLst>
                                          <p:attrName>ppt_x</p:attrName>
                                          <p:attrName>ppt_y</p:attrName>
                                        </p:attrNameLst>
                                      </p:cBhvr>
                                      <p:rCtr x="-8542" y="-6111"/>
                                    </p:animMotion>
                                  </p:childTnLst>
                                </p:cTn>
                              </p:par>
                              <p:par>
                                <p:cTn id="28" presetID="0" presetClass="path" presetSubtype="0" accel="50000" decel="50000" fill="hold" nodeType="withEffect">
                                  <p:stCondLst>
                                    <p:cond delay="0"/>
                                  </p:stCondLst>
                                  <p:childTnLst>
                                    <p:animMotion origin="layout" path="M 0 0.00555 C -0.00694 0.00694 -0.01372 0.00694 -0.02066 0.01088 C -0.02899 0.01551 -0.04462 0.03958 -0.05087 0.04745 C -0.05868 0.05764 -0.06736 0.06412 -0.07517 0.0743 C -0.0842 0.08657 -0.09288 0.10717 -0.10139 0.12176 C -0.13906 0.18449 -0.08576 0.0956 -0.12153 0.14838 C -0.13854 0.17338 -0.12205 0.15856 -0.13594 0.16921 C -0.1375 0.17176 -0.16285 0.21504 -0.16615 0.21713 C -0.17535 0.22291 -0.18403 0.2331 -0.19236 0.24375 C -0.20764 0.26296 -0.22292 0.2875 -0.23889 0.30185 C -0.24253 0.30509 -0.24549 0.31412 -0.24913 0.31782 C -0.27101 0.34143 -0.29497 0.35509 -0.31788 0.3706 C -0.3309 0.37916 -0.3158 0.37268 -0.33194 0.38657 C -0.34375 0.39676 -0.35642 0.39838 -0.3684 0.40741 C -0.39444 0.42708 -0.42014 0.44629 -0.44722 0.45555 C -0.48576 0.45393 -0.52413 0.45324 -0.5625 0.45 C -0.57431 0.44907 -0.58906 0.4331 -0.60104 0.4287 C -0.61059 0.42014 -0.61927 0.41805 -0.62917 0.41805 " pathEditMode="relative" rAng="0" ptsTypes="fffffffffffffffffA">
                                      <p:cBhvr>
                                        <p:cTn id="29" dur="2000" fill="hold"/>
                                        <p:tgtEl>
                                          <p:spTgt spid="132107"/>
                                        </p:tgtEl>
                                        <p:attrNameLst>
                                          <p:attrName>ppt_x</p:attrName>
                                          <p:attrName>ppt_y</p:attrName>
                                        </p:attrNameLst>
                                      </p:cBhvr>
                                      <p:rCtr x="-31458" y="22500"/>
                                    </p:animMotion>
                                  </p:childTnLst>
                                </p:cTn>
                              </p:par>
                              <p:par>
                                <p:cTn id="30" presetID="4" presetClass="entr" presetSubtype="16" fill="hold" grpId="0" nodeType="withEffect">
                                  <p:stCondLst>
                                    <p:cond delay="0"/>
                                  </p:stCondLst>
                                  <p:childTnLst>
                                    <p:set>
                                      <p:cBhvr>
                                        <p:cTn id="31" dur="1" fill="hold">
                                          <p:stCondLst>
                                            <p:cond delay="0"/>
                                          </p:stCondLst>
                                        </p:cTn>
                                        <p:tgtEl>
                                          <p:spTgt spid="132109"/>
                                        </p:tgtEl>
                                        <p:attrNameLst>
                                          <p:attrName>style.visibility</p:attrName>
                                        </p:attrNameLst>
                                      </p:cBhvr>
                                      <p:to>
                                        <p:strVal val="visible"/>
                                      </p:to>
                                    </p:set>
                                    <p:animEffect transition="in" filter="box(in)">
                                      <p:cBhvr>
                                        <p:cTn id="32" dur="500"/>
                                        <p:tgtEl>
                                          <p:spTgt spid="132109"/>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32108"/>
                                        </p:tgtEl>
                                        <p:attrNameLst>
                                          <p:attrName>style.visibility</p:attrName>
                                        </p:attrNameLst>
                                      </p:cBhvr>
                                      <p:to>
                                        <p:strVal val="visible"/>
                                      </p:to>
                                    </p:set>
                                    <p:animEffect transition="in" filter="box(in)">
                                      <p:cBhvr>
                                        <p:cTn id="35" dur="500"/>
                                        <p:tgtEl>
                                          <p:spTgt spid="132108"/>
                                        </p:tgtEl>
                                      </p:cBhvr>
                                    </p:animEffect>
                                  </p:childTnLst>
                                </p:cTn>
                              </p:par>
                              <p:par>
                                <p:cTn id="36" presetID="3" presetClass="entr" presetSubtype="10" fill="hold" grpId="2" nodeType="withEffect">
                                  <p:stCondLst>
                                    <p:cond delay="0"/>
                                  </p:stCondLst>
                                  <p:iterate type="lt">
                                    <p:tmPct val="0"/>
                                  </p:iterate>
                                  <p:childTnLst>
                                    <p:set>
                                      <p:cBhvr>
                                        <p:cTn id="37" dur="1" fill="hold">
                                          <p:stCondLst>
                                            <p:cond delay="0"/>
                                          </p:stCondLst>
                                        </p:cTn>
                                        <p:tgtEl>
                                          <p:spTgt spid="132111"/>
                                        </p:tgtEl>
                                        <p:attrNameLst>
                                          <p:attrName>style.visibility</p:attrName>
                                        </p:attrNameLst>
                                      </p:cBhvr>
                                      <p:to>
                                        <p:strVal val="visible"/>
                                      </p:to>
                                    </p:set>
                                    <p:animEffect transition="in" filter="blinds(horizontal)">
                                      <p:cBhvr>
                                        <p:cTn id="38" dur="500"/>
                                        <p:tgtEl>
                                          <p:spTgt spid="132111"/>
                                        </p:tgtEl>
                                      </p:cBhvr>
                                    </p:animEffect>
                                  </p:childTnLst>
                                </p:cTn>
                              </p:par>
                              <p:par>
                                <p:cTn id="39" presetID="3" presetClass="entr" presetSubtype="10" fill="hold" grpId="1" nodeType="withEffect">
                                  <p:stCondLst>
                                    <p:cond delay="0"/>
                                  </p:stCondLst>
                                  <p:childTnLst>
                                    <p:set>
                                      <p:cBhvr>
                                        <p:cTn id="40" dur="1" fill="hold">
                                          <p:stCondLst>
                                            <p:cond delay="0"/>
                                          </p:stCondLst>
                                        </p:cTn>
                                        <p:tgtEl>
                                          <p:spTgt spid="132104"/>
                                        </p:tgtEl>
                                        <p:attrNameLst>
                                          <p:attrName>style.visibility</p:attrName>
                                        </p:attrNameLst>
                                      </p:cBhvr>
                                      <p:to>
                                        <p:strVal val="visible"/>
                                      </p:to>
                                    </p:set>
                                    <p:animEffect transition="in" filter="blinds(horizontal)">
                                      <p:cBhvr>
                                        <p:cTn id="41" dur="500"/>
                                        <p:tgtEl>
                                          <p:spTgt spid="13210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mph" presetSubtype="0" fill="hold" grpId="0" nodeType="clickEffect">
                                  <p:stCondLst>
                                    <p:cond delay="0"/>
                                  </p:stCondLst>
                                  <p:iterate type="lt">
                                    <p:tmPct val="4000"/>
                                  </p:iterate>
                                  <p:childTnLst>
                                    <p:set>
                                      <p:cBhvr override="childStyle">
                                        <p:cTn id="45" dur="500" fill="hold"/>
                                        <p:tgtEl>
                                          <p:spTgt spid="132111"/>
                                        </p:tgtEl>
                                        <p:attrNameLst>
                                          <p:attrName>style.color</p:attrName>
                                        </p:attrNameLst>
                                      </p:cBhvr>
                                      <p:to>
                                        <p:clrVal>
                                          <a:schemeClr val="accent2"/>
                                        </p:clrVal>
                                      </p:to>
                                    </p:set>
                                    <p:set>
                                      <p:cBhvr>
                                        <p:cTn id="46" dur="500" fill="hold"/>
                                        <p:tgtEl>
                                          <p:spTgt spid="132111"/>
                                        </p:tgtEl>
                                        <p:attrNameLst>
                                          <p:attrName>fillcolor</p:attrName>
                                        </p:attrNameLst>
                                      </p:cBhvr>
                                      <p:to>
                                        <p:clrVal>
                                          <a:schemeClr val="accent2"/>
                                        </p:clrVal>
                                      </p:to>
                                    </p:set>
                                    <p:set>
                                      <p:cBhvr>
                                        <p:cTn id="47" dur="500" fill="hold"/>
                                        <p:tgtEl>
                                          <p:spTgt spid="132111"/>
                                        </p:tgtEl>
                                        <p:attrNameLst>
                                          <p:attrName>fill.type</p:attrName>
                                        </p:attrNameLst>
                                      </p:cBhvr>
                                      <p:to>
                                        <p:strVal val="solid"/>
                                      </p:to>
                                    </p:set>
                                  </p:childTnLst>
                                </p:cTn>
                              </p:par>
                              <p:par>
                                <p:cTn id="48" presetID="3" presetClass="exit" presetSubtype="10" fill="hold" grpId="1" nodeType="withEffect">
                                  <p:stCondLst>
                                    <p:cond delay="0"/>
                                  </p:stCondLst>
                                  <p:iterate type="lt">
                                    <p:tmPct val="0"/>
                                  </p:iterate>
                                  <p:childTnLst>
                                    <p:animEffect transition="out" filter="blinds(horizontal)">
                                      <p:cBhvr>
                                        <p:cTn id="49" dur="500"/>
                                        <p:tgtEl>
                                          <p:spTgt spid="132111"/>
                                        </p:tgtEl>
                                      </p:cBhvr>
                                    </p:animEffect>
                                    <p:set>
                                      <p:cBhvr>
                                        <p:cTn id="50" dur="1" fill="hold">
                                          <p:stCondLst>
                                            <p:cond delay="499"/>
                                          </p:stCondLst>
                                        </p:cTn>
                                        <p:tgtEl>
                                          <p:spTgt spid="132111"/>
                                        </p:tgtEl>
                                        <p:attrNameLst>
                                          <p:attrName>style.visibility</p:attrName>
                                        </p:attrNameLst>
                                      </p:cBhvr>
                                      <p:to>
                                        <p:strVal val="hidden"/>
                                      </p:to>
                                    </p:set>
                                  </p:childTnLst>
                                </p:cTn>
                              </p:par>
                              <p:par>
                                <p:cTn id="51" presetID="8" presetClass="entr" presetSubtype="16" fill="hold" grpId="0" nodeType="withEffect">
                                  <p:stCondLst>
                                    <p:cond delay="0"/>
                                  </p:stCondLst>
                                  <p:childTnLst>
                                    <p:set>
                                      <p:cBhvr>
                                        <p:cTn id="52" dur="1" fill="hold">
                                          <p:stCondLst>
                                            <p:cond delay="0"/>
                                          </p:stCondLst>
                                        </p:cTn>
                                        <p:tgtEl>
                                          <p:spTgt spid="132105"/>
                                        </p:tgtEl>
                                        <p:attrNameLst>
                                          <p:attrName>style.visibility</p:attrName>
                                        </p:attrNameLst>
                                      </p:cBhvr>
                                      <p:to>
                                        <p:strVal val="visible"/>
                                      </p:to>
                                    </p:set>
                                    <p:animEffect transition="in" filter="diamond(in)">
                                      <p:cBhvr>
                                        <p:cTn id="53" dur="1000"/>
                                        <p:tgtEl>
                                          <p:spTgt spid="132105"/>
                                        </p:tgtEl>
                                      </p:cBhvr>
                                    </p:animEffect>
                                  </p:childTnLst>
                                </p:cTn>
                              </p:par>
                              <p:par>
                                <p:cTn id="54" presetID="8" presetClass="entr" presetSubtype="16" fill="hold" grpId="0" nodeType="withEffect">
                                  <p:stCondLst>
                                    <p:cond delay="0"/>
                                  </p:stCondLst>
                                  <p:childTnLst>
                                    <p:set>
                                      <p:cBhvr>
                                        <p:cTn id="55" dur="1" fill="hold">
                                          <p:stCondLst>
                                            <p:cond delay="0"/>
                                          </p:stCondLst>
                                        </p:cTn>
                                        <p:tgtEl>
                                          <p:spTgt spid="132104"/>
                                        </p:tgtEl>
                                        <p:attrNameLst>
                                          <p:attrName>style.visibility</p:attrName>
                                        </p:attrNameLst>
                                      </p:cBhvr>
                                      <p:to>
                                        <p:strVal val="visible"/>
                                      </p:to>
                                    </p:set>
                                    <p:animEffect transition="in" filter="diamond(in)">
                                      <p:cBhvr>
                                        <p:cTn id="56" dur="1000"/>
                                        <p:tgtEl>
                                          <p:spTgt spid="13210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6" presetClass="emph" presetSubtype="0" fill="hold" grpId="1" nodeType="clickEffect">
                                  <p:stCondLst>
                                    <p:cond delay="0"/>
                                  </p:stCondLst>
                                  <p:childTnLst>
                                    <p:animScale>
                                      <p:cBhvr>
                                        <p:cTn id="60" dur="2000" fill="hold"/>
                                        <p:tgtEl>
                                          <p:spTgt spid="13210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p:bldP spid="132102" grpId="1"/>
      <p:bldP spid="132102" grpId="2"/>
      <p:bldP spid="132103" grpId="0"/>
      <p:bldP spid="132103" grpId="1"/>
      <p:bldP spid="132104" grpId="0" animBg="1"/>
      <p:bldP spid="132104" grpId="1" animBg="1"/>
      <p:bldP spid="132105" grpId="0"/>
      <p:bldP spid="132105" grpId="1"/>
      <p:bldP spid="132108" grpId="0"/>
      <p:bldP spid="132109" grpId="0"/>
      <p:bldP spid="132111" grpId="0"/>
      <p:bldP spid="132111" grpId="1"/>
      <p:bldP spid="132111"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406400" y="1843088"/>
            <a:ext cx="406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2. Định luật:</a:t>
            </a:r>
          </a:p>
        </p:txBody>
      </p:sp>
      <p:sp>
        <p:nvSpPr>
          <p:cNvPr id="147462" name="Text Box 6"/>
          <p:cNvSpPr txBox="1">
            <a:spLocks noChangeArrowheads="1"/>
          </p:cNvSpPr>
          <p:nvPr/>
        </p:nvSpPr>
        <p:spPr bwMode="auto">
          <a:xfrm>
            <a:off x="493220" y="190501"/>
            <a:ext cx="20874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147463" name="Text Box 7"/>
          <p:cNvSpPr txBox="1">
            <a:spLocks noChangeArrowheads="1"/>
          </p:cNvSpPr>
          <p:nvPr/>
        </p:nvSpPr>
        <p:spPr bwMode="auto">
          <a:xfrm>
            <a:off x="3217771" y="700088"/>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147464" name="Text Box 8"/>
          <p:cNvSpPr txBox="1">
            <a:spLocks noChangeArrowheads="1"/>
          </p:cNvSpPr>
          <p:nvPr/>
        </p:nvSpPr>
        <p:spPr bwMode="auto">
          <a:xfrm>
            <a:off x="304800" y="13096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
        <p:nvSpPr>
          <p:cNvPr id="147465" name="Text Box 9"/>
          <p:cNvSpPr txBox="1">
            <a:spLocks noChangeArrowheads="1"/>
          </p:cNvSpPr>
          <p:nvPr/>
        </p:nvSpPr>
        <p:spPr bwMode="auto">
          <a:xfrm>
            <a:off x="508000" y="2224088"/>
            <a:ext cx="8128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800" b="1" smtClean="0">
                <a:solidFill>
                  <a:srgbClr val="FF3300"/>
                </a:solidFill>
                <a:latin typeface=".VnTime" pitchFamily="34" charset="0"/>
                <a:sym typeface="Wingdings" pitchFamily="2" charset="2"/>
              </a:rPr>
              <a:t></a:t>
            </a:r>
          </a:p>
        </p:txBody>
      </p:sp>
      <p:sp>
        <p:nvSpPr>
          <p:cNvPr id="147466" name="Text Box 10"/>
          <p:cNvSpPr txBox="1">
            <a:spLocks noChangeArrowheads="1"/>
          </p:cNvSpPr>
          <p:nvPr/>
        </p:nvSpPr>
        <p:spPr bwMode="auto">
          <a:xfrm>
            <a:off x="304801" y="3122653"/>
            <a:ext cx="1164045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800" b="1" i="1" smtClean="0">
                <a:solidFill>
                  <a:srgbClr val="000000"/>
                </a:solidFill>
                <a:latin typeface="Times New Roman" pitchFamily="18" charset="0"/>
              </a:rPr>
              <a:t>Trong một phản ứng hoá học: </a:t>
            </a:r>
          </a:p>
          <a:p>
            <a:pPr fontAlgn="base">
              <a:spcBef>
                <a:spcPct val="50000"/>
              </a:spcBef>
              <a:spcAft>
                <a:spcPct val="0"/>
              </a:spcAft>
            </a:pPr>
            <a:r>
              <a:rPr lang="en-US" sz="2800" b="1" i="1">
                <a:solidFill>
                  <a:srgbClr val="000000"/>
                </a:solidFill>
                <a:latin typeface="Times New Roman" pitchFamily="18" charset="0"/>
              </a:rPr>
              <a:t>T</a:t>
            </a:r>
            <a:r>
              <a:rPr lang="en-US" sz="2800" b="1" i="1" smtClean="0">
                <a:solidFill>
                  <a:srgbClr val="000000"/>
                </a:solidFill>
                <a:latin typeface="Times New Roman" pitchFamily="18" charset="0"/>
              </a:rPr>
              <a:t>ổng khối lượng của các chất sản phẩm </a:t>
            </a:r>
            <a:r>
              <a:rPr lang="en-US" sz="2800" b="1" i="1" smtClean="0">
                <a:solidFill>
                  <a:srgbClr val="FF0000"/>
                </a:solidFill>
                <a:latin typeface="Times New Roman" pitchFamily="18" charset="0"/>
              </a:rPr>
              <a:t>bằng</a:t>
            </a:r>
            <a:r>
              <a:rPr lang="en-US" sz="2800" b="1" i="1" smtClean="0">
                <a:solidFill>
                  <a:srgbClr val="000000"/>
                </a:solidFill>
                <a:latin typeface="Times New Roman" pitchFamily="18" charset="0"/>
              </a:rPr>
              <a:t> tổng khối lượng các chất tham gia phản ứng.</a:t>
            </a:r>
          </a:p>
          <a:p>
            <a:pPr fontAlgn="base">
              <a:spcBef>
                <a:spcPct val="50000"/>
              </a:spcBef>
              <a:spcAft>
                <a:spcPct val="0"/>
              </a:spcAft>
            </a:pPr>
            <a:endParaRPr lang="en-US" sz="2800" b="1" i="1" smtClean="0">
              <a:solidFill>
                <a:srgbClr val="000000"/>
              </a:solidFill>
              <a:latin typeface="Times New Roman" pitchFamily="18" charset="0"/>
            </a:endParaRPr>
          </a:p>
        </p:txBody>
      </p:sp>
      <p:sp>
        <p:nvSpPr>
          <p:cNvPr id="147467" name="Text Box 11"/>
          <p:cNvSpPr txBox="1">
            <a:spLocks noChangeArrowheads="1"/>
          </p:cNvSpPr>
          <p:nvPr/>
        </p:nvSpPr>
        <p:spPr bwMode="auto">
          <a:xfrm>
            <a:off x="1320826" y="2376488"/>
            <a:ext cx="19623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000000"/>
                </a:solidFill>
                <a:latin typeface="Times New Roman" pitchFamily="18" charset="0"/>
              </a:rPr>
              <a:t>* Nội dung:</a:t>
            </a:r>
          </a:p>
        </p:txBody>
      </p:sp>
    </p:spTree>
    <p:extLst>
      <p:ext uri="{BB962C8B-B14F-4D97-AF65-F5344CB8AC3E}">
        <p14:creationId xmlns:p14="http://schemas.microsoft.com/office/powerpoint/2010/main" val="1708002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147465"/>
                                        </p:tgtEl>
                                        <p:attrNameLst>
                                          <p:attrName>style.visibility</p:attrName>
                                        </p:attrNameLst>
                                      </p:cBhvr>
                                      <p:to>
                                        <p:strVal val="visible"/>
                                      </p:to>
                                    </p:set>
                                  </p:childTnLst>
                                </p:cTn>
                              </p:par>
                              <p:par>
                                <p:cTn id="7" presetID="36" presetClass="emph" presetSubtype="0" repeatCount="indefinite" fill="hold" nodeType="withEffect">
                                  <p:stCondLst>
                                    <p:cond delay="0"/>
                                  </p:stCondLst>
                                  <p:iterate type="lt">
                                    <p:tmPct val="10000"/>
                                  </p:iterate>
                                  <p:childTnLst>
                                    <p:animScale>
                                      <p:cBhvr>
                                        <p:cTn id="8" dur="500" autoRev="1" fill="hold">
                                          <p:stCondLst>
                                            <p:cond delay="0"/>
                                          </p:stCondLst>
                                        </p:cTn>
                                        <p:tgtEl>
                                          <p:spTgt spid="147465"/>
                                        </p:tgtEl>
                                      </p:cBhvr>
                                      <p:to x="80000" y="100000"/>
                                    </p:animScale>
                                    <p:anim by="(#ppt_w*0.10)" calcmode="lin" valueType="num">
                                      <p:cBhvr>
                                        <p:cTn id="9" dur="500" autoRev="1" fill="hold">
                                          <p:stCondLst>
                                            <p:cond delay="0"/>
                                          </p:stCondLst>
                                        </p:cTn>
                                        <p:tgtEl>
                                          <p:spTgt spid="147465"/>
                                        </p:tgtEl>
                                        <p:attrNameLst>
                                          <p:attrName>ppt_x</p:attrName>
                                        </p:attrNameLst>
                                      </p:cBhvr>
                                    </p:anim>
                                    <p:anim by="(-#ppt_w*0.10)" calcmode="lin" valueType="num">
                                      <p:cBhvr>
                                        <p:cTn id="10" dur="500" autoRev="1" fill="hold">
                                          <p:stCondLst>
                                            <p:cond delay="0"/>
                                          </p:stCondLst>
                                        </p:cTn>
                                        <p:tgtEl>
                                          <p:spTgt spid="147465"/>
                                        </p:tgtEl>
                                        <p:attrNameLst>
                                          <p:attrName>ppt_y</p:attrName>
                                        </p:attrNameLst>
                                      </p:cBhvr>
                                    </p:anim>
                                    <p:animRot by="-480000">
                                      <p:cBhvr>
                                        <p:cTn id="11" dur="500" autoRev="1" fill="hold">
                                          <p:stCondLst>
                                            <p:cond delay="0"/>
                                          </p:stCondLst>
                                        </p:cTn>
                                        <p:tgtEl>
                                          <p:spTgt spid="147465"/>
                                        </p:tgtEl>
                                        <p:attrNameLst>
                                          <p:attrName>r</p:attrName>
                                        </p:attrNameLst>
                                      </p:cBhvr>
                                    </p:animRot>
                                  </p:childTnLst>
                                </p:cTn>
                              </p:par>
                              <p:par>
                                <p:cTn id="12" presetID="8" presetClass="entr" presetSubtype="16" fill="hold" grpId="0" nodeType="withEffect">
                                  <p:stCondLst>
                                    <p:cond delay="0"/>
                                  </p:stCondLst>
                                  <p:childTnLst>
                                    <p:set>
                                      <p:cBhvr>
                                        <p:cTn id="13" dur="1" fill="hold">
                                          <p:stCondLst>
                                            <p:cond delay="0"/>
                                          </p:stCondLst>
                                        </p:cTn>
                                        <p:tgtEl>
                                          <p:spTgt spid="147466"/>
                                        </p:tgtEl>
                                        <p:attrNameLst>
                                          <p:attrName>style.visibility</p:attrName>
                                        </p:attrNameLst>
                                      </p:cBhvr>
                                      <p:to>
                                        <p:strVal val="visible"/>
                                      </p:to>
                                    </p:set>
                                    <p:animEffect transition="in" filter="diamond(in)">
                                      <p:cBhvr>
                                        <p:cTn id="14" dur="1000"/>
                                        <p:tgtEl>
                                          <p:spTgt spid="147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304800" y="1157288"/>
            <a:ext cx="406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2. Định luật:</a:t>
            </a:r>
          </a:p>
        </p:txBody>
      </p:sp>
      <p:sp>
        <p:nvSpPr>
          <p:cNvPr id="149507" name="Text Box 3"/>
          <p:cNvSpPr txBox="1">
            <a:spLocks noChangeArrowheads="1"/>
          </p:cNvSpPr>
          <p:nvPr/>
        </p:nvSpPr>
        <p:spPr bwMode="auto">
          <a:xfrm>
            <a:off x="188418" y="1"/>
            <a:ext cx="20874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149508" name="Text Box 4"/>
          <p:cNvSpPr txBox="1">
            <a:spLocks noChangeArrowheads="1"/>
          </p:cNvSpPr>
          <p:nvPr/>
        </p:nvSpPr>
        <p:spPr bwMode="auto">
          <a:xfrm>
            <a:off x="3103036" y="319088"/>
            <a:ext cx="67712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 ĐỊNH LUẬT BẢO TOÀN KHỐI LƯỢNG</a:t>
            </a:r>
          </a:p>
        </p:txBody>
      </p:sp>
      <p:sp>
        <p:nvSpPr>
          <p:cNvPr id="149509" name="Text Box 5"/>
          <p:cNvSpPr txBox="1">
            <a:spLocks noChangeArrowheads="1"/>
          </p:cNvSpPr>
          <p:nvPr/>
        </p:nvSpPr>
        <p:spPr bwMode="auto">
          <a:xfrm>
            <a:off x="304800" y="7762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
        <p:nvSpPr>
          <p:cNvPr id="149515" name="Text Box 11"/>
          <p:cNvSpPr txBox="1">
            <a:spLocks noChangeArrowheads="1"/>
          </p:cNvSpPr>
          <p:nvPr/>
        </p:nvSpPr>
        <p:spPr bwMode="auto">
          <a:xfrm>
            <a:off x="656194" y="1995488"/>
            <a:ext cx="34980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smtClean="0">
                <a:solidFill>
                  <a:srgbClr val="000000"/>
                </a:solidFill>
                <a:latin typeface="Times New Roman" pitchFamily="18" charset="0"/>
              </a:rPr>
              <a:t>*</a:t>
            </a:r>
            <a:r>
              <a:rPr lang="en-US" sz="2800" b="1" i="1" smtClean="0">
                <a:solidFill>
                  <a:srgbClr val="000000"/>
                </a:solidFill>
                <a:latin typeface="Times New Roman" pitchFamily="18" charset="0"/>
              </a:rPr>
              <a:t> Giải thích định luật:</a:t>
            </a:r>
          </a:p>
        </p:txBody>
      </p:sp>
      <p:grpSp>
        <p:nvGrpSpPr>
          <p:cNvPr id="149516" name="Group 12"/>
          <p:cNvGrpSpPr>
            <a:grpSpLocks/>
          </p:cNvGrpSpPr>
          <p:nvPr/>
        </p:nvGrpSpPr>
        <p:grpSpPr bwMode="auto">
          <a:xfrm>
            <a:off x="711200" y="2971800"/>
            <a:ext cx="1422400" cy="1219200"/>
            <a:chOff x="240" y="1278"/>
            <a:chExt cx="480" cy="594"/>
          </a:xfrm>
        </p:grpSpPr>
        <p:sp>
          <p:nvSpPr>
            <p:cNvPr id="149517" name="Oval 13"/>
            <p:cNvSpPr>
              <a:spLocks noChangeArrowheads="1"/>
            </p:cNvSpPr>
            <p:nvPr/>
          </p:nvSpPr>
          <p:spPr bwMode="auto">
            <a:xfrm>
              <a:off x="240" y="1440"/>
              <a:ext cx="432" cy="432"/>
            </a:xfrm>
            <a:prstGeom prst="ellipse">
              <a:avLst/>
            </a:prstGeom>
            <a:solidFill>
              <a:srgbClr val="FF99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mtClean="0">
                  <a:solidFill>
                    <a:srgbClr val="000000"/>
                  </a:solidFill>
                </a:rPr>
                <a:t>Bari</a:t>
              </a:r>
            </a:p>
          </p:txBody>
        </p:sp>
        <p:sp>
          <p:nvSpPr>
            <p:cNvPr id="149518" name="Oval 14"/>
            <p:cNvSpPr>
              <a:spLocks noChangeArrowheads="1"/>
            </p:cNvSpPr>
            <p:nvPr/>
          </p:nvSpPr>
          <p:spPr bwMode="auto">
            <a:xfrm>
              <a:off x="240" y="1278"/>
              <a:ext cx="192" cy="192"/>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FFFFFF"/>
                  </a:solidFill>
                </a:rPr>
                <a:t>Cl</a:t>
              </a:r>
            </a:p>
          </p:txBody>
        </p:sp>
        <p:sp>
          <p:nvSpPr>
            <p:cNvPr id="149519" name="Oval 15"/>
            <p:cNvSpPr>
              <a:spLocks noChangeArrowheads="1"/>
            </p:cNvSpPr>
            <p:nvPr/>
          </p:nvSpPr>
          <p:spPr bwMode="auto">
            <a:xfrm>
              <a:off x="528" y="1296"/>
              <a:ext cx="192" cy="192"/>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FFFFFF"/>
                  </a:solidFill>
                </a:rPr>
                <a:t>Cl</a:t>
              </a:r>
            </a:p>
          </p:txBody>
        </p:sp>
      </p:grpSp>
      <p:grpSp>
        <p:nvGrpSpPr>
          <p:cNvPr id="149521" name="Group 17"/>
          <p:cNvGrpSpPr>
            <a:grpSpLocks/>
          </p:cNvGrpSpPr>
          <p:nvPr/>
        </p:nvGrpSpPr>
        <p:grpSpPr bwMode="auto">
          <a:xfrm>
            <a:off x="2133600" y="3276600"/>
            <a:ext cx="609600" cy="304800"/>
            <a:chOff x="1104" y="1824"/>
            <a:chExt cx="288" cy="192"/>
          </a:xfrm>
        </p:grpSpPr>
        <p:sp>
          <p:nvSpPr>
            <p:cNvPr id="149522" name="Line 18"/>
            <p:cNvSpPr>
              <a:spLocks noChangeShapeType="1"/>
            </p:cNvSpPr>
            <p:nvPr/>
          </p:nvSpPr>
          <p:spPr bwMode="auto">
            <a:xfrm>
              <a:off x="1104" y="1920"/>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9523" name="Line 19"/>
            <p:cNvSpPr>
              <a:spLocks noChangeShapeType="1"/>
            </p:cNvSpPr>
            <p:nvPr/>
          </p:nvSpPr>
          <p:spPr bwMode="auto">
            <a:xfrm>
              <a:off x="1248" y="182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grpSp>
      <p:grpSp>
        <p:nvGrpSpPr>
          <p:cNvPr id="149524" name="Group 20"/>
          <p:cNvGrpSpPr>
            <a:grpSpLocks/>
          </p:cNvGrpSpPr>
          <p:nvPr/>
        </p:nvGrpSpPr>
        <p:grpSpPr bwMode="auto">
          <a:xfrm>
            <a:off x="2946400" y="2819400"/>
            <a:ext cx="1117600" cy="1219200"/>
            <a:chOff x="1056" y="1296"/>
            <a:chExt cx="528" cy="720"/>
          </a:xfrm>
        </p:grpSpPr>
        <p:sp>
          <p:nvSpPr>
            <p:cNvPr id="149525" name="Oval 21"/>
            <p:cNvSpPr>
              <a:spLocks noChangeArrowheads="1"/>
            </p:cNvSpPr>
            <p:nvPr/>
          </p:nvSpPr>
          <p:spPr bwMode="auto">
            <a:xfrm>
              <a:off x="1296" y="1296"/>
              <a:ext cx="192" cy="192"/>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Na</a:t>
              </a:r>
            </a:p>
          </p:txBody>
        </p:sp>
        <p:sp>
          <p:nvSpPr>
            <p:cNvPr id="149526" name="Oval 22"/>
            <p:cNvSpPr>
              <a:spLocks noChangeArrowheads="1"/>
            </p:cNvSpPr>
            <p:nvPr/>
          </p:nvSpPr>
          <p:spPr bwMode="auto">
            <a:xfrm>
              <a:off x="1056" y="1344"/>
              <a:ext cx="192" cy="192"/>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FFFFFF"/>
                  </a:solidFill>
                </a:rPr>
                <a:t>Na</a:t>
              </a:r>
            </a:p>
          </p:txBody>
        </p:sp>
        <p:sp>
          <p:nvSpPr>
            <p:cNvPr id="149527" name="Oval 23"/>
            <p:cNvSpPr>
              <a:spLocks noChangeArrowheads="1"/>
            </p:cNvSpPr>
            <p:nvPr/>
          </p:nvSpPr>
          <p:spPr bwMode="auto">
            <a:xfrm>
              <a:off x="1056" y="1488"/>
              <a:ext cx="528" cy="528"/>
            </a:xfrm>
            <a:prstGeom prst="ellipse">
              <a:avLst/>
            </a:prstGeom>
            <a:solidFill>
              <a:srgbClr val="FFFF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mtClean="0">
                  <a:solidFill>
                    <a:srgbClr val="000000"/>
                  </a:solidFill>
                </a:rPr>
                <a:t>sunfat</a:t>
              </a:r>
            </a:p>
          </p:txBody>
        </p:sp>
      </p:grpSp>
      <p:sp>
        <p:nvSpPr>
          <p:cNvPr id="149528" name="Line 24"/>
          <p:cNvSpPr>
            <a:spLocks noChangeShapeType="1"/>
          </p:cNvSpPr>
          <p:nvPr/>
        </p:nvSpPr>
        <p:spPr bwMode="auto">
          <a:xfrm>
            <a:off x="4051300" y="3276600"/>
            <a:ext cx="626533" cy="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9529" name="Line 25"/>
          <p:cNvSpPr>
            <a:spLocks noChangeShapeType="1"/>
          </p:cNvSpPr>
          <p:nvPr/>
        </p:nvSpPr>
        <p:spPr bwMode="auto">
          <a:xfrm>
            <a:off x="8229628" y="3352800"/>
            <a:ext cx="537633" cy="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9530" name="Oval 26"/>
          <p:cNvSpPr>
            <a:spLocks noChangeArrowheads="1"/>
          </p:cNvSpPr>
          <p:nvPr/>
        </p:nvSpPr>
        <p:spPr bwMode="auto">
          <a:xfrm>
            <a:off x="728133" y="3278188"/>
            <a:ext cx="1303867" cy="912812"/>
          </a:xfrm>
          <a:prstGeom prst="ellipse">
            <a:avLst/>
          </a:prstGeom>
          <a:solidFill>
            <a:srgbClr val="FF99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mtClean="0">
                <a:solidFill>
                  <a:srgbClr val="FFFFFF"/>
                </a:solidFill>
              </a:rPr>
              <a:t>Bari</a:t>
            </a:r>
          </a:p>
        </p:txBody>
      </p:sp>
      <p:sp>
        <p:nvSpPr>
          <p:cNvPr id="149531" name="Oval 27"/>
          <p:cNvSpPr>
            <a:spLocks noChangeArrowheads="1"/>
          </p:cNvSpPr>
          <p:nvPr/>
        </p:nvSpPr>
        <p:spPr bwMode="auto">
          <a:xfrm>
            <a:off x="711200" y="2895600"/>
            <a:ext cx="609600" cy="457200"/>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FFFFFF"/>
                </a:solidFill>
              </a:rPr>
              <a:t>Cl</a:t>
            </a:r>
          </a:p>
        </p:txBody>
      </p:sp>
      <p:sp>
        <p:nvSpPr>
          <p:cNvPr id="149532" name="Oval 28"/>
          <p:cNvSpPr>
            <a:spLocks noChangeArrowheads="1"/>
          </p:cNvSpPr>
          <p:nvPr/>
        </p:nvSpPr>
        <p:spPr bwMode="auto">
          <a:xfrm>
            <a:off x="1524000" y="2971800"/>
            <a:ext cx="609600" cy="457200"/>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FFFFFF"/>
                </a:solidFill>
              </a:rPr>
              <a:t>Cl</a:t>
            </a:r>
          </a:p>
        </p:txBody>
      </p:sp>
      <p:sp>
        <p:nvSpPr>
          <p:cNvPr id="149533" name="Oval 29"/>
          <p:cNvSpPr>
            <a:spLocks noChangeArrowheads="1"/>
          </p:cNvSpPr>
          <p:nvPr/>
        </p:nvSpPr>
        <p:spPr bwMode="auto">
          <a:xfrm>
            <a:off x="3251200" y="2820988"/>
            <a:ext cx="609600" cy="381000"/>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FFFFFF"/>
                </a:solidFill>
              </a:rPr>
              <a:t>Na</a:t>
            </a:r>
          </a:p>
        </p:txBody>
      </p:sp>
      <p:sp>
        <p:nvSpPr>
          <p:cNvPr id="149534" name="Oval 30"/>
          <p:cNvSpPr>
            <a:spLocks noChangeArrowheads="1"/>
          </p:cNvSpPr>
          <p:nvPr/>
        </p:nvSpPr>
        <p:spPr bwMode="auto">
          <a:xfrm>
            <a:off x="2844800" y="2897188"/>
            <a:ext cx="508000" cy="381000"/>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FFFFFF"/>
                </a:solidFill>
              </a:rPr>
              <a:t>Na</a:t>
            </a:r>
          </a:p>
        </p:txBody>
      </p:sp>
      <p:sp>
        <p:nvSpPr>
          <p:cNvPr id="149535" name="Oval 31"/>
          <p:cNvSpPr>
            <a:spLocks noChangeArrowheads="1"/>
          </p:cNvSpPr>
          <p:nvPr/>
        </p:nvSpPr>
        <p:spPr bwMode="auto">
          <a:xfrm>
            <a:off x="2844800" y="3124200"/>
            <a:ext cx="1219200" cy="914400"/>
          </a:xfrm>
          <a:prstGeom prst="ellipse">
            <a:avLst/>
          </a:prstGeom>
          <a:solidFill>
            <a:srgbClr val="FFFF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mtClean="0">
                <a:solidFill>
                  <a:srgbClr val="FFFFFF"/>
                </a:solidFill>
              </a:rPr>
              <a:t>sunfat</a:t>
            </a:r>
          </a:p>
        </p:txBody>
      </p:sp>
      <p:sp>
        <p:nvSpPr>
          <p:cNvPr id="149536" name="Oval 32"/>
          <p:cNvSpPr>
            <a:spLocks noChangeArrowheads="1"/>
          </p:cNvSpPr>
          <p:nvPr/>
        </p:nvSpPr>
        <p:spPr bwMode="auto">
          <a:xfrm>
            <a:off x="4876800" y="3657600"/>
            <a:ext cx="1346200" cy="850900"/>
          </a:xfrm>
          <a:prstGeom prst="ellipse">
            <a:avLst/>
          </a:prstGeom>
          <a:solidFill>
            <a:srgbClr val="FF99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mtClean="0">
                <a:solidFill>
                  <a:srgbClr val="FFFFFF"/>
                </a:solidFill>
              </a:rPr>
              <a:t>Bari</a:t>
            </a:r>
          </a:p>
        </p:txBody>
      </p:sp>
      <p:sp>
        <p:nvSpPr>
          <p:cNvPr id="149537" name="Oval 33"/>
          <p:cNvSpPr>
            <a:spLocks noChangeArrowheads="1"/>
          </p:cNvSpPr>
          <p:nvPr/>
        </p:nvSpPr>
        <p:spPr bwMode="auto">
          <a:xfrm>
            <a:off x="7010400" y="3505200"/>
            <a:ext cx="1016000" cy="762000"/>
          </a:xfrm>
          <a:prstGeom prst="ellipse">
            <a:avLst/>
          </a:prstGeom>
          <a:solidFill>
            <a:srgbClr val="FFFF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mtClean="0">
                <a:solidFill>
                  <a:srgbClr val="FFFFFF"/>
                </a:solidFill>
              </a:rPr>
              <a:t>sunfat</a:t>
            </a:r>
          </a:p>
        </p:txBody>
      </p:sp>
      <p:sp>
        <p:nvSpPr>
          <p:cNvPr id="149538" name="Oval 34"/>
          <p:cNvSpPr>
            <a:spLocks noChangeArrowheads="1"/>
          </p:cNvSpPr>
          <p:nvPr/>
        </p:nvSpPr>
        <p:spPr bwMode="auto">
          <a:xfrm>
            <a:off x="6400800" y="2590800"/>
            <a:ext cx="609600" cy="457200"/>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FFFFFF"/>
                </a:solidFill>
              </a:rPr>
              <a:t>Na</a:t>
            </a:r>
          </a:p>
        </p:txBody>
      </p:sp>
      <p:sp>
        <p:nvSpPr>
          <p:cNvPr id="149539" name="Oval 35"/>
          <p:cNvSpPr>
            <a:spLocks noChangeArrowheads="1"/>
          </p:cNvSpPr>
          <p:nvPr/>
        </p:nvSpPr>
        <p:spPr bwMode="auto">
          <a:xfrm>
            <a:off x="7315200" y="2743200"/>
            <a:ext cx="609600" cy="457200"/>
          </a:xfrm>
          <a:prstGeom prst="ellipse">
            <a:avLst/>
          </a:prstGeom>
          <a:solidFill>
            <a:srgbClr val="99CC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FFFFFF"/>
                </a:solidFill>
              </a:rPr>
              <a:t>Na</a:t>
            </a:r>
          </a:p>
        </p:txBody>
      </p:sp>
      <p:sp>
        <p:nvSpPr>
          <p:cNvPr id="149540" name="Oval 36"/>
          <p:cNvSpPr>
            <a:spLocks noChangeArrowheads="1"/>
          </p:cNvSpPr>
          <p:nvPr/>
        </p:nvSpPr>
        <p:spPr bwMode="auto">
          <a:xfrm>
            <a:off x="5283200" y="2590800"/>
            <a:ext cx="711200" cy="533400"/>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FFFFFF"/>
                </a:solidFill>
              </a:rPr>
              <a:t>Cl</a:t>
            </a:r>
          </a:p>
        </p:txBody>
      </p:sp>
      <p:sp>
        <p:nvSpPr>
          <p:cNvPr id="149541" name="Oval 37"/>
          <p:cNvSpPr>
            <a:spLocks noChangeArrowheads="1"/>
          </p:cNvSpPr>
          <p:nvPr/>
        </p:nvSpPr>
        <p:spPr bwMode="auto">
          <a:xfrm>
            <a:off x="5791200" y="3048000"/>
            <a:ext cx="711200" cy="533400"/>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FFFFFF"/>
                </a:solidFill>
              </a:rPr>
              <a:t>Cl</a:t>
            </a:r>
          </a:p>
        </p:txBody>
      </p:sp>
      <p:grpSp>
        <p:nvGrpSpPr>
          <p:cNvPr id="149542" name="Group 38"/>
          <p:cNvGrpSpPr>
            <a:grpSpLocks/>
          </p:cNvGrpSpPr>
          <p:nvPr/>
        </p:nvGrpSpPr>
        <p:grpSpPr bwMode="auto">
          <a:xfrm>
            <a:off x="10193867" y="3200400"/>
            <a:ext cx="609600" cy="304800"/>
            <a:chOff x="1104" y="1824"/>
            <a:chExt cx="288" cy="192"/>
          </a:xfrm>
        </p:grpSpPr>
        <p:sp>
          <p:nvSpPr>
            <p:cNvPr id="149543" name="Line 39"/>
            <p:cNvSpPr>
              <a:spLocks noChangeShapeType="1"/>
            </p:cNvSpPr>
            <p:nvPr/>
          </p:nvSpPr>
          <p:spPr bwMode="auto">
            <a:xfrm>
              <a:off x="1104" y="1920"/>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9544" name="Line 40"/>
            <p:cNvSpPr>
              <a:spLocks noChangeShapeType="1"/>
            </p:cNvSpPr>
            <p:nvPr/>
          </p:nvSpPr>
          <p:spPr bwMode="auto">
            <a:xfrm>
              <a:off x="1248" y="182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grpSp>
      <p:sp>
        <p:nvSpPr>
          <p:cNvPr id="149545" name="Text Box 41"/>
          <p:cNvSpPr txBox="1">
            <a:spLocks noChangeArrowheads="1"/>
          </p:cNvSpPr>
          <p:nvPr/>
        </p:nvSpPr>
        <p:spPr bwMode="auto">
          <a:xfrm>
            <a:off x="101600" y="44958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FF0000"/>
                </a:solidFill>
                <a:latin typeface="Times New Roman" pitchFamily="18" charset="0"/>
              </a:rPr>
              <a:t>Bari clorua</a:t>
            </a:r>
          </a:p>
        </p:txBody>
      </p:sp>
      <p:sp>
        <p:nvSpPr>
          <p:cNvPr id="149546" name="Text Box 42"/>
          <p:cNvSpPr txBox="1">
            <a:spLocks noChangeArrowheads="1"/>
          </p:cNvSpPr>
          <p:nvPr/>
        </p:nvSpPr>
        <p:spPr bwMode="auto">
          <a:xfrm>
            <a:off x="2438400" y="4479925"/>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FF0000"/>
                </a:solidFill>
                <a:latin typeface="Times New Roman" pitchFamily="18" charset="0"/>
              </a:rPr>
              <a:t>Natri sunfat</a:t>
            </a:r>
          </a:p>
        </p:txBody>
      </p:sp>
      <p:sp>
        <p:nvSpPr>
          <p:cNvPr id="149547" name="Text Box 43"/>
          <p:cNvSpPr txBox="1">
            <a:spLocks noChangeArrowheads="1"/>
          </p:cNvSpPr>
          <p:nvPr/>
        </p:nvSpPr>
        <p:spPr bwMode="auto">
          <a:xfrm>
            <a:off x="8026400" y="4648200"/>
            <a:ext cx="233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FF0000"/>
                </a:solidFill>
                <a:latin typeface="Times New Roman" pitchFamily="18" charset="0"/>
              </a:rPr>
              <a:t>Barisunfat</a:t>
            </a:r>
          </a:p>
        </p:txBody>
      </p:sp>
      <p:sp>
        <p:nvSpPr>
          <p:cNvPr id="149548" name="Text Box 44"/>
          <p:cNvSpPr txBox="1">
            <a:spLocks noChangeArrowheads="1"/>
          </p:cNvSpPr>
          <p:nvPr/>
        </p:nvSpPr>
        <p:spPr bwMode="auto">
          <a:xfrm>
            <a:off x="10058400" y="46482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FF0000"/>
                </a:solidFill>
                <a:latin typeface="Times New Roman" pitchFamily="18" charset="0"/>
              </a:rPr>
              <a:t>Natriclorua</a:t>
            </a:r>
          </a:p>
        </p:txBody>
      </p:sp>
      <p:sp>
        <p:nvSpPr>
          <p:cNvPr id="149549" name="Text Box 45"/>
          <p:cNvSpPr txBox="1">
            <a:spLocks noChangeArrowheads="1"/>
          </p:cNvSpPr>
          <p:nvPr/>
        </p:nvSpPr>
        <p:spPr bwMode="auto">
          <a:xfrm>
            <a:off x="4673600" y="4876800"/>
            <a:ext cx="3352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i="1" smtClean="0">
                <a:solidFill>
                  <a:srgbClr val="000000"/>
                </a:solidFill>
                <a:latin typeface="Times New Roman" pitchFamily="18" charset="0"/>
              </a:rPr>
              <a:t>Trong quá trình phản ứng</a:t>
            </a:r>
          </a:p>
        </p:txBody>
      </p:sp>
      <p:sp>
        <p:nvSpPr>
          <p:cNvPr id="149550" name="Text Box 46"/>
          <p:cNvSpPr txBox="1">
            <a:spLocks noChangeArrowheads="1"/>
          </p:cNvSpPr>
          <p:nvPr/>
        </p:nvSpPr>
        <p:spPr bwMode="auto">
          <a:xfrm>
            <a:off x="8940800" y="5257841"/>
            <a:ext cx="325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Sau phản ứng</a:t>
            </a:r>
          </a:p>
        </p:txBody>
      </p:sp>
      <p:grpSp>
        <p:nvGrpSpPr>
          <p:cNvPr id="149551" name="Group 47"/>
          <p:cNvGrpSpPr>
            <a:grpSpLocks/>
          </p:cNvGrpSpPr>
          <p:nvPr/>
        </p:nvGrpSpPr>
        <p:grpSpPr bwMode="auto">
          <a:xfrm>
            <a:off x="4775201" y="2514600"/>
            <a:ext cx="211667" cy="2133600"/>
            <a:chOff x="2194" y="1200"/>
            <a:chExt cx="148" cy="1440"/>
          </a:xfrm>
        </p:grpSpPr>
        <p:sp>
          <p:nvSpPr>
            <p:cNvPr id="149552" name="Line 48"/>
            <p:cNvSpPr>
              <a:spLocks noChangeShapeType="1"/>
            </p:cNvSpPr>
            <p:nvPr/>
          </p:nvSpPr>
          <p:spPr bwMode="auto">
            <a:xfrm>
              <a:off x="2198" y="1200"/>
              <a:ext cx="144"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9553" name="Line 49"/>
            <p:cNvSpPr>
              <a:spLocks noChangeShapeType="1"/>
            </p:cNvSpPr>
            <p:nvPr/>
          </p:nvSpPr>
          <p:spPr bwMode="auto">
            <a:xfrm>
              <a:off x="2194" y="2640"/>
              <a:ext cx="144"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9554" name="Line 50"/>
            <p:cNvSpPr>
              <a:spLocks noChangeShapeType="1"/>
            </p:cNvSpPr>
            <p:nvPr/>
          </p:nvSpPr>
          <p:spPr bwMode="auto">
            <a:xfrm>
              <a:off x="2208" y="1200"/>
              <a:ext cx="0" cy="144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grpSp>
      <p:grpSp>
        <p:nvGrpSpPr>
          <p:cNvPr id="149555" name="Group 51"/>
          <p:cNvGrpSpPr>
            <a:grpSpLocks/>
          </p:cNvGrpSpPr>
          <p:nvPr/>
        </p:nvGrpSpPr>
        <p:grpSpPr bwMode="auto">
          <a:xfrm>
            <a:off x="7924800" y="2438400"/>
            <a:ext cx="203200" cy="2209800"/>
            <a:chOff x="3666" y="1152"/>
            <a:chExt cx="137" cy="1496"/>
          </a:xfrm>
        </p:grpSpPr>
        <p:sp>
          <p:nvSpPr>
            <p:cNvPr id="149556" name="Line 52"/>
            <p:cNvSpPr>
              <a:spLocks noChangeShapeType="1"/>
            </p:cNvSpPr>
            <p:nvPr/>
          </p:nvSpPr>
          <p:spPr bwMode="auto">
            <a:xfrm flipH="1">
              <a:off x="3666" y="1160"/>
              <a:ext cx="13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9557" name="Line 53"/>
            <p:cNvSpPr>
              <a:spLocks noChangeShapeType="1"/>
            </p:cNvSpPr>
            <p:nvPr/>
          </p:nvSpPr>
          <p:spPr bwMode="auto">
            <a:xfrm flipH="1">
              <a:off x="3670" y="2648"/>
              <a:ext cx="13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9558" name="Line 54"/>
            <p:cNvSpPr>
              <a:spLocks noChangeShapeType="1"/>
            </p:cNvSpPr>
            <p:nvPr/>
          </p:nvSpPr>
          <p:spPr bwMode="auto">
            <a:xfrm>
              <a:off x="3792" y="1152"/>
              <a:ext cx="0" cy="14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grpSp>
      <p:sp>
        <p:nvSpPr>
          <p:cNvPr id="149559" name="AutoShape 55"/>
          <p:cNvSpPr>
            <a:spLocks/>
          </p:cNvSpPr>
          <p:nvPr/>
        </p:nvSpPr>
        <p:spPr bwMode="auto">
          <a:xfrm rot="5400000">
            <a:off x="2078831" y="3686969"/>
            <a:ext cx="312738" cy="2844800"/>
          </a:xfrm>
          <a:prstGeom prst="rightBrace">
            <a:avLst>
              <a:gd name="adj1" fmla="val 25268"/>
              <a:gd name="adj2" fmla="val 47074"/>
            </a:avLst>
          </a:prstGeom>
          <a:noFill/>
          <a:ln w="12700" cap="sq">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fontAlgn="base" hangingPunct="0">
              <a:spcBef>
                <a:spcPct val="0"/>
              </a:spcBef>
              <a:spcAft>
                <a:spcPct val="0"/>
              </a:spcAft>
            </a:pPr>
            <a:r>
              <a:rPr lang="en-US" smtClean="0">
                <a:solidFill>
                  <a:srgbClr val="000000"/>
                </a:solidFill>
                <a:latin typeface="Tahoma" charset="0"/>
              </a:rPr>
              <a:t>  </a:t>
            </a:r>
          </a:p>
        </p:txBody>
      </p:sp>
      <p:sp>
        <p:nvSpPr>
          <p:cNvPr id="149560" name="AutoShape 56"/>
          <p:cNvSpPr>
            <a:spLocks/>
          </p:cNvSpPr>
          <p:nvPr/>
        </p:nvSpPr>
        <p:spPr bwMode="auto">
          <a:xfrm rot="5400000">
            <a:off x="10058400" y="3784600"/>
            <a:ext cx="304800" cy="2946400"/>
          </a:xfrm>
          <a:prstGeom prst="rightBrace">
            <a:avLst>
              <a:gd name="adj1" fmla="val 26852"/>
              <a:gd name="adj2" fmla="val 47074"/>
            </a:avLst>
          </a:prstGeom>
          <a:noFill/>
          <a:ln w="12700" cap="sq">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fontAlgn="base" hangingPunct="0">
              <a:spcBef>
                <a:spcPct val="0"/>
              </a:spcBef>
              <a:spcAft>
                <a:spcPct val="0"/>
              </a:spcAft>
            </a:pPr>
            <a:r>
              <a:rPr lang="en-US" smtClean="0">
                <a:solidFill>
                  <a:srgbClr val="000000"/>
                </a:solidFill>
                <a:latin typeface="Tahoma" charset="0"/>
              </a:rPr>
              <a:t>  </a:t>
            </a:r>
          </a:p>
        </p:txBody>
      </p:sp>
      <p:sp>
        <p:nvSpPr>
          <p:cNvPr id="149561" name="Text Box 57"/>
          <p:cNvSpPr txBox="1">
            <a:spLocks noChangeArrowheads="1"/>
          </p:cNvSpPr>
          <p:nvPr/>
        </p:nvSpPr>
        <p:spPr bwMode="auto">
          <a:xfrm>
            <a:off x="609600" y="5257841"/>
            <a:ext cx="396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Trước phản ứng</a:t>
            </a:r>
          </a:p>
        </p:txBody>
      </p:sp>
      <p:sp>
        <p:nvSpPr>
          <p:cNvPr id="149562" name="Text Box 58"/>
          <p:cNvSpPr txBox="1">
            <a:spLocks noChangeArrowheads="1"/>
          </p:cNvSpPr>
          <p:nvPr/>
        </p:nvSpPr>
        <p:spPr bwMode="auto">
          <a:xfrm>
            <a:off x="658312" y="1538288"/>
            <a:ext cx="19623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000000"/>
                </a:solidFill>
                <a:latin typeface="Times New Roman" pitchFamily="18" charset="0"/>
              </a:rPr>
              <a:t>* Nội dung:</a:t>
            </a:r>
          </a:p>
        </p:txBody>
      </p:sp>
    </p:spTree>
    <p:extLst>
      <p:ext uri="{BB962C8B-B14F-4D97-AF65-F5344CB8AC3E}">
        <p14:creationId xmlns:p14="http://schemas.microsoft.com/office/powerpoint/2010/main" val="1805670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9516"/>
                                        </p:tgtEl>
                                        <p:attrNameLst>
                                          <p:attrName>style.visibility</p:attrName>
                                        </p:attrNameLst>
                                      </p:cBhvr>
                                      <p:to>
                                        <p:strVal val="visible"/>
                                      </p:to>
                                    </p:set>
                                    <p:animEffect transition="in" filter="blinds(horizontal)">
                                      <p:cBhvr>
                                        <p:cTn id="7" dur="500"/>
                                        <p:tgtEl>
                                          <p:spTgt spid="14951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9545"/>
                                        </p:tgtEl>
                                        <p:attrNameLst>
                                          <p:attrName>style.visibility</p:attrName>
                                        </p:attrNameLst>
                                      </p:cBhvr>
                                      <p:to>
                                        <p:strVal val="visible"/>
                                      </p:to>
                                    </p:set>
                                    <p:animEffect transition="in" filter="box(in)">
                                      <p:cBhvr>
                                        <p:cTn id="10" dur="500"/>
                                        <p:tgtEl>
                                          <p:spTgt spid="1495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49524"/>
                                        </p:tgtEl>
                                        <p:attrNameLst>
                                          <p:attrName>style.visibility</p:attrName>
                                        </p:attrNameLst>
                                      </p:cBhvr>
                                      <p:to>
                                        <p:strVal val="visible"/>
                                      </p:to>
                                    </p:set>
                                    <p:animEffect transition="in" filter="blinds(horizontal)">
                                      <p:cBhvr>
                                        <p:cTn id="15" dur="500"/>
                                        <p:tgtEl>
                                          <p:spTgt spid="149524"/>
                                        </p:tgtEl>
                                      </p:cBhvr>
                                    </p:animEffect>
                                  </p:childTnLst>
                                </p:cTn>
                              </p:par>
                              <p:par>
                                <p:cTn id="16" presetID="3" presetClass="entr" presetSubtype="10" fill="hold" nodeType="withEffect">
                                  <p:stCondLst>
                                    <p:cond delay="0"/>
                                  </p:stCondLst>
                                  <p:childTnLst>
                                    <p:set>
                                      <p:cBhvr>
                                        <p:cTn id="17" dur="1" fill="hold">
                                          <p:stCondLst>
                                            <p:cond delay="0"/>
                                          </p:stCondLst>
                                        </p:cTn>
                                        <p:tgtEl>
                                          <p:spTgt spid="149521"/>
                                        </p:tgtEl>
                                        <p:attrNameLst>
                                          <p:attrName>style.visibility</p:attrName>
                                        </p:attrNameLst>
                                      </p:cBhvr>
                                      <p:to>
                                        <p:strVal val="visible"/>
                                      </p:to>
                                    </p:set>
                                    <p:animEffect transition="in" filter="blinds(horizontal)">
                                      <p:cBhvr>
                                        <p:cTn id="18" dur="500"/>
                                        <p:tgtEl>
                                          <p:spTgt spid="149521"/>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49546"/>
                                        </p:tgtEl>
                                        <p:attrNameLst>
                                          <p:attrName>style.visibility</p:attrName>
                                        </p:attrNameLst>
                                      </p:cBhvr>
                                      <p:to>
                                        <p:strVal val="visible"/>
                                      </p:to>
                                    </p:set>
                                    <p:animEffect transition="in" filter="box(in)">
                                      <p:cBhvr>
                                        <p:cTn id="21" dur="500"/>
                                        <p:tgtEl>
                                          <p:spTgt spid="14954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49559"/>
                                        </p:tgtEl>
                                        <p:attrNameLst>
                                          <p:attrName>style.visibility</p:attrName>
                                        </p:attrNameLst>
                                      </p:cBhvr>
                                      <p:to>
                                        <p:strVal val="visible"/>
                                      </p:to>
                                    </p:set>
                                    <p:animEffect transition="in" filter="checkerboard(across)">
                                      <p:cBhvr>
                                        <p:cTn id="24" dur="500"/>
                                        <p:tgtEl>
                                          <p:spTgt spid="14955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49561"/>
                                        </p:tgtEl>
                                        <p:attrNameLst>
                                          <p:attrName>style.visibility</p:attrName>
                                        </p:attrNameLst>
                                      </p:cBhvr>
                                      <p:to>
                                        <p:strVal val="visible"/>
                                      </p:to>
                                    </p:set>
                                    <p:animEffect transition="in" filter="checkerboard(across)">
                                      <p:cBhvr>
                                        <p:cTn id="27" dur="500"/>
                                        <p:tgtEl>
                                          <p:spTgt spid="1495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9528"/>
                                        </p:tgtEl>
                                        <p:attrNameLst>
                                          <p:attrName>style.visibility</p:attrName>
                                        </p:attrNameLst>
                                      </p:cBhvr>
                                      <p:to>
                                        <p:strVal val="visible"/>
                                      </p:to>
                                    </p:set>
                                    <p:animEffect transition="in" filter="box(in)">
                                      <p:cBhvr>
                                        <p:cTn id="32" dur="500"/>
                                        <p:tgtEl>
                                          <p:spTgt spid="149528"/>
                                        </p:tgtEl>
                                      </p:cBhvr>
                                    </p:animEffect>
                                  </p:childTnLst>
                                </p:cTn>
                              </p:par>
                              <p:par>
                                <p:cTn id="33" presetID="4" presetClass="entr" presetSubtype="16" fill="hold" nodeType="withEffect">
                                  <p:stCondLst>
                                    <p:cond delay="0"/>
                                  </p:stCondLst>
                                  <p:childTnLst>
                                    <p:set>
                                      <p:cBhvr>
                                        <p:cTn id="34" dur="1" fill="hold">
                                          <p:stCondLst>
                                            <p:cond delay="0"/>
                                          </p:stCondLst>
                                        </p:cTn>
                                        <p:tgtEl>
                                          <p:spTgt spid="149551"/>
                                        </p:tgtEl>
                                        <p:attrNameLst>
                                          <p:attrName>style.visibility</p:attrName>
                                        </p:attrNameLst>
                                      </p:cBhvr>
                                      <p:to>
                                        <p:strVal val="visible"/>
                                      </p:to>
                                    </p:set>
                                    <p:animEffect transition="in" filter="box(in)">
                                      <p:cBhvr>
                                        <p:cTn id="35" dur="500"/>
                                        <p:tgtEl>
                                          <p:spTgt spid="149551"/>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49549"/>
                                        </p:tgtEl>
                                        <p:attrNameLst>
                                          <p:attrName>style.visibility</p:attrName>
                                        </p:attrNameLst>
                                      </p:cBhvr>
                                      <p:to>
                                        <p:strVal val="visible"/>
                                      </p:to>
                                    </p:set>
                                    <p:animEffect transition="in" filter="box(in)">
                                      <p:cBhvr>
                                        <p:cTn id="38" dur="500"/>
                                        <p:tgtEl>
                                          <p:spTgt spid="149549"/>
                                        </p:tgtEl>
                                      </p:cBhvr>
                                    </p:animEffect>
                                  </p:childTnLst>
                                </p:cTn>
                              </p:par>
                              <p:par>
                                <p:cTn id="39" presetID="4" presetClass="entr" presetSubtype="16" fill="hold" nodeType="withEffect">
                                  <p:stCondLst>
                                    <p:cond delay="0"/>
                                  </p:stCondLst>
                                  <p:childTnLst>
                                    <p:set>
                                      <p:cBhvr>
                                        <p:cTn id="40" dur="1" fill="hold">
                                          <p:stCondLst>
                                            <p:cond delay="0"/>
                                          </p:stCondLst>
                                        </p:cTn>
                                        <p:tgtEl>
                                          <p:spTgt spid="149555"/>
                                        </p:tgtEl>
                                        <p:attrNameLst>
                                          <p:attrName>style.visibility</p:attrName>
                                        </p:attrNameLst>
                                      </p:cBhvr>
                                      <p:to>
                                        <p:strVal val="visible"/>
                                      </p:to>
                                    </p:set>
                                    <p:animEffect transition="in" filter="box(in)">
                                      <p:cBhvr>
                                        <p:cTn id="41" dur="500"/>
                                        <p:tgtEl>
                                          <p:spTgt spid="14955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9531"/>
                                        </p:tgtEl>
                                        <p:attrNameLst>
                                          <p:attrName>style.visibility</p:attrName>
                                        </p:attrNameLst>
                                      </p:cBhvr>
                                      <p:to>
                                        <p:strVal val="visible"/>
                                      </p:to>
                                    </p:set>
                                    <p:animEffect transition="in" filter="blinds(horizontal)">
                                      <p:cBhvr>
                                        <p:cTn id="46" dur="500"/>
                                        <p:tgtEl>
                                          <p:spTgt spid="149531"/>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49532"/>
                                        </p:tgtEl>
                                        <p:attrNameLst>
                                          <p:attrName>style.visibility</p:attrName>
                                        </p:attrNameLst>
                                      </p:cBhvr>
                                      <p:to>
                                        <p:strVal val="visible"/>
                                      </p:to>
                                    </p:set>
                                    <p:animEffect transition="in" filter="blinds(horizontal)">
                                      <p:cBhvr>
                                        <p:cTn id="49" dur="500"/>
                                        <p:tgtEl>
                                          <p:spTgt spid="149532"/>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49530"/>
                                        </p:tgtEl>
                                        <p:attrNameLst>
                                          <p:attrName>style.visibility</p:attrName>
                                        </p:attrNameLst>
                                      </p:cBhvr>
                                      <p:to>
                                        <p:strVal val="visible"/>
                                      </p:to>
                                    </p:set>
                                    <p:animEffect transition="in" filter="blinds(horizontal)">
                                      <p:cBhvr>
                                        <p:cTn id="52" dur="500"/>
                                        <p:tgtEl>
                                          <p:spTgt spid="149530"/>
                                        </p:tgtEl>
                                      </p:cBhvr>
                                    </p:animEffect>
                                  </p:childTnLst>
                                </p:cTn>
                              </p:par>
                              <p:par>
                                <p:cTn id="53" presetID="0" presetClass="path" presetSubtype="0" accel="50000" decel="50000" fill="hold" grpId="1" nodeType="withEffect">
                                  <p:stCondLst>
                                    <p:cond delay="0"/>
                                  </p:stCondLst>
                                  <p:childTnLst>
                                    <p:animMotion origin="layout" path="M 1.66667E-6 1.85185E-6 C 0.00816 -0.0037 0.01806 -0.00602 0.0257 -0.01157 C 0.03334 -0.01713 0.04115 -0.02523 0.04827 -0.03217 C 0.05452 -0.03819 0.06337 -0.03588 0.07066 -0.03912 C 0.08473 -0.0456 0.10052 -0.04791 0.11545 -0.05069 C 0.12396 -0.0544 0.13247 -0.05602 0.14132 -0.05764 C 0.15087 -0.06134 0.16094 -0.06227 0.17066 -0.06435 C 0.21545 -0.06319 0.24705 -0.06203 0.28768 -0.05764 C 0.29063 -0.05694 0.29375 -0.05671 0.29653 -0.05532 C 0.29844 -0.0544 0.29966 -0.05162 0.30157 -0.05069 C 0.31233 -0.04537 0.32483 -0.04398 0.33611 -0.04143 C 0.34618 -0.03912 0.35521 -0.03611 0.36545 -0.03449 C 0.37795 -0.02893 0.37205 -0.03102 0.38247 -0.02754 C 0.38872 -0.01967 0.38681 -0.02361 0.38941 -0.0162 " pathEditMode="relative" ptsTypes="fffffffffffffA">
                                      <p:cBhvr>
                                        <p:cTn id="54" dur="2000" fill="hold"/>
                                        <p:tgtEl>
                                          <p:spTgt spid="149531"/>
                                        </p:tgtEl>
                                        <p:attrNameLst>
                                          <p:attrName>ppt_x</p:attrName>
                                          <p:attrName>ppt_y</p:attrName>
                                        </p:attrNameLst>
                                      </p:cBhvr>
                                    </p:animMotion>
                                  </p:childTnLst>
                                </p:cTn>
                              </p:par>
                              <p:par>
                                <p:cTn id="55" presetID="0" presetClass="path" presetSubtype="0" accel="50000" decel="50000" fill="hold" grpId="1" nodeType="withEffect">
                                  <p:stCondLst>
                                    <p:cond delay="0"/>
                                  </p:stCondLst>
                                  <p:childTnLst>
                                    <p:animMotion origin="layout" path="M 3.33333E-6 -0.03333 C 0.01007 -0.02431 0.02135 -0.02014 0.03281 -0.01505 C 0.03472 -0.01412 0.03611 -0.01134 0.03802 -0.01042 C 0.0408 -0.00903 0.04375 -0.0088 0.04652 -0.0081 C 0.06215 0.0044 0.04774 -0.00509 0.06562 0.00116 C 0.07864 0.00579 0.06979 0.00393 0.07934 0.01018 C 0.08507 0.01412 0.09514 0.01412 0.1 0.01481 C 0.11041 0.02176 0.12118 0.02222 0.13281 0.02407 C 0.15451 0.03842 0.18177 0.04051 0.20521 0.04236 C 0.28524 0.04884 0.2309 0.04537 0.29652 0.0493 C 0.29948 0.0493 0.3625 0.0581 0.37934 0.03796 " pathEditMode="relative" rAng="0" ptsTypes="ffffffffffA">
                                      <p:cBhvr>
                                        <p:cTn id="56" dur="2000" fill="hold"/>
                                        <p:tgtEl>
                                          <p:spTgt spid="149532"/>
                                        </p:tgtEl>
                                        <p:attrNameLst>
                                          <p:attrName>ppt_x</p:attrName>
                                          <p:attrName>ppt_y</p:attrName>
                                        </p:attrNameLst>
                                      </p:cBhvr>
                                      <p:rCtr x="18958" y="4560"/>
                                    </p:animMotion>
                                  </p:childTnLst>
                                </p:cTn>
                              </p:par>
                              <p:par>
                                <p:cTn id="57" presetID="0" presetClass="path" presetSubtype="0" accel="50000" decel="50000" fill="hold" grpId="1" nodeType="withEffect">
                                  <p:stCondLst>
                                    <p:cond delay="0"/>
                                  </p:stCondLst>
                                  <p:childTnLst>
                                    <p:animMotion origin="layout" path="M 0.01493 -0.0419 C 0.02205 -0.0294 0.02465 -0.02824 0.03385 -0.01898 C 0.04427 -0.00857 0.03368 -0.01435 0.04427 -0.00973 C 0.05 -0.00209 0.05469 0.00069 0.06146 0.00648 C 0.07083 0.01435 0.07847 0.02477 0.08906 0.0294 C 0.10017 0.04051 0.11285 0.04375 0.12535 0.05231 C 0.15399 0.07199 0.18698 0.08287 0.2184 0.09143 C 0.33819 0.08912 0.30937 0.12662 0.33906 0.0868 " pathEditMode="relative" rAng="0" ptsTypes="fffffffA">
                                      <p:cBhvr>
                                        <p:cTn id="58" dur="2000" fill="hold"/>
                                        <p:tgtEl>
                                          <p:spTgt spid="149530"/>
                                        </p:tgtEl>
                                        <p:attrNameLst>
                                          <p:attrName>ppt_x</p:attrName>
                                          <p:attrName>ppt_y</p:attrName>
                                        </p:attrNameLst>
                                      </p:cBhvr>
                                      <p:rCtr x="16198" y="8426"/>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149534"/>
                                        </p:tgtEl>
                                        <p:attrNameLst>
                                          <p:attrName>style.visibility</p:attrName>
                                        </p:attrNameLst>
                                      </p:cBhvr>
                                      <p:to>
                                        <p:strVal val="visible"/>
                                      </p:to>
                                    </p:set>
                                    <p:animEffect transition="in" filter="checkerboard(across)">
                                      <p:cBhvr>
                                        <p:cTn id="63" dur="500"/>
                                        <p:tgtEl>
                                          <p:spTgt spid="149534"/>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9533"/>
                                        </p:tgtEl>
                                        <p:attrNameLst>
                                          <p:attrName>style.visibility</p:attrName>
                                        </p:attrNameLst>
                                      </p:cBhvr>
                                      <p:to>
                                        <p:strVal val="visible"/>
                                      </p:to>
                                    </p:set>
                                    <p:animEffect transition="in" filter="checkerboard(across)">
                                      <p:cBhvr>
                                        <p:cTn id="66" dur="500"/>
                                        <p:tgtEl>
                                          <p:spTgt spid="149533"/>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149535"/>
                                        </p:tgtEl>
                                        <p:attrNameLst>
                                          <p:attrName>style.visibility</p:attrName>
                                        </p:attrNameLst>
                                      </p:cBhvr>
                                      <p:to>
                                        <p:strVal val="visible"/>
                                      </p:to>
                                    </p:set>
                                    <p:animEffect transition="in" filter="checkerboard(across)">
                                      <p:cBhvr>
                                        <p:cTn id="69" dur="500"/>
                                        <p:tgtEl>
                                          <p:spTgt spid="149535"/>
                                        </p:tgtEl>
                                      </p:cBhvr>
                                    </p:animEffect>
                                  </p:childTnLst>
                                </p:cTn>
                              </p:par>
                              <p:par>
                                <p:cTn id="70" presetID="0" presetClass="path" presetSubtype="0" accel="50000" decel="50000" fill="hold" grpId="1" nodeType="withEffect">
                                  <p:stCondLst>
                                    <p:cond delay="0"/>
                                  </p:stCondLst>
                                  <p:childTnLst>
                                    <p:animMotion origin="layout" path="M -4.72222E-6 -3.33333E-6 C 0.01111 0.0088 0.02257 0.0125 0.03455 0.01829 C 0.06007 0.03055 0.04254 0.02592 0.06563 0.02986 C 0.08299 0.03935 0.09774 0.03773 0.11736 0.03912 C 0.15243 0.05116 0.21024 0.04213 0.23629 0.04143 C 0.24184 0.03889 0.25417 0.03217 0.25868 0.02755 C 0.26875 0.01759 0.27761 0.00463 0.28802 -0.00463 C 0.29757 -0.02384 0.29202 -0.01458 0.30521 -0.03218 C 0.30938 -0.03773 0.31493 -0.04051 0.3191 -0.04607 " pathEditMode="relative" ptsTypes="ffffffffA">
                                      <p:cBhvr>
                                        <p:cTn id="71" dur="2000" fill="hold"/>
                                        <p:tgtEl>
                                          <p:spTgt spid="149534"/>
                                        </p:tgtEl>
                                        <p:attrNameLst>
                                          <p:attrName>ppt_x</p:attrName>
                                          <p:attrName>ppt_y</p:attrName>
                                        </p:attrNameLst>
                                      </p:cBhvr>
                                    </p:animMotion>
                                  </p:childTnLst>
                                </p:cTn>
                              </p:par>
                              <p:par>
                                <p:cTn id="72" presetID="0" presetClass="path" presetSubtype="0" accel="50000" decel="50000" fill="hold" grpId="1" nodeType="withEffect">
                                  <p:stCondLst>
                                    <p:cond delay="0"/>
                                  </p:stCondLst>
                                  <p:childTnLst>
                                    <p:animMotion origin="layout" path="M -0.00833 0.00486 C 5.55112E-17 0.0132 0.00243 0.01273 0.01233 0.01621 C 0.0158 0.01759 0.02274 0.02084 0.02274 0.02107 C 0.02396 0.02315 0.02431 0.02662 0.02622 0.02778 C 0.02917 0.02986 0.04896 0.03472 0.05365 0.03704 C 0.07552 0.04769 0.0967 0.06412 0.11927 0.07153 C 0.13368 0.08449 0.15885 0.09121 0.17622 0.09445 C 0.18403 0.10162 0.18906 0.10394 0.19861 0.10602 C 0.21267 0.1125 0.19219 0.10371 0.22448 0.11065 C 0.22795 0.11134 0.23472 0.11505 0.23472 0.11528 C 0.28281 0.11343 0.31319 0.12801 0.33993 0.07616 C 0.34045 0.07315 0.3408 0.06991 0.34167 0.0669 C 0.34253 0.06435 0.34462 0.06273 0.34514 0.05996 C 0.34653 0.05162 0.34635 0.04306 0.34688 0.03472 C 0.34497 0.02199 0.34444 0.02153 0.33646 0.01621 " pathEditMode="relative" rAng="0" ptsTypes="ffffffffffffffA">
                                      <p:cBhvr>
                                        <p:cTn id="73" dur="2000" fill="hold"/>
                                        <p:tgtEl>
                                          <p:spTgt spid="149533"/>
                                        </p:tgtEl>
                                        <p:attrNameLst>
                                          <p:attrName>ppt_x</p:attrName>
                                          <p:attrName>ppt_y</p:attrName>
                                        </p:attrNameLst>
                                      </p:cBhvr>
                                      <p:rCtr x="17760" y="6157"/>
                                    </p:animMotion>
                                  </p:childTnLst>
                                </p:cTn>
                              </p:par>
                              <p:par>
                                <p:cTn id="74" presetID="0" presetClass="path" presetSubtype="0" accel="50000" decel="50000" fill="hold" grpId="1" nodeType="withEffect">
                                  <p:stCondLst>
                                    <p:cond delay="0"/>
                                  </p:stCondLst>
                                  <p:childTnLst>
                                    <p:animMotion origin="layout" path="M -2.77778E-6 2.96296E-6 C 0.04827 0.00532 0.07101 0.00555 0.13264 0.00694 C 0.14236 0.01227 0.15157 0.01574 0.16198 0.01852 C 0.17257 0.02754 0.18681 0.02916 0.19827 0.0368 C 0.21858 0.05046 0.23959 0.05902 0.26025 0.07129 C 0.26216 0.07245 0.26354 0.07477 0.26545 0.07592 C 0.26875 0.07801 0.27223 0.07893 0.2757 0.08055 C 0.28316 0.07986 0.29098 0.08078 0.29827 0.07824 C 0.29879 0.07801 0.31268 0.06111 0.31372 0.05972 C 0.31424 0.0574 0.31545 0.05301 0.31545 0.05301 " pathEditMode="relative" ptsTypes="fffffffffA">
                                      <p:cBhvr>
                                        <p:cTn id="75" dur="2000" fill="hold"/>
                                        <p:tgtEl>
                                          <p:spTgt spid="149535"/>
                                        </p:tgtEl>
                                        <p:attrNameLst>
                                          <p:attrName>ppt_x</p:attrName>
                                          <p:attrName>ppt_y</p:attrName>
                                        </p:attrNameLst>
                                      </p:cBhvr>
                                    </p:animMotion>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149529"/>
                                        </p:tgtEl>
                                        <p:attrNameLst>
                                          <p:attrName>style.visibility</p:attrName>
                                        </p:attrNameLst>
                                      </p:cBhvr>
                                      <p:to>
                                        <p:strVal val="visible"/>
                                      </p:to>
                                    </p:set>
                                    <p:animEffect transition="in" filter="box(in)">
                                      <p:cBhvr>
                                        <p:cTn id="80" dur="500"/>
                                        <p:tgtEl>
                                          <p:spTgt spid="14952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149536"/>
                                        </p:tgtEl>
                                        <p:attrNameLst>
                                          <p:attrName>style.visibility</p:attrName>
                                        </p:attrNameLst>
                                      </p:cBhvr>
                                      <p:to>
                                        <p:strVal val="visible"/>
                                      </p:to>
                                    </p:set>
                                    <p:animEffect transition="in" filter="checkerboard(across)">
                                      <p:cBhvr>
                                        <p:cTn id="85" dur="500"/>
                                        <p:tgtEl>
                                          <p:spTgt spid="149536"/>
                                        </p:tgtEl>
                                      </p:cBhvr>
                                    </p:animEffect>
                                  </p:childTnLst>
                                </p:cTn>
                              </p:par>
                              <p:par>
                                <p:cTn id="86" presetID="3" presetClass="exit" presetSubtype="10" fill="hold" grpId="2" nodeType="withEffect">
                                  <p:stCondLst>
                                    <p:cond delay="0"/>
                                  </p:stCondLst>
                                  <p:childTnLst>
                                    <p:animEffect transition="out" filter="blinds(horizontal)">
                                      <p:cBhvr>
                                        <p:cTn id="87" dur="500"/>
                                        <p:tgtEl>
                                          <p:spTgt spid="149530"/>
                                        </p:tgtEl>
                                      </p:cBhvr>
                                    </p:animEffect>
                                    <p:set>
                                      <p:cBhvr>
                                        <p:cTn id="88" dur="1" fill="hold">
                                          <p:stCondLst>
                                            <p:cond delay="499"/>
                                          </p:stCondLst>
                                        </p:cTn>
                                        <p:tgtEl>
                                          <p:spTgt spid="149530"/>
                                        </p:tgtEl>
                                        <p:attrNameLst>
                                          <p:attrName>style.visibility</p:attrName>
                                        </p:attrNameLst>
                                      </p:cBhvr>
                                      <p:to>
                                        <p:strVal val="hidden"/>
                                      </p:to>
                                    </p:set>
                                  </p:childTnLst>
                                </p:cTn>
                              </p:par>
                              <p:par>
                                <p:cTn id="89" presetID="0" presetClass="path" presetSubtype="0" accel="50000" decel="50000" fill="hold" grpId="1" nodeType="withEffect">
                                  <p:stCondLst>
                                    <p:cond delay="0"/>
                                  </p:stCondLst>
                                  <p:childTnLst>
                                    <p:animMotion origin="layout" path="M -0.01128 0.01365 C 0.0007 0.02037 0.01268 0.02939 0.02622 0.0324 C 0.03368 0.03426 0.04879 0.0368 0.04879 0.0368 C 0.08386 0.03611 0.1191 0.03588 0.15399 0.03449 C 0.16372 0.03426 0.17292 0.0287 0.18229 0.02639 C 0.19965 0.02199 0.21754 0.01852 0.2349 0.01365 C 0.24462 0.01088 0.24011 0.00902 0.24809 0.00509 C 0.25417 0.00231 0.26059 0.00139 0.26684 -0.00093 C 0.27118 -0.00255 0.27448 -0.00672 0.2783 -0.00949 C 0.27847 -0.00973 0.29219 -0.01482 0.29514 -0.01574 C 0.29983 -0.01736 0.30382 -0.02176 0.30833 -0.02431 C 0.3158 -0.03611 0.31215 -0.02778 0.31215 -0.05139 " pathEditMode="relative" rAng="0" ptsTypes="fffffffffffA">
                                      <p:cBhvr>
                                        <p:cTn id="90" dur="2000" fill="hold"/>
                                        <p:tgtEl>
                                          <p:spTgt spid="149536"/>
                                        </p:tgtEl>
                                        <p:attrNameLst>
                                          <p:attrName>ppt_x</p:attrName>
                                          <p:attrName>ppt_y</p:attrName>
                                        </p:attrNameLst>
                                      </p:cBhvr>
                                      <p:rCtr x="16354" y="-2106"/>
                                    </p:animMotion>
                                  </p:childTnLst>
                                </p:cTn>
                              </p:par>
                              <p:par>
                                <p:cTn id="91" presetID="4" presetClass="entr" presetSubtype="16" fill="hold" grpId="0" nodeType="withEffect">
                                  <p:stCondLst>
                                    <p:cond delay="0"/>
                                  </p:stCondLst>
                                  <p:childTnLst>
                                    <p:set>
                                      <p:cBhvr>
                                        <p:cTn id="92" dur="1" fill="hold">
                                          <p:stCondLst>
                                            <p:cond delay="0"/>
                                          </p:stCondLst>
                                        </p:cTn>
                                        <p:tgtEl>
                                          <p:spTgt spid="149537"/>
                                        </p:tgtEl>
                                        <p:attrNameLst>
                                          <p:attrName>style.visibility</p:attrName>
                                        </p:attrNameLst>
                                      </p:cBhvr>
                                      <p:to>
                                        <p:strVal val="visible"/>
                                      </p:to>
                                    </p:set>
                                    <p:animEffect transition="in" filter="box(in)">
                                      <p:cBhvr>
                                        <p:cTn id="93" dur="500"/>
                                        <p:tgtEl>
                                          <p:spTgt spid="149537"/>
                                        </p:tgtEl>
                                      </p:cBhvr>
                                    </p:animEffect>
                                  </p:childTnLst>
                                </p:cTn>
                              </p:par>
                              <p:par>
                                <p:cTn id="94" presetID="4" presetClass="exit" presetSubtype="16" fill="hold" grpId="2" nodeType="withEffect">
                                  <p:stCondLst>
                                    <p:cond delay="0"/>
                                  </p:stCondLst>
                                  <p:childTnLst>
                                    <p:animEffect transition="out" filter="box(in)">
                                      <p:cBhvr>
                                        <p:cTn id="95" dur="500"/>
                                        <p:tgtEl>
                                          <p:spTgt spid="149535"/>
                                        </p:tgtEl>
                                      </p:cBhvr>
                                    </p:animEffect>
                                    <p:set>
                                      <p:cBhvr>
                                        <p:cTn id="96" dur="1" fill="hold">
                                          <p:stCondLst>
                                            <p:cond delay="499"/>
                                          </p:stCondLst>
                                        </p:cTn>
                                        <p:tgtEl>
                                          <p:spTgt spid="149535"/>
                                        </p:tgtEl>
                                        <p:attrNameLst>
                                          <p:attrName>style.visibility</p:attrName>
                                        </p:attrNameLst>
                                      </p:cBhvr>
                                      <p:to>
                                        <p:strVal val="hidden"/>
                                      </p:to>
                                    </p:set>
                                  </p:childTnLst>
                                </p:cTn>
                              </p:par>
                              <p:par>
                                <p:cTn id="97" presetID="0" presetClass="path" presetSubtype="0" accel="50000" decel="50000" fill="hold" grpId="1" nodeType="withEffect">
                                  <p:stCondLst>
                                    <p:cond delay="0"/>
                                  </p:stCondLst>
                                  <p:childTnLst>
                                    <p:animMotion origin="layout" path="M -0.01945 0.03333 C -0.01354 0.02407 -0.00018 0.01643 0.01007 0.01273 C 0.01441 0.00972 0.01909 0.0074 0.02274 0.00347 C 0.02482 0.00115 0.02691 -0.00139 0.02916 -0.00348 C 0.03385 -0.00764 0.04409 -0.01482 0.04409 -0.01459 C 0.04548 -0.01713 0.04722 -0.01922 0.04809 -0.02176 C 0.04913 -0.02385 0.04913 -0.02662 0.05034 -0.02871 C 0.05295 -0.03357 0.05885 -0.04236 0.05885 -0.04213 C 0.06128 -0.04977 0.06371 -0.0588 0.06753 -0.06551 C 0.07343 -0.07686 0.07343 -0.0713 0.07795 -0.08148 C 0.0809 -0.08843 0.08489 -0.09723 0.0908 -0.10232 C 0.09878 -0.10926 0.11059 -0.11343 0.12048 -0.11598 C 0.14843 -0.11366 0.15677 -0.11991 0.15677 -0.09074 " pathEditMode="relative" rAng="0" ptsTypes="ffffffffffffA">
                                      <p:cBhvr>
                                        <p:cTn id="98" dur="2000" fill="hold"/>
                                        <p:tgtEl>
                                          <p:spTgt spid="149537"/>
                                        </p:tgtEl>
                                        <p:attrNameLst>
                                          <p:attrName>ppt_x</p:attrName>
                                          <p:attrName>ppt_y</p:attrName>
                                        </p:attrNameLst>
                                      </p:cBhvr>
                                      <p:rCtr x="8802" y="-7662"/>
                                    </p:animMotion>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49547"/>
                                        </p:tgtEl>
                                        <p:attrNameLst>
                                          <p:attrName>style.visibility</p:attrName>
                                        </p:attrNameLst>
                                      </p:cBhvr>
                                      <p:to>
                                        <p:strVal val="visible"/>
                                      </p:to>
                                    </p:set>
                                    <p:animEffect transition="in" filter="blinds(horizontal)">
                                      <p:cBhvr>
                                        <p:cTn id="103" dur="500"/>
                                        <p:tgtEl>
                                          <p:spTgt spid="149547"/>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4" presetClass="entr" presetSubtype="16" fill="hold" nodeType="clickEffect">
                                  <p:stCondLst>
                                    <p:cond delay="0"/>
                                  </p:stCondLst>
                                  <p:childTnLst>
                                    <p:set>
                                      <p:cBhvr>
                                        <p:cTn id="107" dur="1" fill="hold">
                                          <p:stCondLst>
                                            <p:cond delay="0"/>
                                          </p:stCondLst>
                                        </p:cTn>
                                        <p:tgtEl>
                                          <p:spTgt spid="149542"/>
                                        </p:tgtEl>
                                        <p:attrNameLst>
                                          <p:attrName>style.visibility</p:attrName>
                                        </p:attrNameLst>
                                      </p:cBhvr>
                                      <p:to>
                                        <p:strVal val="visible"/>
                                      </p:to>
                                    </p:set>
                                    <p:animEffect transition="in" filter="box(in)">
                                      <p:cBhvr>
                                        <p:cTn id="108" dur="500"/>
                                        <p:tgtEl>
                                          <p:spTgt spid="149542"/>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149540"/>
                                        </p:tgtEl>
                                        <p:attrNameLst>
                                          <p:attrName>style.visibility</p:attrName>
                                        </p:attrNameLst>
                                      </p:cBhvr>
                                      <p:to>
                                        <p:strVal val="visible"/>
                                      </p:to>
                                    </p:set>
                                    <p:animEffect transition="in" filter="blinds(horizontal)">
                                      <p:cBhvr>
                                        <p:cTn id="113" dur="500"/>
                                        <p:tgtEl>
                                          <p:spTgt spid="149540"/>
                                        </p:tgtEl>
                                      </p:cBhvr>
                                    </p:animEffect>
                                  </p:childTnLst>
                                </p:cTn>
                              </p:par>
                              <p:par>
                                <p:cTn id="114" presetID="3" presetClass="exit" presetSubtype="10" fill="hold" grpId="2" nodeType="withEffect">
                                  <p:stCondLst>
                                    <p:cond delay="0"/>
                                  </p:stCondLst>
                                  <p:childTnLst>
                                    <p:animEffect transition="out" filter="blinds(horizontal)">
                                      <p:cBhvr>
                                        <p:cTn id="115" dur="500"/>
                                        <p:tgtEl>
                                          <p:spTgt spid="149531"/>
                                        </p:tgtEl>
                                      </p:cBhvr>
                                    </p:animEffect>
                                    <p:set>
                                      <p:cBhvr>
                                        <p:cTn id="116" dur="1" fill="hold">
                                          <p:stCondLst>
                                            <p:cond delay="499"/>
                                          </p:stCondLst>
                                        </p:cTn>
                                        <p:tgtEl>
                                          <p:spTgt spid="149531"/>
                                        </p:tgtEl>
                                        <p:attrNameLst>
                                          <p:attrName>style.visibility</p:attrName>
                                        </p:attrNameLst>
                                      </p:cBhvr>
                                      <p:to>
                                        <p:strVal val="hidden"/>
                                      </p:to>
                                    </p:set>
                                  </p:childTnLst>
                                </p:cTn>
                              </p:par>
                              <p:par>
                                <p:cTn id="117" presetID="0" presetClass="path" presetSubtype="0" accel="50000" decel="50000" fill="hold" grpId="1" nodeType="withEffect">
                                  <p:stCondLst>
                                    <p:cond delay="0"/>
                                  </p:stCondLst>
                                  <p:childTnLst>
                                    <p:animMotion origin="layout" path="M 0.00191 -0.03586 C 0.00886 -0.04603 0.025 -0.05321 0.03733 -0.05575 C 0.05834 -0.06616 0.07917 -0.0768 0.10174 -0.0842 C 0.11459 -0.08837 0.12552 -0.09554 0.13907 -0.09762 C 0.14844 -0.10201 0.15764 -0.10271 0.16789 -0.1041 C 0.22657 -0.10317 0.28403 -0.09993 0.34236 -0.09762 C 0.36407 -0.09484 0.38559 -0.09207 0.4066 -0.08582 C 0.41355 -0.08397 0.42032 -0.08143 0.42709 -0.07911 C 0.43195 -0.07773 0.44063 -0.07264 0.44063 -0.0724 C 0.44375 -0.06963 0.44775 -0.06732 0.45087 -0.06431 C 0.46216 -0.05297 0.44532 -0.06477 0.4592 -0.05575 C 0.46042 -0.05251 0.46216 -0.0495 0.46268 -0.0458 C 0.4632 -0.04141 0.46441 -0.03239 0.46441 -0.03215 " pathEditMode="relative" rAng="0" ptsTypes="ffffffffffffA">
                                      <p:cBhvr>
                                        <p:cTn id="118" dur="2000" fill="hold"/>
                                        <p:tgtEl>
                                          <p:spTgt spid="149540"/>
                                        </p:tgtEl>
                                        <p:attrNameLst>
                                          <p:attrName>ppt_x</p:attrName>
                                          <p:attrName>ppt_y</p:attrName>
                                        </p:attrNameLst>
                                      </p:cBhvr>
                                      <p:rCtr x="23125" y="-3238"/>
                                    </p:animMotion>
                                  </p:childTnLst>
                                </p:cTn>
                              </p:par>
                              <p:par>
                                <p:cTn id="119" presetID="3" presetClass="exit" presetSubtype="10" fill="hold" grpId="2" nodeType="withEffect">
                                  <p:stCondLst>
                                    <p:cond delay="0"/>
                                  </p:stCondLst>
                                  <p:childTnLst>
                                    <p:animEffect transition="out" filter="blinds(horizontal)">
                                      <p:cBhvr>
                                        <p:cTn id="120" dur="500"/>
                                        <p:tgtEl>
                                          <p:spTgt spid="149532"/>
                                        </p:tgtEl>
                                      </p:cBhvr>
                                    </p:animEffect>
                                    <p:set>
                                      <p:cBhvr>
                                        <p:cTn id="121" dur="1" fill="hold">
                                          <p:stCondLst>
                                            <p:cond delay="499"/>
                                          </p:stCondLst>
                                        </p:cTn>
                                        <p:tgtEl>
                                          <p:spTgt spid="149532"/>
                                        </p:tgtEl>
                                        <p:attrNameLst>
                                          <p:attrName>style.visibility</p:attrName>
                                        </p:attrNameLst>
                                      </p:cBhvr>
                                      <p:to>
                                        <p:strVal val="hidden"/>
                                      </p:to>
                                    </p:set>
                                  </p:childTnLst>
                                </p:cTn>
                              </p:par>
                              <p:par>
                                <p:cTn id="122" presetID="3" presetClass="entr" presetSubtype="10" fill="hold" grpId="0" nodeType="withEffect">
                                  <p:stCondLst>
                                    <p:cond delay="0"/>
                                  </p:stCondLst>
                                  <p:childTnLst>
                                    <p:set>
                                      <p:cBhvr>
                                        <p:cTn id="123" dur="1" fill="hold">
                                          <p:stCondLst>
                                            <p:cond delay="0"/>
                                          </p:stCondLst>
                                        </p:cTn>
                                        <p:tgtEl>
                                          <p:spTgt spid="149541"/>
                                        </p:tgtEl>
                                        <p:attrNameLst>
                                          <p:attrName>style.visibility</p:attrName>
                                        </p:attrNameLst>
                                      </p:cBhvr>
                                      <p:to>
                                        <p:strVal val="visible"/>
                                      </p:to>
                                    </p:set>
                                    <p:animEffect transition="in" filter="blinds(horizontal)">
                                      <p:cBhvr>
                                        <p:cTn id="124" dur="500"/>
                                        <p:tgtEl>
                                          <p:spTgt spid="149541"/>
                                        </p:tgtEl>
                                      </p:cBhvr>
                                    </p:animEffect>
                                  </p:childTnLst>
                                </p:cTn>
                              </p:par>
                              <p:par>
                                <p:cTn id="125" presetID="0" presetClass="path" presetSubtype="0" accel="50000" decel="50000" fill="hold" grpId="1" nodeType="withEffect">
                                  <p:stCondLst>
                                    <p:cond delay="0"/>
                                  </p:stCondLst>
                                  <p:childTnLst>
                                    <p:animMotion origin="layout" path="M 0.02517 0.0213 C 0.03264 0.02384 0.0375 0.0287 0.04427 0.03264 C 0.04931 0.03565 0.05521 0.03565 0.05972 0.03958 C 0.06649 0.0456 0.06302 0.04329 0.06997 0.04653 C 0.07986 0.05648 0.08993 0.06111 0.10104 0.06713 C 0.11424 0.07431 0.12708 0.08426 0.1408 0.08796 C 0.14983 0.09607 0.15608 0.10046 0.16667 0.10394 C 0.18802 0.11829 0.17743 0.11435 0.19757 0.11782 C 0.2184 0.12894 0.23906 0.13403 0.26146 0.13611 C 0.28038 0.14236 0.29288 0.14167 0.31493 0.14306 C 0.35694 0.1544 0.32622 0.14792 0.40799 0.14537 C 0.4217 0.13935 0.43385 0.12639 0.44757 0.12014 C 0.45191 0.11157 0.45278 0.10741 0.45278 0.09699 " pathEditMode="relative" rAng="0" ptsTypes="ffffffffffffA">
                                      <p:cBhvr>
                                        <p:cTn id="126" dur="2000" fill="hold"/>
                                        <p:tgtEl>
                                          <p:spTgt spid="149541"/>
                                        </p:tgtEl>
                                        <p:attrNameLst>
                                          <p:attrName>ppt_x</p:attrName>
                                          <p:attrName>ppt_y</p:attrName>
                                        </p:attrNameLst>
                                      </p:cBhvr>
                                      <p:rCtr x="21372" y="6644"/>
                                    </p:animMotion>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 presetClass="exit" presetSubtype="10" fill="hold" grpId="2" nodeType="clickEffect">
                                  <p:stCondLst>
                                    <p:cond delay="0"/>
                                  </p:stCondLst>
                                  <p:childTnLst>
                                    <p:animEffect transition="out" filter="blinds(horizontal)">
                                      <p:cBhvr>
                                        <p:cTn id="130" dur="500"/>
                                        <p:tgtEl>
                                          <p:spTgt spid="149534"/>
                                        </p:tgtEl>
                                      </p:cBhvr>
                                    </p:animEffect>
                                    <p:set>
                                      <p:cBhvr>
                                        <p:cTn id="131" dur="1" fill="hold">
                                          <p:stCondLst>
                                            <p:cond delay="499"/>
                                          </p:stCondLst>
                                        </p:cTn>
                                        <p:tgtEl>
                                          <p:spTgt spid="149534"/>
                                        </p:tgtEl>
                                        <p:attrNameLst>
                                          <p:attrName>style.visibility</p:attrName>
                                        </p:attrNameLst>
                                      </p:cBhvr>
                                      <p:to>
                                        <p:strVal val="hidden"/>
                                      </p:to>
                                    </p:set>
                                  </p:childTnLst>
                                </p:cTn>
                              </p:par>
                              <p:par>
                                <p:cTn id="132" presetID="3" presetClass="entr" presetSubtype="10" fill="hold" grpId="0" nodeType="withEffect">
                                  <p:stCondLst>
                                    <p:cond delay="0"/>
                                  </p:stCondLst>
                                  <p:childTnLst>
                                    <p:set>
                                      <p:cBhvr>
                                        <p:cTn id="133" dur="1" fill="hold">
                                          <p:stCondLst>
                                            <p:cond delay="0"/>
                                          </p:stCondLst>
                                        </p:cTn>
                                        <p:tgtEl>
                                          <p:spTgt spid="149538"/>
                                        </p:tgtEl>
                                        <p:attrNameLst>
                                          <p:attrName>style.visibility</p:attrName>
                                        </p:attrNameLst>
                                      </p:cBhvr>
                                      <p:to>
                                        <p:strVal val="visible"/>
                                      </p:to>
                                    </p:set>
                                    <p:animEffect transition="in" filter="blinds(horizontal)">
                                      <p:cBhvr>
                                        <p:cTn id="134" dur="500"/>
                                        <p:tgtEl>
                                          <p:spTgt spid="149538"/>
                                        </p:tgtEl>
                                      </p:cBhvr>
                                    </p:animEffect>
                                  </p:childTnLst>
                                </p:cTn>
                              </p:par>
                              <p:par>
                                <p:cTn id="135" presetID="0" presetClass="path" presetSubtype="0" accel="50000" decel="50000" fill="hold" grpId="1" nodeType="withEffect">
                                  <p:stCondLst>
                                    <p:cond delay="0"/>
                                  </p:stCondLst>
                                  <p:childTnLst>
                                    <p:animMotion origin="layout" path="M 0 -0.02731 C 0.00938 -0.01944 0.01979 -0.01296 0.02865 -0.00417 C 0.03628 0.0037 0.04063 0.0088 0.05 0.01181 C 0.05486 0.01597 0.06597 0.02662 0.07326 0.03009 C 0.08802 0.03681 0.08247 0.03195 0.09497 0.03935 C 0.11944 0.05417 0.14323 0.06343 0.17014 0.06921 C 0.18576 0.07732 0.22031 0.07847 0.22031 0.0787 C 0.24826 0.08588 0.27326 0.08195 0.3026 0.08079 C 0.31146 0.075 0.31979 0.06945 0.32951 0.0669 C 0.33472 0.06366 0.34045 0.06158 0.34549 0.05787 C 0.35295 0.05278 0.36007 0.04537 0.36701 0.03935 C 0.37413 0.03333 0.37431 0.02801 0.38333 0.02801 " pathEditMode="relative" rAng="0" ptsTypes="fffffffffffA">
                                      <p:cBhvr>
                                        <p:cTn id="136" dur="2000" fill="hold"/>
                                        <p:tgtEl>
                                          <p:spTgt spid="149538"/>
                                        </p:tgtEl>
                                        <p:attrNameLst>
                                          <p:attrName>ppt_x</p:attrName>
                                          <p:attrName>ppt_y</p:attrName>
                                        </p:attrNameLst>
                                      </p:cBhvr>
                                      <p:rCtr x="19167" y="5648"/>
                                    </p:animMotion>
                                  </p:childTnLst>
                                </p:cTn>
                              </p:par>
                              <p:par>
                                <p:cTn id="137" presetID="4" presetClass="entr" presetSubtype="16" fill="hold" grpId="0" nodeType="withEffect">
                                  <p:stCondLst>
                                    <p:cond delay="0"/>
                                  </p:stCondLst>
                                  <p:childTnLst>
                                    <p:set>
                                      <p:cBhvr>
                                        <p:cTn id="138" dur="1" fill="hold">
                                          <p:stCondLst>
                                            <p:cond delay="0"/>
                                          </p:stCondLst>
                                        </p:cTn>
                                        <p:tgtEl>
                                          <p:spTgt spid="149539"/>
                                        </p:tgtEl>
                                        <p:attrNameLst>
                                          <p:attrName>style.visibility</p:attrName>
                                        </p:attrNameLst>
                                      </p:cBhvr>
                                      <p:to>
                                        <p:strVal val="visible"/>
                                      </p:to>
                                    </p:set>
                                    <p:animEffect transition="in" filter="box(in)">
                                      <p:cBhvr>
                                        <p:cTn id="139" dur="500"/>
                                        <p:tgtEl>
                                          <p:spTgt spid="149539"/>
                                        </p:tgtEl>
                                      </p:cBhvr>
                                    </p:animEffect>
                                  </p:childTnLst>
                                </p:cTn>
                              </p:par>
                              <p:par>
                                <p:cTn id="140" presetID="3" presetClass="exit" presetSubtype="10" fill="hold" grpId="2" nodeType="withEffect">
                                  <p:stCondLst>
                                    <p:cond delay="0"/>
                                  </p:stCondLst>
                                  <p:childTnLst>
                                    <p:animEffect transition="out" filter="blinds(horizontal)">
                                      <p:cBhvr>
                                        <p:cTn id="141" dur="500"/>
                                        <p:tgtEl>
                                          <p:spTgt spid="149533"/>
                                        </p:tgtEl>
                                      </p:cBhvr>
                                    </p:animEffect>
                                    <p:set>
                                      <p:cBhvr>
                                        <p:cTn id="142" dur="1" fill="hold">
                                          <p:stCondLst>
                                            <p:cond delay="499"/>
                                          </p:stCondLst>
                                        </p:cTn>
                                        <p:tgtEl>
                                          <p:spTgt spid="149533"/>
                                        </p:tgtEl>
                                        <p:attrNameLst>
                                          <p:attrName>style.visibility</p:attrName>
                                        </p:attrNameLst>
                                      </p:cBhvr>
                                      <p:to>
                                        <p:strVal val="hidden"/>
                                      </p:to>
                                    </p:set>
                                  </p:childTnLst>
                                </p:cTn>
                              </p:par>
                              <p:par>
                                <p:cTn id="143" presetID="0" presetClass="path" presetSubtype="0" accel="50000" decel="50000" fill="hold" grpId="1" nodeType="withEffect">
                                  <p:stCondLst>
                                    <p:cond delay="0"/>
                                  </p:stCondLst>
                                  <p:childTnLst>
                                    <p:animMotion origin="layout" path="M 0.00313 0.02197 C 0.00677 0.03146 0.00851 0.03678 0.01528 0.04256 C 0.02031 0.06176 0.03715 0.06384 0.04688 0.07703 C 0.05365 0.08628 0.04965 0.08327 0.05885 0.08628 C 0.12222 0.13624 0.28628 0.10663 0.30503 0.10687 C 0.31424 0.10941 0.31076 0.10918 0.31563 0.10918 " pathEditMode="relative" rAng="0" ptsTypes="fffffA">
                                      <p:cBhvr>
                                        <p:cTn id="144" dur="2000" fill="hold"/>
                                        <p:tgtEl>
                                          <p:spTgt spid="149539"/>
                                        </p:tgtEl>
                                        <p:attrNameLst>
                                          <p:attrName>ppt_x</p:attrName>
                                          <p:attrName>ppt_y</p:attrName>
                                        </p:attrNameLst>
                                      </p:cBhvr>
                                      <p:rCtr x="15625" y="5714"/>
                                    </p:animMotion>
                                  </p:childTnLst>
                                </p:cTn>
                              </p:par>
                              <p:par>
                                <p:cTn id="145" presetID="4" presetClass="entr" presetSubtype="16" fill="hold" grpId="0" nodeType="withEffect">
                                  <p:stCondLst>
                                    <p:cond delay="0"/>
                                  </p:stCondLst>
                                  <p:childTnLst>
                                    <p:set>
                                      <p:cBhvr>
                                        <p:cTn id="146" dur="1" fill="hold">
                                          <p:stCondLst>
                                            <p:cond delay="0"/>
                                          </p:stCondLst>
                                        </p:cTn>
                                        <p:tgtEl>
                                          <p:spTgt spid="149548"/>
                                        </p:tgtEl>
                                        <p:attrNameLst>
                                          <p:attrName>style.visibility</p:attrName>
                                        </p:attrNameLst>
                                      </p:cBhvr>
                                      <p:to>
                                        <p:strVal val="visible"/>
                                      </p:to>
                                    </p:set>
                                    <p:animEffect transition="in" filter="box(in)">
                                      <p:cBhvr>
                                        <p:cTn id="147" dur="3000"/>
                                        <p:tgtEl>
                                          <p:spTgt spid="149548"/>
                                        </p:tgtEl>
                                      </p:cBhvr>
                                    </p:animEffect>
                                  </p:childTnLst>
                                </p:cTn>
                              </p:par>
                              <p:par>
                                <p:cTn id="148" presetID="4" presetClass="entr" presetSubtype="16" fill="hold" grpId="0" nodeType="withEffect">
                                  <p:stCondLst>
                                    <p:cond delay="0"/>
                                  </p:stCondLst>
                                  <p:childTnLst>
                                    <p:set>
                                      <p:cBhvr>
                                        <p:cTn id="149" dur="1" fill="hold">
                                          <p:stCondLst>
                                            <p:cond delay="0"/>
                                          </p:stCondLst>
                                        </p:cTn>
                                        <p:tgtEl>
                                          <p:spTgt spid="149560"/>
                                        </p:tgtEl>
                                        <p:attrNameLst>
                                          <p:attrName>style.visibility</p:attrName>
                                        </p:attrNameLst>
                                      </p:cBhvr>
                                      <p:to>
                                        <p:strVal val="visible"/>
                                      </p:to>
                                    </p:set>
                                    <p:animEffect transition="in" filter="box(in)">
                                      <p:cBhvr>
                                        <p:cTn id="150" dur="3000"/>
                                        <p:tgtEl>
                                          <p:spTgt spid="149560"/>
                                        </p:tgtEl>
                                      </p:cBhvr>
                                    </p:animEffect>
                                  </p:childTnLst>
                                </p:cTn>
                              </p:par>
                              <p:par>
                                <p:cTn id="151" presetID="4" presetClass="entr" presetSubtype="16" fill="hold" grpId="0" nodeType="withEffect">
                                  <p:stCondLst>
                                    <p:cond delay="0"/>
                                  </p:stCondLst>
                                  <p:childTnLst>
                                    <p:set>
                                      <p:cBhvr>
                                        <p:cTn id="152" dur="1" fill="hold">
                                          <p:stCondLst>
                                            <p:cond delay="0"/>
                                          </p:stCondLst>
                                        </p:cTn>
                                        <p:tgtEl>
                                          <p:spTgt spid="149550"/>
                                        </p:tgtEl>
                                        <p:attrNameLst>
                                          <p:attrName>style.visibility</p:attrName>
                                        </p:attrNameLst>
                                      </p:cBhvr>
                                      <p:to>
                                        <p:strVal val="visible"/>
                                      </p:to>
                                    </p:set>
                                    <p:animEffect transition="in" filter="box(in)">
                                      <p:cBhvr>
                                        <p:cTn id="153" dur="3000"/>
                                        <p:tgtEl>
                                          <p:spTgt spid="149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28" grpId="0" animBg="1"/>
      <p:bldP spid="149529" grpId="0" animBg="1"/>
      <p:bldP spid="149530" grpId="0" animBg="1"/>
      <p:bldP spid="149530" grpId="1" animBg="1"/>
      <p:bldP spid="149530" grpId="2" animBg="1"/>
      <p:bldP spid="149531" grpId="0" animBg="1"/>
      <p:bldP spid="149531" grpId="1" animBg="1"/>
      <p:bldP spid="149531" grpId="2" animBg="1"/>
      <p:bldP spid="149532" grpId="0" animBg="1"/>
      <p:bldP spid="149532" grpId="1" animBg="1"/>
      <p:bldP spid="149532" grpId="2" animBg="1"/>
      <p:bldP spid="149533" grpId="0" animBg="1"/>
      <p:bldP spid="149533" grpId="1" animBg="1"/>
      <p:bldP spid="149533" grpId="2" animBg="1"/>
      <p:bldP spid="149534" grpId="0" animBg="1"/>
      <p:bldP spid="149534" grpId="1" animBg="1"/>
      <p:bldP spid="149534" grpId="2" animBg="1"/>
      <p:bldP spid="149535" grpId="0" animBg="1"/>
      <p:bldP spid="149535" grpId="1" animBg="1"/>
      <p:bldP spid="149535" grpId="2" animBg="1"/>
      <p:bldP spid="149536" grpId="0" animBg="1"/>
      <p:bldP spid="149536" grpId="1" animBg="1"/>
      <p:bldP spid="149537" grpId="0" animBg="1"/>
      <p:bldP spid="149537" grpId="1" animBg="1"/>
      <p:bldP spid="149538" grpId="0" animBg="1"/>
      <p:bldP spid="149538" grpId="1" animBg="1"/>
      <p:bldP spid="149539" grpId="0" animBg="1"/>
      <p:bldP spid="149539" grpId="1" animBg="1"/>
      <p:bldP spid="149540" grpId="0" animBg="1"/>
      <p:bldP spid="149540" grpId="1" animBg="1"/>
      <p:bldP spid="149541" grpId="0" animBg="1"/>
      <p:bldP spid="149541" grpId="1" animBg="1"/>
      <p:bldP spid="149545" grpId="0"/>
      <p:bldP spid="149546" grpId="0"/>
      <p:bldP spid="149547" grpId="0"/>
      <p:bldP spid="149548" grpId="0"/>
      <p:bldP spid="149549" grpId="0"/>
      <p:bldP spid="149550" grpId="0"/>
      <p:bldP spid="149559" grpId="0" animBg="1"/>
      <p:bldP spid="149560" grpId="0" animBg="1"/>
      <p:bldP spid="1495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1" name="Group 3"/>
          <p:cNvGrpSpPr>
            <a:grpSpLocks/>
          </p:cNvGrpSpPr>
          <p:nvPr/>
        </p:nvGrpSpPr>
        <p:grpSpPr bwMode="auto">
          <a:xfrm>
            <a:off x="406400" y="3000375"/>
            <a:ext cx="1422400" cy="1219200"/>
            <a:chOff x="240" y="1278"/>
            <a:chExt cx="480" cy="594"/>
          </a:xfrm>
        </p:grpSpPr>
        <p:sp>
          <p:nvSpPr>
            <p:cNvPr id="124932" name="Oval 4"/>
            <p:cNvSpPr>
              <a:spLocks noChangeArrowheads="1"/>
            </p:cNvSpPr>
            <p:nvPr/>
          </p:nvSpPr>
          <p:spPr bwMode="auto">
            <a:xfrm>
              <a:off x="240" y="1440"/>
              <a:ext cx="432" cy="432"/>
            </a:xfrm>
            <a:prstGeom prst="ellipse">
              <a:avLst/>
            </a:prstGeom>
            <a:solidFill>
              <a:srgbClr val="FF99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mtClean="0">
                  <a:solidFill>
                    <a:srgbClr val="000000"/>
                  </a:solidFill>
                </a:rPr>
                <a:t>Bari</a:t>
              </a:r>
            </a:p>
          </p:txBody>
        </p:sp>
        <p:sp>
          <p:nvSpPr>
            <p:cNvPr id="124933" name="Oval 5"/>
            <p:cNvSpPr>
              <a:spLocks noChangeArrowheads="1"/>
            </p:cNvSpPr>
            <p:nvPr/>
          </p:nvSpPr>
          <p:spPr bwMode="auto">
            <a:xfrm>
              <a:off x="240" y="1278"/>
              <a:ext cx="192" cy="192"/>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Cl</a:t>
              </a:r>
            </a:p>
          </p:txBody>
        </p:sp>
        <p:sp>
          <p:nvSpPr>
            <p:cNvPr id="124934" name="Oval 6"/>
            <p:cNvSpPr>
              <a:spLocks noChangeArrowheads="1"/>
            </p:cNvSpPr>
            <p:nvPr/>
          </p:nvSpPr>
          <p:spPr bwMode="auto">
            <a:xfrm>
              <a:off x="528" y="1296"/>
              <a:ext cx="192" cy="192"/>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Cl</a:t>
              </a:r>
            </a:p>
          </p:txBody>
        </p:sp>
      </p:grpSp>
      <p:grpSp>
        <p:nvGrpSpPr>
          <p:cNvPr id="124939" name="Group 11"/>
          <p:cNvGrpSpPr>
            <a:grpSpLocks/>
          </p:cNvGrpSpPr>
          <p:nvPr/>
        </p:nvGrpSpPr>
        <p:grpSpPr bwMode="auto">
          <a:xfrm>
            <a:off x="1695451" y="3549650"/>
            <a:ext cx="609600" cy="304800"/>
            <a:chOff x="1104" y="1824"/>
            <a:chExt cx="288" cy="192"/>
          </a:xfrm>
        </p:grpSpPr>
        <p:sp>
          <p:nvSpPr>
            <p:cNvPr id="124940" name="Line 12"/>
            <p:cNvSpPr>
              <a:spLocks noChangeShapeType="1"/>
            </p:cNvSpPr>
            <p:nvPr/>
          </p:nvSpPr>
          <p:spPr bwMode="auto">
            <a:xfrm>
              <a:off x="1104" y="1920"/>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24941" name="Line 13"/>
            <p:cNvSpPr>
              <a:spLocks noChangeShapeType="1"/>
            </p:cNvSpPr>
            <p:nvPr/>
          </p:nvSpPr>
          <p:spPr bwMode="auto">
            <a:xfrm>
              <a:off x="1248" y="182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grpSp>
      <p:grpSp>
        <p:nvGrpSpPr>
          <p:cNvPr id="124942" name="Group 14"/>
          <p:cNvGrpSpPr>
            <a:grpSpLocks/>
          </p:cNvGrpSpPr>
          <p:nvPr/>
        </p:nvGrpSpPr>
        <p:grpSpPr bwMode="auto">
          <a:xfrm>
            <a:off x="2540000" y="3092450"/>
            <a:ext cx="1117600" cy="1219200"/>
            <a:chOff x="1056" y="1296"/>
            <a:chExt cx="528" cy="720"/>
          </a:xfrm>
        </p:grpSpPr>
        <p:sp>
          <p:nvSpPr>
            <p:cNvPr id="124943" name="Oval 15"/>
            <p:cNvSpPr>
              <a:spLocks noChangeArrowheads="1"/>
            </p:cNvSpPr>
            <p:nvPr/>
          </p:nvSpPr>
          <p:spPr bwMode="auto">
            <a:xfrm>
              <a:off x="1296" y="1296"/>
              <a:ext cx="192" cy="192"/>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Na</a:t>
              </a:r>
            </a:p>
          </p:txBody>
        </p:sp>
        <p:sp>
          <p:nvSpPr>
            <p:cNvPr id="124944" name="Oval 16"/>
            <p:cNvSpPr>
              <a:spLocks noChangeArrowheads="1"/>
            </p:cNvSpPr>
            <p:nvPr/>
          </p:nvSpPr>
          <p:spPr bwMode="auto">
            <a:xfrm>
              <a:off x="1056" y="1344"/>
              <a:ext cx="192" cy="192"/>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Na</a:t>
              </a:r>
            </a:p>
          </p:txBody>
        </p:sp>
        <p:sp>
          <p:nvSpPr>
            <p:cNvPr id="124945" name="Oval 17"/>
            <p:cNvSpPr>
              <a:spLocks noChangeArrowheads="1"/>
            </p:cNvSpPr>
            <p:nvPr/>
          </p:nvSpPr>
          <p:spPr bwMode="auto">
            <a:xfrm>
              <a:off x="1056" y="1488"/>
              <a:ext cx="528" cy="528"/>
            </a:xfrm>
            <a:prstGeom prst="ellipse">
              <a:avLst/>
            </a:prstGeom>
            <a:solidFill>
              <a:srgbClr val="FFFF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mtClean="0">
                  <a:solidFill>
                    <a:srgbClr val="000000"/>
                  </a:solidFill>
                </a:rPr>
                <a:t>sunfat</a:t>
              </a:r>
            </a:p>
          </p:txBody>
        </p:sp>
      </p:grpSp>
      <p:sp>
        <p:nvSpPr>
          <p:cNvPr id="124946" name="Line 18"/>
          <p:cNvSpPr>
            <a:spLocks noChangeShapeType="1"/>
          </p:cNvSpPr>
          <p:nvPr/>
        </p:nvSpPr>
        <p:spPr bwMode="auto">
          <a:xfrm>
            <a:off x="3644900" y="3482975"/>
            <a:ext cx="626533" cy="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24947" name="Line 19"/>
          <p:cNvSpPr>
            <a:spLocks noChangeShapeType="1"/>
          </p:cNvSpPr>
          <p:nvPr/>
        </p:nvSpPr>
        <p:spPr bwMode="auto">
          <a:xfrm>
            <a:off x="8001028" y="3625850"/>
            <a:ext cx="537633" cy="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24948" name="Oval 20"/>
          <p:cNvSpPr>
            <a:spLocks noChangeArrowheads="1"/>
          </p:cNvSpPr>
          <p:nvPr/>
        </p:nvSpPr>
        <p:spPr bwMode="auto">
          <a:xfrm>
            <a:off x="8534400" y="2925763"/>
            <a:ext cx="1320800" cy="912812"/>
          </a:xfrm>
          <a:prstGeom prst="ellipse">
            <a:avLst/>
          </a:prstGeom>
          <a:solidFill>
            <a:srgbClr val="FF99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mtClean="0">
                <a:solidFill>
                  <a:srgbClr val="000000"/>
                </a:solidFill>
              </a:rPr>
              <a:t>Bari</a:t>
            </a:r>
          </a:p>
        </p:txBody>
      </p:sp>
      <p:sp>
        <p:nvSpPr>
          <p:cNvPr id="124949" name="Oval 21"/>
          <p:cNvSpPr>
            <a:spLocks noChangeArrowheads="1"/>
          </p:cNvSpPr>
          <p:nvPr/>
        </p:nvSpPr>
        <p:spPr bwMode="auto">
          <a:xfrm>
            <a:off x="10464800" y="2787650"/>
            <a:ext cx="609600" cy="457200"/>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Cl</a:t>
            </a:r>
          </a:p>
        </p:txBody>
      </p:sp>
      <p:sp>
        <p:nvSpPr>
          <p:cNvPr id="124950" name="Oval 22"/>
          <p:cNvSpPr>
            <a:spLocks noChangeArrowheads="1"/>
          </p:cNvSpPr>
          <p:nvPr/>
        </p:nvSpPr>
        <p:spPr bwMode="auto">
          <a:xfrm>
            <a:off x="10566400" y="3549650"/>
            <a:ext cx="609600" cy="457200"/>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Cl</a:t>
            </a:r>
          </a:p>
        </p:txBody>
      </p:sp>
      <p:sp>
        <p:nvSpPr>
          <p:cNvPr id="124951" name="Oval 23"/>
          <p:cNvSpPr>
            <a:spLocks noChangeArrowheads="1"/>
          </p:cNvSpPr>
          <p:nvPr/>
        </p:nvSpPr>
        <p:spPr bwMode="auto">
          <a:xfrm>
            <a:off x="10769600" y="3930650"/>
            <a:ext cx="609600" cy="457200"/>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Na</a:t>
            </a:r>
          </a:p>
        </p:txBody>
      </p:sp>
      <p:sp>
        <p:nvSpPr>
          <p:cNvPr id="124952" name="Oval 24"/>
          <p:cNvSpPr>
            <a:spLocks noChangeArrowheads="1"/>
          </p:cNvSpPr>
          <p:nvPr/>
        </p:nvSpPr>
        <p:spPr bwMode="auto">
          <a:xfrm>
            <a:off x="10871200" y="2619375"/>
            <a:ext cx="609600" cy="457200"/>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Na</a:t>
            </a:r>
          </a:p>
        </p:txBody>
      </p:sp>
      <p:sp>
        <p:nvSpPr>
          <p:cNvPr id="124953" name="Oval 25"/>
          <p:cNvSpPr>
            <a:spLocks noChangeArrowheads="1"/>
          </p:cNvSpPr>
          <p:nvPr/>
        </p:nvSpPr>
        <p:spPr bwMode="auto">
          <a:xfrm>
            <a:off x="8534400" y="3702050"/>
            <a:ext cx="1117600" cy="838200"/>
          </a:xfrm>
          <a:prstGeom prst="ellipse">
            <a:avLst/>
          </a:prstGeom>
          <a:solidFill>
            <a:srgbClr val="FFFF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mtClean="0">
                <a:solidFill>
                  <a:srgbClr val="000000"/>
                </a:solidFill>
              </a:rPr>
              <a:t>sunfat</a:t>
            </a:r>
          </a:p>
        </p:txBody>
      </p:sp>
      <p:sp>
        <p:nvSpPr>
          <p:cNvPr id="124954" name="Oval 26"/>
          <p:cNvSpPr>
            <a:spLocks noChangeArrowheads="1"/>
          </p:cNvSpPr>
          <p:nvPr/>
        </p:nvSpPr>
        <p:spPr bwMode="auto">
          <a:xfrm>
            <a:off x="4749800" y="4083050"/>
            <a:ext cx="1346200" cy="850900"/>
          </a:xfrm>
          <a:prstGeom prst="ellipse">
            <a:avLst/>
          </a:prstGeom>
          <a:solidFill>
            <a:srgbClr val="FF99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mtClean="0">
                <a:solidFill>
                  <a:srgbClr val="000000"/>
                </a:solidFill>
              </a:rPr>
              <a:t>Bari</a:t>
            </a:r>
          </a:p>
        </p:txBody>
      </p:sp>
      <p:sp>
        <p:nvSpPr>
          <p:cNvPr id="124955" name="Oval 27"/>
          <p:cNvSpPr>
            <a:spLocks noChangeArrowheads="1"/>
          </p:cNvSpPr>
          <p:nvPr/>
        </p:nvSpPr>
        <p:spPr bwMode="auto">
          <a:xfrm>
            <a:off x="6604000" y="3778250"/>
            <a:ext cx="1016000" cy="762000"/>
          </a:xfrm>
          <a:prstGeom prst="ellipse">
            <a:avLst/>
          </a:prstGeom>
          <a:solidFill>
            <a:srgbClr val="FFFF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mtClean="0">
                <a:solidFill>
                  <a:srgbClr val="000000"/>
                </a:solidFill>
              </a:rPr>
              <a:t>sunfat</a:t>
            </a:r>
          </a:p>
        </p:txBody>
      </p:sp>
      <p:sp>
        <p:nvSpPr>
          <p:cNvPr id="124956" name="Oval 28"/>
          <p:cNvSpPr>
            <a:spLocks noChangeArrowheads="1"/>
          </p:cNvSpPr>
          <p:nvPr/>
        </p:nvSpPr>
        <p:spPr bwMode="auto">
          <a:xfrm>
            <a:off x="5994400" y="2863850"/>
            <a:ext cx="609600" cy="457200"/>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Na</a:t>
            </a:r>
          </a:p>
        </p:txBody>
      </p:sp>
      <p:sp>
        <p:nvSpPr>
          <p:cNvPr id="124957" name="Oval 29"/>
          <p:cNvSpPr>
            <a:spLocks noChangeArrowheads="1"/>
          </p:cNvSpPr>
          <p:nvPr/>
        </p:nvSpPr>
        <p:spPr bwMode="auto">
          <a:xfrm>
            <a:off x="6908800" y="3016250"/>
            <a:ext cx="609600" cy="457200"/>
          </a:xfrm>
          <a:prstGeom prst="ellipse">
            <a:avLst/>
          </a:prstGeom>
          <a:solidFill>
            <a:srgbClr val="99CC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Na</a:t>
            </a:r>
          </a:p>
        </p:txBody>
      </p:sp>
      <p:sp>
        <p:nvSpPr>
          <p:cNvPr id="124958" name="Oval 30"/>
          <p:cNvSpPr>
            <a:spLocks noChangeArrowheads="1"/>
          </p:cNvSpPr>
          <p:nvPr/>
        </p:nvSpPr>
        <p:spPr bwMode="auto">
          <a:xfrm>
            <a:off x="4876800" y="2863850"/>
            <a:ext cx="711200" cy="533400"/>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Cl</a:t>
            </a:r>
          </a:p>
        </p:txBody>
      </p:sp>
      <p:sp>
        <p:nvSpPr>
          <p:cNvPr id="124959" name="Oval 31"/>
          <p:cNvSpPr>
            <a:spLocks noChangeArrowheads="1"/>
          </p:cNvSpPr>
          <p:nvPr/>
        </p:nvSpPr>
        <p:spPr bwMode="auto">
          <a:xfrm>
            <a:off x="5384800" y="3549650"/>
            <a:ext cx="711200" cy="533400"/>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b="1" smtClean="0">
                <a:solidFill>
                  <a:srgbClr val="000000"/>
                </a:solidFill>
              </a:rPr>
              <a:t>Cl</a:t>
            </a:r>
          </a:p>
        </p:txBody>
      </p:sp>
      <p:grpSp>
        <p:nvGrpSpPr>
          <p:cNvPr id="124960" name="Group 32"/>
          <p:cNvGrpSpPr>
            <a:grpSpLocks/>
          </p:cNvGrpSpPr>
          <p:nvPr/>
        </p:nvGrpSpPr>
        <p:grpSpPr bwMode="auto">
          <a:xfrm>
            <a:off x="9956800" y="3473450"/>
            <a:ext cx="609600" cy="304800"/>
            <a:chOff x="1104" y="1824"/>
            <a:chExt cx="288" cy="192"/>
          </a:xfrm>
        </p:grpSpPr>
        <p:sp>
          <p:nvSpPr>
            <p:cNvPr id="124961" name="Line 33"/>
            <p:cNvSpPr>
              <a:spLocks noChangeShapeType="1"/>
            </p:cNvSpPr>
            <p:nvPr/>
          </p:nvSpPr>
          <p:spPr bwMode="auto">
            <a:xfrm>
              <a:off x="1104" y="1920"/>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24962" name="Line 34"/>
            <p:cNvSpPr>
              <a:spLocks noChangeShapeType="1"/>
            </p:cNvSpPr>
            <p:nvPr/>
          </p:nvSpPr>
          <p:spPr bwMode="auto">
            <a:xfrm>
              <a:off x="1248" y="182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grpSp>
      <p:grpSp>
        <p:nvGrpSpPr>
          <p:cNvPr id="124971" name="Group 43"/>
          <p:cNvGrpSpPr>
            <a:grpSpLocks/>
          </p:cNvGrpSpPr>
          <p:nvPr/>
        </p:nvGrpSpPr>
        <p:grpSpPr bwMode="auto">
          <a:xfrm>
            <a:off x="4470427" y="2787655"/>
            <a:ext cx="249767" cy="2193925"/>
            <a:chOff x="2194" y="1200"/>
            <a:chExt cx="148" cy="1440"/>
          </a:xfrm>
        </p:grpSpPr>
        <p:sp>
          <p:nvSpPr>
            <p:cNvPr id="124972" name="Line 44"/>
            <p:cNvSpPr>
              <a:spLocks noChangeShapeType="1"/>
            </p:cNvSpPr>
            <p:nvPr/>
          </p:nvSpPr>
          <p:spPr bwMode="auto">
            <a:xfrm>
              <a:off x="2198" y="1200"/>
              <a:ext cx="144"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24973" name="Line 45"/>
            <p:cNvSpPr>
              <a:spLocks noChangeShapeType="1"/>
            </p:cNvSpPr>
            <p:nvPr/>
          </p:nvSpPr>
          <p:spPr bwMode="auto">
            <a:xfrm>
              <a:off x="2194" y="2640"/>
              <a:ext cx="144"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24974" name="Line 46"/>
            <p:cNvSpPr>
              <a:spLocks noChangeShapeType="1"/>
            </p:cNvSpPr>
            <p:nvPr/>
          </p:nvSpPr>
          <p:spPr bwMode="auto">
            <a:xfrm>
              <a:off x="2208" y="1200"/>
              <a:ext cx="0" cy="144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grpSp>
      <p:grpSp>
        <p:nvGrpSpPr>
          <p:cNvPr id="124975" name="Group 47"/>
          <p:cNvGrpSpPr>
            <a:grpSpLocks/>
          </p:cNvGrpSpPr>
          <p:nvPr/>
        </p:nvGrpSpPr>
        <p:grpSpPr bwMode="auto">
          <a:xfrm>
            <a:off x="7641167" y="2771775"/>
            <a:ext cx="99484" cy="2209800"/>
            <a:chOff x="3666" y="1152"/>
            <a:chExt cx="137" cy="1496"/>
          </a:xfrm>
        </p:grpSpPr>
        <p:sp>
          <p:nvSpPr>
            <p:cNvPr id="124976" name="Line 48"/>
            <p:cNvSpPr>
              <a:spLocks noChangeShapeType="1"/>
            </p:cNvSpPr>
            <p:nvPr/>
          </p:nvSpPr>
          <p:spPr bwMode="auto">
            <a:xfrm flipH="1">
              <a:off x="3666" y="1160"/>
              <a:ext cx="13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24977" name="Line 49"/>
            <p:cNvSpPr>
              <a:spLocks noChangeShapeType="1"/>
            </p:cNvSpPr>
            <p:nvPr/>
          </p:nvSpPr>
          <p:spPr bwMode="auto">
            <a:xfrm flipH="1">
              <a:off x="3670" y="2648"/>
              <a:ext cx="13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24978" name="Line 50"/>
            <p:cNvSpPr>
              <a:spLocks noChangeShapeType="1"/>
            </p:cNvSpPr>
            <p:nvPr/>
          </p:nvSpPr>
          <p:spPr bwMode="auto">
            <a:xfrm>
              <a:off x="3792" y="1152"/>
              <a:ext cx="0" cy="14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grpSp>
      <p:sp>
        <p:nvSpPr>
          <p:cNvPr id="124982" name="Text Box 54"/>
          <p:cNvSpPr txBox="1">
            <a:spLocks noChangeArrowheads="1"/>
          </p:cNvSpPr>
          <p:nvPr/>
        </p:nvSpPr>
        <p:spPr bwMode="auto">
          <a:xfrm>
            <a:off x="508000" y="1385888"/>
            <a:ext cx="406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2. Định luật:</a:t>
            </a:r>
          </a:p>
        </p:txBody>
      </p:sp>
      <p:sp>
        <p:nvSpPr>
          <p:cNvPr id="124983" name="Text Box 55"/>
          <p:cNvSpPr txBox="1">
            <a:spLocks noChangeArrowheads="1"/>
          </p:cNvSpPr>
          <p:nvPr/>
        </p:nvSpPr>
        <p:spPr bwMode="auto">
          <a:xfrm>
            <a:off x="188418" y="76201"/>
            <a:ext cx="20874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124984" name="Text Box 56"/>
          <p:cNvSpPr txBox="1">
            <a:spLocks noChangeArrowheads="1"/>
          </p:cNvSpPr>
          <p:nvPr/>
        </p:nvSpPr>
        <p:spPr bwMode="auto">
          <a:xfrm>
            <a:off x="3217771" y="547688"/>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124985" name="Text Box 57"/>
          <p:cNvSpPr txBox="1">
            <a:spLocks noChangeArrowheads="1"/>
          </p:cNvSpPr>
          <p:nvPr/>
        </p:nvSpPr>
        <p:spPr bwMode="auto">
          <a:xfrm>
            <a:off x="406400" y="990641"/>
            <a:ext cx="345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
        <p:nvSpPr>
          <p:cNvPr id="124986" name="Text Box 58"/>
          <p:cNvSpPr txBox="1">
            <a:spLocks noChangeArrowheads="1"/>
          </p:cNvSpPr>
          <p:nvPr/>
        </p:nvSpPr>
        <p:spPr bwMode="auto">
          <a:xfrm>
            <a:off x="1068944" y="2224088"/>
            <a:ext cx="34980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000000"/>
                </a:solidFill>
                <a:latin typeface="Times New Roman" pitchFamily="18" charset="0"/>
              </a:rPr>
              <a:t>* Giải thích định luật:</a:t>
            </a:r>
          </a:p>
        </p:txBody>
      </p:sp>
      <p:sp>
        <p:nvSpPr>
          <p:cNvPr id="124988" name="Text Box 60"/>
          <p:cNvSpPr txBox="1">
            <a:spLocks noChangeArrowheads="1"/>
          </p:cNvSpPr>
          <p:nvPr/>
        </p:nvSpPr>
        <p:spPr bwMode="auto">
          <a:xfrm>
            <a:off x="379559" y="476885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FF0000"/>
                </a:solidFill>
                <a:latin typeface="Times New Roman" pitchFamily="18" charset="0"/>
              </a:rPr>
              <a:t>Bari clorua</a:t>
            </a:r>
          </a:p>
        </p:txBody>
      </p:sp>
      <p:sp>
        <p:nvSpPr>
          <p:cNvPr id="124989" name="Text Box 61"/>
          <p:cNvSpPr txBox="1">
            <a:spLocks noChangeArrowheads="1"/>
          </p:cNvSpPr>
          <p:nvPr/>
        </p:nvSpPr>
        <p:spPr bwMode="auto">
          <a:xfrm>
            <a:off x="2235200" y="4752975"/>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FF0000"/>
                </a:solidFill>
                <a:latin typeface="Times New Roman" pitchFamily="18" charset="0"/>
              </a:rPr>
              <a:t>Natri sunfat</a:t>
            </a:r>
          </a:p>
        </p:txBody>
      </p:sp>
      <p:sp>
        <p:nvSpPr>
          <p:cNvPr id="124990" name="Text Box 62"/>
          <p:cNvSpPr txBox="1">
            <a:spLocks noChangeArrowheads="1"/>
          </p:cNvSpPr>
          <p:nvPr/>
        </p:nvSpPr>
        <p:spPr bwMode="auto">
          <a:xfrm>
            <a:off x="8026400" y="4921250"/>
            <a:ext cx="233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FF0000"/>
                </a:solidFill>
                <a:latin typeface="Times New Roman" pitchFamily="18" charset="0"/>
              </a:rPr>
              <a:t>Barisunfat</a:t>
            </a:r>
          </a:p>
        </p:txBody>
      </p:sp>
      <p:sp>
        <p:nvSpPr>
          <p:cNvPr id="124991" name="Text Box 63"/>
          <p:cNvSpPr txBox="1">
            <a:spLocks noChangeArrowheads="1"/>
          </p:cNvSpPr>
          <p:nvPr/>
        </p:nvSpPr>
        <p:spPr bwMode="auto">
          <a:xfrm>
            <a:off x="9956800" y="492125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FF0000"/>
                </a:solidFill>
                <a:latin typeface="Times New Roman" pitchFamily="18" charset="0"/>
              </a:rPr>
              <a:t>Natriclorua</a:t>
            </a:r>
          </a:p>
        </p:txBody>
      </p:sp>
      <p:sp>
        <p:nvSpPr>
          <p:cNvPr id="124992" name="Text Box 64"/>
          <p:cNvSpPr txBox="1">
            <a:spLocks noChangeArrowheads="1"/>
          </p:cNvSpPr>
          <p:nvPr/>
        </p:nvSpPr>
        <p:spPr bwMode="auto">
          <a:xfrm>
            <a:off x="4572000" y="5149850"/>
            <a:ext cx="3352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i="1" smtClean="0">
                <a:solidFill>
                  <a:srgbClr val="000000"/>
                </a:solidFill>
                <a:latin typeface="Times New Roman" pitchFamily="18" charset="0"/>
              </a:rPr>
              <a:t>Trong quá trình phản ứng</a:t>
            </a:r>
          </a:p>
        </p:txBody>
      </p:sp>
      <p:sp>
        <p:nvSpPr>
          <p:cNvPr id="124993" name="Text Box 65"/>
          <p:cNvSpPr txBox="1">
            <a:spLocks noChangeArrowheads="1"/>
          </p:cNvSpPr>
          <p:nvPr/>
        </p:nvSpPr>
        <p:spPr bwMode="auto">
          <a:xfrm>
            <a:off x="8839200" y="5530891"/>
            <a:ext cx="325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Sau phản ứng</a:t>
            </a:r>
          </a:p>
        </p:txBody>
      </p:sp>
      <p:sp>
        <p:nvSpPr>
          <p:cNvPr id="124994" name="AutoShape 66"/>
          <p:cNvSpPr>
            <a:spLocks/>
          </p:cNvSpPr>
          <p:nvPr/>
        </p:nvSpPr>
        <p:spPr bwMode="auto">
          <a:xfrm rot="5400000">
            <a:off x="1977231" y="3960019"/>
            <a:ext cx="312738" cy="2844800"/>
          </a:xfrm>
          <a:prstGeom prst="rightBrace">
            <a:avLst>
              <a:gd name="adj1" fmla="val 25268"/>
              <a:gd name="adj2" fmla="val 47074"/>
            </a:avLst>
          </a:prstGeom>
          <a:noFill/>
          <a:ln w="12700" cap="sq">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fontAlgn="base" hangingPunct="0">
              <a:spcBef>
                <a:spcPct val="0"/>
              </a:spcBef>
              <a:spcAft>
                <a:spcPct val="0"/>
              </a:spcAft>
            </a:pPr>
            <a:r>
              <a:rPr lang="en-US" smtClean="0">
                <a:solidFill>
                  <a:srgbClr val="000000"/>
                </a:solidFill>
                <a:latin typeface="Tahoma" charset="0"/>
              </a:rPr>
              <a:t>  </a:t>
            </a:r>
          </a:p>
        </p:txBody>
      </p:sp>
      <p:sp>
        <p:nvSpPr>
          <p:cNvPr id="124995" name="AutoShape 67"/>
          <p:cNvSpPr>
            <a:spLocks/>
          </p:cNvSpPr>
          <p:nvPr/>
        </p:nvSpPr>
        <p:spPr bwMode="auto">
          <a:xfrm rot="5400000">
            <a:off x="9956800" y="4057650"/>
            <a:ext cx="304800" cy="2946400"/>
          </a:xfrm>
          <a:prstGeom prst="rightBrace">
            <a:avLst>
              <a:gd name="adj1" fmla="val 26852"/>
              <a:gd name="adj2" fmla="val 47074"/>
            </a:avLst>
          </a:prstGeom>
          <a:noFill/>
          <a:ln w="12700" cap="sq">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fontAlgn="base" hangingPunct="0">
              <a:spcBef>
                <a:spcPct val="0"/>
              </a:spcBef>
              <a:spcAft>
                <a:spcPct val="0"/>
              </a:spcAft>
            </a:pPr>
            <a:r>
              <a:rPr lang="en-US" smtClean="0">
                <a:solidFill>
                  <a:srgbClr val="000000"/>
                </a:solidFill>
                <a:latin typeface="Tahoma" charset="0"/>
              </a:rPr>
              <a:t>  </a:t>
            </a:r>
          </a:p>
        </p:txBody>
      </p:sp>
      <p:sp>
        <p:nvSpPr>
          <p:cNvPr id="124996" name="Text Box 68"/>
          <p:cNvSpPr txBox="1">
            <a:spLocks noChangeArrowheads="1"/>
          </p:cNvSpPr>
          <p:nvPr/>
        </p:nvSpPr>
        <p:spPr bwMode="auto">
          <a:xfrm>
            <a:off x="508000" y="5530891"/>
            <a:ext cx="396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Trước phản ứng</a:t>
            </a:r>
          </a:p>
        </p:txBody>
      </p:sp>
      <p:sp>
        <p:nvSpPr>
          <p:cNvPr id="124997" name="Text Box 69"/>
          <p:cNvSpPr txBox="1">
            <a:spLocks noChangeArrowheads="1"/>
          </p:cNvSpPr>
          <p:nvPr/>
        </p:nvSpPr>
        <p:spPr bwMode="auto">
          <a:xfrm>
            <a:off x="1064712" y="1766888"/>
            <a:ext cx="19623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000000"/>
                </a:solidFill>
                <a:latin typeface="Times New Roman" pitchFamily="18" charset="0"/>
              </a:rPr>
              <a:t>* Nội dung:</a:t>
            </a:r>
          </a:p>
        </p:txBody>
      </p:sp>
    </p:spTree>
    <p:extLst>
      <p:ext uri="{BB962C8B-B14F-4D97-AF65-F5344CB8AC3E}">
        <p14:creationId xmlns:p14="http://schemas.microsoft.com/office/powerpoint/2010/main" val="37748293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Oval 4"/>
          <p:cNvSpPr>
            <a:spLocks noChangeArrowheads="1"/>
          </p:cNvSpPr>
          <p:nvPr/>
        </p:nvSpPr>
        <p:spPr bwMode="auto">
          <a:xfrm>
            <a:off x="4978400" y="2066925"/>
            <a:ext cx="914400" cy="685800"/>
          </a:xfrm>
          <a:prstGeom prst="ellipse">
            <a:avLst/>
          </a:prstGeom>
          <a:gradFill rotWithShape="1">
            <a:gsLst>
              <a:gs pos="0">
                <a:srgbClr val="000000">
                  <a:gamma/>
                  <a:tint val="0"/>
                  <a:invGamma/>
                </a:srgbClr>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mtClean="0">
                <a:solidFill>
                  <a:srgbClr val="FF0000"/>
                </a:solidFill>
                <a:latin typeface="Tahoma" charset="0"/>
              </a:rPr>
              <a:t>Hidro</a:t>
            </a:r>
          </a:p>
        </p:txBody>
      </p:sp>
      <p:sp>
        <p:nvSpPr>
          <p:cNvPr id="82949" name="Oval 5"/>
          <p:cNvSpPr>
            <a:spLocks noChangeArrowheads="1"/>
          </p:cNvSpPr>
          <p:nvPr/>
        </p:nvSpPr>
        <p:spPr bwMode="auto">
          <a:xfrm>
            <a:off x="4470400" y="2524125"/>
            <a:ext cx="914400" cy="685800"/>
          </a:xfrm>
          <a:prstGeom prst="ellipse">
            <a:avLst/>
          </a:prstGeom>
          <a:gradFill rotWithShape="1">
            <a:gsLst>
              <a:gs pos="0">
                <a:srgbClr val="000000">
                  <a:gamma/>
                  <a:tint val="0"/>
                  <a:invGamma/>
                </a:srgbClr>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mtClean="0">
                <a:solidFill>
                  <a:srgbClr val="FF0000"/>
                </a:solidFill>
                <a:latin typeface="Tahoma" charset="0"/>
              </a:rPr>
              <a:t>Hidro</a:t>
            </a:r>
          </a:p>
        </p:txBody>
      </p:sp>
      <p:sp>
        <p:nvSpPr>
          <p:cNvPr id="82950" name="Oval 6"/>
          <p:cNvSpPr>
            <a:spLocks noChangeArrowheads="1"/>
          </p:cNvSpPr>
          <p:nvPr/>
        </p:nvSpPr>
        <p:spPr bwMode="auto">
          <a:xfrm>
            <a:off x="4572000" y="4276725"/>
            <a:ext cx="914400" cy="685800"/>
          </a:xfrm>
          <a:prstGeom prst="ellipse">
            <a:avLst/>
          </a:prstGeom>
          <a:gradFill rotWithShape="1">
            <a:gsLst>
              <a:gs pos="0">
                <a:srgbClr val="000000">
                  <a:gamma/>
                  <a:tint val="0"/>
                  <a:invGamma/>
                </a:srgbClr>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mtClean="0">
                <a:solidFill>
                  <a:srgbClr val="FF0000"/>
                </a:solidFill>
                <a:latin typeface="Tahoma" charset="0"/>
              </a:rPr>
              <a:t>Hidro</a:t>
            </a:r>
          </a:p>
        </p:txBody>
      </p:sp>
      <p:sp>
        <p:nvSpPr>
          <p:cNvPr id="82951" name="Oval 7"/>
          <p:cNvSpPr>
            <a:spLocks noChangeArrowheads="1"/>
          </p:cNvSpPr>
          <p:nvPr/>
        </p:nvSpPr>
        <p:spPr bwMode="auto">
          <a:xfrm>
            <a:off x="5181600" y="4657725"/>
            <a:ext cx="914400" cy="685800"/>
          </a:xfrm>
          <a:prstGeom prst="ellipse">
            <a:avLst/>
          </a:prstGeom>
          <a:gradFill rotWithShape="1">
            <a:gsLst>
              <a:gs pos="0">
                <a:srgbClr val="000000">
                  <a:gamma/>
                  <a:tint val="0"/>
                  <a:invGamma/>
                </a:srgbClr>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mtClean="0">
                <a:solidFill>
                  <a:srgbClr val="FF0000"/>
                </a:solidFill>
                <a:latin typeface="Tahoma" charset="0"/>
              </a:rPr>
              <a:t>Hidro</a:t>
            </a:r>
          </a:p>
        </p:txBody>
      </p:sp>
      <p:sp>
        <p:nvSpPr>
          <p:cNvPr id="82952" name="Oval 8"/>
          <p:cNvSpPr>
            <a:spLocks noChangeArrowheads="1"/>
          </p:cNvSpPr>
          <p:nvPr/>
        </p:nvSpPr>
        <p:spPr bwMode="auto">
          <a:xfrm>
            <a:off x="1930400" y="2981325"/>
            <a:ext cx="1219200" cy="838200"/>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mtClean="0">
                <a:solidFill>
                  <a:srgbClr val="000000"/>
                </a:solidFill>
                <a:latin typeface="Tahoma" charset="0"/>
              </a:rPr>
              <a:t>Oxi</a:t>
            </a:r>
          </a:p>
        </p:txBody>
      </p:sp>
      <p:sp>
        <p:nvSpPr>
          <p:cNvPr id="82953" name="Oval 9"/>
          <p:cNvSpPr>
            <a:spLocks noChangeArrowheads="1"/>
          </p:cNvSpPr>
          <p:nvPr/>
        </p:nvSpPr>
        <p:spPr bwMode="auto">
          <a:xfrm>
            <a:off x="1930400" y="3743325"/>
            <a:ext cx="1219200" cy="838200"/>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mtClean="0">
                <a:solidFill>
                  <a:srgbClr val="000000"/>
                </a:solidFill>
                <a:latin typeface="Tahoma" charset="0"/>
              </a:rPr>
              <a:t>Oxi</a:t>
            </a:r>
          </a:p>
        </p:txBody>
      </p:sp>
      <p:sp>
        <p:nvSpPr>
          <p:cNvPr id="82954" name="Rectangle 10"/>
          <p:cNvSpPr>
            <a:spLocks noChangeArrowheads="1"/>
          </p:cNvSpPr>
          <p:nvPr/>
        </p:nvSpPr>
        <p:spPr bwMode="auto">
          <a:xfrm>
            <a:off x="3860800" y="6172241"/>
            <a:ext cx="3962400" cy="6191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smtClean="0">
                <a:solidFill>
                  <a:srgbClr val="000000"/>
                </a:solidFill>
                <a:latin typeface="Times New Roman" pitchFamily="18" charset="0"/>
              </a:rPr>
              <a:t>Trước phản ứng</a:t>
            </a:r>
            <a:r>
              <a:rPr lang="en-US" sz="2800" b="1" smtClean="0">
                <a:solidFill>
                  <a:srgbClr val="0000FF"/>
                </a:solidFill>
                <a:latin typeface="Times New Roman" pitchFamily="18" charset="0"/>
              </a:rPr>
              <a:t>	</a:t>
            </a:r>
          </a:p>
        </p:txBody>
      </p:sp>
      <p:sp>
        <p:nvSpPr>
          <p:cNvPr id="82955" name="Rectangle 11"/>
          <p:cNvSpPr>
            <a:spLocks noChangeArrowheads="1"/>
          </p:cNvSpPr>
          <p:nvPr/>
        </p:nvSpPr>
        <p:spPr bwMode="auto">
          <a:xfrm>
            <a:off x="3251200" y="6096000"/>
            <a:ext cx="5689600" cy="685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600" b="1" smtClean="0">
                <a:solidFill>
                  <a:srgbClr val="000000"/>
                </a:solidFill>
              </a:rPr>
              <a:t>    </a:t>
            </a:r>
            <a:r>
              <a:rPr lang="en-US" sz="2800" b="1" smtClean="0">
                <a:solidFill>
                  <a:srgbClr val="000000"/>
                </a:solidFill>
                <a:latin typeface="Times New Roman" pitchFamily="18" charset="0"/>
              </a:rPr>
              <a:t>Trong quá trình phản ứng	  </a:t>
            </a:r>
          </a:p>
        </p:txBody>
      </p:sp>
      <p:sp>
        <p:nvSpPr>
          <p:cNvPr id="82956" name="Rectangle 12"/>
          <p:cNvSpPr>
            <a:spLocks noChangeArrowheads="1"/>
          </p:cNvSpPr>
          <p:nvPr/>
        </p:nvSpPr>
        <p:spPr bwMode="auto">
          <a:xfrm>
            <a:off x="3657600" y="6096000"/>
            <a:ext cx="4876800" cy="685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smtClean="0">
                <a:solidFill>
                  <a:srgbClr val="000000"/>
                </a:solidFill>
                <a:latin typeface="Times New Roman" pitchFamily="18" charset="0"/>
              </a:rPr>
              <a:t>Kết thúc phản ứng</a:t>
            </a:r>
            <a:endParaRPr lang="en-US" sz="2800" b="1" smtClean="0">
              <a:solidFill>
                <a:srgbClr val="0000FF"/>
              </a:solidFill>
              <a:latin typeface="Times New Roman" pitchFamily="18" charset="0"/>
            </a:endParaRPr>
          </a:p>
        </p:txBody>
      </p:sp>
      <p:sp>
        <p:nvSpPr>
          <p:cNvPr id="82957" name="Text Box 13"/>
          <p:cNvSpPr txBox="1">
            <a:spLocks noChangeArrowheads="1"/>
          </p:cNvSpPr>
          <p:nvPr/>
        </p:nvSpPr>
        <p:spPr bwMode="auto">
          <a:xfrm>
            <a:off x="1828800" y="4733925"/>
            <a:ext cx="132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600" smtClean="0">
                <a:solidFill>
                  <a:srgbClr val="000000"/>
                </a:solidFill>
              </a:rPr>
              <a:t>O</a:t>
            </a:r>
            <a:r>
              <a:rPr lang="en-US" sz="3600" baseline="-25000" smtClean="0">
                <a:solidFill>
                  <a:srgbClr val="000000"/>
                </a:solidFill>
              </a:rPr>
              <a:t>2</a:t>
            </a:r>
            <a:endParaRPr lang="en-US" sz="3600" smtClean="0">
              <a:solidFill>
                <a:srgbClr val="000000"/>
              </a:solidFill>
            </a:endParaRPr>
          </a:p>
        </p:txBody>
      </p:sp>
      <p:sp>
        <p:nvSpPr>
          <p:cNvPr id="82958" name="Text Box 14"/>
          <p:cNvSpPr txBox="1">
            <a:spLocks noChangeArrowheads="1"/>
          </p:cNvSpPr>
          <p:nvPr/>
        </p:nvSpPr>
        <p:spPr bwMode="auto">
          <a:xfrm>
            <a:off x="6036733" y="1524000"/>
            <a:ext cx="172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600" smtClean="0">
                <a:solidFill>
                  <a:srgbClr val="000000"/>
                </a:solidFill>
              </a:rPr>
              <a:t>H</a:t>
            </a:r>
            <a:r>
              <a:rPr lang="en-US" sz="3600" baseline="-25000" smtClean="0">
                <a:solidFill>
                  <a:srgbClr val="000000"/>
                </a:solidFill>
              </a:rPr>
              <a:t>2</a:t>
            </a:r>
            <a:endParaRPr lang="en-US" sz="3600" smtClean="0">
              <a:solidFill>
                <a:srgbClr val="000000"/>
              </a:solidFill>
            </a:endParaRPr>
          </a:p>
        </p:txBody>
      </p:sp>
      <p:sp>
        <p:nvSpPr>
          <p:cNvPr id="82959" name="Text Box 15"/>
          <p:cNvSpPr txBox="1">
            <a:spLocks noChangeArrowheads="1"/>
          </p:cNvSpPr>
          <p:nvPr/>
        </p:nvSpPr>
        <p:spPr bwMode="auto">
          <a:xfrm>
            <a:off x="4368800" y="5038725"/>
            <a:ext cx="172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600" smtClean="0">
                <a:solidFill>
                  <a:srgbClr val="000000"/>
                </a:solidFill>
              </a:rPr>
              <a:t>H</a:t>
            </a:r>
            <a:r>
              <a:rPr lang="en-US" sz="3600" baseline="-25000" smtClean="0">
                <a:solidFill>
                  <a:srgbClr val="000000"/>
                </a:solidFill>
              </a:rPr>
              <a:t>2</a:t>
            </a:r>
            <a:endParaRPr lang="en-US" sz="3600" smtClean="0">
              <a:solidFill>
                <a:srgbClr val="000000"/>
              </a:solidFill>
            </a:endParaRPr>
          </a:p>
        </p:txBody>
      </p:sp>
      <p:sp>
        <p:nvSpPr>
          <p:cNvPr id="82960" name="Text Box 16"/>
          <p:cNvSpPr txBox="1">
            <a:spLocks noChangeArrowheads="1"/>
          </p:cNvSpPr>
          <p:nvPr/>
        </p:nvSpPr>
        <p:spPr bwMode="auto">
          <a:xfrm>
            <a:off x="5964767" y="2219325"/>
            <a:ext cx="2235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600" smtClean="0">
                <a:solidFill>
                  <a:srgbClr val="000000"/>
                </a:solidFill>
              </a:rPr>
              <a:t>H</a:t>
            </a:r>
            <a:r>
              <a:rPr lang="en-US" sz="3600" baseline="-25000" smtClean="0">
                <a:solidFill>
                  <a:srgbClr val="000000"/>
                </a:solidFill>
              </a:rPr>
              <a:t>2</a:t>
            </a:r>
            <a:r>
              <a:rPr lang="en-US" sz="3600" smtClean="0">
                <a:solidFill>
                  <a:srgbClr val="000000"/>
                </a:solidFill>
              </a:rPr>
              <a:t>O</a:t>
            </a:r>
          </a:p>
        </p:txBody>
      </p:sp>
      <p:sp>
        <p:nvSpPr>
          <p:cNvPr id="82961" name="Text Box 17"/>
          <p:cNvSpPr txBox="1">
            <a:spLocks noChangeArrowheads="1"/>
          </p:cNvSpPr>
          <p:nvPr/>
        </p:nvSpPr>
        <p:spPr bwMode="auto">
          <a:xfrm>
            <a:off x="6934200" y="4276725"/>
            <a:ext cx="2235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600" smtClean="0">
                <a:solidFill>
                  <a:srgbClr val="000000"/>
                </a:solidFill>
              </a:rPr>
              <a:t>H</a:t>
            </a:r>
            <a:r>
              <a:rPr lang="en-US" sz="3600" baseline="-25000" smtClean="0">
                <a:solidFill>
                  <a:srgbClr val="000000"/>
                </a:solidFill>
              </a:rPr>
              <a:t>2</a:t>
            </a:r>
            <a:r>
              <a:rPr lang="en-US" sz="3600" smtClean="0">
                <a:solidFill>
                  <a:srgbClr val="000000"/>
                </a:solidFill>
              </a:rPr>
              <a:t>O</a:t>
            </a:r>
          </a:p>
        </p:txBody>
      </p:sp>
      <p:sp>
        <p:nvSpPr>
          <p:cNvPr id="82965" name="Text Box 21"/>
          <p:cNvSpPr txBox="1">
            <a:spLocks noChangeArrowheads="1"/>
          </p:cNvSpPr>
          <p:nvPr/>
        </p:nvSpPr>
        <p:spPr bwMode="auto">
          <a:xfrm>
            <a:off x="304800" y="1157288"/>
            <a:ext cx="406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2. Định luật:</a:t>
            </a:r>
          </a:p>
        </p:txBody>
      </p:sp>
      <p:sp>
        <p:nvSpPr>
          <p:cNvPr id="82966" name="Text Box 22"/>
          <p:cNvSpPr txBox="1">
            <a:spLocks noChangeArrowheads="1"/>
          </p:cNvSpPr>
          <p:nvPr/>
        </p:nvSpPr>
        <p:spPr bwMode="auto">
          <a:xfrm>
            <a:off x="3207187" y="319088"/>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82967" name="Text Box 23"/>
          <p:cNvSpPr txBox="1">
            <a:spLocks noChangeArrowheads="1"/>
          </p:cNvSpPr>
          <p:nvPr/>
        </p:nvSpPr>
        <p:spPr bwMode="auto">
          <a:xfrm>
            <a:off x="304800" y="7762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
        <p:nvSpPr>
          <p:cNvPr id="82968" name="Text Box 24"/>
          <p:cNvSpPr txBox="1">
            <a:spLocks noChangeArrowheads="1"/>
          </p:cNvSpPr>
          <p:nvPr/>
        </p:nvSpPr>
        <p:spPr bwMode="auto">
          <a:xfrm>
            <a:off x="203200" y="41"/>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82969" name="Text Box 25"/>
          <p:cNvSpPr txBox="1">
            <a:spLocks noChangeArrowheads="1"/>
          </p:cNvSpPr>
          <p:nvPr/>
        </p:nvSpPr>
        <p:spPr bwMode="auto">
          <a:xfrm>
            <a:off x="459344" y="1538288"/>
            <a:ext cx="34980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000000"/>
                </a:solidFill>
                <a:latin typeface="Times New Roman" pitchFamily="18" charset="0"/>
              </a:rPr>
              <a:t>* Giải thích định luật:</a:t>
            </a:r>
          </a:p>
        </p:txBody>
      </p:sp>
    </p:spTree>
    <p:extLst>
      <p:ext uri="{BB962C8B-B14F-4D97-AF65-F5344CB8AC3E}">
        <p14:creationId xmlns:p14="http://schemas.microsoft.com/office/powerpoint/2010/main" val="1300583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2954"/>
                                        </p:tgtEl>
                                        <p:attrNameLst>
                                          <p:attrName>style.visibility</p:attrName>
                                        </p:attrNameLst>
                                      </p:cBhvr>
                                      <p:to>
                                        <p:strVal val="visible"/>
                                      </p:to>
                                    </p:set>
                                    <p:animEffect transition="in" filter="diamond(in)">
                                      <p:cBhvr>
                                        <p:cTn id="7" dur="500"/>
                                        <p:tgtEl>
                                          <p:spTgt spid="82954"/>
                                        </p:tgtEl>
                                      </p:cBhvr>
                                    </p:animEffect>
                                  </p:childTnLst>
                                </p:cTn>
                              </p:par>
                              <p:par>
                                <p:cTn id="8" presetID="51" presetClass="entr" presetSubtype="0" fill="hold" grpId="0" nodeType="withEffect">
                                  <p:stCondLst>
                                    <p:cond delay="0"/>
                                  </p:stCondLst>
                                  <p:childTnLst>
                                    <p:set>
                                      <p:cBhvr>
                                        <p:cTn id="9" dur="1" fill="hold">
                                          <p:stCondLst>
                                            <p:cond delay="0"/>
                                          </p:stCondLst>
                                        </p:cTn>
                                        <p:tgtEl>
                                          <p:spTgt spid="82948"/>
                                        </p:tgtEl>
                                        <p:attrNameLst>
                                          <p:attrName>style.visibility</p:attrName>
                                        </p:attrNameLst>
                                      </p:cBhvr>
                                      <p:to>
                                        <p:strVal val="visible"/>
                                      </p:to>
                                    </p:set>
                                    <p:animEffect transition="in" filter="fade">
                                      <p:cBhvr>
                                        <p:cTn id="10" dur="770" decel="100000"/>
                                        <p:tgtEl>
                                          <p:spTgt spid="82948"/>
                                        </p:tgtEl>
                                      </p:cBhvr>
                                    </p:animEffect>
                                    <p:animScale>
                                      <p:cBhvr>
                                        <p:cTn id="11" dur="770" decel="100000"/>
                                        <p:tgtEl>
                                          <p:spTgt spid="82948"/>
                                        </p:tgtEl>
                                      </p:cBhvr>
                                      <p:from x="10000" y="10000"/>
                                      <p:to x="200000" y="450000"/>
                                    </p:animScale>
                                    <p:animScale>
                                      <p:cBhvr>
                                        <p:cTn id="12" dur="1230" accel="100000" fill="hold">
                                          <p:stCondLst>
                                            <p:cond delay="770"/>
                                          </p:stCondLst>
                                        </p:cTn>
                                        <p:tgtEl>
                                          <p:spTgt spid="82948"/>
                                        </p:tgtEl>
                                      </p:cBhvr>
                                      <p:from x="200000" y="450000"/>
                                      <p:to x="100000" y="100000"/>
                                    </p:animScale>
                                    <p:set>
                                      <p:cBhvr>
                                        <p:cTn id="13" dur="770" fill="hold"/>
                                        <p:tgtEl>
                                          <p:spTgt spid="82948"/>
                                        </p:tgtEl>
                                        <p:attrNameLst>
                                          <p:attrName>ppt_x</p:attrName>
                                        </p:attrNameLst>
                                      </p:cBhvr>
                                      <p:to>
                                        <p:strVal val="(0.5)"/>
                                      </p:to>
                                    </p:set>
                                    <p:anim from="(0.5)" to="(#ppt_x)" calcmode="lin" valueType="num">
                                      <p:cBhvr>
                                        <p:cTn id="14" dur="1230" accel="100000" fill="hold">
                                          <p:stCondLst>
                                            <p:cond delay="770"/>
                                          </p:stCondLst>
                                        </p:cTn>
                                        <p:tgtEl>
                                          <p:spTgt spid="82948"/>
                                        </p:tgtEl>
                                        <p:attrNameLst>
                                          <p:attrName>ppt_x</p:attrName>
                                        </p:attrNameLst>
                                      </p:cBhvr>
                                    </p:anim>
                                    <p:set>
                                      <p:cBhvr>
                                        <p:cTn id="15" dur="770" fill="hold"/>
                                        <p:tgtEl>
                                          <p:spTgt spid="82948"/>
                                        </p:tgtEl>
                                        <p:attrNameLst>
                                          <p:attrName>ppt_y</p:attrName>
                                        </p:attrNameLst>
                                      </p:cBhvr>
                                      <p:to>
                                        <p:strVal val="(#ppt_y+0.4)"/>
                                      </p:to>
                                    </p:set>
                                    <p:anim from="(#ppt_y+0.4)" to="(#ppt_y)" calcmode="lin" valueType="num">
                                      <p:cBhvr>
                                        <p:cTn id="16" dur="1230" accel="100000" fill="hold">
                                          <p:stCondLst>
                                            <p:cond delay="770"/>
                                          </p:stCondLst>
                                        </p:cTn>
                                        <p:tgtEl>
                                          <p:spTgt spid="82948"/>
                                        </p:tgtEl>
                                        <p:attrNameLst>
                                          <p:attrName>ppt_y</p:attrName>
                                        </p:attrNameLst>
                                      </p:cBhvr>
                                    </p:anim>
                                  </p:childTnLst>
                                </p:cTn>
                              </p:par>
                              <p:par>
                                <p:cTn id="17" presetID="51" presetClass="entr" presetSubtype="0" fill="hold" grpId="0" nodeType="withEffect">
                                  <p:stCondLst>
                                    <p:cond delay="0"/>
                                  </p:stCondLst>
                                  <p:childTnLst>
                                    <p:set>
                                      <p:cBhvr>
                                        <p:cTn id="18" dur="1" fill="hold">
                                          <p:stCondLst>
                                            <p:cond delay="0"/>
                                          </p:stCondLst>
                                        </p:cTn>
                                        <p:tgtEl>
                                          <p:spTgt spid="82949"/>
                                        </p:tgtEl>
                                        <p:attrNameLst>
                                          <p:attrName>style.visibility</p:attrName>
                                        </p:attrNameLst>
                                      </p:cBhvr>
                                      <p:to>
                                        <p:strVal val="visible"/>
                                      </p:to>
                                    </p:set>
                                    <p:animEffect transition="in" filter="fade">
                                      <p:cBhvr>
                                        <p:cTn id="19" dur="770" decel="100000"/>
                                        <p:tgtEl>
                                          <p:spTgt spid="82949"/>
                                        </p:tgtEl>
                                      </p:cBhvr>
                                    </p:animEffect>
                                    <p:animScale>
                                      <p:cBhvr>
                                        <p:cTn id="20" dur="770" decel="100000"/>
                                        <p:tgtEl>
                                          <p:spTgt spid="82949"/>
                                        </p:tgtEl>
                                      </p:cBhvr>
                                      <p:from x="10000" y="10000"/>
                                      <p:to x="200000" y="450000"/>
                                    </p:animScale>
                                    <p:animScale>
                                      <p:cBhvr>
                                        <p:cTn id="21" dur="1230" accel="100000" fill="hold">
                                          <p:stCondLst>
                                            <p:cond delay="770"/>
                                          </p:stCondLst>
                                        </p:cTn>
                                        <p:tgtEl>
                                          <p:spTgt spid="82949"/>
                                        </p:tgtEl>
                                      </p:cBhvr>
                                      <p:from x="200000" y="450000"/>
                                      <p:to x="100000" y="100000"/>
                                    </p:animScale>
                                    <p:set>
                                      <p:cBhvr>
                                        <p:cTn id="22" dur="770" fill="hold"/>
                                        <p:tgtEl>
                                          <p:spTgt spid="82949"/>
                                        </p:tgtEl>
                                        <p:attrNameLst>
                                          <p:attrName>ppt_x</p:attrName>
                                        </p:attrNameLst>
                                      </p:cBhvr>
                                      <p:to>
                                        <p:strVal val="(0.5)"/>
                                      </p:to>
                                    </p:set>
                                    <p:anim from="(0.5)" to="(#ppt_x)" calcmode="lin" valueType="num">
                                      <p:cBhvr>
                                        <p:cTn id="23" dur="1230" accel="100000" fill="hold">
                                          <p:stCondLst>
                                            <p:cond delay="770"/>
                                          </p:stCondLst>
                                        </p:cTn>
                                        <p:tgtEl>
                                          <p:spTgt spid="82949"/>
                                        </p:tgtEl>
                                        <p:attrNameLst>
                                          <p:attrName>ppt_x</p:attrName>
                                        </p:attrNameLst>
                                      </p:cBhvr>
                                    </p:anim>
                                    <p:set>
                                      <p:cBhvr>
                                        <p:cTn id="24" dur="770" fill="hold"/>
                                        <p:tgtEl>
                                          <p:spTgt spid="82949"/>
                                        </p:tgtEl>
                                        <p:attrNameLst>
                                          <p:attrName>ppt_y</p:attrName>
                                        </p:attrNameLst>
                                      </p:cBhvr>
                                      <p:to>
                                        <p:strVal val="(#ppt_y+0.4)"/>
                                      </p:to>
                                    </p:set>
                                    <p:anim from="(#ppt_y+0.4)" to="(#ppt_y)" calcmode="lin" valueType="num">
                                      <p:cBhvr>
                                        <p:cTn id="25" dur="1230" accel="100000" fill="hold">
                                          <p:stCondLst>
                                            <p:cond delay="770"/>
                                          </p:stCondLst>
                                        </p:cTn>
                                        <p:tgtEl>
                                          <p:spTgt spid="82949"/>
                                        </p:tgtEl>
                                        <p:attrNameLst>
                                          <p:attrName>ppt_y</p:attrName>
                                        </p:attrNameLst>
                                      </p:cBhvr>
                                    </p:anim>
                                  </p:childTnLst>
                                </p:cTn>
                              </p:par>
                              <p:par>
                                <p:cTn id="26" presetID="4" presetClass="entr" presetSubtype="16" fill="hold" grpId="0" nodeType="withEffect">
                                  <p:stCondLst>
                                    <p:cond delay="0"/>
                                  </p:stCondLst>
                                  <p:childTnLst>
                                    <p:set>
                                      <p:cBhvr>
                                        <p:cTn id="27" dur="1" fill="hold">
                                          <p:stCondLst>
                                            <p:cond delay="0"/>
                                          </p:stCondLst>
                                        </p:cTn>
                                        <p:tgtEl>
                                          <p:spTgt spid="82959"/>
                                        </p:tgtEl>
                                        <p:attrNameLst>
                                          <p:attrName>style.visibility</p:attrName>
                                        </p:attrNameLst>
                                      </p:cBhvr>
                                      <p:to>
                                        <p:strVal val="visible"/>
                                      </p:to>
                                    </p:set>
                                    <p:animEffect transition="in" filter="box(in)">
                                      <p:cBhvr>
                                        <p:cTn id="28" dur="2000"/>
                                        <p:tgtEl>
                                          <p:spTgt spid="82959"/>
                                        </p:tgtEl>
                                      </p:cBhvr>
                                    </p:animEffect>
                                  </p:childTnLst>
                                </p:cTn>
                              </p:par>
                              <p:par>
                                <p:cTn id="29" presetID="51" presetClass="entr" presetSubtype="0" fill="hold" grpId="0" nodeType="withEffect">
                                  <p:stCondLst>
                                    <p:cond delay="0"/>
                                  </p:stCondLst>
                                  <p:childTnLst>
                                    <p:set>
                                      <p:cBhvr>
                                        <p:cTn id="30" dur="1" fill="hold">
                                          <p:stCondLst>
                                            <p:cond delay="0"/>
                                          </p:stCondLst>
                                        </p:cTn>
                                        <p:tgtEl>
                                          <p:spTgt spid="82950"/>
                                        </p:tgtEl>
                                        <p:attrNameLst>
                                          <p:attrName>style.visibility</p:attrName>
                                        </p:attrNameLst>
                                      </p:cBhvr>
                                      <p:to>
                                        <p:strVal val="visible"/>
                                      </p:to>
                                    </p:set>
                                    <p:animEffect transition="in" filter="fade">
                                      <p:cBhvr>
                                        <p:cTn id="31" dur="770" decel="100000"/>
                                        <p:tgtEl>
                                          <p:spTgt spid="82950"/>
                                        </p:tgtEl>
                                      </p:cBhvr>
                                    </p:animEffect>
                                    <p:animScale>
                                      <p:cBhvr>
                                        <p:cTn id="32" dur="770" decel="100000"/>
                                        <p:tgtEl>
                                          <p:spTgt spid="82950"/>
                                        </p:tgtEl>
                                      </p:cBhvr>
                                      <p:from x="10000" y="10000"/>
                                      <p:to x="200000" y="450000"/>
                                    </p:animScale>
                                    <p:animScale>
                                      <p:cBhvr>
                                        <p:cTn id="33" dur="1230" accel="100000" fill="hold">
                                          <p:stCondLst>
                                            <p:cond delay="770"/>
                                          </p:stCondLst>
                                        </p:cTn>
                                        <p:tgtEl>
                                          <p:spTgt spid="82950"/>
                                        </p:tgtEl>
                                      </p:cBhvr>
                                      <p:from x="200000" y="450000"/>
                                      <p:to x="100000" y="100000"/>
                                    </p:animScale>
                                    <p:set>
                                      <p:cBhvr>
                                        <p:cTn id="34" dur="770" fill="hold"/>
                                        <p:tgtEl>
                                          <p:spTgt spid="82950"/>
                                        </p:tgtEl>
                                        <p:attrNameLst>
                                          <p:attrName>ppt_x</p:attrName>
                                        </p:attrNameLst>
                                      </p:cBhvr>
                                      <p:to>
                                        <p:strVal val="(0.5)"/>
                                      </p:to>
                                    </p:set>
                                    <p:anim from="(0.5)" to="(#ppt_x)" calcmode="lin" valueType="num">
                                      <p:cBhvr>
                                        <p:cTn id="35" dur="1230" accel="100000" fill="hold">
                                          <p:stCondLst>
                                            <p:cond delay="770"/>
                                          </p:stCondLst>
                                        </p:cTn>
                                        <p:tgtEl>
                                          <p:spTgt spid="82950"/>
                                        </p:tgtEl>
                                        <p:attrNameLst>
                                          <p:attrName>ppt_x</p:attrName>
                                        </p:attrNameLst>
                                      </p:cBhvr>
                                    </p:anim>
                                    <p:set>
                                      <p:cBhvr>
                                        <p:cTn id="36" dur="770" fill="hold"/>
                                        <p:tgtEl>
                                          <p:spTgt spid="82950"/>
                                        </p:tgtEl>
                                        <p:attrNameLst>
                                          <p:attrName>ppt_y</p:attrName>
                                        </p:attrNameLst>
                                      </p:cBhvr>
                                      <p:to>
                                        <p:strVal val="(#ppt_y+0.4)"/>
                                      </p:to>
                                    </p:set>
                                    <p:anim from="(#ppt_y+0.4)" to="(#ppt_y)" calcmode="lin" valueType="num">
                                      <p:cBhvr>
                                        <p:cTn id="37" dur="1230" accel="100000" fill="hold">
                                          <p:stCondLst>
                                            <p:cond delay="770"/>
                                          </p:stCondLst>
                                        </p:cTn>
                                        <p:tgtEl>
                                          <p:spTgt spid="82950"/>
                                        </p:tgtEl>
                                        <p:attrNameLst>
                                          <p:attrName>ppt_y</p:attrName>
                                        </p:attrNameLst>
                                      </p:cBhvr>
                                    </p:anim>
                                  </p:childTnLst>
                                </p:cTn>
                              </p:par>
                              <p:par>
                                <p:cTn id="38" presetID="51" presetClass="entr" presetSubtype="0" fill="hold" grpId="0" nodeType="withEffect">
                                  <p:stCondLst>
                                    <p:cond delay="0"/>
                                  </p:stCondLst>
                                  <p:childTnLst>
                                    <p:set>
                                      <p:cBhvr>
                                        <p:cTn id="39" dur="1" fill="hold">
                                          <p:stCondLst>
                                            <p:cond delay="0"/>
                                          </p:stCondLst>
                                        </p:cTn>
                                        <p:tgtEl>
                                          <p:spTgt spid="82951"/>
                                        </p:tgtEl>
                                        <p:attrNameLst>
                                          <p:attrName>style.visibility</p:attrName>
                                        </p:attrNameLst>
                                      </p:cBhvr>
                                      <p:to>
                                        <p:strVal val="visible"/>
                                      </p:to>
                                    </p:set>
                                    <p:animEffect transition="in" filter="fade">
                                      <p:cBhvr>
                                        <p:cTn id="40" dur="770" decel="100000"/>
                                        <p:tgtEl>
                                          <p:spTgt spid="82951"/>
                                        </p:tgtEl>
                                      </p:cBhvr>
                                    </p:animEffect>
                                    <p:animScale>
                                      <p:cBhvr>
                                        <p:cTn id="41" dur="770" decel="100000"/>
                                        <p:tgtEl>
                                          <p:spTgt spid="82951"/>
                                        </p:tgtEl>
                                      </p:cBhvr>
                                      <p:from x="10000" y="10000"/>
                                      <p:to x="200000" y="450000"/>
                                    </p:animScale>
                                    <p:animScale>
                                      <p:cBhvr>
                                        <p:cTn id="42" dur="1230" accel="100000" fill="hold">
                                          <p:stCondLst>
                                            <p:cond delay="770"/>
                                          </p:stCondLst>
                                        </p:cTn>
                                        <p:tgtEl>
                                          <p:spTgt spid="82951"/>
                                        </p:tgtEl>
                                      </p:cBhvr>
                                      <p:from x="200000" y="450000"/>
                                      <p:to x="100000" y="100000"/>
                                    </p:animScale>
                                    <p:set>
                                      <p:cBhvr>
                                        <p:cTn id="43" dur="770" fill="hold"/>
                                        <p:tgtEl>
                                          <p:spTgt spid="82951"/>
                                        </p:tgtEl>
                                        <p:attrNameLst>
                                          <p:attrName>ppt_x</p:attrName>
                                        </p:attrNameLst>
                                      </p:cBhvr>
                                      <p:to>
                                        <p:strVal val="(0.5)"/>
                                      </p:to>
                                    </p:set>
                                    <p:anim from="(0.5)" to="(#ppt_x)" calcmode="lin" valueType="num">
                                      <p:cBhvr>
                                        <p:cTn id="44" dur="1230" accel="100000" fill="hold">
                                          <p:stCondLst>
                                            <p:cond delay="770"/>
                                          </p:stCondLst>
                                        </p:cTn>
                                        <p:tgtEl>
                                          <p:spTgt spid="82951"/>
                                        </p:tgtEl>
                                        <p:attrNameLst>
                                          <p:attrName>ppt_x</p:attrName>
                                        </p:attrNameLst>
                                      </p:cBhvr>
                                    </p:anim>
                                    <p:set>
                                      <p:cBhvr>
                                        <p:cTn id="45" dur="770" fill="hold"/>
                                        <p:tgtEl>
                                          <p:spTgt spid="82951"/>
                                        </p:tgtEl>
                                        <p:attrNameLst>
                                          <p:attrName>ppt_y</p:attrName>
                                        </p:attrNameLst>
                                      </p:cBhvr>
                                      <p:to>
                                        <p:strVal val="(#ppt_y+0.4)"/>
                                      </p:to>
                                    </p:set>
                                    <p:anim from="(#ppt_y+0.4)" to="(#ppt_y)" calcmode="lin" valueType="num">
                                      <p:cBhvr>
                                        <p:cTn id="46" dur="1230" accel="100000" fill="hold">
                                          <p:stCondLst>
                                            <p:cond delay="770"/>
                                          </p:stCondLst>
                                        </p:cTn>
                                        <p:tgtEl>
                                          <p:spTgt spid="82951"/>
                                        </p:tgtEl>
                                        <p:attrNameLst>
                                          <p:attrName>ppt_y</p:attrName>
                                        </p:attrNameLst>
                                      </p:cBhvr>
                                    </p:anim>
                                  </p:childTnLst>
                                </p:cTn>
                              </p:par>
                              <p:par>
                                <p:cTn id="47" presetID="4" presetClass="entr" presetSubtype="16" fill="hold" grpId="0" nodeType="withEffect">
                                  <p:stCondLst>
                                    <p:cond delay="0"/>
                                  </p:stCondLst>
                                  <p:childTnLst>
                                    <p:set>
                                      <p:cBhvr>
                                        <p:cTn id="48" dur="1" fill="hold">
                                          <p:stCondLst>
                                            <p:cond delay="0"/>
                                          </p:stCondLst>
                                        </p:cTn>
                                        <p:tgtEl>
                                          <p:spTgt spid="82958"/>
                                        </p:tgtEl>
                                        <p:attrNameLst>
                                          <p:attrName>style.visibility</p:attrName>
                                        </p:attrNameLst>
                                      </p:cBhvr>
                                      <p:to>
                                        <p:strVal val="visible"/>
                                      </p:to>
                                    </p:set>
                                    <p:animEffect transition="in" filter="box(in)">
                                      <p:cBhvr>
                                        <p:cTn id="49" dur="2000"/>
                                        <p:tgtEl>
                                          <p:spTgt spid="82958"/>
                                        </p:tgtEl>
                                      </p:cBhvr>
                                    </p:animEffect>
                                  </p:childTnLst>
                                </p:cTn>
                              </p:par>
                              <p:par>
                                <p:cTn id="50" presetID="51" presetClass="entr" presetSubtype="0" fill="hold" grpId="0" nodeType="withEffect">
                                  <p:stCondLst>
                                    <p:cond delay="1000"/>
                                  </p:stCondLst>
                                  <p:childTnLst>
                                    <p:set>
                                      <p:cBhvr>
                                        <p:cTn id="51" dur="1" fill="hold">
                                          <p:stCondLst>
                                            <p:cond delay="0"/>
                                          </p:stCondLst>
                                        </p:cTn>
                                        <p:tgtEl>
                                          <p:spTgt spid="82952"/>
                                        </p:tgtEl>
                                        <p:attrNameLst>
                                          <p:attrName>style.visibility</p:attrName>
                                        </p:attrNameLst>
                                      </p:cBhvr>
                                      <p:to>
                                        <p:strVal val="visible"/>
                                      </p:to>
                                    </p:set>
                                    <p:animEffect transition="in" filter="fade">
                                      <p:cBhvr>
                                        <p:cTn id="52" dur="770" decel="100000"/>
                                        <p:tgtEl>
                                          <p:spTgt spid="82952"/>
                                        </p:tgtEl>
                                      </p:cBhvr>
                                    </p:animEffect>
                                    <p:animScale>
                                      <p:cBhvr>
                                        <p:cTn id="53" dur="770" decel="100000"/>
                                        <p:tgtEl>
                                          <p:spTgt spid="82952"/>
                                        </p:tgtEl>
                                      </p:cBhvr>
                                      <p:from x="10000" y="10000"/>
                                      <p:to x="200000" y="450000"/>
                                    </p:animScale>
                                    <p:animScale>
                                      <p:cBhvr>
                                        <p:cTn id="54" dur="1230" accel="100000" fill="hold">
                                          <p:stCondLst>
                                            <p:cond delay="770"/>
                                          </p:stCondLst>
                                        </p:cTn>
                                        <p:tgtEl>
                                          <p:spTgt spid="82952"/>
                                        </p:tgtEl>
                                      </p:cBhvr>
                                      <p:from x="200000" y="450000"/>
                                      <p:to x="100000" y="100000"/>
                                    </p:animScale>
                                    <p:set>
                                      <p:cBhvr>
                                        <p:cTn id="55" dur="770" fill="hold"/>
                                        <p:tgtEl>
                                          <p:spTgt spid="82952"/>
                                        </p:tgtEl>
                                        <p:attrNameLst>
                                          <p:attrName>ppt_x</p:attrName>
                                        </p:attrNameLst>
                                      </p:cBhvr>
                                      <p:to>
                                        <p:strVal val="(0.5)"/>
                                      </p:to>
                                    </p:set>
                                    <p:anim from="(0.5)" to="(#ppt_x)" calcmode="lin" valueType="num">
                                      <p:cBhvr>
                                        <p:cTn id="56" dur="1230" accel="100000" fill="hold">
                                          <p:stCondLst>
                                            <p:cond delay="770"/>
                                          </p:stCondLst>
                                        </p:cTn>
                                        <p:tgtEl>
                                          <p:spTgt spid="82952"/>
                                        </p:tgtEl>
                                        <p:attrNameLst>
                                          <p:attrName>ppt_x</p:attrName>
                                        </p:attrNameLst>
                                      </p:cBhvr>
                                    </p:anim>
                                    <p:set>
                                      <p:cBhvr>
                                        <p:cTn id="57" dur="770" fill="hold"/>
                                        <p:tgtEl>
                                          <p:spTgt spid="82952"/>
                                        </p:tgtEl>
                                        <p:attrNameLst>
                                          <p:attrName>ppt_y</p:attrName>
                                        </p:attrNameLst>
                                      </p:cBhvr>
                                      <p:to>
                                        <p:strVal val="(#ppt_y+0.4)"/>
                                      </p:to>
                                    </p:set>
                                    <p:anim from="(#ppt_y+0.4)" to="(#ppt_y)" calcmode="lin" valueType="num">
                                      <p:cBhvr>
                                        <p:cTn id="58" dur="1230" accel="100000" fill="hold">
                                          <p:stCondLst>
                                            <p:cond delay="770"/>
                                          </p:stCondLst>
                                        </p:cTn>
                                        <p:tgtEl>
                                          <p:spTgt spid="82952"/>
                                        </p:tgtEl>
                                        <p:attrNameLst>
                                          <p:attrName>ppt_y</p:attrName>
                                        </p:attrNameLst>
                                      </p:cBhvr>
                                    </p:anim>
                                  </p:childTnLst>
                                </p:cTn>
                              </p:par>
                              <p:par>
                                <p:cTn id="59" presetID="51" presetClass="entr" presetSubtype="0" fill="hold" grpId="0" nodeType="withEffect">
                                  <p:stCondLst>
                                    <p:cond delay="1000"/>
                                  </p:stCondLst>
                                  <p:childTnLst>
                                    <p:set>
                                      <p:cBhvr>
                                        <p:cTn id="60" dur="1" fill="hold">
                                          <p:stCondLst>
                                            <p:cond delay="0"/>
                                          </p:stCondLst>
                                        </p:cTn>
                                        <p:tgtEl>
                                          <p:spTgt spid="82953"/>
                                        </p:tgtEl>
                                        <p:attrNameLst>
                                          <p:attrName>style.visibility</p:attrName>
                                        </p:attrNameLst>
                                      </p:cBhvr>
                                      <p:to>
                                        <p:strVal val="visible"/>
                                      </p:to>
                                    </p:set>
                                    <p:animEffect transition="in" filter="fade">
                                      <p:cBhvr>
                                        <p:cTn id="61" dur="770" decel="100000"/>
                                        <p:tgtEl>
                                          <p:spTgt spid="82953"/>
                                        </p:tgtEl>
                                      </p:cBhvr>
                                    </p:animEffect>
                                    <p:animScale>
                                      <p:cBhvr>
                                        <p:cTn id="62" dur="770" decel="100000"/>
                                        <p:tgtEl>
                                          <p:spTgt spid="82953"/>
                                        </p:tgtEl>
                                      </p:cBhvr>
                                      <p:from x="10000" y="10000"/>
                                      <p:to x="200000" y="450000"/>
                                    </p:animScale>
                                    <p:animScale>
                                      <p:cBhvr>
                                        <p:cTn id="63" dur="1230" accel="100000" fill="hold">
                                          <p:stCondLst>
                                            <p:cond delay="770"/>
                                          </p:stCondLst>
                                        </p:cTn>
                                        <p:tgtEl>
                                          <p:spTgt spid="82953"/>
                                        </p:tgtEl>
                                      </p:cBhvr>
                                      <p:from x="200000" y="450000"/>
                                      <p:to x="100000" y="100000"/>
                                    </p:animScale>
                                    <p:set>
                                      <p:cBhvr>
                                        <p:cTn id="64" dur="770" fill="hold"/>
                                        <p:tgtEl>
                                          <p:spTgt spid="82953"/>
                                        </p:tgtEl>
                                        <p:attrNameLst>
                                          <p:attrName>ppt_x</p:attrName>
                                        </p:attrNameLst>
                                      </p:cBhvr>
                                      <p:to>
                                        <p:strVal val="(0.5)"/>
                                      </p:to>
                                    </p:set>
                                    <p:anim from="(0.5)" to="(#ppt_x)" calcmode="lin" valueType="num">
                                      <p:cBhvr>
                                        <p:cTn id="65" dur="1230" accel="100000" fill="hold">
                                          <p:stCondLst>
                                            <p:cond delay="770"/>
                                          </p:stCondLst>
                                        </p:cTn>
                                        <p:tgtEl>
                                          <p:spTgt spid="82953"/>
                                        </p:tgtEl>
                                        <p:attrNameLst>
                                          <p:attrName>ppt_x</p:attrName>
                                        </p:attrNameLst>
                                      </p:cBhvr>
                                    </p:anim>
                                    <p:set>
                                      <p:cBhvr>
                                        <p:cTn id="66" dur="770" fill="hold"/>
                                        <p:tgtEl>
                                          <p:spTgt spid="82953"/>
                                        </p:tgtEl>
                                        <p:attrNameLst>
                                          <p:attrName>ppt_y</p:attrName>
                                        </p:attrNameLst>
                                      </p:cBhvr>
                                      <p:to>
                                        <p:strVal val="(#ppt_y+0.4)"/>
                                      </p:to>
                                    </p:set>
                                    <p:anim from="(#ppt_y+0.4)" to="(#ppt_y)" calcmode="lin" valueType="num">
                                      <p:cBhvr>
                                        <p:cTn id="67" dur="1230" accel="100000" fill="hold">
                                          <p:stCondLst>
                                            <p:cond delay="770"/>
                                          </p:stCondLst>
                                        </p:cTn>
                                        <p:tgtEl>
                                          <p:spTgt spid="82953"/>
                                        </p:tgtEl>
                                        <p:attrNameLst>
                                          <p:attrName>ppt_y</p:attrName>
                                        </p:attrNameLst>
                                      </p:cBhvr>
                                    </p:anim>
                                  </p:childTnLst>
                                </p:cTn>
                              </p:par>
                              <p:par>
                                <p:cTn id="68" presetID="3" presetClass="entr" presetSubtype="10" fill="hold" grpId="0" nodeType="withEffect">
                                  <p:stCondLst>
                                    <p:cond delay="1000"/>
                                  </p:stCondLst>
                                  <p:childTnLst>
                                    <p:set>
                                      <p:cBhvr>
                                        <p:cTn id="69" dur="1" fill="hold">
                                          <p:stCondLst>
                                            <p:cond delay="0"/>
                                          </p:stCondLst>
                                        </p:cTn>
                                        <p:tgtEl>
                                          <p:spTgt spid="82957"/>
                                        </p:tgtEl>
                                        <p:attrNameLst>
                                          <p:attrName>style.visibility</p:attrName>
                                        </p:attrNameLst>
                                      </p:cBhvr>
                                      <p:to>
                                        <p:strVal val="visible"/>
                                      </p:to>
                                    </p:set>
                                    <p:animEffect transition="in" filter="blinds(horizontal)">
                                      <p:cBhvr>
                                        <p:cTn id="70" dur="2000"/>
                                        <p:tgtEl>
                                          <p:spTgt spid="8295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82955"/>
                                        </p:tgtEl>
                                        <p:attrNameLst>
                                          <p:attrName>style.visibility</p:attrName>
                                        </p:attrNameLst>
                                      </p:cBhvr>
                                      <p:to>
                                        <p:strVal val="visible"/>
                                      </p:to>
                                    </p:set>
                                    <p:animEffect transition="in" filter="blinds(horizontal)">
                                      <p:cBhvr>
                                        <p:cTn id="75" dur="500"/>
                                        <p:tgtEl>
                                          <p:spTgt spid="82955"/>
                                        </p:tgtEl>
                                      </p:cBhvr>
                                    </p:animEffect>
                                  </p:childTnLst>
                                </p:cTn>
                              </p:par>
                              <p:par>
                                <p:cTn id="76" presetID="0" presetClass="path" presetSubtype="0" accel="50000" decel="50000" fill="hold" grpId="1" nodeType="withEffect">
                                  <p:stCondLst>
                                    <p:cond delay="0"/>
                                  </p:stCondLst>
                                  <p:childTnLst>
                                    <p:animMotion origin="layout" path="M 3.33333E-6 4.62428E-6 L 0.15416 0.00554 " pathEditMode="relative" rAng="0" ptsTypes="AA">
                                      <p:cBhvr>
                                        <p:cTn id="77" dur="2000" fill="hold"/>
                                        <p:tgtEl>
                                          <p:spTgt spid="82949"/>
                                        </p:tgtEl>
                                        <p:attrNameLst>
                                          <p:attrName>ppt_x</p:attrName>
                                          <p:attrName>ppt_y</p:attrName>
                                        </p:attrNameLst>
                                      </p:cBhvr>
                                      <p:rCtr x="7708" y="277"/>
                                    </p:animMotion>
                                  </p:childTnLst>
                                </p:cTn>
                              </p:par>
                              <p:par>
                                <p:cTn id="78" presetID="0" presetClass="path" presetSubtype="0" accel="50000" decel="50000" fill="hold" grpId="1" nodeType="withEffect">
                                  <p:stCondLst>
                                    <p:cond delay="0"/>
                                  </p:stCondLst>
                                  <p:childTnLst>
                                    <p:animMotion origin="layout" path="M -3.33333E-6 4.21965E-6 L -0.14166 -0.0444 " pathEditMode="relative" rAng="0" ptsTypes="AA">
                                      <p:cBhvr>
                                        <p:cTn id="79" dur="2000" fill="hold"/>
                                        <p:tgtEl>
                                          <p:spTgt spid="82948"/>
                                        </p:tgtEl>
                                        <p:attrNameLst>
                                          <p:attrName>ppt_x</p:attrName>
                                          <p:attrName>ppt_y</p:attrName>
                                        </p:attrNameLst>
                                      </p:cBhvr>
                                      <p:rCtr x="-7083" y="-2220"/>
                                    </p:animMotion>
                                  </p:childTnLst>
                                </p:cTn>
                              </p:par>
                              <p:par>
                                <p:cTn id="80" presetID="0" presetClass="path" presetSubtype="0" accel="50000" decel="50000" fill="hold" grpId="1" nodeType="withEffect">
                                  <p:stCondLst>
                                    <p:cond delay="0"/>
                                  </p:stCondLst>
                                  <p:childTnLst>
                                    <p:animMotion origin="layout" path="M 0 4.50867E-6 L 0.1375 -0.10544 " pathEditMode="relative" rAng="0" ptsTypes="AA">
                                      <p:cBhvr>
                                        <p:cTn id="81" dur="2000" fill="hold"/>
                                        <p:tgtEl>
                                          <p:spTgt spid="82950"/>
                                        </p:tgtEl>
                                        <p:attrNameLst>
                                          <p:attrName>ppt_x</p:attrName>
                                          <p:attrName>ppt_y</p:attrName>
                                        </p:attrNameLst>
                                      </p:cBhvr>
                                      <p:rCtr x="6875" y="-5272"/>
                                    </p:animMotion>
                                  </p:childTnLst>
                                </p:cTn>
                              </p:par>
                              <p:par>
                                <p:cTn id="82" presetID="0" presetClass="path" presetSubtype="0" accel="50000" decel="50000" fill="hold" grpId="1" nodeType="withEffect">
                                  <p:stCondLst>
                                    <p:cond delay="0"/>
                                  </p:stCondLst>
                                  <p:childTnLst>
                                    <p:animMotion origin="layout" path="M 0 3.17919E-6 L 0.14583 -0.02775 " pathEditMode="relative" rAng="0" ptsTypes="AA">
                                      <p:cBhvr>
                                        <p:cTn id="83" dur="2000" fill="hold"/>
                                        <p:tgtEl>
                                          <p:spTgt spid="82951"/>
                                        </p:tgtEl>
                                        <p:attrNameLst>
                                          <p:attrName>ppt_x</p:attrName>
                                          <p:attrName>ppt_y</p:attrName>
                                        </p:attrNameLst>
                                      </p:cBhvr>
                                      <p:rCtr x="7292" y="-1387"/>
                                    </p:animMotion>
                                  </p:childTnLst>
                                </p:cTn>
                              </p:par>
                              <p:par>
                                <p:cTn id="84" presetID="0" presetClass="path" presetSubtype="0" accel="50000" decel="50000" fill="hold" grpId="1" nodeType="withEffect">
                                  <p:stCondLst>
                                    <p:cond delay="0"/>
                                  </p:stCondLst>
                                  <p:childTnLst>
                                    <p:animMotion origin="layout" path="M -3.33333E-6 -3.23699E-6 L 0.14167 0.00555 " pathEditMode="relative" rAng="0" ptsTypes="AA">
                                      <p:cBhvr>
                                        <p:cTn id="85" dur="2000" fill="hold"/>
                                        <p:tgtEl>
                                          <p:spTgt spid="82952"/>
                                        </p:tgtEl>
                                        <p:attrNameLst>
                                          <p:attrName>ppt_x</p:attrName>
                                          <p:attrName>ppt_y</p:attrName>
                                        </p:attrNameLst>
                                      </p:cBhvr>
                                      <p:rCtr x="7083" y="277"/>
                                    </p:animMotion>
                                  </p:childTnLst>
                                </p:cTn>
                              </p:par>
                              <p:par>
                                <p:cTn id="86" presetID="0" presetClass="path" presetSubtype="0" accel="50000" decel="50000" fill="hold" grpId="1" nodeType="withEffect">
                                  <p:stCondLst>
                                    <p:cond delay="0"/>
                                  </p:stCondLst>
                                  <p:childTnLst>
                                    <p:animMotion origin="layout" path="M -3.33333E-6 4.10405E-6 L 0.11667 0.09433 " pathEditMode="relative" rAng="0" ptsTypes="AA">
                                      <p:cBhvr>
                                        <p:cTn id="87" dur="2000" fill="hold"/>
                                        <p:tgtEl>
                                          <p:spTgt spid="82953"/>
                                        </p:tgtEl>
                                        <p:attrNameLst>
                                          <p:attrName>ppt_x</p:attrName>
                                          <p:attrName>ppt_y</p:attrName>
                                        </p:attrNameLst>
                                      </p:cBhvr>
                                      <p:rCtr x="5833" y="4717"/>
                                    </p:animMotion>
                                  </p:childTnLst>
                                </p:cTn>
                              </p:par>
                              <p:par>
                                <p:cTn id="88" presetID="4" presetClass="exit" presetSubtype="16" fill="hold" grpId="1" nodeType="withEffect">
                                  <p:stCondLst>
                                    <p:cond delay="0"/>
                                  </p:stCondLst>
                                  <p:childTnLst>
                                    <p:animEffect transition="out" filter="box(in)">
                                      <p:cBhvr>
                                        <p:cTn id="89" dur="2000"/>
                                        <p:tgtEl>
                                          <p:spTgt spid="82957"/>
                                        </p:tgtEl>
                                      </p:cBhvr>
                                    </p:animEffect>
                                    <p:set>
                                      <p:cBhvr>
                                        <p:cTn id="90" dur="1" fill="hold">
                                          <p:stCondLst>
                                            <p:cond delay="1999"/>
                                          </p:stCondLst>
                                        </p:cTn>
                                        <p:tgtEl>
                                          <p:spTgt spid="82957"/>
                                        </p:tgtEl>
                                        <p:attrNameLst>
                                          <p:attrName>style.visibility</p:attrName>
                                        </p:attrNameLst>
                                      </p:cBhvr>
                                      <p:to>
                                        <p:strVal val="hidden"/>
                                      </p:to>
                                    </p:set>
                                  </p:childTnLst>
                                </p:cTn>
                              </p:par>
                              <p:par>
                                <p:cTn id="91" presetID="4" presetClass="exit" presetSubtype="16" fill="hold" grpId="1" nodeType="withEffect">
                                  <p:stCondLst>
                                    <p:cond delay="0"/>
                                  </p:stCondLst>
                                  <p:childTnLst>
                                    <p:animEffect transition="out" filter="box(in)">
                                      <p:cBhvr>
                                        <p:cTn id="92" dur="2000"/>
                                        <p:tgtEl>
                                          <p:spTgt spid="82958"/>
                                        </p:tgtEl>
                                      </p:cBhvr>
                                    </p:animEffect>
                                    <p:set>
                                      <p:cBhvr>
                                        <p:cTn id="93" dur="1" fill="hold">
                                          <p:stCondLst>
                                            <p:cond delay="1999"/>
                                          </p:stCondLst>
                                        </p:cTn>
                                        <p:tgtEl>
                                          <p:spTgt spid="82958"/>
                                        </p:tgtEl>
                                        <p:attrNameLst>
                                          <p:attrName>style.visibility</p:attrName>
                                        </p:attrNameLst>
                                      </p:cBhvr>
                                      <p:to>
                                        <p:strVal val="hidden"/>
                                      </p:to>
                                    </p:set>
                                  </p:childTnLst>
                                </p:cTn>
                              </p:par>
                              <p:par>
                                <p:cTn id="94" presetID="4" presetClass="exit" presetSubtype="16" fill="hold" grpId="1" nodeType="withEffect">
                                  <p:stCondLst>
                                    <p:cond delay="0"/>
                                  </p:stCondLst>
                                  <p:childTnLst>
                                    <p:animEffect transition="out" filter="box(in)">
                                      <p:cBhvr>
                                        <p:cTn id="95" dur="500"/>
                                        <p:tgtEl>
                                          <p:spTgt spid="82959"/>
                                        </p:tgtEl>
                                      </p:cBhvr>
                                    </p:animEffect>
                                    <p:set>
                                      <p:cBhvr>
                                        <p:cTn id="96" dur="1" fill="hold">
                                          <p:stCondLst>
                                            <p:cond delay="499"/>
                                          </p:stCondLst>
                                        </p:cTn>
                                        <p:tgtEl>
                                          <p:spTgt spid="82959"/>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5" presetClass="entr" presetSubtype="10" fill="hold" grpId="0" nodeType="clickEffect">
                                  <p:stCondLst>
                                    <p:cond delay="0"/>
                                  </p:stCondLst>
                                  <p:childTnLst>
                                    <p:set>
                                      <p:cBhvr>
                                        <p:cTn id="100" dur="1" fill="hold">
                                          <p:stCondLst>
                                            <p:cond delay="0"/>
                                          </p:stCondLst>
                                        </p:cTn>
                                        <p:tgtEl>
                                          <p:spTgt spid="82956"/>
                                        </p:tgtEl>
                                        <p:attrNameLst>
                                          <p:attrName>style.visibility</p:attrName>
                                        </p:attrNameLst>
                                      </p:cBhvr>
                                      <p:to>
                                        <p:strVal val="visible"/>
                                      </p:to>
                                    </p:set>
                                    <p:animEffect transition="in" filter="checkerboard(across)">
                                      <p:cBhvr>
                                        <p:cTn id="101" dur="500"/>
                                        <p:tgtEl>
                                          <p:spTgt spid="82956"/>
                                        </p:tgtEl>
                                      </p:cBhvr>
                                    </p:animEffect>
                                  </p:childTnLst>
                                </p:cTn>
                              </p:par>
                              <p:par>
                                <p:cTn id="102" presetID="3" presetClass="exit" presetSubtype="10" fill="hold" grpId="1" nodeType="withEffect">
                                  <p:stCondLst>
                                    <p:cond delay="0"/>
                                  </p:stCondLst>
                                  <p:childTnLst>
                                    <p:animEffect transition="out" filter="blinds(horizontal)">
                                      <p:cBhvr>
                                        <p:cTn id="103" dur="500"/>
                                        <p:tgtEl>
                                          <p:spTgt spid="82955"/>
                                        </p:tgtEl>
                                      </p:cBhvr>
                                    </p:animEffect>
                                    <p:set>
                                      <p:cBhvr>
                                        <p:cTn id="104" dur="1" fill="hold">
                                          <p:stCondLst>
                                            <p:cond delay="499"/>
                                          </p:stCondLst>
                                        </p:cTn>
                                        <p:tgtEl>
                                          <p:spTgt spid="82955"/>
                                        </p:tgtEl>
                                        <p:attrNameLst>
                                          <p:attrName>style.visibility</p:attrName>
                                        </p:attrNameLst>
                                      </p:cBhvr>
                                      <p:to>
                                        <p:strVal val="hidden"/>
                                      </p:to>
                                    </p:set>
                                  </p:childTnLst>
                                </p:cTn>
                              </p:par>
                              <p:par>
                                <p:cTn id="105" presetID="0" presetClass="path" presetSubtype="0" accel="50000" decel="50000" fill="hold" grpId="2" nodeType="withEffect">
                                  <p:stCondLst>
                                    <p:cond delay="0"/>
                                  </p:stCondLst>
                                  <p:childTnLst>
                                    <p:animMotion origin="layout" path="M 0.14167 0.00555 L 0.175 -0.06104 " pathEditMode="relative" rAng="0" ptsTypes="AA">
                                      <p:cBhvr>
                                        <p:cTn id="106" dur="2000" fill="hold"/>
                                        <p:tgtEl>
                                          <p:spTgt spid="82952"/>
                                        </p:tgtEl>
                                        <p:attrNameLst>
                                          <p:attrName>ppt_x</p:attrName>
                                          <p:attrName>ppt_y</p:attrName>
                                        </p:attrNameLst>
                                      </p:cBhvr>
                                      <p:rCtr x="1667" y="-3329"/>
                                    </p:animMotion>
                                  </p:childTnLst>
                                </p:cTn>
                              </p:par>
                              <p:par>
                                <p:cTn id="107" presetID="0" presetClass="path" presetSubtype="0" accel="50000" decel="50000" fill="hold" grpId="2" nodeType="withEffect">
                                  <p:stCondLst>
                                    <p:cond delay="0"/>
                                  </p:stCondLst>
                                  <p:childTnLst>
                                    <p:animMotion origin="layout" path="M -0.14166 -0.0444 L -0.0375 0.00554 " pathEditMode="relative" rAng="0" ptsTypes="AA">
                                      <p:cBhvr>
                                        <p:cTn id="108" dur="2000" fill="hold"/>
                                        <p:tgtEl>
                                          <p:spTgt spid="82948"/>
                                        </p:tgtEl>
                                        <p:attrNameLst>
                                          <p:attrName>ppt_x</p:attrName>
                                          <p:attrName>ppt_y</p:attrName>
                                        </p:attrNameLst>
                                      </p:cBhvr>
                                      <p:rCtr x="5208" y="2497"/>
                                    </p:animMotion>
                                  </p:childTnLst>
                                </p:cTn>
                              </p:par>
                              <p:par>
                                <p:cTn id="109" presetID="0" presetClass="path" presetSubtype="0" accel="50000" decel="50000" fill="hold" grpId="2" nodeType="withEffect">
                                  <p:stCondLst>
                                    <p:cond delay="0"/>
                                  </p:stCondLst>
                                  <p:childTnLst>
                                    <p:animMotion origin="layout" path="M 0.15416 0.00554 L 0.05416 0.02774 " pathEditMode="relative" rAng="0" ptsTypes="AA">
                                      <p:cBhvr>
                                        <p:cTn id="110" dur="2000" fill="hold"/>
                                        <p:tgtEl>
                                          <p:spTgt spid="82949"/>
                                        </p:tgtEl>
                                        <p:attrNameLst>
                                          <p:attrName>ppt_x</p:attrName>
                                          <p:attrName>ppt_y</p:attrName>
                                        </p:attrNameLst>
                                      </p:cBhvr>
                                      <p:rCtr x="-5000" y="1110"/>
                                    </p:animMotion>
                                  </p:childTnLst>
                                </p:cTn>
                              </p:par>
                              <p:par>
                                <p:cTn id="111" presetID="3" presetClass="entr" presetSubtype="10" fill="hold" grpId="0" nodeType="withEffect">
                                  <p:stCondLst>
                                    <p:cond delay="0"/>
                                  </p:stCondLst>
                                  <p:childTnLst>
                                    <p:set>
                                      <p:cBhvr>
                                        <p:cTn id="112" dur="1" fill="hold">
                                          <p:stCondLst>
                                            <p:cond delay="0"/>
                                          </p:stCondLst>
                                        </p:cTn>
                                        <p:tgtEl>
                                          <p:spTgt spid="82960"/>
                                        </p:tgtEl>
                                        <p:attrNameLst>
                                          <p:attrName>style.visibility</p:attrName>
                                        </p:attrNameLst>
                                      </p:cBhvr>
                                      <p:to>
                                        <p:strVal val="visible"/>
                                      </p:to>
                                    </p:set>
                                    <p:animEffect transition="in" filter="blinds(horizontal)">
                                      <p:cBhvr>
                                        <p:cTn id="113" dur="2000"/>
                                        <p:tgtEl>
                                          <p:spTgt spid="82960"/>
                                        </p:tgtEl>
                                      </p:cBhvr>
                                    </p:animEffect>
                                  </p:childTnLst>
                                </p:cTn>
                              </p:par>
                              <p:par>
                                <p:cTn id="114" presetID="0" presetClass="path" presetSubtype="0" accel="50000" decel="50000" fill="hold" grpId="2" nodeType="withEffect">
                                  <p:stCondLst>
                                    <p:cond delay="0"/>
                                  </p:stCondLst>
                                  <p:childTnLst>
                                    <p:animMotion origin="layout" path="M 0.11667 0.09433 L 0.23334 0.07213 " pathEditMode="relative" rAng="0" ptsTypes="AA">
                                      <p:cBhvr>
                                        <p:cTn id="115" dur="2000" fill="hold"/>
                                        <p:tgtEl>
                                          <p:spTgt spid="82953"/>
                                        </p:tgtEl>
                                        <p:attrNameLst>
                                          <p:attrName>ppt_x</p:attrName>
                                          <p:attrName>ppt_y</p:attrName>
                                        </p:attrNameLst>
                                      </p:cBhvr>
                                      <p:rCtr x="5833" y="-1110"/>
                                    </p:animMotion>
                                  </p:childTnLst>
                                </p:cTn>
                              </p:par>
                              <p:par>
                                <p:cTn id="116" presetID="0" presetClass="path" presetSubtype="0" accel="50000" decel="50000" fill="hold" grpId="2" nodeType="withEffect">
                                  <p:stCondLst>
                                    <p:cond delay="0"/>
                                  </p:stCondLst>
                                  <p:childTnLst>
                                    <p:animMotion origin="layout" path="M 0.1375 -0.10544 L 0.0625 -0.07214 " pathEditMode="relative" rAng="0" ptsTypes="AA">
                                      <p:cBhvr>
                                        <p:cTn id="117" dur="2000" fill="hold"/>
                                        <p:tgtEl>
                                          <p:spTgt spid="82950"/>
                                        </p:tgtEl>
                                        <p:attrNameLst>
                                          <p:attrName>ppt_x</p:attrName>
                                          <p:attrName>ppt_y</p:attrName>
                                        </p:attrNameLst>
                                      </p:cBhvr>
                                      <p:rCtr x="-3750" y="1665"/>
                                    </p:animMotion>
                                  </p:childTnLst>
                                </p:cTn>
                              </p:par>
                              <p:par>
                                <p:cTn id="118" presetID="0" presetClass="path" presetSubtype="0" accel="50000" decel="50000" fill="hold" grpId="2" nodeType="withEffect">
                                  <p:stCondLst>
                                    <p:cond delay="0"/>
                                  </p:stCondLst>
                                  <p:childTnLst>
                                    <p:animMotion origin="layout" path="M 0.14583 -0.02775 L 0.05417 -0.02775 " pathEditMode="relative" rAng="0" ptsTypes="AA">
                                      <p:cBhvr>
                                        <p:cTn id="119" dur="2000" fill="hold"/>
                                        <p:tgtEl>
                                          <p:spTgt spid="82951"/>
                                        </p:tgtEl>
                                        <p:attrNameLst>
                                          <p:attrName>ppt_x</p:attrName>
                                          <p:attrName>ppt_y</p:attrName>
                                        </p:attrNameLst>
                                      </p:cBhvr>
                                      <p:rCtr x="-4583" y="0"/>
                                    </p:animMotion>
                                  </p:childTnLst>
                                </p:cTn>
                              </p:par>
                              <p:par>
                                <p:cTn id="120" presetID="3" presetClass="entr" presetSubtype="10" fill="hold" grpId="0" nodeType="withEffect">
                                  <p:stCondLst>
                                    <p:cond delay="0"/>
                                  </p:stCondLst>
                                  <p:childTnLst>
                                    <p:set>
                                      <p:cBhvr>
                                        <p:cTn id="121" dur="1" fill="hold">
                                          <p:stCondLst>
                                            <p:cond delay="0"/>
                                          </p:stCondLst>
                                        </p:cTn>
                                        <p:tgtEl>
                                          <p:spTgt spid="82961"/>
                                        </p:tgtEl>
                                        <p:attrNameLst>
                                          <p:attrName>style.visibility</p:attrName>
                                        </p:attrNameLst>
                                      </p:cBhvr>
                                      <p:to>
                                        <p:strVal val="visible"/>
                                      </p:to>
                                    </p:set>
                                    <p:animEffect transition="in" filter="blinds(horizontal)">
                                      <p:cBhvr>
                                        <p:cTn id="122" dur="2000"/>
                                        <p:tgtEl>
                                          <p:spTgt spid="82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animBg="1"/>
      <p:bldP spid="82948" grpId="1" animBg="1"/>
      <p:bldP spid="82948" grpId="2" animBg="1"/>
      <p:bldP spid="82949" grpId="0" animBg="1"/>
      <p:bldP spid="82949" grpId="1" animBg="1"/>
      <p:bldP spid="82949" grpId="2" animBg="1"/>
      <p:bldP spid="82950" grpId="0" animBg="1"/>
      <p:bldP spid="82950" grpId="1" animBg="1"/>
      <p:bldP spid="82950" grpId="2" animBg="1"/>
      <p:bldP spid="82951" grpId="0" animBg="1"/>
      <p:bldP spid="82951" grpId="1" animBg="1"/>
      <p:bldP spid="82951" grpId="2" animBg="1"/>
      <p:bldP spid="82952" grpId="0" animBg="1"/>
      <p:bldP spid="82952" grpId="1" animBg="1"/>
      <p:bldP spid="82952" grpId="2" animBg="1"/>
      <p:bldP spid="82953" grpId="0" animBg="1"/>
      <p:bldP spid="82953" grpId="1" animBg="1"/>
      <p:bldP spid="82953" grpId="2" animBg="1"/>
      <p:bldP spid="82954" grpId="0" animBg="1"/>
      <p:bldP spid="82955" grpId="0" animBg="1"/>
      <p:bldP spid="82955" grpId="1" animBg="1"/>
      <p:bldP spid="82956" grpId="0" animBg="1"/>
      <p:bldP spid="82957" grpId="0"/>
      <p:bldP spid="82957" grpId="1"/>
      <p:bldP spid="82958" grpId="0"/>
      <p:bldP spid="82958" grpId="1"/>
      <p:bldP spid="82959" grpId="0"/>
      <p:bldP spid="82959" grpId="1"/>
      <p:bldP spid="82960" grpId="0"/>
      <p:bldP spid="8296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DFDA359-3DE7-4AF9-AAA1-6A54026F4BBC}"/>
              </a:ext>
            </a:extLst>
          </p:cNvPr>
          <p:cNvPicPr>
            <a:picLocks noChangeAspect="1"/>
          </p:cNvPicPr>
          <p:nvPr/>
        </p:nvPicPr>
        <p:blipFill rotWithShape="1">
          <a:blip r:embed="rId4"/>
          <a:srcRect l="11233"/>
          <a:stretch/>
        </p:blipFill>
        <p:spPr>
          <a:xfrm>
            <a:off x="234981" y="3465603"/>
            <a:ext cx="5159367"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 id="{290AB272-3D71-45EA-9802-E5090B20C774}"/>
              </a:ext>
            </a:extLst>
          </p:cNvPr>
          <p:cNvPicPr>
            <a:picLocks noChangeAspect="1"/>
          </p:cNvPicPr>
          <p:nvPr/>
        </p:nvPicPr>
        <p:blipFill>
          <a:blip r:embed="rId5"/>
          <a:stretch>
            <a:fillRect/>
          </a:stretch>
        </p:blipFill>
        <p:spPr>
          <a:xfrm>
            <a:off x="234948"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5612447"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F73B6026-9D37-4C62-834E-048AE8BD24B6}"/>
              </a:ext>
            </a:extLst>
          </p:cNvPr>
          <p:cNvSpPr txBox="1"/>
          <p:nvPr/>
        </p:nvSpPr>
        <p:spPr>
          <a:xfrm>
            <a:off x="202300" y="122991"/>
            <a:ext cx="5155349"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xmlns="" id="{B3935D0E-30F9-4500-BB0C-45938586AF33}"/>
              </a:ext>
            </a:extLst>
          </p:cNvPr>
          <p:cNvSpPr txBox="1"/>
          <p:nvPr/>
        </p:nvSpPr>
        <p:spPr>
          <a:xfrm>
            <a:off x="5577720" y="122991"/>
            <a:ext cx="5155349"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xmlns="" id="{F68BF051-B132-4C33-B573-E012D46AEA8D}"/>
              </a:ext>
            </a:extLst>
          </p:cNvPr>
          <p:cNvSpPr txBox="1"/>
          <p:nvPr/>
        </p:nvSpPr>
        <p:spPr>
          <a:xfrm>
            <a:off x="202429" y="3465606"/>
            <a:ext cx="5187867"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xmlns="" id="{18CA658F-60A8-47E0-BE57-AFDB22CB9A79}"/>
              </a:ext>
            </a:extLst>
          </p:cNvPr>
          <p:cNvSpPr/>
          <p:nvPr/>
        </p:nvSpPr>
        <p:spPr>
          <a:xfrm rot="20914512">
            <a:off x="6106508" y="4088790"/>
            <a:ext cx="4074289"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xmlns="" id="{9A30F12C-D688-4088-ACDE-BEF73795F0F3}"/>
              </a:ext>
            </a:extLst>
          </p:cNvPr>
          <p:cNvSpPr/>
          <p:nvPr/>
        </p:nvSpPr>
        <p:spPr>
          <a:xfrm>
            <a:off x="10379755" y="4653909"/>
            <a:ext cx="957767"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a16="http://schemas.microsoft.com/office/drawing/2014/main" xmlns=""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6257" y="-573415"/>
            <a:ext cx="487363" cy="487363"/>
          </a:xfrm>
          <a:prstGeom prst="rect">
            <a:avLst/>
          </a:prstGeom>
        </p:spPr>
      </p:pic>
    </p:spTree>
    <p:extLst>
      <p:ext uri="{BB962C8B-B14F-4D97-AF65-F5344CB8AC3E}">
        <p14:creationId xmlns:p14="http://schemas.microsoft.com/office/powerpoint/2010/main" val="27807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anim calcmode="lin" valueType="num">
                                      <p:cBhvr>
                                        <p:cTn id="36" dur="250" fill="hold"/>
                                        <p:tgtEl>
                                          <p:spTgt spid="12"/>
                                        </p:tgtEl>
                                        <p:attrNameLst>
                                          <p:attrName>ppt_x</p:attrName>
                                        </p:attrNameLst>
                                      </p:cBhvr>
                                      <p:tavLst>
                                        <p:tav tm="0">
                                          <p:val>
                                            <p:strVal val="#ppt_x"/>
                                          </p:val>
                                        </p:tav>
                                        <p:tav tm="100000">
                                          <p:val>
                                            <p:strVal val="#ppt_x"/>
                                          </p:val>
                                        </p:tav>
                                      </p:tavLst>
                                    </p:anim>
                                    <p:anim calcmode="lin" valueType="num">
                                      <p:cBhvr>
                                        <p:cTn id="37"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5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anim calcmode="lin" valueType="num">
                                      <p:cBhvr>
                                        <p:cTn id="48" dur="500" fill="hold"/>
                                        <p:tgtEl>
                                          <p:spTgt spid="14"/>
                                        </p:tgtEl>
                                        <p:attrNameLst>
                                          <p:attrName>ppt_x</p:attrName>
                                        </p:attrNameLst>
                                      </p:cBhvr>
                                      <p:tavLst>
                                        <p:tav tm="0">
                                          <p:val>
                                            <p:strVal val="#ppt_x"/>
                                          </p:val>
                                        </p:tav>
                                        <p:tav tm="100000">
                                          <p:val>
                                            <p:strVal val="#ppt_x"/>
                                          </p:val>
                                        </p:tav>
                                      </p:tavLst>
                                    </p:anim>
                                    <p:anim calcmode="lin" valueType="num">
                                      <p:cBhvr>
                                        <p:cTn id="4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indefinite" fill="hold" grpId="1" nodeType="clickEffect">
                                  <p:stCondLst>
                                    <p:cond delay="0"/>
                                  </p:stCondLst>
                                  <p:childTnLst>
                                    <p:animEffect transition="out" filter="fade">
                                      <p:cBhvr>
                                        <p:cTn id="58" dur="500" tmFilter="0, 0; .2, .5; .8, .5; 1, 0"/>
                                        <p:tgtEl>
                                          <p:spTgt spid="15"/>
                                        </p:tgtEl>
                                      </p:cBhvr>
                                    </p:animEffect>
                                    <p:animScale>
                                      <p:cBhvr>
                                        <p:cTn id="59" dur="250" autoRev="1" fill="hold"/>
                                        <p:tgtEl>
                                          <p:spTgt spid="15"/>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3" presetClass="mediacall" presetSubtype="0" fill="hold" nodeType="clickEffect">
                                  <p:stCondLst>
                                    <p:cond delay="0"/>
                                  </p:stCondLst>
                                  <p:childTnLst>
                                    <p:cmd type="call" cmd="stop">
                                      <p:cBhvr>
                                        <p:cTn id="63"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4"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508000" y="1538288"/>
            <a:ext cx="406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2. Định luật:</a:t>
            </a:r>
          </a:p>
        </p:txBody>
      </p:sp>
      <p:sp>
        <p:nvSpPr>
          <p:cNvPr id="163843" name="Text Box 3"/>
          <p:cNvSpPr txBox="1">
            <a:spLocks noChangeArrowheads="1"/>
          </p:cNvSpPr>
          <p:nvPr/>
        </p:nvSpPr>
        <p:spPr bwMode="auto">
          <a:xfrm>
            <a:off x="391622" y="76201"/>
            <a:ext cx="20874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163844" name="Text Box 4"/>
          <p:cNvSpPr txBox="1">
            <a:spLocks noChangeArrowheads="1"/>
          </p:cNvSpPr>
          <p:nvPr/>
        </p:nvSpPr>
        <p:spPr bwMode="auto">
          <a:xfrm>
            <a:off x="3319370" y="471488"/>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163845" name="Text Box 5"/>
          <p:cNvSpPr txBox="1">
            <a:spLocks noChangeArrowheads="1"/>
          </p:cNvSpPr>
          <p:nvPr/>
        </p:nvSpPr>
        <p:spPr bwMode="auto">
          <a:xfrm>
            <a:off x="406400" y="10810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
        <p:nvSpPr>
          <p:cNvPr id="163846" name="Text Box 6"/>
          <p:cNvSpPr txBox="1">
            <a:spLocks noChangeArrowheads="1"/>
          </p:cNvSpPr>
          <p:nvPr/>
        </p:nvSpPr>
        <p:spPr bwMode="auto">
          <a:xfrm>
            <a:off x="1320800" y="2360654"/>
            <a:ext cx="1026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Trong một phản ứng hoá học , tổng  khối lượng của các chất sản phẩm bằng tổng khối lượng các chất tham gia phản ứng.</a:t>
            </a:r>
          </a:p>
        </p:txBody>
      </p:sp>
      <p:pic>
        <p:nvPicPr>
          <p:cNvPr id="163847" name="Picture 7" descr="Untitled-1 copy 3"/>
          <p:cNvPicPr>
            <a:picLocks noChangeAspect="1" noChangeArrowheads="1"/>
          </p:cNvPicPr>
          <p:nvPr/>
        </p:nvPicPr>
        <p:blipFill>
          <a:blip r:embed="rId2" cstate="print">
            <a:extLst>
              <a:ext uri="{28A0092B-C50C-407E-A947-70E740481C1C}">
                <a14:useLocalDpi xmlns:a14="http://schemas.microsoft.com/office/drawing/2010/main" val="0"/>
              </a:ext>
            </a:extLst>
          </a:blip>
          <a:srcRect l="15776" t="12679" r="20235" b="19919"/>
          <a:stretch>
            <a:fillRect/>
          </a:stretch>
        </p:blipFill>
        <p:spPr bwMode="auto">
          <a:xfrm>
            <a:off x="508003" y="5316538"/>
            <a:ext cx="2563284" cy="1389062"/>
          </a:xfrm>
          <a:prstGeom prst="rect">
            <a:avLst/>
          </a:prstGeom>
          <a:noFill/>
          <a:extLst>
            <a:ext uri="{909E8E84-426E-40DD-AFC4-6F175D3DCCD1}">
              <a14:hiddenFill xmlns:a14="http://schemas.microsoft.com/office/drawing/2010/main">
                <a:solidFill>
                  <a:srgbClr val="FFFFFF"/>
                </a:solidFill>
              </a14:hiddenFill>
            </a:ext>
          </a:extLst>
        </p:spPr>
      </p:pic>
      <p:sp>
        <p:nvSpPr>
          <p:cNvPr id="163848" name="AutoShape 8"/>
          <p:cNvSpPr>
            <a:spLocks noChangeArrowheads="1"/>
          </p:cNvSpPr>
          <p:nvPr/>
        </p:nvSpPr>
        <p:spPr bwMode="auto">
          <a:xfrm>
            <a:off x="4064000" y="4114800"/>
            <a:ext cx="8128000" cy="1905000"/>
          </a:xfrm>
          <a:prstGeom prst="wedgeEllipseCallout">
            <a:avLst>
              <a:gd name="adj1" fmla="val -60912"/>
              <a:gd name="adj2" fmla="val 50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vi-VN" smtClean="0">
              <a:solidFill>
                <a:srgbClr val="000000"/>
              </a:solidFill>
            </a:endParaRPr>
          </a:p>
        </p:txBody>
      </p:sp>
      <p:sp>
        <p:nvSpPr>
          <p:cNvPr id="163849" name="Text Box 9"/>
          <p:cNvSpPr txBox="1">
            <a:spLocks noChangeArrowheads="1"/>
          </p:cNvSpPr>
          <p:nvPr/>
        </p:nvSpPr>
        <p:spPr bwMode="auto">
          <a:xfrm>
            <a:off x="4165600" y="4570454"/>
            <a:ext cx="802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smtClean="0">
                <a:solidFill>
                  <a:srgbClr val="000000"/>
                </a:solidFill>
                <a:latin typeface="Times New Roman" pitchFamily="18" charset="0"/>
              </a:rPr>
              <a:t>Hãy giải thích tại sao tổng khối lượng của các chất trong một phản ứng hóa học được bảo toàn?</a:t>
            </a:r>
          </a:p>
        </p:txBody>
      </p:sp>
      <p:sp>
        <p:nvSpPr>
          <p:cNvPr id="163850" name="Text Box 10"/>
          <p:cNvSpPr txBox="1">
            <a:spLocks noChangeArrowheads="1"/>
          </p:cNvSpPr>
          <p:nvPr/>
        </p:nvSpPr>
        <p:spPr bwMode="auto">
          <a:xfrm>
            <a:off x="812826" y="1919288"/>
            <a:ext cx="19623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000000"/>
                </a:solidFill>
                <a:latin typeface="Times New Roman" pitchFamily="18" charset="0"/>
              </a:rPr>
              <a:t>* Nội dung:</a:t>
            </a:r>
          </a:p>
        </p:txBody>
      </p:sp>
      <p:sp>
        <p:nvSpPr>
          <p:cNvPr id="163851" name="Text Box 11"/>
          <p:cNvSpPr txBox="1">
            <a:spLocks noChangeArrowheads="1"/>
          </p:cNvSpPr>
          <p:nvPr/>
        </p:nvSpPr>
        <p:spPr bwMode="auto">
          <a:xfrm>
            <a:off x="967344" y="3657600"/>
            <a:ext cx="34980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000000"/>
                </a:solidFill>
                <a:latin typeface="Times New Roman" pitchFamily="18" charset="0"/>
              </a:rPr>
              <a:t>* Giải thích định luật:</a:t>
            </a:r>
          </a:p>
        </p:txBody>
      </p:sp>
    </p:spTree>
    <p:extLst>
      <p:ext uri="{BB962C8B-B14F-4D97-AF65-F5344CB8AC3E}">
        <p14:creationId xmlns:p14="http://schemas.microsoft.com/office/powerpoint/2010/main" val="3420702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63847"/>
                                        </p:tgtEl>
                                        <p:attrNameLst>
                                          <p:attrName>style.visibility</p:attrName>
                                        </p:attrNameLst>
                                      </p:cBhvr>
                                      <p:to>
                                        <p:strVal val="visible"/>
                                      </p:to>
                                    </p:set>
                                    <p:animEffect transition="in" filter="box(in)">
                                      <p:cBhvr>
                                        <p:cTn id="7" dur="500"/>
                                        <p:tgtEl>
                                          <p:spTgt spid="16384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3848"/>
                                        </p:tgtEl>
                                        <p:attrNameLst>
                                          <p:attrName>style.visibility</p:attrName>
                                        </p:attrNameLst>
                                      </p:cBhvr>
                                      <p:to>
                                        <p:strVal val="visible"/>
                                      </p:to>
                                    </p:set>
                                    <p:animEffect transition="in" filter="box(in)">
                                      <p:cBhvr>
                                        <p:cTn id="10" dur="500"/>
                                        <p:tgtEl>
                                          <p:spTgt spid="163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14" name="Text Box 38"/>
          <p:cNvSpPr txBox="1">
            <a:spLocks noChangeArrowheads="1"/>
          </p:cNvSpPr>
          <p:nvPr/>
        </p:nvSpPr>
        <p:spPr bwMode="auto">
          <a:xfrm>
            <a:off x="609600" y="1385888"/>
            <a:ext cx="406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2. Định luật:</a:t>
            </a:r>
          </a:p>
        </p:txBody>
      </p:sp>
      <p:sp>
        <p:nvSpPr>
          <p:cNvPr id="152615" name="Text Box 39"/>
          <p:cNvSpPr txBox="1">
            <a:spLocks noChangeArrowheads="1"/>
          </p:cNvSpPr>
          <p:nvPr/>
        </p:nvSpPr>
        <p:spPr bwMode="auto">
          <a:xfrm>
            <a:off x="290018" y="76201"/>
            <a:ext cx="20874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152616" name="Text Box 40"/>
          <p:cNvSpPr txBox="1">
            <a:spLocks noChangeArrowheads="1"/>
          </p:cNvSpPr>
          <p:nvPr/>
        </p:nvSpPr>
        <p:spPr bwMode="auto">
          <a:xfrm>
            <a:off x="3420971" y="381001"/>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152617" name="Text Box 41"/>
          <p:cNvSpPr txBox="1">
            <a:spLocks noChangeArrowheads="1"/>
          </p:cNvSpPr>
          <p:nvPr/>
        </p:nvSpPr>
        <p:spPr bwMode="auto">
          <a:xfrm>
            <a:off x="609600" y="990641"/>
            <a:ext cx="345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
        <p:nvSpPr>
          <p:cNvPr id="152618" name="Text Box 42"/>
          <p:cNvSpPr txBox="1">
            <a:spLocks noChangeArrowheads="1"/>
          </p:cNvSpPr>
          <p:nvPr/>
        </p:nvSpPr>
        <p:spPr bwMode="auto">
          <a:xfrm>
            <a:off x="711228" y="2224088"/>
            <a:ext cx="34980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000000"/>
                </a:solidFill>
                <a:latin typeface="Times New Roman" pitchFamily="18" charset="0"/>
              </a:rPr>
              <a:t>* Giải thích định luật:</a:t>
            </a:r>
          </a:p>
        </p:txBody>
      </p:sp>
      <p:sp>
        <p:nvSpPr>
          <p:cNvPr id="152628" name="Text Box 52"/>
          <p:cNvSpPr txBox="1">
            <a:spLocks noChangeArrowheads="1"/>
          </p:cNvSpPr>
          <p:nvPr/>
        </p:nvSpPr>
        <p:spPr bwMode="auto">
          <a:xfrm>
            <a:off x="304800" y="2528888"/>
            <a:ext cx="8128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800" b="1" smtClean="0">
                <a:solidFill>
                  <a:srgbClr val="FF3300"/>
                </a:solidFill>
                <a:latin typeface=".VnTime" pitchFamily="34" charset="0"/>
                <a:sym typeface="Wingdings" pitchFamily="2" charset="2"/>
              </a:rPr>
              <a:t></a:t>
            </a:r>
          </a:p>
        </p:txBody>
      </p:sp>
      <p:sp>
        <p:nvSpPr>
          <p:cNvPr id="152629" name="Text Box 53"/>
          <p:cNvSpPr txBox="1">
            <a:spLocks noChangeArrowheads="1"/>
          </p:cNvSpPr>
          <p:nvPr/>
        </p:nvSpPr>
        <p:spPr bwMode="auto">
          <a:xfrm>
            <a:off x="914400" y="2677196"/>
            <a:ext cx="10668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-Trong phản ứng hoá học, chỉ có liên kết giữa các nguyên tử thay đổi.</a:t>
            </a:r>
          </a:p>
        </p:txBody>
      </p:sp>
      <p:sp>
        <p:nvSpPr>
          <p:cNvPr id="152631" name="Text Box 55"/>
          <p:cNvSpPr txBox="1">
            <a:spLocks noChangeArrowheads="1"/>
          </p:cNvSpPr>
          <p:nvPr/>
        </p:nvSpPr>
        <p:spPr bwMode="auto">
          <a:xfrm>
            <a:off x="931333" y="3281477"/>
            <a:ext cx="1034626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 Số nguyên tử mỗi nguyên tố giữ nguyên.</a:t>
            </a:r>
          </a:p>
        </p:txBody>
      </p:sp>
      <p:sp>
        <p:nvSpPr>
          <p:cNvPr id="152632" name="Text Box 56"/>
          <p:cNvSpPr txBox="1">
            <a:spLocks noChangeArrowheads="1"/>
          </p:cNvSpPr>
          <p:nvPr/>
        </p:nvSpPr>
        <p:spPr bwMode="auto">
          <a:xfrm>
            <a:off x="914400" y="3976688"/>
            <a:ext cx="10769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 Khối lượng của các nguyên tử không đổi.</a:t>
            </a:r>
          </a:p>
        </p:txBody>
      </p:sp>
      <p:sp>
        <p:nvSpPr>
          <p:cNvPr id="152633" name="Line 57"/>
          <p:cNvSpPr>
            <a:spLocks noChangeShapeType="1"/>
          </p:cNvSpPr>
          <p:nvPr/>
        </p:nvSpPr>
        <p:spPr bwMode="auto">
          <a:xfrm>
            <a:off x="1117600" y="5167313"/>
            <a:ext cx="711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52637" name="Text Box 61"/>
          <p:cNvSpPr txBox="1">
            <a:spLocks noChangeArrowheads="1"/>
          </p:cNvSpPr>
          <p:nvPr/>
        </p:nvSpPr>
        <p:spPr bwMode="auto">
          <a:xfrm>
            <a:off x="6705600" y="4830795"/>
            <a:ext cx="609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600" smtClean="0">
                <a:solidFill>
                  <a:srgbClr val="000000"/>
                </a:solidFill>
                <a:latin typeface=".VnArial" pitchFamily="34" charset="0"/>
              </a:rPr>
              <a:t> =</a:t>
            </a:r>
          </a:p>
        </p:txBody>
      </p:sp>
      <p:sp>
        <p:nvSpPr>
          <p:cNvPr id="152638" name="Text Box 62"/>
          <p:cNvSpPr txBox="1">
            <a:spLocks noChangeArrowheads="1"/>
          </p:cNvSpPr>
          <p:nvPr/>
        </p:nvSpPr>
        <p:spPr bwMode="auto">
          <a:xfrm>
            <a:off x="2336800" y="4710154"/>
            <a:ext cx="4165600" cy="974725"/>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800" b="1" i="1" smtClean="0">
                <a:solidFill>
                  <a:srgbClr val="000000"/>
                </a:solidFill>
                <a:latin typeface="Times New Roman" pitchFamily="18" charset="0"/>
              </a:rPr>
              <a:t>Tổng khối lượng các chất tham gia.</a:t>
            </a:r>
          </a:p>
        </p:txBody>
      </p:sp>
      <p:sp>
        <p:nvSpPr>
          <p:cNvPr id="152639" name="Text Box 63"/>
          <p:cNvSpPr txBox="1">
            <a:spLocks noChangeArrowheads="1"/>
          </p:cNvSpPr>
          <p:nvPr/>
        </p:nvSpPr>
        <p:spPr bwMode="auto">
          <a:xfrm>
            <a:off x="7721600" y="4730801"/>
            <a:ext cx="4165600" cy="974725"/>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800" b="1" i="1" smtClean="0">
                <a:solidFill>
                  <a:srgbClr val="000000"/>
                </a:solidFill>
                <a:latin typeface="Times New Roman" pitchFamily="18" charset="0"/>
              </a:rPr>
              <a:t>Tổng khối lượng các chất sản phẩm.</a:t>
            </a:r>
          </a:p>
        </p:txBody>
      </p:sp>
      <p:sp>
        <p:nvSpPr>
          <p:cNvPr id="152640" name="Text Box 64"/>
          <p:cNvSpPr txBox="1">
            <a:spLocks noChangeArrowheads="1"/>
          </p:cNvSpPr>
          <p:nvPr/>
        </p:nvSpPr>
        <p:spPr bwMode="auto">
          <a:xfrm>
            <a:off x="711226" y="1843088"/>
            <a:ext cx="19623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i="1" smtClean="0">
                <a:solidFill>
                  <a:srgbClr val="000000"/>
                </a:solidFill>
                <a:latin typeface="Times New Roman" pitchFamily="18" charset="0"/>
              </a:rPr>
              <a:t>* Nội dung:</a:t>
            </a:r>
          </a:p>
        </p:txBody>
      </p:sp>
    </p:spTree>
    <p:extLst>
      <p:ext uri="{BB962C8B-B14F-4D97-AF65-F5344CB8AC3E}">
        <p14:creationId xmlns:p14="http://schemas.microsoft.com/office/powerpoint/2010/main" val="4291788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152628"/>
                                        </p:tgtEl>
                                        <p:attrNameLst>
                                          <p:attrName>style.visibility</p:attrName>
                                        </p:attrNameLst>
                                      </p:cBhvr>
                                      <p:to>
                                        <p:strVal val="visible"/>
                                      </p:to>
                                    </p:set>
                                  </p:childTnLst>
                                </p:cTn>
                              </p:par>
                              <p:par>
                                <p:cTn id="7" presetID="36" presetClass="emph" presetSubtype="0" repeatCount="indefinite" fill="hold" nodeType="withEffect">
                                  <p:stCondLst>
                                    <p:cond delay="0"/>
                                  </p:stCondLst>
                                  <p:iterate type="lt">
                                    <p:tmPct val="10000"/>
                                  </p:iterate>
                                  <p:childTnLst>
                                    <p:animScale>
                                      <p:cBhvr>
                                        <p:cTn id="8" dur="500" autoRev="1" fill="hold">
                                          <p:stCondLst>
                                            <p:cond delay="0"/>
                                          </p:stCondLst>
                                        </p:cTn>
                                        <p:tgtEl>
                                          <p:spTgt spid="152628"/>
                                        </p:tgtEl>
                                      </p:cBhvr>
                                      <p:to x="80000" y="100000"/>
                                    </p:animScale>
                                    <p:anim by="(#ppt_w*0.10)" calcmode="lin" valueType="num">
                                      <p:cBhvr>
                                        <p:cTn id="9" dur="500" autoRev="1" fill="hold">
                                          <p:stCondLst>
                                            <p:cond delay="0"/>
                                          </p:stCondLst>
                                        </p:cTn>
                                        <p:tgtEl>
                                          <p:spTgt spid="152628"/>
                                        </p:tgtEl>
                                        <p:attrNameLst>
                                          <p:attrName>ppt_x</p:attrName>
                                        </p:attrNameLst>
                                      </p:cBhvr>
                                    </p:anim>
                                    <p:anim by="(-#ppt_w*0.10)" calcmode="lin" valueType="num">
                                      <p:cBhvr>
                                        <p:cTn id="10" dur="500" autoRev="1" fill="hold">
                                          <p:stCondLst>
                                            <p:cond delay="0"/>
                                          </p:stCondLst>
                                        </p:cTn>
                                        <p:tgtEl>
                                          <p:spTgt spid="152628"/>
                                        </p:tgtEl>
                                        <p:attrNameLst>
                                          <p:attrName>ppt_y</p:attrName>
                                        </p:attrNameLst>
                                      </p:cBhvr>
                                    </p:anim>
                                    <p:animRot by="-480000">
                                      <p:cBhvr>
                                        <p:cTn id="11" dur="500" autoRev="1" fill="hold">
                                          <p:stCondLst>
                                            <p:cond delay="0"/>
                                          </p:stCondLst>
                                        </p:cTn>
                                        <p:tgtEl>
                                          <p:spTgt spid="152628"/>
                                        </p:tgtEl>
                                        <p:attrNameLst>
                                          <p:attrName>r</p:attrName>
                                        </p:attrNameLst>
                                      </p:cBhvr>
                                    </p:animRo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52633"/>
                                        </p:tgtEl>
                                        <p:attrNameLst>
                                          <p:attrName>style.visibility</p:attrName>
                                        </p:attrNameLst>
                                      </p:cBhvr>
                                      <p:to>
                                        <p:strVal val="visible"/>
                                      </p:to>
                                    </p:set>
                                    <p:animEffect transition="in" filter="box(in)">
                                      <p:cBhvr>
                                        <p:cTn id="16" dur="500"/>
                                        <p:tgtEl>
                                          <p:spTgt spid="15263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52637"/>
                                        </p:tgtEl>
                                        <p:attrNameLst>
                                          <p:attrName>style.visibility</p:attrName>
                                        </p:attrNameLst>
                                      </p:cBhvr>
                                      <p:to>
                                        <p:strVal val="visible"/>
                                      </p:to>
                                    </p:set>
                                    <p:animEffect transition="in" filter="box(in)">
                                      <p:cBhvr>
                                        <p:cTn id="19" dur="500"/>
                                        <p:tgtEl>
                                          <p:spTgt spid="152637"/>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52638"/>
                                        </p:tgtEl>
                                        <p:attrNameLst>
                                          <p:attrName>style.visibility</p:attrName>
                                        </p:attrNameLst>
                                      </p:cBhvr>
                                      <p:to>
                                        <p:strVal val="visible"/>
                                      </p:to>
                                    </p:set>
                                    <p:animEffect transition="in" filter="box(in)">
                                      <p:cBhvr>
                                        <p:cTn id="22" dur="500"/>
                                        <p:tgtEl>
                                          <p:spTgt spid="152638"/>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52639"/>
                                        </p:tgtEl>
                                        <p:attrNameLst>
                                          <p:attrName>style.visibility</p:attrName>
                                        </p:attrNameLst>
                                      </p:cBhvr>
                                      <p:to>
                                        <p:strVal val="visible"/>
                                      </p:to>
                                    </p:set>
                                    <p:animEffect transition="in" filter="box(in)">
                                      <p:cBhvr>
                                        <p:cTn id="25" dur="500"/>
                                        <p:tgtEl>
                                          <p:spTgt spid="152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33" grpId="0" animBg="1"/>
      <p:bldP spid="152637" grpId="0"/>
      <p:bldP spid="152638" grpId="0" animBg="1"/>
      <p:bldP spid="1526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304826" y="1766888"/>
            <a:ext cx="19944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smtClean="0">
                <a:solidFill>
                  <a:srgbClr val="990033"/>
                </a:solidFill>
                <a:latin typeface="Times New Roman" pitchFamily="18" charset="0"/>
              </a:rPr>
              <a:t>3. Áp dụng:</a:t>
            </a:r>
          </a:p>
        </p:txBody>
      </p:sp>
      <p:sp>
        <p:nvSpPr>
          <p:cNvPr id="31748" name="Rectangle 4"/>
          <p:cNvSpPr>
            <a:spLocks noChangeArrowheads="1"/>
          </p:cNvSpPr>
          <p:nvPr/>
        </p:nvSpPr>
        <p:spPr bwMode="auto">
          <a:xfrm>
            <a:off x="609600" y="2147888"/>
            <a:ext cx="11176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800" b="1" i="1" smtClean="0">
                <a:solidFill>
                  <a:srgbClr val="000000"/>
                </a:solidFill>
                <a:latin typeface="Times New Roman" pitchFamily="18" charset="0"/>
              </a:rPr>
              <a:t>Giả sử có phản ứng: 	   </a:t>
            </a:r>
            <a:r>
              <a:rPr lang="en-US" sz="2800" b="1" smtClean="0">
                <a:solidFill>
                  <a:srgbClr val="000000"/>
                </a:solidFill>
                <a:latin typeface="Times New Roman" pitchFamily="18" charset="0"/>
              </a:rPr>
              <a:t> </a:t>
            </a:r>
            <a:r>
              <a:rPr lang="en-US" sz="2800" b="1" smtClean="0">
                <a:solidFill>
                  <a:srgbClr val="FF0000"/>
                </a:solidFill>
                <a:latin typeface="Times New Roman" pitchFamily="18" charset="0"/>
              </a:rPr>
              <a:t>A   +    B  </a:t>
            </a:r>
            <a:r>
              <a:rPr lang="en-US" sz="2800" b="1" smtClean="0">
                <a:solidFill>
                  <a:srgbClr val="FF0000"/>
                </a:solidFill>
                <a:latin typeface="Times New Roman" pitchFamily="18" charset="0"/>
                <a:sym typeface="Symbol" pitchFamily="18" charset="2"/>
              </a:rPr>
              <a:t></a:t>
            </a:r>
            <a:r>
              <a:rPr lang="en-US" sz="2800" b="1" smtClean="0">
                <a:solidFill>
                  <a:srgbClr val="FF0000"/>
                </a:solidFill>
                <a:latin typeface="Times New Roman" pitchFamily="18" charset="0"/>
              </a:rPr>
              <a:t>    C   +    D</a:t>
            </a:r>
          </a:p>
        </p:txBody>
      </p:sp>
      <p:sp>
        <p:nvSpPr>
          <p:cNvPr id="31749" name="Text Box 5"/>
          <p:cNvSpPr txBox="1">
            <a:spLocks noChangeArrowheads="1"/>
          </p:cNvSpPr>
          <p:nvPr/>
        </p:nvSpPr>
        <p:spPr bwMode="auto">
          <a:xfrm>
            <a:off x="609600" y="2590841"/>
            <a:ext cx="629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Công thức về khối lượng:</a:t>
            </a:r>
          </a:p>
        </p:txBody>
      </p:sp>
      <p:sp>
        <p:nvSpPr>
          <p:cNvPr id="31750" name="AutoShape 6"/>
          <p:cNvSpPr>
            <a:spLocks noChangeArrowheads="1"/>
          </p:cNvSpPr>
          <p:nvPr/>
        </p:nvSpPr>
        <p:spPr bwMode="auto">
          <a:xfrm>
            <a:off x="5689600" y="3335338"/>
            <a:ext cx="6502400" cy="2438400"/>
          </a:xfrm>
          <a:prstGeom prst="cloudCallout">
            <a:avLst>
              <a:gd name="adj1" fmla="val -76630"/>
              <a:gd name="adj2" fmla="val 5403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vi-VN" smtClean="0">
              <a:solidFill>
                <a:srgbClr val="000000"/>
              </a:solidFill>
            </a:endParaRPr>
          </a:p>
        </p:txBody>
      </p:sp>
      <p:sp>
        <p:nvSpPr>
          <p:cNvPr id="31751" name="Text Box 7"/>
          <p:cNvSpPr txBox="1">
            <a:spLocks noChangeArrowheads="1"/>
          </p:cNvSpPr>
          <p:nvPr/>
        </p:nvSpPr>
        <p:spPr bwMode="auto">
          <a:xfrm>
            <a:off x="6299200" y="3716359"/>
            <a:ext cx="5791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smtClean="0">
                <a:solidFill>
                  <a:srgbClr val="000000"/>
                </a:solidFill>
                <a:latin typeface="Times New Roman" pitchFamily="18" charset="0"/>
              </a:rPr>
              <a:t>Gọi m là kí hiệu khối lượng. Hãy viết công thức về khối lượng của phản ứng trên?</a:t>
            </a:r>
          </a:p>
        </p:txBody>
      </p:sp>
      <p:pic>
        <p:nvPicPr>
          <p:cNvPr id="31752" name="Picture 8" descr="Untitled-1 copy 3"/>
          <p:cNvPicPr>
            <a:picLocks noChangeAspect="1" noChangeArrowheads="1"/>
          </p:cNvPicPr>
          <p:nvPr/>
        </p:nvPicPr>
        <p:blipFill>
          <a:blip r:embed="rId2" cstate="print">
            <a:extLst>
              <a:ext uri="{28A0092B-C50C-407E-A947-70E740481C1C}">
                <a14:useLocalDpi xmlns:a14="http://schemas.microsoft.com/office/drawing/2010/main" val="0"/>
              </a:ext>
            </a:extLst>
          </a:blip>
          <a:srcRect l="15776" t="12679" r="20235" b="19919"/>
          <a:stretch>
            <a:fillRect/>
          </a:stretch>
        </p:blipFill>
        <p:spPr bwMode="auto">
          <a:xfrm>
            <a:off x="1727203" y="5410241"/>
            <a:ext cx="1953684" cy="1389063"/>
          </a:xfrm>
          <a:prstGeom prst="rect">
            <a:avLst/>
          </a:prstGeom>
          <a:noFill/>
          <a:extLst>
            <a:ext uri="{909E8E84-426E-40DD-AFC4-6F175D3DCCD1}">
              <a14:hiddenFill xmlns:a14="http://schemas.microsoft.com/office/drawing/2010/main">
                <a:solidFill>
                  <a:srgbClr val="FFFFFF"/>
                </a:solidFill>
              </a14:hiddenFill>
            </a:ext>
          </a:extLst>
        </p:spPr>
      </p:pic>
      <p:grpSp>
        <p:nvGrpSpPr>
          <p:cNvPr id="31771" name="Group 27"/>
          <p:cNvGrpSpPr>
            <a:grpSpLocks/>
          </p:cNvGrpSpPr>
          <p:nvPr/>
        </p:nvGrpSpPr>
        <p:grpSpPr bwMode="auto">
          <a:xfrm>
            <a:off x="2633137" y="2895600"/>
            <a:ext cx="8066623" cy="871538"/>
            <a:chOff x="624" y="1485"/>
            <a:chExt cx="3811" cy="549"/>
          </a:xfrm>
        </p:grpSpPr>
        <p:sp>
          <p:nvSpPr>
            <p:cNvPr id="31753" name="Rectangle 9"/>
            <p:cNvSpPr>
              <a:spLocks noChangeArrowheads="1"/>
            </p:cNvSpPr>
            <p:nvPr/>
          </p:nvSpPr>
          <p:spPr bwMode="auto">
            <a:xfrm>
              <a:off x="624" y="1532"/>
              <a:ext cx="383"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b="1" i="1" smtClean="0">
                  <a:solidFill>
                    <a:srgbClr val="000000"/>
                  </a:solidFill>
                  <a:latin typeface="Times New Roman" pitchFamily="18" charset="0"/>
                </a:rPr>
                <a:t>m</a:t>
              </a:r>
              <a:r>
                <a:rPr lang="en-US" sz="4000" b="1" i="1" baseline="-25000" smtClean="0">
                  <a:solidFill>
                    <a:srgbClr val="000000"/>
                  </a:solidFill>
                  <a:latin typeface="Times New Roman" pitchFamily="18" charset="0"/>
                </a:rPr>
                <a:t>A</a:t>
              </a:r>
              <a:endParaRPr lang="en-US" sz="4000" b="1" i="1" smtClean="0">
                <a:solidFill>
                  <a:srgbClr val="000000"/>
                </a:solidFill>
                <a:latin typeface="Times New Roman" pitchFamily="18" charset="0"/>
              </a:endParaRPr>
            </a:p>
          </p:txBody>
        </p:sp>
        <p:sp>
          <p:nvSpPr>
            <p:cNvPr id="31754" name="Text Box 10"/>
            <p:cNvSpPr txBox="1">
              <a:spLocks noChangeArrowheads="1"/>
            </p:cNvSpPr>
            <p:nvPr/>
          </p:nvSpPr>
          <p:spPr bwMode="auto">
            <a:xfrm>
              <a:off x="1256" y="1592"/>
              <a:ext cx="45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b="1" i="1" smtClean="0">
                  <a:solidFill>
                    <a:srgbClr val="000000"/>
                  </a:solidFill>
                  <a:latin typeface="Times New Roman" pitchFamily="18" charset="0"/>
                </a:rPr>
                <a:t>+</a:t>
              </a:r>
            </a:p>
          </p:txBody>
        </p:sp>
        <p:sp>
          <p:nvSpPr>
            <p:cNvPr id="31755" name="Rectangle 11"/>
            <p:cNvSpPr>
              <a:spLocks noChangeArrowheads="1"/>
            </p:cNvSpPr>
            <p:nvPr/>
          </p:nvSpPr>
          <p:spPr bwMode="auto">
            <a:xfrm>
              <a:off x="1658" y="1532"/>
              <a:ext cx="383"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b="1" i="1" smtClean="0">
                  <a:solidFill>
                    <a:srgbClr val="000000"/>
                  </a:solidFill>
                  <a:latin typeface="Times New Roman" pitchFamily="18" charset="0"/>
                </a:rPr>
                <a:t>m</a:t>
              </a:r>
              <a:r>
                <a:rPr lang="en-US" sz="4000" b="1" i="1" baseline="-25000" smtClean="0">
                  <a:solidFill>
                    <a:srgbClr val="000000"/>
                  </a:solidFill>
                  <a:latin typeface="Times New Roman" pitchFamily="18" charset="0"/>
                </a:rPr>
                <a:t>B</a:t>
              </a:r>
              <a:endParaRPr lang="en-US" sz="4000" b="1" i="1" smtClean="0">
                <a:solidFill>
                  <a:srgbClr val="000000"/>
                </a:solidFill>
                <a:latin typeface="Times New Roman" pitchFamily="18" charset="0"/>
              </a:endParaRPr>
            </a:p>
          </p:txBody>
        </p:sp>
        <p:sp>
          <p:nvSpPr>
            <p:cNvPr id="31756" name="Rectangle 12"/>
            <p:cNvSpPr>
              <a:spLocks noChangeArrowheads="1"/>
            </p:cNvSpPr>
            <p:nvPr/>
          </p:nvSpPr>
          <p:spPr bwMode="auto">
            <a:xfrm>
              <a:off x="2979" y="1492"/>
              <a:ext cx="383"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b="1" i="1" smtClean="0">
                  <a:solidFill>
                    <a:srgbClr val="000000"/>
                  </a:solidFill>
                  <a:latin typeface="Times New Roman" pitchFamily="18" charset="0"/>
                </a:rPr>
                <a:t>m</a:t>
              </a:r>
              <a:r>
                <a:rPr lang="en-US" sz="4000" b="1" i="1" baseline="-25000" smtClean="0">
                  <a:solidFill>
                    <a:srgbClr val="000000"/>
                  </a:solidFill>
                  <a:latin typeface="Times New Roman" pitchFamily="18" charset="0"/>
                </a:rPr>
                <a:t>C</a:t>
              </a:r>
              <a:endParaRPr lang="en-US" sz="4000" b="1" i="1" smtClean="0">
                <a:solidFill>
                  <a:srgbClr val="000000"/>
                </a:solidFill>
                <a:latin typeface="Times New Roman" pitchFamily="18" charset="0"/>
              </a:endParaRPr>
            </a:p>
          </p:txBody>
        </p:sp>
        <p:sp>
          <p:nvSpPr>
            <p:cNvPr id="31757" name="Rectangle 13"/>
            <p:cNvSpPr>
              <a:spLocks noChangeArrowheads="1"/>
            </p:cNvSpPr>
            <p:nvPr/>
          </p:nvSpPr>
          <p:spPr bwMode="auto">
            <a:xfrm>
              <a:off x="4043" y="1485"/>
              <a:ext cx="392"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b="1" i="1" smtClean="0">
                  <a:solidFill>
                    <a:srgbClr val="000000"/>
                  </a:solidFill>
                  <a:latin typeface="Times New Roman" pitchFamily="18" charset="0"/>
                </a:rPr>
                <a:t>m</a:t>
              </a:r>
              <a:r>
                <a:rPr lang="en-US" sz="4000" b="1" i="1" baseline="-25000" smtClean="0">
                  <a:solidFill>
                    <a:srgbClr val="000000"/>
                  </a:solidFill>
                  <a:latin typeface="Times New Roman" pitchFamily="18" charset="0"/>
                </a:rPr>
                <a:t>D</a:t>
              </a:r>
              <a:endParaRPr lang="en-US" sz="4000" b="1" i="1" smtClean="0">
                <a:solidFill>
                  <a:srgbClr val="000000"/>
                </a:solidFill>
                <a:latin typeface="Times New Roman" pitchFamily="18" charset="0"/>
              </a:endParaRPr>
            </a:p>
          </p:txBody>
        </p:sp>
        <p:sp>
          <p:nvSpPr>
            <p:cNvPr id="31758" name="Text Box 14"/>
            <p:cNvSpPr txBox="1">
              <a:spLocks noChangeArrowheads="1"/>
            </p:cNvSpPr>
            <p:nvPr/>
          </p:nvSpPr>
          <p:spPr bwMode="auto">
            <a:xfrm>
              <a:off x="3611" y="1536"/>
              <a:ext cx="46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b="1" smtClean="0">
                  <a:solidFill>
                    <a:srgbClr val="000000"/>
                  </a:solidFill>
                  <a:latin typeface="Times New Roman" pitchFamily="18" charset="0"/>
                </a:rPr>
                <a:t>+</a:t>
              </a:r>
            </a:p>
          </p:txBody>
        </p:sp>
        <p:sp>
          <p:nvSpPr>
            <p:cNvPr id="31759" name="Text Box 15"/>
            <p:cNvSpPr txBox="1">
              <a:spLocks noChangeArrowheads="1"/>
            </p:cNvSpPr>
            <p:nvPr/>
          </p:nvSpPr>
          <p:spPr bwMode="auto">
            <a:xfrm>
              <a:off x="2405" y="1592"/>
              <a:ext cx="45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smtClean="0">
                  <a:solidFill>
                    <a:srgbClr val="000000"/>
                  </a:solidFill>
                  <a:latin typeface="Times New Roman" pitchFamily="18" charset="0"/>
                </a:rPr>
                <a:t>=</a:t>
              </a:r>
            </a:p>
          </p:txBody>
        </p:sp>
      </p:grpSp>
      <p:sp>
        <p:nvSpPr>
          <p:cNvPr id="31761" name="Line 17"/>
          <p:cNvSpPr>
            <a:spLocks noChangeShapeType="1"/>
          </p:cNvSpPr>
          <p:nvPr/>
        </p:nvSpPr>
        <p:spPr bwMode="auto">
          <a:xfrm>
            <a:off x="4267200" y="4191000"/>
            <a:ext cx="914400" cy="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smtClean="0">
              <a:solidFill>
                <a:srgbClr val="000000"/>
              </a:solidFill>
              <a:latin typeface="Times New Roman" pitchFamily="18" charset="0"/>
            </a:endParaRPr>
          </a:p>
        </p:txBody>
      </p:sp>
      <p:grpSp>
        <p:nvGrpSpPr>
          <p:cNvPr id="31769" name="Group 25"/>
          <p:cNvGrpSpPr>
            <a:grpSpLocks/>
          </p:cNvGrpSpPr>
          <p:nvPr/>
        </p:nvGrpSpPr>
        <p:grpSpPr bwMode="auto">
          <a:xfrm>
            <a:off x="5283200" y="3692530"/>
            <a:ext cx="6172200" cy="803275"/>
            <a:chOff x="672" y="2240"/>
            <a:chExt cx="2916" cy="506"/>
          </a:xfrm>
        </p:grpSpPr>
        <p:sp>
          <p:nvSpPr>
            <p:cNvPr id="31762" name="Rectangle 18"/>
            <p:cNvSpPr>
              <a:spLocks noChangeArrowheads="1"/>
            </p:cNvSpPr>
            <p:nvPr/>
          </p:nvSpPr>
          <p:spPr bwMode="auto">
            <a:xfrm>
              <a:off x="672" y="2244"/>
              <a:ext cx="383"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b="1" i="1" smtClean="0">
                  <a:solidFill>
                    <a:srgbClr val="000000"/>
                  </a:solidFill>
                  <a:latin typeface="Times New Roman" pitchFamily="18" charset="0"/>
                </a:rPr>
                <a:t>m</a:t>
              </a:r>
              <a:r>
                <a:rPr lang="en-US" sz="4000" b="1" i="1" baseline="-25000" smtClean="0">
                  <a:solidFill>
                    <a:srgbClr val="000000"/>
                  </a:solidFill>
                  <a:latin typeface="Times New Roman" pitchFamily="18" charset="0"/>
                </a:rPr>
                <a:t>B</a:t>
              </a:r>
              <a:endParaRPr lang="en-US" sz="4000" b="1" i="1" smtClean="0">
                <a:solidFill>
                  <a:srgbClr val="000000"/>
                </a:solidFill>
                <a:latin typeface="Times New Roman" pitchFamily="18" charset="0"/>
              </a:endParaRPr>
            </a:p>
          </p:txBody>
        </p:sp>
        <p:sp>
          <p:nvSpPr>
            <p:cNvPr id="31763" name="Text Box 19"/>
            <p:cNvSpPr txBox="1">
              <a:spLocks noChangeArrowheads="1"/>
            </p:cNvSpPr>
            <p:nvPr/>
          </p:nvSpPr>
          <p:spPr bwMode="auto">
            <a:xfrm>
              <a:off x="1200" y="2304"/>
              <a:ext cx="45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smtClean="0">
                  <a:solidFill>
                    <a:srgbClr val="000000"/>
                  </a:solidFill>
                  <a:latin typeface="Times New Roman" pitchFamily="18" charset="0"/>
                </a:rPr>
                <a:t>=</a:t>
              </a:r>
            </a:p>
          </p:txBody>
        </p:sp>
        <p:sp>
          <p:nvSpPr>
            <p:cNvPr id="31764" name="Rectangle 20"/>
            <p:cNvSpPr>
              <a:spLocks noChangeArrowheads="1"/>
            </p:cNvSpPr>
            <p:nvPr/>
          </p:nvSpPr>
          <p:spPr bwMode="auto">
            <a:xfrm>
              <a:off x="1488" y="2244"/>
              <a:ext cx="525"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i="1" smtClean="0">
                  <a:solidFill>
                    <a:srgbClr val="000000"/>
                  </a:solidFill>
                  <a:latin typeface="Times New Roman" pitchFamily="18" charset="0"/>
                </a:rPr>
                <a:t>( </a:t>
              </a:r>
              <a:r>
                <a:rPr lang="en-US" sz="4000" b="1" i="1" smtClean="0">
                  <a:solidFill>
                    <a:srgbClr val="000000"/>
                  </a:solidFill>
                  <a:latin typeface="Times New Roman" pitchFamily="18" charset="0"/>
                </a:rPr>
                <a:t>m</a:t>
              </a:r>
              <a:r>
                <a:rPr lang="en-US" sz="4000" b="1" i="1" baseline="-25000" smtClean="0">
                  <a:solidFill>
                    <a:srgbClr val="000000"/>
                  </a:solidFill>
                  <a:latin typeface="Times New Roman" pitchFamily="18" charset="0"/>
                </a:rPr>
                <a:t>C</a:t>
              </a:r>
            </a:p>
          </p:txBody>
        </p:sp>
        <p:sp>
          <p:nvSpPr>
            <p:cNvPr id="31765" name="Rectangle 21"/>
            <p:cNvSpPr>
              <a:spLocks noChangeArrowheads="1"/>
            </p:cNvSpPr>
            <p:nvPr/>
          </p:nvSpPr>
          <p:spPr bwMode="auto">
            <a:xfrm>
              <a:off x="2256" y="2244"/>
              <a:ext cx="51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b="1" i="1" smtClean="0">
                  <a:solidFill>
                    <a:srgbClr val="000000"/>
                  </a:solidFill>
                  <a:latin typeface="Times New Roman" pitchFamily="18" charset="0"/>
                </a:rPr>
                <a:t>m</a:t>
              </a:r>
              <a:r>
                <a:rPr lang="en-US" sz="4000" b="1" i="1" baseline="-25000" smtClean="0">
                  <a:solidFill>
                    <a:srgbClr val="000000"/>
                  </a:solidFill>
                  <a:latin typeface="Times New Roman" pitchFamily="18" charset="0"/>
                </a:rPr>
                <a:t>D </a:t>
              </a:r>
              <a:r>
                <a:rPr lang="en-US" sz="4000" b="1" i="1" smtClean="0">
                  <a:solidFill>
                    <a:srgbClr val="000000"/>
                  </a:solidFill>
                  <a:latin typeface="Times New Roman" pitchFamily="18" charset="0"/>
                </a:rPr>
                <a:t>)</a:t>
              </a:r>
            </a:p>
          </p:txBody>
        </p:sp>
        <p:sp>
          <p:nvSpPr>
            <p:cNvPr id="31766" name="Text Box 22"/>
            <p:cNvSpPr txBox="1">
              <a:spLocks noChangeArrowheads="1"/>
            </p:cNvSpPr>
            <p:nvPr/>
          </p:nvSpPr>
          <p:spPr bwMode="auto">
            <a:xfrm>
              <a:off x="2048" y="2304"/>
              <a:ext cx="46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smtClean="0">
                  <a:solidFill>
                    <a:srgbClr val="000000"/>
                  </a:solidFill>
                  <a:latin typeface="Times New Roman" pitchFamily="18" charset="0"/>
                </a:rPr>
                <a:t>+</a:t>
              </a:r>
            </a:p>
          </p:txBody>
        </p:sp>
        <p:sp>
          <p:nvSpPr>
            <p:cNvPr id="31767" name="Text Box 23"/>
            <p:cNvSpPr txBox="1">
              <a:spLocks noChangeArrowheads="1"/>
            </p:cNvSpPr>
            <p:nvPr/>
          </p:nvSpPr>
          <p:spPr bwMode="auto">
            <a:xfrm>
              <a:off x="2772" y="2304"/>
              <a:ext cx="81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b="1" i="1" smtClean="0">
                  <a:solidFill>
                    <a:srgbClr val="000000"/>
                  </a:solidFill>
                  <a:latin typeface="Times New Roman" pitchFamily="18" charset="0"/>
                </a:rPr>
                <a:t>-</a:t>
              </a:r>
            </a:p>
          </p:txBody>
        </p:sp>
        <p:sp>
          <p:nvSpPr>
            <p:cNvPr id="31768" name="Rectangle 24"/>
            <p:cNvSpPr>
              <a:spLocks noChangeArrowheads="1"/>
            </p:cNvSpPr>
            <p:nvPr/>
          </p:nvSpPr>
          <p:spPr bwMode="auto">
            <a:xfrm>
              <a:off x="3072" y="2240"/>
              <a:ext cx="383"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b="1" i="1" smtClean="0">
                  <a:solidFill>
                    <a:srgbClr val="000000"/>
                  </a:solidFill>
                  <a:latin typeface="Times New Roman" pitchFamily="18" charset="0"/>
                </a:rPr>
                <a:t>m</a:t>
              </a:r>
              <a:r>
                <a:rPr lang="en-US" sz="4000" b="1" i="1" baseline="-25000" smtClean="0">
                  <a:solidFill>
                    <a:srgbClr val="000000"/>
                  </a:solidFill>
                  <a:latin typeface="Times New Roman" pitchFamily="18" charset="0"/>
                </a:rPr>
                <a:t>A</a:t>
              </a:r>
              <a:endParaRPr lang="en-US" sz="4000" b="1" i="1" smtClean="0">
                <a:solidFill>
                  <a:srgbClr val="000000"/>
                </a:solidFill>
                <a:latin typeface="Times New Roman" pitchFamily="18" charset="0"/>
              </a:endParaRPr>
            </a:p>
          </p:txBody>
        </p:sp>
      </p:grpSp>
      <p:sp>
        <p:nvSpPr>
          <p:cNvPr id="31773" name="Text Box 29"/>
          <p:cNvSpPr txBox="1">
            <a:spLocks noChangeArrowheads="1"/>
          </p:cNvSpPr>
          <p:nvPr/>
        </p:nvSpPr>
        <p:spPr bwMode="auto">
          <a:xfrm>
            <a:off x="406400" y="90529"/>
            <a:ext cx="314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31774" name="Text Box 30"/>
          <p:cNvSpPr txBox="1">
            <a:spLocks noChangeArrowheads="1"/>
          </p:cNvSpPr>
          <p:nvPr/>
        </p:nvSpPr>
        <p:spPr bwMode="auto">
          <a:xfrm>
            <a:off x="3624171" y="395288"/>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31775" name="Text Box 31"/>
          <p:cNvSpPr txBox="1">
            <a:spLocks noChangeArrowheads="1"/>
          </p:cNvSpPr>
          <p:nvPr/>
        </p:nvSpPr>
        <p:spPr bwMode="auto">
          <a:xfrm>
            <a:off x="304800" y="9286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
        <p:nvSpPr>
          <p:cNvPr id="31776" name="Text Box 32"/>
          <p:cNvSpPr txBox="1">
            <a:spLocks noChangeArrowheads="1"/>
          </p:cNvSpPr>
          <p:nvPr/>
        </p:nvSpPr>
        <p:spPr bwMode="auto">
          <a:xfrm>
            <a:off x="304800" y="1309688"/>
            <a:ext cx="406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2. Định luật:</a:t>
            </a:r>
          </a:p>
        </p:txBody>
      </p:sp>
      <p:sp>
        <p:nvSpPr>
          <p:cNvPr id="31777" name="Text Box 33"/>
          <p:cNvSpPr txBox="1">
            <a:spLocks noChangeArrowheads="1"/>
          </p:cNvSpPr>
          <p:nvPr/>
        </p:nvSpPr>
        <p:spPr bwMode="auto">
          <a:xfrm>
            <a:off x="-101600" y="2057441"/>
            <a:ext cx="8128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800" b="1" smtClean="0">
                <a:solidFill>
                  <a:srgbClr val="FF3300"/>
                </a:solidFill>
                <a:latin typeface=".VnTime" pitchFamily="34" charset="0"/>
                <a:sym typeface="Wingdings" pitchFamily="2" charset="2"/>
              </a:rPr>
              <a:t></a:t>
            </a:r>
          </a:p>
        </p:txBody>
      </p:sp>
    </p:spTree>
    <p:extLst>
      <p:ext uri="{BB962C8B-B14F-4D97-AF65-F5344CB8AC3E}">
        <p14:creationId xmlns:p14="http://schemas.microsoft.com/office/powerpoint/2010/main" val="1843027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blinds(horizontal)">
                                      <p:cBhvr>
                                        <p:cTn id="7" dur="500"/>
                                        <p:tgtEl>
                                          <p:spTgt spid="31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751"/>
                                        </p:tgtEl>
                                        <p:attrNameLst>
                                          <p:attrName>style.visibility</p:attrName>
                                        </p:attrNameLst>
                                      </p:cBhvr>
                                      <p:to>
                                        <p:strVal val="visible"/>
                                      </p:to>
                                    </p:set>
                                    <p:animEffect transition="in" filter="box(in)">
                                      <p:cBhvr>
                                        <p:cTn id="12" dur="500"/>
                                        <p:tgtEl>
                                          <p:spTgt spid="31751"/>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1750"/>
                                        </p:tgtEl>
                                        <p:attrNameLst>
                                          <p:attrName>style.visibility</p:attrName>
                                        </p:attrNameLst>
                                      </p:cBhvr>
                                      <p:to>
                                        <p:strVal val="visible"/>
                                      </p:to>
                                    </p:set>
                                    <p:animEffect transition="in" filter="box(in)">
                                      <p:cBhvr>
                                        <p:cTn id="15" dur="500"/>
                                        <p:tgtEl>
                                          <p:spTgt spid="31750"/>
                                        </p:tgtEl>
                                      </p:cBhvr>
                                    </p:animEffect>
                                  </p:childTnLst>
                                </p:cTn>
                              </p:par>
                              <p:par>
                                <p:cTn id="16" presetID="4" presetClass="entr" presetSubtype="16" fill="hold" nodeType="withEffect">
                                  <p:stCondLst>
                                    <p:cond delay="0"/>
                                  </p:stCondLst>
                                  <p:childTnLst>
                                    <p:set>
                                      <p:cBhvr>
                                        <p:cTn id="17" dur="1" fill="hold">
                                          <p:stCondLst>
                                            <p:cond delay="0"/>
                                          </p:stCondLst>
                                        </p:cTn>
                                        <p:tgtEl>
                                          <p:spTgt spid="31752"/>
                                        </p:tgtEl>
                                        <p:attrNameLst>
                                          <p:attrName>style.visibility</p:attrName>
                                        </p:attrNameLst>
                                      </p:cBhvr>
                                      <p:to>
                                        <p:strVal val="visible"/>
                                      </p:to>
                                    </p:set>
                                    <p:animEffect transition="in" filter="box(in)">
                                      <p:cBhvr>
                                        <p:cTn id="18" dur="500"/>
                                        <p:tgtEl>
                                          <p:spTgt spid="3175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xit" presetSubtype="16" fill="hold" grpId="1" nodeType="clickEffect">
                                  <p:stCondLst>
                                    <p:cond delay="0"/>
                                  </p:stCondLst>
                                  <p:childTnLst>
                                    <p:animEffect transition="out" filter="box(in)">
                                      <p:cBhvr>
                                        <p:cTn id="22" dur="500"/>
                                        <p:tgtEl>
                                          <p:spTgt spid="31751"/>
                                        </p:tgtEl>
                                      </p:cBhvr>
                                    </p:animEffect>
                                    <p:set>
                                      <p:cBhvr>
                                        <p:cTn id="23" dur="1" fill="hold">
                                          <p:stCondLst>
                                            <p:cond delay="499"/>
                                          </p:stCondLst>
                                        </p:cTn>
                                        <p:tgtEl>
                                          <p:spTgt spid="31751"/>
                                        </p:tgtEl>
                                        <p:attrNameLst>
                                          <p:attrName>style.visibility</p:attrName>
                                        </p:attrNameLst>
                                      </p:cBhvr>
                                      <p:to>
                                        <p:strVal val="hidden"/>
                                      </p:to>
                                    </p:set>
                                  </p:childTnLst>
                                </p:cTn>
                              </p:par>
                              <p:par>
                                <p:cTn id="24" presetID="4" presetClass="exit" presetSubtype="16" fill="hold" grpId="1" nodeType="withEffect">
                                  <p:stCondLst>
                                    <p:cond delay="0"/>
                                  </p:stCondLst>
                                  <p:childTnLst>
                                    <p:animEffect transition="out" filter="box(in)">
                                      <p:cBhvr>
                                        <p:cTn id="25" dur="500"/>
                                        <p:tgtEl>
                                          <p:spTgt spid="31750"/>
                                        </p:tgtEl>
                                      </p:cBhvr>
                                    </p:animEffect>
                                    <p:set>
                                      <p:cBhvr>
                                        <p:cTn id="26" dur="1" fill="hold">
                                          <p:stCondLst>
                                            <p:cond delay="499"/>
                                          </p:stCondLst>
                                        </p:cTn>
                                        <p:tgtEl>
                                          <p:spTgt spid="31750"/>
                                        </p:tgtEl>
                                        <p:attrNameLst>
                                          <p:attrName>style.visibility</p:attrName>
                                        </p:attrNameLst>
                                      </p:cBhvr>
                                      <p:to>
                                        <p:strVal val="hidden"/>
                                      </p:to>
                                    </p:set>
                                  </p:childTnLst>
                                </p:cTn>
                              </p:par>
                              <p:par>
                                <p:cTn id="27" presetID="4" presetClass="exit" presetSubtype="16" fill="hold" nodeType="withEffect">
                                  <p:stCondLst>
                                    <p:cond delay="0"/>
                                  </p:stCondLst>
                                  <p:childTnLst>
                                    <p:animEffect transition="out" filter="box(in)">
                                      <p:cBhvr>
                                        <p:cTn id="28" dur="500"/>
                                        <p:tgtEl>
                                          <p:spTgt spid="31752"/>
                                        </p:tgtEl>
                                      </p:cBhvr>
                                    </p:animEffect>
                                    <p:set>
                                      <p:cBhvr>
                                        <p:cTn id="29" dur="1" fill="hold">
                                          <p:stCondLst>
                                            <p:cond delay="499"/>
                                          </p:stCondLst>
                                        </p:cTn>
                                        <p:tgtEl>
                                          <p:spTgt spid="31752"/>
                                        </p:tgtEl>
                                        <p:attrNameLst>
                                          <p:attrName>style.visibility</p:attrName>
                                        </p:attrNameLst>
                                      </p:cBhvr>
                                      <p:to>
                                        <p:strVal val="hidden"/>
                                      </p:to>
                                    </p:set>
                                  </p:childTnLst>
                                </p:cTn>
                              </p:par>
                              <p:par>
                                <p:cTn id="30" presetID="3" presetClass="entr" presetSubtype="10" fill="hold" grpId="0" nodeType="withEffect">
                                  <p:stCondLst>
                                    <p:cond delay="0"/>
                                  </p:stCondLst>
                                  <p:childTnLst>
                                    <p:set>
                                      <p:cBhvr>
                                        <p:cTn id="31" dur="1" fill="hold">
                                          <p:stCondLst>
                                            <p:cond delay="0"/>
                                          </p:stCondLst>
                                        </p:cTn>
                                        <p:tgtEl>
                                          <p:spTgt spid="31749"/>
                                        </p:tgtEl>
                                        <p:attrNameLst>
                                          <p:attrName>style.visibility</p:attrName>
                                        </p:attrNameLst>
                                      </p:cBhvr>
                                      <p:to>
                                        <p:strVal val="visible"/>
                                      </p:to>
                                    </p:set>
                                    <p:animEffect transition="in" filter="blinds(horizontal)">
                                      <p:cBhvr>
                                        <p:cTn id="32" dur="500"/>
                                        <p:tgtEl>
                                          <p:spTgt spid="3174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1771"/>
                                        </p:tgtEl>
                                        <p:attrNameLst>
                                          <p:attrName>style.visibility</p:attrName>
                                        </p:attrNameLst>
                                      </p:cBhvr>
                                      <p:to>
                                        <p:strVal val="visible"/>
                                      </p:to>
                                    </p:set>
                                    <p:animEffect transition="in" filter="blinds(horizontal)">
                                      <p:cBhvr>
                                        <p:cTn id="37" dur="500"/>
                                        <p:tgtEl>
                                          <p:spTgt spid="3177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1761"/>
                                        </p:tgtEl>
                                        <p:attrNameLst>
                                          <p:attrName>style.visibility</p:attrName>
                                        </p:attrNameLst>
                                      </p:cBhvr>
                                      <p:to>
                                        <p:strVal val="visible"/>
                                      </p:to>
                                    </p:set>
                                    <p:animEffect transition="in" filter="box(in)">
                                      <p:cBhvr>
                                        <p:cTn id="42" dur="500"/>
                                        <p:tgtEl>
                                          <p:spTgt spid="31761"/>
                                        </p:tgtEl>
                                      </p:cBhvr>
                                    </p:animEffect>
                                  </p:childTnLst>
                                </p:cTn>
                              </p:par>
                              <p:par>
                                <p:cTn id="43" presetID="4" presetClass="entr" presetSubtype="16" fill="hold" nodeType="withEffect">
                                  <p:stCondLst>
                                    <p:cond delay="0"/>
                                  </p:stCondLst>
                                  <p:childTnLst>
                                    <p:set>
                                      <p:cBhvr>
                                        <p:cTn id="44" dur="1" fill="hold">
                                          <p:stCondLst>
                                            <p:cond delay="0"/>
                                          </p:stCondLst>
                                        </p:cTn>
                                        <p:tgtEl>
                                          <p:spTgt spid="31769"/>
                                        </p:tgtEl>
                                        <p:attrNameLst>
                                          <p:attrName>style.visibility</p:attrName>
                                        </p:attrNameLst>
                                      </p:cBhvr>
                                      <p:to>
                                        <p:strVal val="visible"/>
                                      </p:to>
                                    </p:set>
                                    <p:animEffect transition="in" filter="box(in)">
                                      <p:cBhvr>
                                        <p:cTn id="45" dur="500"/>
                                        <p:tgtEl>
                                          <p:spTgt spid="31769"/>
                                        </p:tgtEl>
                                      </p:cBhvr>
                                    </p:animEffect>
                                  </p:childTnLst>
                                </p:cTn>
                              </p:par>
                              <p:par>
                                <p:cTn id="46" presetID="1" presetClass="entr" presetSubtype="0" fill="hold" nodeType="withEffect">
                                  <p:stCondLst>
                                    <p:cond delay="0"/>
                                  </p:stCondLst>
                                  <p:iterate type="lt">
                                    <p:tmAbs val="0"/>
                                  </p:iterate>
                                  <p:childTnLst>
                                    <p:set>
                                      <p:cBhvr>
                                        <p:cTn id="47" dur="1" fill="hold">
                                          <p:stCondLst>
                                            <p:cond delay="0"/>
                                          </p:stCondLst>
                                        </p:cTn>
                                        <p:tgtEl>
                                          <p:spTgt spid="31777"/>
                                        </p:tgtEl>
                                        <p:attrNameLst>
                                          <p:attrName>style.visibility</p:attrName>
                                        </p:attrNameLst>
                                      </p:cBhvr>
                                      <p:to>
                                        <p:strVal val="visible"/>
                                      </p:to>
                                    </p:set>
                                  </p:childTnLst>
                                </p:cTn>
                              </p:par>
                              <p:par>
                                <p:cTn id="48" presetID="36" presetClass="emph" presetSubtype="0" repeatCount="indefinite" fill="hold" nodeType="withEffect">
                                  <p:stCondLst>
                                    <p:cond delay="0"/>
                                  </p:stCondLst>
                                  <p:iterate type="lt">
                                    <p:tmPct val="10000"/>
                                  </p:iterate>
                                  <p:childTnLst>
                                    <p:animScale>
                                      <p:cBhvr>
                                        <p:cTn id="49" dur="500" autoRev="1" fill="hold">
                                          <p:stCondLst>
                                            <p:cond delay="0"/>
                                          </p:stCondLst>
                                        </p:cTn>
                                        <p:tgtEl>
                                          <p:spTgt spid="31777"/>
                                        </p:tgtEl>
                                      </p:cBhvr>
                                      <p:to x="80000" y="100000"/>
                                    </p:animScale>
                                    <p:anim by="(#ppt_w*0.10)" calcmode="lin" valueType="num">
                                      <p:cBhvr>
                                        <p:cTn id="50" dur="500" autoRev="1" fill="hold">
                                          <p:stCondLst>
                                            <p:cond delay="0"/>
                                          </p:stCondLst>
                                        </p:cTn>
                                        <p:tgtEl>
                                          <p:spTgt spid="31777"/>
                                        </p:tgtEl>
                                        <p:attrNameLst>
                                          <p:attrName>ppt_x</p:attrName>
                                        </p:attrNameLst>
                                      </p:cBhvr>
                                    </p:anim>
                                    <p:anim by="(-#ppt_w*0.10)" calcmode="lin" valueType="num">
                                      <p:cBhvr>
                                        <p:cTn id="51" dur="500" autoRev="1" fill="hold">
                                          <p:stCondLst>
                                            <p:cond delay="0"/>
                                          </p:stCondLst>
                                        </p:cTn>
                                        <p:tgtEl>
                                          <p:spTgt spid="31777"/>
                                        </p:tgtEl>
                                        <p:attrNameLst>
                                          <p:attrName>ppt_y</p:attrName>
                                        </p:attrNameLst>
                                      </p:cBhvr>
                                    </p:anim>
                                    <p:animRot by="-480000">
                                      <p:cBhvr>
                                        <p:cTn id="52" dur="500" autoRev="1" fill="hold">
                                          <p:stCondLst>
                                            <p:cond delay="0"/>
                                          </p:stCondLst>
                                        </p:cTn>
                                        <p:tgtEl>
                                          <p:spTgt spid="317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p:bldP spid="31750" grpId="0" animBg="1"/>
      <p:bldP spid="31750" grpId="1" animBg="1"/>
      <p:bldP spid="31751" grpId="0"/>
      <p:bldP spid="31751" grpId="1"/>
      <p:bldP spid="317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304826" y="1766888"/>
            <a:ext cx="19944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smtClean="0">
                <a:solidFill>
                  <a:srgbClr val="990033"/>
                </a:solidFill>
                <a:latin typeface="Times New Roman" pitchFamily="18" charset="0"/>
              </a:rPr>
              <a:t>3. Áp dụng:</a:t>
            </a:r>
          </a:p>
        </p:txBody>
      </p:sp>
      <p:sp>
        <p:nvSpPr>
          <p:cNvPr id="157699" name="Rectangle 3"/>
          <p:cNvSpPr>
            <a:spLocks noChangeArrowheads="1"/>
          </p:cNvSpPr>
          <p:nvPr/>
        </p:nvSpPr>
        <p:spPr bwMode="auto">
          <a:xfrm>
            <a:off x="508000" y="2224088"/>
            <a:ext cx="11176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800" b="1" i="1" smtClean="0">
                <a:solidFill>
                  <a:srgbClr val="000000"/>
                </a:solidFill>
                <a:latin typeface="Times New Roman" pitchFamily="18" charset="0"/>
              </a:rPr>
              <a:t>Giả sử có phản ứng:     </a:t>
            </a:r>
            <a:r>
              <a:rPr lang="en-US" sz="2800" b="1" smtClean="0">
                <a:solidFill>
                  <a:srgbClr val="000000"/>
                </a:solidFill>
                <a:latin typeface="Times New Roman" pitchFamily="18" charset="0"/>
              </a:rPr>
              <a:t> </a:t>
            </a:r>
            <a:r>
              <a:rPr lang="en-US" sz="2800" b="1" smtClean="0">
                <a:solidFill>
                  <a:srgbClr val="FF0000"/>
                </a:solidFill>
                <a:latin typeface="Times New Roman" pitchFamily="18" charset="0"/>
              </a:rPr>
              <a:t>A   +    B  </a:t>
            </a:r>
            <a:r>
              <a:rPr lang="en-US" sz="2800" b="1" smtClean="0">
                <a:solidFill>
                  <a:srgbClr val="FF0000"/>
                </a:solidFill>
                <a:latin typeface="Times New Roman" pitchFamily="18" charset="0"/>
                <a:sym typeface="Symbol" pitchFamily="18" charset="2"/>
              </a:rPr>
              <a:t></a:t>
            </a:r>
            <a:r>
              <a:rPr lang="en-US" sz="2800" b="1" smtClean="0">
                <a:solidFill>
                  <a:srgbClr val="FF0000"/>
                </a:solidFill>
                <a:latin typeface="Times New Roman" pitchFamily="18" charset="0"/>
              </a:rPr>
              <a:t>    C   +    D</a:t>
            </a:r>
          </a:p>
        </p:txBody>
      </p:sp>
      <p:sp>
        <p:nvSpPr>
          <p:cNvPr id="157700" name="Text Box 4"/>
          <p:cNvSpPr txBox="1">
            <a:spLocks noChangeArrowheads="1"/>
          </p:cNvSpPr>
          <p:nvPr/>
        </p:nvSpPr>
        <p:spPr bwMode="auto">
          <a:xfrm>
            <a:off x="508000" y="2757488"/>
            <a:ext cx="7823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Công thức về khối lượng:</a:t>
            </a:r>
          </a:p>
        </p:txBody>
      </p:sp>
      <p:grpSp>
        <p:nvGrpSpPr>
          <p:cNvPr id="157704" name="Group 8"/>
          <p:cNvGrpSpPr>
            <a:grpSpLocks/>
          </p:cNvGrpSpPr>
          <p:nvPr/>
        </p:nvGrpSpPr>
        <p:grpSpPr bwMode="auto">
          <a:xfrm>
            <a:off x="3344333" y="2938504"/>
            <a:ext cx="8066623" cy="871537"/>
            <a:chOff x="624" y="1485"/>
            <a:chExt cx="3811" cy="549"/>
          </a:xfrm>
        </p:grpSpPr>
        <p:sp>
          <p:nvSpPr>
            <p:cNvPr id="157705" name="Rectangle 9"/>
            <p:cNvSpPr>
              <a:spLocks noChangeArrowheads="1"/>
            </p:cNvSpPr>
            <p:nvPr/>
          </p:nvSpPr>
          <p:spPr bwMode="auto">
            <a:xfrm>
              <a:off x="624" y="1532"/>
              <a:ext cx="383"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b="1" i="1" smtClean="0">
                  <a:solidFill>
                    <a:srgbClr val="000000"/>
                  </a:solidFill>
                  <a:latin typeface="Times New Roman" pitchFamily="18" charset="0"/>
                </a:rPr>
                <a:t>m</a:t>
              </a:r>
              <a:r>
                <a:rPr lang="en-US" sz="4000" b="1" i="1" baseline="-25000" smtClean="0">
                  <a:solidFill>
                    <a:srgbClr val="000000"/>
                  </a:solidFill>
                  <a:latin typeface="Times New Roman" pitchFamily="18" charset="0"/>
                </a:rPr>
                <a:t>A</a:t>
              </a:r>
              <a:endParaRPr lang="en-US" sz="4000" b="1" i="1" smtClean="0">
                <a:solidFill>
                  <a:srgbClr val="000000"/>
                </a:solidFill>
                <a:latin typeface="Times New Roman" pitchFamily="18" charset="0"/>
              </a:endParaRPr>
            </a:p>
          </p:txBody>
        </p:sp>
        <p:sp>
          <p:nvSpPr>
            <p:cNvPr id="157706" name="Text Box 10"/>
            <p:cNvSpPr txBox="1">
              <a:spLocks noChangeArrowheads="1"/>
            </p:cNvSpPr>
            <p:nvPr/>
          </p:nvSpPr>
          <p:spPr bwMode="auto">
            <a:xfrm>
              <a:off x="1256" y="1592"/>
              <a:ext cx="45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i="1" smtClean="0">
                  <a:solidFill>
                    <a:srgbClr val="000000"/>
                  </a:solidFill>
                  <a:latin typeface="Times New Roman" pitchFamily="18" charset="0"/>
                </a:rPr>
                <a:t>+</a:t>
              </a:r>
            </a:p>
          </p:txBody>
        </p:sp>
        <p:sp>
          <p:nvSpPr>
            <p:cNvPr id="157707" name="Rectangle 11"/>
            <p:cNvSpPr>
              <a:spLocks noChangeArrowheads="1"/>
            </p:cNvSpPr>
            <p:nvPr/>
          </p:nvSpPr>
          <p:spPr bwMode="auto">
            <a:xfrm>
              <a:off x="1658" y="1532"/>
              <a:ext cx="383"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b="1" i="1" smtClean="0">
                  <a:solidFill>
                    <a:srgbClr val="000000"/>
                  </a:solidFill>
                  <a:latin typeface="Times New Roman" pitchFamily="18" charset="0"/>
                </a:rPr>
                <a:t>m</a:t>
              </a:r>
              <a:r>
                <a:rPr lang="en-US" sz="4000" b="1" i="1" baseline="-25000" smtClean="0">
                  <a:solidFill>
                    <a:srgbClr val="000000"/>
                  </a:solidFill>
                  <a:latin typeface="Times New Roman" pitchFamily="18" charset="0"/>
                </a:rPr>
                <a:t>B</a:t>
              </a:r>
              <a:endParaRPr lang="en-US" sz="4000" b="1" i="1" smtClean="0">
                <a:solidFill>
                  <a:srgbClr val="000000"/>
                </a:solidFill>
                <a:latin typeface="Times New Roman" pitchFamily="18" charset="0"/>
              </a:endParaRPr>
            </a:p>
          </p:txBody>
        </p:sp>
        <p:sp>
          <p:nvSpPr>
            <p:cNvPr id="157708" name="Rectangle 12"/>
            <p:cNvSpPr>
              <a:spLocks noChangeArrowheads="1"/>
            </p:cNvSpPr>
            <p:nvPr/>
          </p:nvSpPr>
          <p:spPr bwMode="auto">
            <a:xfrm>
              <a:off x="2979" y="1492"/>
              <a:ext cx="383"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b="1" i="1" smtClean="0">
                  <a:solidFill>
                    <a:srgbClr val="000000"/>
                  </a:solidFill>
                  <a:latin typeface="Times New Roman" pitchFamily="18" charset="0"/>
                </a:rPr>
                <a:t>m</a:t>
              </a:r>
              <a:r>
                <a:rPr lang="en-US" sz="4000" b="1" i="1" baseline="-25000" smtClean="0">
                  <a:solidFill>
                    <a:srgbClr val="000000"/>
                  </a:solidFill>
                  <a:latin typeface="Times New Roman" pitchFamily="18" charset="0"/>
                </a:rPr>
                <a:t>C</a:t>
              </a:r>
              <a:endParaRPr lang="en-US" sz="4000" b="1" i="1" smtClean="0">
                <a:solidFill>
                  <a:srgbClr val="000000"/>
                </a:solidFill>
                <a:latin typeface="Times New Roman" pitchFamily="18" charset="0"/>
              </a:endParaRPr>
            </a:p>
          </p:txBody>
        </p:sp>
        <p:sp>
          <p:nvSpPr>
            <p:cNvPr id="157709" name="Rectangle 13"/>
            <p:cNvSpPr>
              <a:spLocks noChangeArrowheads="1"/>
            </p:cNvSpPr>
            <p:nvPr/>
          </p:nvSpPr>
          <p:spPr bwMode="auto">
            <a:xfrm>
              <a:off x="4043" y="1485"/>
              <a:ext cx="392"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b="1" i="1" smtClean="0">
                  <a:solidFill>
                    <a:srgbClr val="000000"/>
                  </a:solidFill>
                  <a:latin typeface="Times New Roman" pitchFamily="18" charset="0"/>
                </a:rPr>
                <a:t>m</a:t>
              </a:r>
              <a:r>
                <a:rPr lang="en-US" sz="4000" b="1" i="1" baseline="-25000" smtClean="0">
                  <a:solidFill>
                    <a:srgbClr val="000000"/>
                  </a:solidFill>
                  <a:latin typeface="Times New Roman" pitchFamily="18" charset="0"/>
                </a:rPr>
                <a:t>D</a:t>
              </a:r>
              <a:endParaRPr lang="en-US" sz="4000" b="1" i="1" smtClean="0">
                <a:solidFill>
                  <a:srgbClr val="000000"/>
                </a:solidFill>
                <a:latin typeface="Times New Roman" pitchFamily="18" charset="0"/>
              </a:endParaRPr>
            </a:p>
          </p:txBody>
        </p:sp>
        <p:sp>
          <p:nvSpPr>
            <p:cNvPr id="157710" name="Text Box 14"/>
            <p:cNvSpPr txBox="1">
              <a:spLocks noChangeArrowheads="1"/>
            </p:cNvSpPr>
            <p:nvPr/>
          </p:nvSpPr>
          <p:spPr bwMode="auto">
            <a:xfrm>
              <a:off x="3611" y="1536"/>
              <a:ext cx="46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i="1" smtClean="0">
                  <a:solidFill>
                    <a:srgbClr val="000000"/>
                  </a:solidFill>
                  <a:latin typeface="Times New Roman" pitchFamily="18" charset="0"/>
                </a:rPr>
                <a:t>+</a:t>
              </a:r>
            </a:p>
          </p:txBody>
        </p:sp>
        <p:sp>
          <p:nvSpPr>
            <p:cNvPr id="157711" name="Text Box 15"/>
            <p:cNvSpPr txBox="1">
              <a:spLocks noChangeArrowheads="1"/>
            </p:cNvSpPr>
            <p:nvPr/>
          </p:nvSpPr>
          <p:spPr bwMode="auto">
            <a:xfrm>
              <a:off x="2405" y="1592"/>
              <a:ext cx="45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i="1" smtClean="0">
                  <a:solidFill>
                    <a:srgbClr val="000000"/>
                  </a:solidFill>
                  <a:latin typeface="Times New Roman" pitchFamily="18" charset="0"/>
                </a:rPr>
                <a:t>=</a:t>
              </a:r>
            </a:p>
          </p:txBody>
        </p:sp>
      </p:grpSp>
      <p:sp>
        <p:nvSpPr>
          <p:cNvPr id="157721" name="Text Box 25"/>
          <p:cNvSpPr txBox="1">
            <a:spLocks noChangeArrowheads="1"/>
          </p:cNvSpPr>
          <p:nvPr/>
        </p:nvSpPr>
        <p:spPr bwMode="auto">
          <a:xfrm>
            <a:off x="304800" y="90529"/>
            <a:ext cx="345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b="1" i="1" smtClean="0">
                <a:solidFill>
                  <a:srgbClr val="333399"/>
                </a:solidFill>
                <a:latin typeface="Times New Roman" pitchFamily="18" charset="0"/>
              </a:rPr>
              <a:t>TIẾT 21- BÀI 15:</a:t>
            </a:r>
          </a:p>
        </p:txBody>
      </p:sp>
      <p:sp>
        <p:nvSpPr>
          <p:cNvPr id="157722" name="Text Box 26"/>
          <p:cNvSpPr txBox="1">
            <a:spLocks noChangeArrowheads="1"/>
          </p:cNvSpPr>
          <p:nvPr/>
        </p:nvSpPr>
        <p:spPr bwMode="auto">
          <a:xfrm>
            <a:off x="3522571" y="381001"/>
            <a:ext cx="6681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800" b="1" smtClean="0">
                <a:solidFill>
                  <a:srgbClr val="FF0000"/>
                </a:solidFill>
                <a:latin typeface="Times New Roman" pitchFamily="18" charset="0"/>
              </a:rPr>
              <a:t>ĐỊNH LUẬT BẢO TOÀN KHỐI LƯỢNG</a:t>
            </a:r>
          </a:p>
        </p:txBody>
      </p:sp>
      <p:sp>
        <p:nvSpPr>
          <p:cNvPr id="157723" name="Text Box 27"/>
          <p:cNvSpPr txBox="1">
            <a:spLocks noChangeArrowheads="1"/>
          </p:cNvSpPr>
          <p:nvPr/>
        </p:nvSpPr>
        <p:spPr bwMode="auto">
          <a:xfrm>
            <a:off x="304800" y="852488"/>
            <a:ext cx="345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1. Thí nghiệm:</a:t>
            </a:r>
          </a:p>
        </p:txBody>
      </p:sp>
      <p:sp>
        <p:nvSpPr>
          <p:cNvPr id="157724" name="Text Box 28"/>
          <p:cNvSpPr txBox="1">
            <a:spLocks noChangeArrowheads="1"/>
          </p:cNvSpPr>
          <p:nvPr/>
        </p:nvSpPr>
        <p:spPr bwMode="auto">
          <a:xfrm>
            <a:off x="304800" y="1309688"/>
            <a:ext cx="406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990033"/>
                </a:solidFill>
                <a:latin typeface="Times New Roman" pitchFamily="18" charset="0"/>
              </a:rPr>
              <a:t>2. Định luật:</a:t>
            </a:r>
          </a:p>
        </p:txBody>
      </p:sp>
      <p:sp>
        <p:nvSpPr>
          <p:cNvPr id="157726" name="Text Box 30"/>
          <p:cNvSpPr txBox="1">
            <a:spLocks noChangeArrowheads="1"/>
          </p:cNvSpPr>
          <p:nvPr/>
        </p:nvSpPr>
        <p:spPr bwMode="auto">
          <a:xfrm>
            <a:off x="609627" y="3733800"/>
            <a:ext cx="10587567"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800" b="1" i="1" smtClean="0">
                <a:solidFill>
                  <a:srgbClr val="000000"/>
                </a:solidFill>
                <a:latin typeface="Times New Roman" pitchFamily="18" charset="0"/>
              </a:rPr>
              <a:t>Trong một PƯHH có n chất, kể cả chất phản ứng và sản phẩm, nếu biết khối lượng của (n-1) chất thì tính được khối lượng của chất còn lại. </a:t>
            </a:r>
          </a:p>
        </p:txBody>
      </p:sp>
      <p:sp>
        <p:nvSpPr>
          <p:cNvPr id="157727" name="Text Box 31"/>
          <p:cNvSpPr txBox="1">
            <a:spLocks noChangeArrowheads="1"/>
          </p:cNvSpPr>
          <p:nvPr/>
        </p:nvSpPr>
        <p:spPr bwMode="auto">
          <a:xfrm>
            <a:off x="-101600" y="3595688"/>
            <a:ext cx="8128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800" b="1" smtClean="0">
                <a:solidFill>
                  <a:srgbClr val="FF3300"/>
                </a:solidFill>
                <a:latin typeface=".VnTime" pitchFamily="34" charset="0"/>
                <a:sym typeface="Wingdings" pitchFamily="2" charset="2"/>
              </a:rPr>
              <a:t></a:t>
            </a:r>
          </a:p>
        </p:txBody>
      </p:sp>
    </p:spTree>
    <p:extLst>
      <p:ext uri="{BB962C8B-B14F-4D97-AF65-F5344CB8AC3E}">
        <p14:creationId xmlns:p14="http://schemas.microsoft.com/office/powerpoint/2010/main" val="1607089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157727"/>
                                        </p:tgtEl>
                                        <p:attrNameLst>
                                          <p:attrName>style.visibility</p:attrName>
                                        </p:attrNameLst>
                                      </p:cBhvr>
                                      <p:to>
                                        <p:strVal val="visible"/>
                                      </p:to>
                                    </p:set>
                                  </p:childTnLst>
                                </p:cTn>
                              </p:par>
                              <p:par>
                                <p:cTn id="7" presetID="36" presetClass="emph" presetSubtype="0" repeatCount="indefinite" fill="hold" nodeType="withEffect">
                                  <p:stCondLst>
                                    <p:cond delay="0"/>
                                  </p:stCondLst>
                                  <p:iterate type="lt">
                                    <p:tmPct val="10000"/>
                                  </p:iterate>
                                  <p:childTnLst>
                                    <p:animScale>
                                      <p:cBhvr>
                                        <p:cTn id="8" dur="500" autoRev="1" fill="hold">
                                          <p:stCondLst>
                                            <p:cond delay="0"/>
                                          </p:stCondLst>
                                        </p:cTn>
                                        <p:tgtEl>
                                          <p:spTgt spid="157727"/>
                                        </p:tgtEl>
                                      </p:cBhvr>
                                      <p:to x="80000" y="100000"/>
                                    </p:animScale>
                                    <p:anim by="(#ppt_w*0.10)" calcmode="lin" valueType="num">
                                      <p:cBhvr>
                                        <p:cTn id="9" dur="500" autoRev="1" fill="hold">
                                          <p:stCondLst>
                                            <p:cond delay="0"/>
                                          </p:stCondLst>
                                        </p:cTn>
                                        <p:tgtEl>
                                          <p:spTgt spid="157727"/>
                                        </p:tgtEl>
                                        <p:attrNameLst>
                                          <p:attrName>ppt_x</p:attrName>
                                        </p:attrNameLst>
                                      </p:cBhvr>
                                    </p:anim>
                                    <p:anim by="(-#ppt_w*0.10)" calcmode="lin" valueType="num">
                                      <p:cBhvr>
                                        <p:cTn id="10" dur="500" autoRev="1" fill="hold">
                                          <p:stCondLst>
                                            <p:cond delay="0"/>
                                          </p:stCondLst>
                                        </p:cTn>
                                        <p:tgtEl>
                                          <p:spTgt spid="157727"/>
                                        </p:tgtEl>
                                        <p:attrNameLst>
                                          <p:attrName>ppt_y</p:attrName>
                                        </p:attrNameLst>
                                      </p:cBhvr>
                                    </p:anim>
                                    <p:animRot by="-480000">
                                      <p:cBhvr>
                                        <p:cTn id="11" dur="500" autoRev="1" fill="hold">
                                          <p:stCondLst>
                                            <p:cond delay="0"/>
                                          </p:stCondLst>
                                        </p:cTn>
                                        <p:tgtEl>
                                          <p:spTgt spid="1577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1295401" y="975620"/>
            <a:ext cx="96964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r>
              <a:rPr lang="en-US" sz="2400" smtClean="0">
                <a:solidFill>
                  <a:srgbClr val="000000"/>
                </a:solidFill>
              </a:rPr>
              <a:t>Nếu áp dụng định luật bảo toàn khối lượng vào phản ứng của thí nghiệm trên, em hãy viết biểu thức khối lượng của pưhh?</a:t>
            </a:r>
          </a:p>
        </p:txBody>
      </p:sp>
      <p:sp>
        <p:nvSpPr>
          <p:cNvPr id="21507" name="Text Box 5"/>
          <p:cNvSpPr txBox="1">
            <a:spLocks noChangeArrowheads="1"/>
          </p:cNvSpPr>
          <p:nvPr/>
        </p:nvSpPr>
        <p:spPr bwMode="auto">
          <a:xfrm>
            <a:off x="1295400" y="2203242"/>
            <a:ext cx="8544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endParaRPr lang="en-US" sz="2400" smtClean="0">
              <a:solidFill>
                <a:srgbClr val="000000"/>
              </a:solidFill>
            </a:endParaRPr>
          </a:p>
        </p:txBody>
      </p:sp>
      <p:sp>
        <p:nvSpPr>
          <p:cNvPr id="22534" name="Rectangle 6"/>
          <p:cNvSpPr>
            <a:spLocks noChangeArrowheads="1"/>
          </p:cNvSpPr>
          <p:nvPr/>
        </p:nvSpPr>
        <p:spPr bwMode="auto">
          <a:xfrm>
            <a:off x="958855" y="2974215"/>
            <a:ext cx="102743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i="1" smtClean="0">
                <a:solidFill>
                  <a:srgbClr val="003399"/>
                </a:solidFill>
                <a:latin typeface="Times New Roman" pitchFamily="18" charset="0"/>
              </a:rPr>
              <a:t>	     * </a:t>
            </a:r>
            <a:r>
              <a:rPr lang="en-US" sz="2400" smtClean="0">
                <a:solidFill>
                  <a:srgbClr val="000000"/>
                </a:solidFill>
                <a:latin typeface="Times New Roman" pitchFamily="18" charset="0"/>
              </a:rPr>
              <a:t>Công thức về khối lượng: </a:t>
            </a:r>
          </a:p>
          <a:p>
            <a:pPr fontAlgn="base">
              <a:spcBef>
                <a:spcPct val="50000"/>
              </a:spcBef>
              <a:spcAft>
                <a:spcPct val="0"/>
              </a:spcAft>
            </a:pPr>
            <a:r>
              <a:rPr lang="en-US" sz="2400" smtClean="0">
                <a:solidFill>
                  <a:srgbClr val="000000"/>
                </a:solidFill>
                <a:latin typeface="Times New Roman" pitchFamily="18" charset="0"/>
              </a:rPr>
              <a:t>Theo ĐLBTKL ta có: </a:t>
            </a:r>
          </a:p>
          <a:p>
            <a:pPr fontAlgn="base">
              <a:spcBef>
                <a:spcPct val="50000"/>
              </a:spcBef>
              <a:spcAft>
                <a:spcPct val="0"/>
              </a:spcAft>
            </a:pPr>
            <a:r>
              <a:rPr lang="en-US" sz="2400" b="1" i="1" smtClean="0">
                <a:solidFill>
                  <a:srgbClr val="0000CC"/>
                </a:solidFill>
                <a:latin typeface="Times New Roman" pitchFamily="18" charset="0"/>
              </a:rPr>
              <a:t>      m</a:t>
            </a:r>
            <a:r>
              <a:rPr lang="en-US" sz="2400" b="1" i="1" baseline="-25000" smtClean="0">
                <a:solidFill>
                  <a:srgbClr val="0000CC"/>
                </a:solidFill>
                <a:latin typeface="Times New Roman" pitchFamily="18" charset="0"/>
              </a:rPr>
              <a:t>Bari clorua</a:t>
            </a:r>
            <a:r>
              <a:rPr lang="en-US" sz="2400" b="1" i="1" smtClean="0">
                <a:solidFill>
                  <a:srgbClr val="003399"/>
                </a:solidFill>
                <a:latin typeface="Times New Roman" pitchFamily="18" charset="0"/>
              </a:rPr>
              <a:t> + m</a:t>
            </a:r>
            <a:r>
              <a:rPr lang="en-US" sz="2400" b="1" i="1" baseline="-25000" smtClean="0">
                <a:solidFill>
                  <a:srgbClr val="003399"/>
                </a:solidFill>
                <a:latin typeface="Times New Roman" pitchFamily="18" charset="0"/>
              </a:rPr>
              <a:t>Natri sunfat</a:t>
            </a:r>
            <a:r>
              <a:rPr lang="en-US" sz="2400" b="1" i="1" smtClean="0">
                <a:solidFill>
                  <a:srgbClr val="003399"/>
                </a:solidFill>
                <a:latin typeface="Times New Roman" pitchFamily="18" charset="0"/>
              </a:rPr>
              <a:t>   </a:t>
            </a:r>
            <a:r>
              <a:rPr lang="en-US" sz="2400" b="1" i="1" smtClean="0">
                <a:solidFill>
                  <a:srgbClr val="003399"/>
                </a:solidFill>
                <a:latin typeface="Times New Roman" pitchFamily="18" charset="0"/>
                <a:sym typeface="Wingdings 3" pitchFamily="18" charset="2"/>
              </a:rPr>
              <a:t>=  m</a:t>
            </a:r>
            <a:r>
              <a:rPr lang="en-US" sz="2400" b="1" i="1" baseline="-25000" smtClean="0">
                <a:solidFill>
                  <a:srgbClr val="003399"/>
                </a:solidFill>
                <a:latin typeface="Times New Roman" pitchFamily="18" charset="0"/>
                <a:sym typeface="Wingdings 3" pitchFamily="18" charset="2"/>
              </a:rPr>
              <a:t>Bari sunfat</a:t>
            </a:r>
            <a:r>
              <a:rPr lang="en-US" sz="2400" b="1" i="1" smtClean="0">
                <a:solidFill>
                  <a:srgbClr val="003399"/>
                </a:solidFill>
                <a:latin typeface="Times New Roman" pitchFamily="18" charset="0"/>
                <a:sym typeface="Wingdings 3" pitchFamily="18" charset="2"/>
              </a:rPr>
              <a:t>  + m</a:t>
            </a:r>
            <a:r>
              <a:rPr lang="en-US" sz="2400" b="1" i="1" baseline="-25000" smtClean="0">
                <a:solidFill>
                  <a:srgbClr val="003399"/>
                </a:solidFill>
                <a:latin typeface="Times New Roman" pitchFamily="18" charset="0"/>
                <a:sym typeface="Wingdings 3" pitchFamily="18" charset="2"/>
              </a:rPr>
              <a:t>Natri clorua</a:t>
            </a:r>
            <a:endParaRPr lang="en-US" sz="2400" b="1" i="1" smtClean="0">
              <a:solidFill>
                <a:srgbClr val="003399"/>
              </a:solidFill>
              <a:latin typeface="Times New Roman" pitchFamily="18" charset="0"/>
              <a:sym typeface="Wingdings 3" pitchFamily="18" charset="2"/>
            </a:endParaRPr>
          </a:p>
        </p:txBody>
      </p:sp>
      <p:sp>
        <p:nvSpPr>
          <p:cNvPr id="22535" name="Text Box 7"/>
          <p:cNvSpPr txBox="1">
            <a:spLocks noChangeArrowheads="1"/>
          </p:cNvSpPr>
          <p:nvPr/>
        </p:nvSpPr>
        <p:spPr bwMode="auto">
          <a:xfrm>
            <a:off x="1295400" y="1926242"/>
            <a:ext cx="11074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r>
              <a:rPr lang="en-US" sz="2400" b="1" smtClean="0">
                <a:solidFill>
                  <a:srgbClr val="0000CC"/>
                </a:solidFill>
                <a:latin typeface="Times New Roman" pitchFamily="18" charset="0"/>
              </a:rPr>
              <a:t>	* </a:t>
            </a:r>
            <a:r>
              <a:rPr lang="en-US" sz="2400" smtClean="0">
                <a:solidFill>
                  <a:srgbClr val="000000"/>
                </a:solidFill>
                <a:latin typeface="Times New Roman" pitchFamily="18" charset="0"/>
              </a:rPr>
              <a:t>Phương trình chữ của phản ứng:</a:t>
            </a:r>
          </a:p>
          <a:p>
            <a:pPr fontAlgn="base">
              <a:spcBef>
                <a:spcPct val="50000"/>
              </a:spcBef>
              <a:spcAft>
                <a:spcPct val="0"/>
              </a:spcAft>
            </a:pPr>
            <a:r>
              <a:rPr lang="en-US" sz="2400" b="1" i="1" smtClean="0">
                <a:solidFill>
                  <a:srgbClr val="003399"/>
                </a:solidFill>
                <a:latin typeface="Times New Roman" pitchFamily="18" charset="0"/>
              </a:rPr>
              <a:t>Bari clorua + Natri sunfat   </a:t>
            </a:r>
            <a:r>
              <a:rPr lang="en-US" sz="2400" b="1" i="1" smtClean="0">
                <a:solidFill>
                  <a:srgbClr val="003399"/>
                </a:solidFill>
                <a:latin typeface="Times New Roman" pitchFamily="18" charset="0"/>
                <a:sym typeface="Wingdings 3" pitchFamily="18" charset="2"/>
              </a:rPr>
              <a:t>  Bari sunfat  + Natri clorua</a:t>
            </a:r>
          </a:p>
        </p:txBody>
      </p:sp>
      <p:sp>
        <p:nvSpPr>
          <p:cNvPr id="22536" name="Text Box 8"/>
          <p:cNvSpPr txBox="1">
            <a:spLocks noChangeArrowheads="1"/>
          </p:cNvSpPr>
          <p:nvPr/>
        </p:nvSpPr>
        <p:spPr bwMode="auto">
          <a:xfrm>
            <a:off x="1055160" y="4861989"/>
            <a:ext cx="1017693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r>
              <a:rPr lang="en-US" sz="2400" b="1" smtClean="0">
                <a:solidFill>
                  <a:srgbClr val="800000"/>
                </a:solidFill>
                <a:latin typeface="Times New Roman" pitchFamily="18" charset="0"/>
              </a:rPr>
              <a:t>    </a:t>
            </a:r>
            <a:r>
              <a:rPr lang="en-US" sz="2400" b="1" u="sng" smtClean="0">
                <a:solidFill>
                  <a:srgbClr val="800000"/>
                </a:solidFill>
                <a:latin typeface="Times New Roman" pitchFamily="18" charset="0"/>
              </a:rPr>
              <a:t>*Chú ý:</a:t>
            </a:r>
            <a:r>
              <a:rPr lang="en-US" sz="2400" b="1" smtClean="0">
                <a:solidFill>
                  <a:srgbClr val="800000"/>
                </a:solidFill>
                <a:latin typeface="Times New Roman" pitchFamily="18" charset="0"/>
              </a:rPr>
              <a:t> Theo công thức của định luật bảo toàn khối lượng, nếu một phản ứng hóa học có tổng n chất tham gia và tạo thành; ta sẽ tính được khối lượng của 1 chất còn lại nếu biết khối lượng của (n-1) chất kia. </a:t>
            </a:r>
          </a:p>
        </p:txBody>
      </p:sp>
      <p:sp>
        <p:nvSpPr>
          <p:cNvPr id="21511" name="AutoShape 9"/>
          <p:cNvSpPr>
            <a:spLocks noChangeArrowheads="1"/>
          </p:cNvSpPr>
          <p:nvPr/>
        </p:nvSpPr>
        <p:spPr bwMode="auto">
          <a:xfrm>
            <a:off x="624429" y="464458"/>
            <a:ext cx="10943167" cy="5772834"/>
          </a:xfrm>
          <a:prstGeom prst="roundRect">
            <a:avLst>
              <a:gd name="adj" fmla="val 16667"/>
            </a:avLst>
          </a:prstGeom>
          <a:noFill/>
          <a:ln w="38100">
            <a:solidFill>
              <a:srgbClr val="00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Tree>
    <p:extLst>
      <p:ext uri="{BB962C8B-B14F-4D97-AF65-F5344CB8AC3E}">
        <p14:creationId xmlns:p14="http://schemas.microsoft.com/office/powerpoint/2010/main" val="2504695361"/>
      </p:ext>
    </p:extLst>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1000" fill="hold"/>
                                        <p:tgtEl>
                                          <p:spTgt spid="22532"/>
                                        </p:tgtEl>
                                        <p:attrNameLst>
                                          <p:attrName>ppt_x</p:attrName>
                                        </p:attrNameLst>
                                      </p:cBhvr>
                                      <p:tavLst>
                                        <p:tav tm="0">
                                          <p:val>
                                            <p:strVal val="#ppt_x-.2"/>
                                          </p:val>
                                        </p:tav>
                                        <p:tav tm="100000">
                                          <p:val>
                                            <p:strVal val="#ppt_x"/>
                                          </p:val>
                                        </p:tav>
                                      </p:tavLst>
                                    </p:anim>
                                    <p:anim calcmode="lin" valueType="num">
                                      <p:cBhvr>
                                        <p:cTn id="8" dur="1000" fill="hold"/>
                                        <p:tgtEl>
                                          <p:spTgt spid="225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53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2535"/>
                                        </p:tgtEl>
                                        <p:attrNameLst>
                                          <p:attrName>style.visibility</p:attrName>
                                        </p:attrNameLst>
                                      </p:cBhvr>
                                      <p:to>
                                        <p:strVal val="visible"/>
                                      </p:to>
                                    </p:set>
                                    <p:animEffect transition="in" filter="box(in)">
                                      <p:cBhvr>
                                        <p:cTn id="14" dur="1000"/>
                                        <p:tgtEl>
                                          <p:spTgt spid="22535"/>
                                        </p:tgtEl>
                                      </p:cBhvr>
                                    </p:animEffect>
                                  </p:childTnLst>
                                </p:cTn>
                              </p:par>
                            </p:childTnLst>
                          </p:cTn>
                        </p:par>
                        <p:par>
                          <p:cTn id="15" fill="hold" nodeType="afterGroup">
                            <p:stCondLst>
                              <p:cond delay="1000"/>
                            </p:stCondLst>
                            <p:childTnLst>
                              <p:par>
                                <p:cTn id="16" presetID="4" presetClass="entr" presetSubtype="16" fill="hold" grpId="0" nodeType="afterEffect">
                                  <p:stCondLst>
                                    <p:cond delay="0"/>
                                  </p:stCondLst>
                                  <p:childTnLst>
                                    <p:set>
                                      <p:cBhvr>
                                        <p:cTn id="17" dur="1" fill="hold">
                                          <p:stCondLst>
                                            <p:cond delay="0"/>
                                          </p:stCondLst>
                                        </p:cTn>
                                        <p:tgtEl>
                                          <p:spTgt spid="22534"/>
                                        </p:tgtEl>
                                        <p:attrNameLst>
                                          <p:attrName>style.visibility</p:attrName>
                                        </p:attrNameLst>
                                      </p:cBhvr>
                                      <p:to>
                                        <p:strVal val="visible"/>
                                      </p:to>
                                    </p:set>
                                    <p:animEffect transition="in" filter="box(in)">
                                      <p:cBhvr>
                                        <p:cTn id="18" dur="1000"/>
                                        <p:tgtEl>
                                          <p:spTgt spid="22534"/>
                                        </p:tgtEl>
                                      </p:cBhvr>
                                    </p:animEffect>
                                  </p:childTnLst>
                                </p:cTn>
                              </p:par>
                            </p:childTnLst>
                          </p:cTn>
                        </p:par>
                        <p:par>
                          <p:cTn id="19" fill="hold" nodeType="afterGroup">
                            <p:stCondLst>
                              <p:cond delay="2000"/>
                            </p:stCondLst>
                            <p:childTnLst>
                              <p:par>
                                <p:cTn id="20" presetID="29" presetClass="entr" presetSubtype="0" fill="hold" grpId="0" nodeType="afterEffect">
                                  <p:stCondLst>
                                    <p:cond delay="0"/>
                                  </p:stCondLst>
                                  <p:childTnLst>
                                    <p:set>
                                      <p:cBhvr>
                                        <p:cTn id="21" dur="1" fill="hold">
                                          <p:stCondLst>
                                            <p:cond delay="0"/>
                                          </p:stCondLst>
                                        </p:cTn>
                                        <p:tgtEl>
                                          <p:spTgt spid="22536"/>
                                        </p:tgtEl>
                                        <p:attrNameLst>
                                          <p:attrName>style.visibility</p:attrName>
                                        </p:attrNameLst>
                                      </p:cBhvr>
                                      <p:to>
                                        <p:strVal val="visible"/>
                                      </p:to>
                                    </p:set>
                                    <p:anim calcmode="lin" valueType="num">
                                      <p:cBhvr>
                                        <p:cTn id="22" dur="1000" fill="hold"/>
                                        <p:tgtEl>
                                          <p:spTgt spid="22536"/>
                                        </p:tgtEl>
                                        <p:attrNameLst>
                                          <p:attrName>ppt_x</p:attrName>
                                        </p:attrNameLst>
                                      </p:cBhvr>
                                      <p:tavLst>
                                        <p:tav tm="0">
                                          <p:val>
                                            <p:strVal val="#ppt_x-.2"/>
                                          </p:val>
                                        </p:tav>
                                        <p:tav tm="100000">
                                          <p:val>
                                            <p:strVal val="#ppt_x"/>
                                          </p:val>
                                        </p:tav>
                                      </p:tavLst>
                                    </p:anim>
                                    <p:anim calcmode="lin" valueType="num">
                                      <p:cBhvr>
                                        <p:cTn id="23" dur="1000" fill="hold"/>
                                        <p:tgtEl>
                                          <p:spTgt spid="2253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4" grpId="0"/>
      <p:bldP spid="22535" grpId="0"/>
      <p:bldP spid="225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3983567" y="561340"/>
            <a:ext cx="46101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r>
              <a:rPr lang="en-US" b="1" smtClean="0">
                <a:solidFill>
                  <a:srgbClr val="FF0000"/>
                </a:solidFill>
                <a:latin typeface="Times New Roman" pitchFamily="18" charset="0"/>
              </a:rPr>
              <a:t>Bài tập áp dụng:</a:t>
            </a:r>
          </a:p>
        </p:txBody>
      </p:sp>
      <p:sp>
        <p:nvSpPr>
          <p:cNvPr id="40965" name="Text Box 5"/>
          <p:cNvSpPr txBox="1">
            <a:spLocks noChangeArrowheads="1"/>
          </p:cNvSpPr>
          <p:nvPr/>
        </p:nvSpPr>
        <p:spPr bwMode="auto">
          <a:xfrm>
            <a:off x="768361" y="1255728"/>
            <a:ext cx="1075266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just" fontAlgn="base">
              <a:spcBef>
                <a:spcPct val="50000"/>
              </a:spcBef>
              <a:spcAft>
                <a:spcPct val="0"/>
              </a:spcAft>
            </a:pPr>
            <a:r>
              <a:rPr lang="en-US" sz="2800" smtClean="0">
                <a:solidFill>
                  <a:srgbClr val="000000"/>
                </a:solidFill>
              </a:rPr>
              <a:t>    </a:t>
            </a:r>
            <a:r>
              <a:rPr lang="en-US" sz="2800" b="1" smtClean="0">
                <a:solidFill>
                  <a:srgbClr val="000000"/>
                </a:solidFill>
                <a:latin typeface="Times New Roman" pitchFamily="18" charset="0"/>
                <a:cs typeface="Times New Roman" pitchFamily="18" charset="0"/>
              </a:rPr>
              <a:t>BT2: (SGK-54)</a:t>
            </a:r>
            <a:r>
              <a:rPr lang="en-US" sz="2800" smtClean="0">
                <a:solidFill>
                  <a:srgbClr val="000000"/>
                </a:solidFill>
              </a:rPr>
              <a:t> </a:t>
            </a:r>
            <a:r>
              <a:rPr lang="en-US" sz="2800" smtClean="0">
                <a:solidFill>
                  <a:srgbClr val="000000"/>
                </a:solidFill>
                <a:latin typeface="Times New Roman" pitchFamily="18" charset="0"/>
              </a:rPr>
              <a:t>Trong phản ứng hóa học ở thí nghiệm trên, cho biết khối lượng của natri sunfat (Na</a:t>
            </a:r>
            <a:r>
              <a:rPr lang="en-US" sz="2800" baseline="-25000" smtClean="0">
                <a:solidFill>
                  <a:srgbClr val="000000"/>
                </a:solidFill>
                <a:latin typeface="Times New Roman" pitchFamily="18" charset="0"/>
              </a:rPr>
              <a:t>2</a:t>
            </a:r>
            <a:r>
              <a:rPr lang="en-US" sz="2800" smtClean="0">
                <a:solidFill>
                  <a:srgbClr val="000000"/>
                </a:solidFill>
                <a:latin typeface="Times New Roman" pitchFamily="18" charset="0"/>
              </a:rPr>
              <a:t>SO</a:t>
            </a:r>
            <a:r>
              <a:rPr lang="en-US" sz="2800" baseline="-25000" smtClean="0">
                <a:solidFill>
                  <a:srgbClr val="000000"/>
                </a:solidFill>
                <a:latin typeface="Times New Roman" pitchFamily="18" charset="0"/>
              </a:rPr>
              <a:t>4</a:t>
            </a:r>
            <a:r>
              <a:rPr lang="en-US" sz="2800" smtClean="0">
                <a:solidFill>
                  <a:srgbClr val="000000"/>
                </a:solidFill>
                <a:latin typeface="Times New Roman" pitchFamily="18" charset="0"/>
              </a:rPr>
              <a:t>) là 14,2 gam, khối lượng của các sản phẩm:  bari sunfat (BaSO</a:t>
            </a:r>
            <a:r>
              <a:rPr lang="en-US" sz="2800" baseline="-25000" smtClean="0">
                <a:solidFill>
                  <a:srgbClr val="000000"/>
                </a:solidFill>
                <a:latin typeface="Times New Roman" pitchFamily="18" charset="0"/>
              </a:rPr>
              <a:t>4</a:t>
            </a:r>
            <a:r>
              <a:rPr lang="en-US" sz="2800" smtClean="0">
                <a:solidFill>
                  <a:srgbClr val="000000"/>
                </a:solidFill>
                <a:latin typeface="Times New Roman" pitchFamily="18" charset="0"/>
              </a:rPr>
              <a:t>) là 23,3 gam, natri clorua (NaCl)  là 11,7 gam.</a:t>
            </a:r>
          </a:p>
          <a:p>
            <a:pPr fontAlgn="base">
              <a:spcBef>
                <a:spcPct val="50000"/>
              </a:spcBef>
              <a:spcAft>
                <a:spcPct val="0"/>
              </a:spcAft>
            </a:pPr>
            <a:r>
              <a:rPr lang="en-US" sz="2800" smtClean="0">
                <a:solidFill>
                  <a:srgbClr val="000000"/>
                </a:solidFill>
                <a:latin typeface="Times New Roman" pitchFamily="18" charset="0"/>
              </a:rPr>
              <a:t>Hãy tính khối lượng của Bari clorua (BaCl</a:t>
            </a:r>
            <a:r>
              <a:rPr lang="en-US" sz="2800" baseline="-25000" smtClean="0">
                <a:solidFill>
                  <a:srgbClr val="000000"/>
                </a:solidFill>
                <a:latin typeface="Times New Roman" pitchFamily="18" charset="0"/>
              </a:rPr>
              <a:t>2</a:t>
            </a:r>
            <a:r>
              <a:rPr lang="en-US" sz="2800" smtClean="0">
                <a:solidFill>
                  <a:srgbClr val="000000"/>
                </a:solidFill>
                <a:latin typeface="Times New Roman" pitchFamily="18" charset="0"/>
              </a:rPr>
              <a:t>) đã phản ứng.</a:t>
            </a:r>
          </a:p>
        </p:txBody>
      </p:sp>
      <p:sp>
        <p:nvSpPr>
          <p:cNvPr id="40966" name="Text Box 6"/>
          <p:cNvSpPr txBox="1">
            <a:spLocks noChangeArrowheads="1"/>
          </p:cNvSpPr>
          <p:nvPr/>
        </p:nvSpPr>
        <p:spPr bwMode="auto">
          <a:xfrm>
            <a:off x="7056967" y="3573463"/>
            <a:ext cx="326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r>
              <a:rPr lang="en-US" sz="2400" b="1" u="sng" smtClean="0">
                <a:solidFill>
                  <a:srgbClr val="FF0000"/>
                </a:solidFill>
                <a:latin typeface="Times New Roman" pitchFamily="18" charset="0"/>
              </a:rPr>
              <a:t>Bài làm</a:t>
            </a:r>
          </a:p>
        </p:txBody>
      </p:sp>
      <mc:AlternateContent xmlns:mc="http://schemas.openxmlformats.org/markup-compatibility/2006" xmlns:a14="http://schemas.microsoft.com/office/drawing/2010/main">
        <mc:Choice Requires="a14">
          <p:sp>
            <p:nvSpPr>
              <p:cNvPr id="40967" name="Rectangle 7"/>
              <p:cNvSpPr>
                <a:spLocks noChangeArrowheads="1"/>
              </p:cNvSpPr>
              <p:nvPr/>
            </p:nvSpPr>
            <p:spPr bwMode="auto">
              <a:xfrm>
                <a:off x="3947593" y="3925924"/>
                <a:ext cx="7776633" cy="105657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i="1" smtClean="0">
                    <a:solidFill>
                      <a:srgbClr val="003399"/>
                    </a:solidFill>
                    <a:latin typeface="Times New Roman" pitchFamily="18" charset="0"/>
                  </a:rPr>
                  <a:t>	*</a:t>
                </a:r>
                <a:r>
                  <a:rPr lang="en-US" sz="2400" smtClean="0">
                    <a:solidFill>
                      <a:srgbClr val="000000"/>
                    </a:solidFill>
                    <a:latin typeface="Times New Roman" pitchFamily="18" charset="0"/>
                  </a:rPr>
                  <a:t> Theo định luật bảo toàn khối lượng ta có: </a:t>
                </a:r>
              </a:p>
              <a:p>
                <a:pPr fontAlgn="base">
                  <a:spcBef>
                    <a:spcPct val="50000"/>
                  </a:spcBef>
                  <a:spcAft>
                    <a:spcPct val="0"/>
                  </a:spcAft>
                </a:pPr>
                <a:r>
                  <a:rPr lang="en-US" sz="2400" b="1" i="1" smtClean="0">
                    <a:solidFill>
                      <a:srgbClr val="003399"/>
                    </a:solidFill>
                    <a:latin typeface="Times New Roman" pitchFamily="18" charset="0"/>
                  </a:rPr>
                  <a:t>                  </a:t>
                </a:r>
                <a14:m>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a:rPr>
                          <m:t>𝑚</m:t>
                        </m:r>
                      </m:e>
                      <m:sub>
                        <m:r>
                          <m:rPr>
                            <m:nor/>
                          </m:rPr>
                          <a:rPr lang="en-US" sz="2400">
                            <a:solidFill>
                              <a:srgbClr val="000000"/>
                            </a:solidFill>
                            <a:latin typeface="Times New Roman" pitchFamily="18" charset="0"/>
                          </a:rPr>
                          <m:t>BaSO</m:t>
                        </m:r>
                        <m:r>
                          <m:rPr>
                            <m:nor/>
                          </m:rPr>
                          <a:rPr lang="en-US" sz="2400" baseline="-25000">
                            <a:solidFill>
                              <a:srgbClr val="000000"/>
                            </a:solidFill>
                            <a:latin typeface="Times New Roman" pitchFamily="18" charset="0"/>
                          </a:rPr>
                          <m:t>4</m:t>
                        </m:r>
                      </m:sub>
                    </m:sSub>
                  </m:oMath>
                </a14:m>
                <a:r>
                  <a:rPr lang="en-US" sz="2400" b="1" i="1">
                    <a:solidFill>
                      <a:srgbClr val="003399"/>
                    </a:solidFill>
                    <a:latin typeface="Times New Roman" pitchFamily="18" charset="0"/>
                    <a:sym typeface="Wingdings 3" pitchFamily="18" charset="2"/>
                  </a:rPr>
                  <a:t>+ </a:t>
                </a:r>
                <a14:m>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a:rPr>
                          <m:t>𝑚</m:t>
                        </m:r>
                      </m:e>
                      <m:sub>
                        <m:r>
                          <m:rPr>
                            <m:nor/>
                          </m:rPr>
                          <a:rPr lang="en-US" sz="2400">
                            <a:solidFill>
                              <a:srgbClr val="000000"/>
                            </a:solidFill>
                            <a:latin typeface="Times New Roman" pitchFamily="18" charset="0"/>
                          </a:rPr>
                          <m:t>NaCl</m:t>
                        </m:r>
                      </m:sub>
                    </m:sSub>
                  </m:oMath>
                </a14:m>
                <a:r>
                  <a:rPr lang="en-US" sz="2400" b="1" i="1" smtClean="0">
                    <a:solidFill>
                      <a:srgbClr val="003399"/>
                    </a:solidFill>
                    <a:latin typeface="Times New Roman" pitchFamily="18" charset="0"/>
                  </a:rPr>
                  <a:t>  </a:t>
                </a:r>
                <a:r>
                  <a:rPr lang="en-US" sz="2400" b="1" i="1">
                    <a:solidFill>
                      <a:srgbClr val="003399"/>
                    </a:solidFill>
                    <a:latin typeface="Times New Roman" pitchFamily="18" charset="0"/>
                    <a:sym typeface="Wingdings 3" pitchFamily="18" charset="2"/>
                  </a:rPr>
                  <a:t>=</a:t>
                </a:r>
                <a:r>
                  <a:rPr lang="en-US" sz="2400" b="1" i="1" smtClean="0">
                    <a:solidFill>
                      <a:srgbClr val="003399"/>
                    </a:solidFill>
                    <a:latin typeface="Times New Roman" pitchFamily="18" charset="0"/>
                  </a:rPr>
                  <a:t>   </a:t>
                </a:r>
                <a14:m>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a:rPr>
                          <m:t>𝑚</m:t>
                        </m:r>
                      </m:e>
                      <m:sub>
                        <m:r>
                          <m:rPr>
                            <m:nor/>
                          </m:rPr>
                          <a:rPr lang="en-US" sz="2400">
                            <a:solidFill>
                              <a:srgbClr val="000000"/>
                            </a:solidFill>
                            <a:latin typeface="Times New Roman" pitchFamily="18" charset="0"/>
                          </a:rPr>
                          <m:t>BaCl</m:t>
                        </m:r>
                        <m:r>
                          <m:rPr>
                            <m:nor/>
                          </m:rPr>
                          <a:rPr lang="en-US" sz="2400" baseline="-25000">
                            <a:solidFill>
                              <a:srgbClr val="000000"/>
                            </a:solidFill>
                            <a:latin typeface="Times New Roman" pitchFamily="18" charset="0"/>
                          </a:rPr>
                          <m:t>2</m:t>
                        </m:r>
                      </m:sub>
                    </m:sSub>
                  </m:oMath>
                </a14:m>
                <a:r>
                  <a:rPr lang="en-US" sz="2400" b="1" i="1" smtClean="0">
                    <a:solidFill>
                      <a:srgbClr val="003399"/>
                    </a:solidFill>
                    <a:latin typeface="Times New Roman" pitchFamily="18" charset="0"/>
                  </a:rPr>
                  <a:t>+ </a:t>
                </a:r>
                <a14:m>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a:rPr>
                          <m:t>𝑚</m:t>
                        </m:r>
                      </m:e>
                      <m:sub>
                        <m:r>
                          <m:rPr>
                            <m:nor/>
                          </m:rPr>
                          <a:rPr lang="en-US" sz="2400">
                            <a:solidFill>
                              <a:srgbClr val="000000"/>
                            </a:solidFill>
                            <a:latin typeface="Times New Roman" pitchFamily="18" charset="0"/>
                          </a:rPr>
                          <m:t>Na</m:t>
                        </m:r>
                        <m:r>
                          <m:rPr>
                            <m:nor/>
                          </m:rPr>
                          <a:rPr lang="en-US" sz="2400" baseline="-25000">
                            <a:solidFill>
                              <a:srgbClr val="000000"/>
                            </a:solidFill>
                            <a:latin typeface="Times New Roman" pitchFamily="18" charset="0"/>
                          </a:rPr>
                          <m:t>2</m:t>
                        </m:r>
                        <m:r>
                          <m:rPr>
                            <m:nor/>
                          </m:rPr>
                          <a:rPr lang="en-US" sz="2400">
                            <a:solidFill>
                              <a:srgbClr val="000000"/>
                            </a:solidFill>
                            <a:latin typeface="Times New Roman" pitchFamily="18" charset="0"/>
                          </a:rPr>
                          <m:t>SO</m:t>
                        </m:r>
                        <m:r>
                          <m:rPr>
                            <m:nor/>
                          </m:rPr>
                          <a:rPr lang="en-US" sz="2400" baseline="-25000">
                            <a:solidFill>
                              <a:srgbClr val="000000"/>
                            </a:solidFill>
                            <a:latin typeface="Times New Roman" pitchFamily="18" charset="0"/>
                          </a:rPr>
                          <m:t>4</m:t>
                        </m:r>
                      </m:sub>
                    </m:sSub>
                  </m:oMath>
                </a14:m>
                <a:endParaRPr lang="en-US" sz="2400" b="1" i="1" baseline="-25000" smtClean="0">
                  <a:solidFill>
                    <a:srgbClr val="003399"/>
                  </a:solidFill>
                  <a:latin typeface="Times New Roman" pitchFamily="18" charset="0"/>
                  <a:sym typeface="Wingdings 3" pitchFamily="18" charset="2"/>
                </a:endParaRPr>
              </a:p>
            </p:txBody>
          </p:sp>
        </mc:Choice>
        <mc:Fallback xmlns="">
          <p:sp>
            <p:nvSpPr>
              <p:cNvPr id="40967" name="Rectangle 7"/>
              <p:cNvSpPr>
                <a:spLocks noRot="1" noChangeAspect="1" noMove="1" noResize="1" noEditPoints="1" noAdjustHandles="1" noChangeArrowheads="1" noChangeShapeType="1" noTextEdit="1"/>
              </p:cNvSpPr>
              <p:nvPr/>
            </p:nvSpPr>
            <p:spPr bwMode="auto">
              <a:xfrm>
                <a:off x="3947593" y="3925924"/>
                <a:ext cx="7776633" cy="1056571"/>
              </a:xfrm>
              <a:prstGeom prst="rect">
                <a:avLst/>
              </a:prstGeom>
              <a:blipFill rotWithShape="1">
                <a:blip r:embed="rId2"/>
                <a:stretch>
                  <a:fillRect t="-4624" b="-98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969" name="Text Box 9"/>
              <p:cNvSpPr txBox="1">
                <a:spLocks noChangeArrowheads="1"/>
              </p:cNvSpPr>
              <p:nvPr/>
            </p:nvSpPr>
            <p:spPr bwMode="auto">
              <a:xfrm>
                <a:off x="3839642" y="5071425"/>
                <a:ext cx="8352367" cy="4889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r>
                  <a:rPr lang="en-US" sz="2400" smtClean="0">
                    <a:solidFill>
                      <a:srgbClr val="000000"/>
                    </a:solidFill>
                    <a:latin typeface="Times New Roman" pitchFamily="18" charset="0"/>
                  </a:rPr>
                  <a:t>             </a:t>
                </a:r>
                <a:r>
                  <a:rPr lang="en-US" sz="2400" smtClean="0">
                    <a:solidFill>
                      <a:srgbClr val="000000"/>
                    </a:solidFill>
                    <a:latin typeface="Times New Roman" pitchFamily="18" charset="0"/>
                    <a:sym typeface="Wingdings"/>
                  </a:rPr>
                  <a:t> </a:t>
                </a:r>
                <a14:m>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a:rPr>
                          <m:t>𝑚</m:t>
                        </m:r>
                      </m:e>
                      <m:sub>
                        <m:r>
                          <m:rPr>
                            <m:nor/>
                          </m:rPr>
                          <a:rPr lang="en-US" sz="2400">
                            <a:solidFill>
                              <a:srgbClr val="000000"/>
                            </a:solidFill>
                            <a:latin typeface="Times New Roman" pitchFamily="18" charset="0"/>
                          </a:rPr>
                          <m:t>BaSO</m:t>
                        </m:r>
                        <m:r>
                          <m:rPr>
                            <m:nor/>
                          </m:rPr>
                          <a:rPr lang="en-US" sz="2400" baseline="-25000">
                            <a:solidFill>
                              <a:srgbClr val="000000"/>
                            </a:solidFill>
                            <a:latin typeface="Times New Roman" pitchFamily="18" charset="0"/>
                          </a:rPr>
                          <m:t>4</m:t>
                        </m:r>
                      </m:sub>
                    </m:sSub>
                  </m:oMath>
                </a14:m>
                <a:r>
                  <a:rPr lang="en-US" sz="2400" b="1" i="1" smtClean="0">
                    <a:solidFill>
                      <a:srgbClr val="003399"/>
                    </a:solidFill>
                    <a:latin typeface="Times New Roman" pitchFamily="18" charset="0"/>
                    <a:sym typeface="Wingdings 3" pitchFamily="18" charset="2"/>
                  </a:rPr>
                  <a:t> +   </a:t>
                </a:r>
                <a14:m>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a:rPr>
                          <m:t>𝑚</m:t>
                        </m:r>
                      </m:e>
                      <m:sub>
                        <m:r>
                          <m:rPr>
                            <m:nor/>
                          </m:rPr>
                          <a:rPr lang="en-US" sz="2400">
                            <a:solidFill>
                              <a:srgbClr val="000000"/>
                            </a:solidFill>
                            <a:latin typeface="Times New Roman" pitchFamily="18" charset="0"/>
                          </a:rPr>
                          <m:t>NaCl</m:t>
                        </m:r>
                      </m:sub>
                    </m:sSub>
                  </m:oMath>
                </a14:m>
                <a:r>
                  <a:rPr lang="en-US" sz="2400" b="1" i="1">
                    <a:solidFill>
                      <a:srgbClr val="003399"/>
                    </a:solidFill>
                    <a:latin typeface="Times New Roman" pitchFamily="18" charset="0"/>
                  </a:rPr>
                  <a:t>  </a:t>
                </a:r>
                <a:r>
                  <a:rPr lang="en-US" sz="2400" b="1" i="1">
                    <a:solidFill>
                      <a:srgbClr val="003399"/>
                    </a:solidFill>
                    <a:latin typeface="Times New Roman" pitchFamily="18" charset="0"/>
                    <a:sym typeface="Wingdings 3" pitchFamily="18" charset="2"/>
                  </a:rPr>
                  <a:t>=</a:t>
                </a:r>
                <a:r>
                  <a:rPr lang="en-US" sz="2400" b="1" i="1">
                    <a:solidFill>
                      <a:srgbClr val="003399"/>
                    </a:solidFill>
                    <a:latin typeface="Times New Roman" pitchFamily="18" charset="0"/>
                  </a:rPr>
                  <a:t>   </a:t>
                </a:r>
                <a14:m>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a:rPr>
                          <m:t>𝑚</m:t>
                        </m:r>
                      </m:e>
                      <m:sub>
                        <m:r>
                          <m:rPr>
                            <m:nor/>
                          </m:rPr>
                          <a:rPr lang="en-US" sz="2400">
                            <a:solidFill>
                              <a:srgbClr val="000000"/>
                            </a:solidFill>
                            <a:latin typeface="Times New Roman" pitchFamily="18" charset="0"/>
                          </a:rPr>
                          <m:t>BaCl</m:t>
                        </m:r>
                        <m:r>
                          <m:rPr>
                            <m:nor/>
                          </m:rPr>
                          <a:rPr lang="en-US" sz="2400" baseline="-25000">
                            <a:solidFill>
                              <a:srgbClr val="000000"/>
                            </a:solidFill>
                            <a:latin typeface="Times New Roman" pitchFamily="18" charset="0"/>
                          </a:rPr>
                          <m:t>2</m:t>
                        </m:r>
                      </m:sub>
                    </m:sSub>
                  </m:oMath>
                </a14:m>
                <a:r>
                  <a:rPr lang="en-US" sz="2400" b="1" i="1">
                    <a:solidFill>
                      <a:srgbClr val="003399"/>
                    </a:solidFill>
                    <a:latin typeface="Times New Roman" pitchFamily="18" charset="0"/>
                  </a:rPr>
                  <a:t>+ </a:t>
                </a:r>
                <a14:m>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a:rPr>
                          <m:t>𝑚</m:t>
                        </m:r>
                      </m:e>
                      <m:sub>
                        <m:r>
                          <m:rPr>
                            <m:nor/>
                          </m:rPr>
                          <a:rPr lang="en-US" sz="2400">
                            <a:solidFill>
                              <a:srgbClr val="000000"/>
                            </a:solidFill>
                            <a:latin typeface="Times New Roman" pitchFamily="18" charset="0"/>
                          </a:rPr>
                          <m:t>Na</m:t>
                        </m:r>
                        <m:r>
                          <m:rPr>
                            <m:nor/>
                          </m:rPr>
                          <a:rPr lang="en-US" sz="2400" baseline="-25000">
                            <a:solidFill>
                              <a:srgbClr val="000000"/>
                            </a:solidFill>
                            <a:latin typeface="Times New Roman" pitchFamily="18" charset="0"/>
                          </a:rPr>
                          <m:t>2</m:t>
                        </m:r>
                        <m:r>
                          <m:rPr>
                            <m:nor/>
                          </m:rPr>
                          <a:rPr lang="en-US" sz="2400">
                            <a:solidFill>
                              <a:srgbClr val="000000"/>
                            </a:solidFill>
                            <a:latin typeface="Times New Roman" pitchFamily="18" charset="0"/>
                          </a:rPr>
                          <m:t>SO</m:t>
                        </m:r>
                        <m:r>
                          <m:rPr>
                            <m:nor/>
                          </m:rPr>
                          <a:rPr lang="en-US" sz="2400" baseline="-25000">
                            <a:solidFill>
                              <a:srgbClr val="000000"/>
                            </a:solidFill>
                            <a:latin typeface="Times New Roman" pitchFamily="18" charset="0"/>
                          </a:rPr>
                          <m:t>4</m:t>
                        </m:r>
                      </m:sub>
                    </m:sSub>
                  </m:oMath>
                </a14:m>
                <a:endParaRPr lang="en-US" sz="2400" smtClean="0">
                  <a:solidFill>
                    <a:srgbClr val="000000"/>
                  </a:solidFill>
                  <a:latin typeface="Times New Roman" pitchFamily="18" charset="0"/>
                </a:endParaRPr>
              </a:p>
            </p:txBody>
          </p:sp>
        </mc:Choice>
        <mc:Fallback xmlns="">
          <p:sp>
            <p:nvSpPr>
              <p:cNvPr id="40969" name="Text Box 9"/>
              <p:cNvSpPr txBox="1">
                <a:spLocks noRot="1" noChangeAspect="1" noMove="1" noResize="1" noEditPoints="1" noAdjustHandles="1" noChangeArrowheads="1" noChangeShapeType="1" noTextEdit="1"/>
              </p:cNvSpPr>
              <p:nvPr/>
            </p:nvSpPr>
            <p:spPr bwMode="auto">
              <a:xfrm>
                <a:off x="3839642" y="5071425"/>
                <a:ext cx="8352367" cy="488916"/>
              </a:xfrm>
              <a:prstGeom prst="rect">
                <a:avLst/>
              </a:prstGeom>
              <a:blipFill rotWithShape="1">
                <a:blip r:embed="rId3"/>
                <a:stretch>
                  <a:fillRect t="-10000" b="-225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972" name="Text Box 12"/>
              <p:cNvSpPr txBox="1">
                <a:spLocks noChangeArrowheads="1"/>
              </p:cNvSpPr>
              <p:nvPr/>
            </p:nvSpPr>
            <p:spPr bwMode="auto">
              <a:xfrm>
                <a:off x="3504363" y="5675957"/>
                <a:ext cx="9791700" cy="4889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r>
                  <a:rPr lang="en-US" sz="2400" smtClean="0">
                    <a:solidFill>
                      <a:srgbClr val="000000"/>
                    </a:solidFill>
                  </a:rPr>
                  <a:t>              =&gt; </a:t>
                </a:r>
                <a14:m>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a:rPr>
                          <m:t>𝑚</m:t>
                        </m:r>
                      </m:e>
                      <m:sub>
                        <m:r>
                          <m:rPr>
                            <m:nor/>
                          </m:rPr>
                          <a:rPr lang="en-US" sz="2400">
                            <a:solidFill>
                              <a:srgbClr val="000000"/>
                            </a:solidFill>
                            <a:latin typeface="Times New Roman" pitchFamily="18" charset="0"/>
                          </a:rPr>
                          <m:t>BaCl</m:t>
                        </m:r>
                        <m:r>
                          <m:rPr>
                            <m:nor/>
                          </m:rPr>
                          <a:rPr lang="en-US" sz="2400" baseline="-25000">
                            <a:solidFill>
                              <a:srgbClr val="000000"/>
                            </a:solidFill>
                            <a:latin typeface="Times New Roman" pitchFamily="18" charset="0"/>
                          </a:rPr>
                          <m:t>2</m:t>
                        </m:r>
                      </m:sub>
                    </m:sSub>
                  </m:oMath>
                </a14:m>
                <a:r>
                  <a:rPr lang="en-US" sz="2400" smtClean="0">
                    <a:solidFill>
                      <a:srgbClr val="000000"/>
                    </a:solidFill>
                  </a:rPr>
                  <a:t>  </a:t>
                </a:r>
                <a:r>
                  <a:rPr lang="en-US" sz="2400" smtClean="0">
                    <a:solidFill>
                      <a:srgbClr val="000000"/>
                    </a:solidFill>
                    <a:latin typeface="Times New Roman" pitchFamily="18" charset="0"/>
                  </a:rPr>
                  <a:t>=   (23,3 + 11,7)   -</a:t>
                </a:r>
                <a:r>
                  <a:rPr lang="en-US" sz="2400" smtClean="0">
                    <a:solidFill>
                      <a:srgbClr val="000000"/>
                    </a:solidFill>
                  </a:rPr>
                  <a:t> </a:t>
                </a:r>
                <a:r>
                  <a:rPr lang="en-US" sz="2400" smtClean="0">
                    <a:solidFill>
                      <a:srgbClr val="000000"/>
                    </a:solidFill>
                    <a:latin typeface="Times New Roman" pitchFamily="18" charset="0"/>
                  </a:rPr>
                  <a:t>14,2 =  20,8 (g)</a:t>
                </a:r>
              </a:p>
            </p:txBody>
          </p:sp>
        </mc:Choice>
        <mc:Fallback xmlns="">
          <p:sp>
            <p:nvSpPr>
              <p:cNvPr id="40972" name="Text Box 12"/>
              <p:cNvSpPr txBox="1">
                <a:spLocks noRot="1" noChangeAspect="1" noMove="1" noResize="1" noEditPoints="1" noAdjustHandles="1" noChangeArrowheads="1" noChangeShapeType="1" noTextEdit="1"/>
              </p:cNvSpPr>
              <p:nvPr/>
            </p:nvSpPr>
            <p:spPr bwMode="auto">
              <a:xfrm>
                <a:off x="3504363" y="5675957"/>
                <a:ext cx="9791700" cy="488916"/>
              </a:xfrm>
              <a:prstGeom prst="rect">
                <a:avLst/>
              </a:prstGeom>
              <a:blipFill rotWithShape="1">
                <a:blip r:embed="rId4"/>
                <a:stretch>
                  <a:fillRect t="-10000" b="-225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2536" name="AutoShape 13"/>
          <p:cNvSpPr>
            <a:spLocks noChangeArrowheads="1"/>
          </p:cNvSpPr>
          <p:nvPr/>
        </p:nvSpPr>
        <p:spPr bwMode="auto">
          <a:xfrm>
            <a:off x="431818" y="404813"/>
            <a:ext cx="11425767" cy="5903912"/>
          </a:xfrm>
          <a:prstGeom prst="roundRect">
            <a:avLst>
              <a:gd name="adj" fmla="val 16667"/>
            </a:avLst>
          </a:prstGeom>
          <a:noFill/>
          <a:ln w="38100">
            <a:solidFill>
              <a:srgbClr val="00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mc:AlternateContent xmlns:mc="http://schemas.openxmlformats.org/markup-compatibility/2006" xmlns:a14="http://schemas.microsoft.com/office/drawing/2010/main">
        <mc:Choice Requires="a14">
          <p:sp>
            <p:nvSpPr>
              <p:cNvPr id="40974" name="Rectangle 14"/>
              <p:cNvSpPr>
                <a:spLocks noChangeArrowheads="1"/>
              </p:cNvSpPr>
              <p:nvPr/>
            </p:nvSpPr>
            <p:spPr bwMode="auto">
              <a:xfrm>
                <a:off x="912302" y="3644927"/>
                <a:ext cx="2976033" cy="244951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sz="2400" b="1" u="sng" smtClean="0">
                    <a:solidFill>
                      <a:srgbClr val="000000"/>
                    </a:solidFill>
                    <a:latin typeface="Times New Roman" pitchFamily="18" charset="0"/>
                  </a:rPr>
                  <a:t>Tóm tắt:</a:t>
                </a:r>
              </a:p>
              <a:p>
                <a:pPr fontAlgn="base">
                  <a:spcBef>
                    <a:spcPct val="0"/>
                  </a:spcBef>
                  <a:spcAft>
                    <a:spcPct val="0"/>
                  </a:spcAft>
                </a:pPr>
                <a14:m>
                  <m:oMath xmlns:m="http://schemas.openxmlformats.org/officeDocument/2006/math">
                    <m:sSub>
                      <m:sSubPr>
                        <m:ctrlPr>
                          <a:rPr lang="en-US" sz="2400" i="1" smtClean="0">
                            <a:solidFill>
                              <a:srgbClr val="000000"/>
                            </a:solidFill>
                            <a:latin typeface="Cambria Math"/>
                          </a:rPr>
                        </m:ctrlPr>
                      </m:sSubPr>
                      <m:e>
                        <m:r>
                          <a:rPr lang="en-US" sz="2400" b="0" i="1" smtClean="0">
                            <a:solidFill>
                              <a:srgbClr val="000000"/>
                            </a:solidFill>
                            <a:latin typeface="Cambria Math"/>
                          </a:rPr>
                          <m:t>𝑚</m:t>
                        </m:r>
                      </m:e>
                      <m:sub>
                        <m:r>
                          <m:rPr>
                            <m:nor/>
                          </m:rPr>
                          <a:rPr lang="en-US" sz="2400">
                            <a:solidFill>
                              <a:srgbClr val="000000"/>
                            </a:solidFill>
                            <a:latin typeface="Times New Roman" pitchFamily="18" charset="0"/>
                          </a:rPr>
                          <m:t>Na</m:t>
                        </m:r>
                        <m:r>
                          <m:rPr>
                            <m:nor/>
                          </m:rPr>
                          <a:rPr lang="en-US" sz="2400" baseline="-25000">
                            <a:solidFill>
                              <a:srgbClr val="000000"/>
                            </a:solidFill>
                            <a:latin typeface="Times New Roman" pitchFamily="18" charset="0"/>
                          </a:rPr>
                          <m:t>2</m:t>
                        </m:r>
                        <m:r>
                          <m:rPr>
                            <m:nor/>
                          </m:rPr>
                          <a:rPr lang="en-US" sz="2400">
                            <a:solidFill>
                              <a:srgbClr val="000000"/>
                            </a:solidFill>
                            <a:latin typeface="Times New Roman" pitchFamily="18" charset="0"/>
                          </a:rPr>
                          <m:t>SO</m:t>
                        </m:r>
                        <m:r>
                          <m:rPr>
                            <m:nor/>
                          </m:rPr>
                          <a:rPr lang="en-US" sz="2400" baseline="-25000">
                            <a:solidFill>
                              <a:srgbClr val="000000"/>
                            </a:solidFill>
                            <a:latin typeface="Times New Roman" pitchFamily="18" charset="0"/>
                          </a:rPr>
                          <m:t>4</m:t>
                        </m:r>
                      </m:sub>
                    </m:sSub>
                  </m:oMath>
                </a14:m>
                <a:r>
                  <a:rPr lang="en-US" sz="2400" smtClean="0">
                    <a:solidFill>
                      <a:srgbClr val="000000"/>
                    </a:solidFill>
                    <a:latin typeface="Times New Roman" pitchFamily="18" charset="0"/>
                  </a:rPr>
                  <a:t>  = 14,2g</a:t>
                </a:r>
              </a:p>
              <a:p>
                <a:pPr fontAlgn="base">
                  <a:spcBef>
                    <a:spcPct val="0"/>
                  </a:spcBef>
                  <a:spcAft>
                    <a:spcPct val="0"/>
                  </a:spcAft>
                </a:pPr>
                <a14:m>
                  <m:oMath xmlns:m="http://schemas.openxmlformats.org/officeDocument/2006/math">
                    <m:sSub>
                      <m:sSubPr>
                        <m:ctrlPr>
                          <a:rPr lang="en-US" sz="2400" i="1" smtClean="0">
                            <a:solidFill>
                              <a:srgbClr val="000000"/>
                            </a:solidFill>
                            <a:latin typeface="Cambria Math"/>
                          </a:rPr>
                        </m:ctrlPr>
                      </m:sSubPr>
                      <m:e>
                        <m:r>
                          <a:rPr lang="en-US" sz="2400" b="0" i="1" smtClean="0">
                            <a:solidFill>
                              <a:srgbClr val="000000"/>
                            </a:solidFill>
                            <a:latin typeface="Cambria Math"/>
                          </a:rPr>
                          <m:t>𝑚</m:t>
                        </m:r>
                      </m:e>
                      <m:sub>
                        <m:r>
                          <m:rPr>
                            <m:nor/>
                          </m:rPr>
                          <a:rPr lang="en-US" sz="2400">
                            <a:solidFill>
                              <a:srgbClr val="000000"/>
                            </a:solidFill>
                            <a:latin typeface="Times New Roman" pitchFamily="18" charset="0"/>
                          </a:rPr>
                          <m:t>BaSO</m:t>
                        </m:r>
                        <m:r>
                          <m:rPr>
                            <m:nor/>
                          </m:rPr>
                          <a:rPr lang="en-US" sz="2400" baseline="-25000">
                            <a:solidFill>
                              <a:srgbClr val="000000"/>
                            </a:solidFill>
                            <a:latin typeface="Times New Roman" pitchFamily="18" charset="0"/>
                          </a:rPr>
                          <m:t>4</m:t>
                        </m:r>
                      </m:sub>
                    </m:sSub>
                  </m:oMath>
                </a14:m>
                <a:r>
                  <a:rPr lang="en-US" sz="2400" smtClean="0">
                    <a:solidFill>
                      <a:srgbClr val="000000"/>
                    </a:solidFill>
                    <a:latin typeface="Times New Roman" pitchFamily="18" charset="0"/>
                  </a:rPr>
                  <a:t>   = 23,3g</a:t>
                </a:r>
              </a:p>
              <a:p>
                <a:pPr fontAlgn="base">
                  <a:spcBef>
                    <a:spcPct val="0"/>
                  </a:spcBef>
                  <a:spcAft>
                    <a:spcPct val="0"/>
                  </a:spcAft>
                </a:pPr>
                <a14:m>
                  <m:oMath xmlns:m="http://schemas.openxmlformats.org/officeDocument/2006/math">
                    <m:sSub>
                      <m:sSubPr>
                        <m:ctrlPr>
                          <a:rPr lang="en-US" sz="2400" i="1" smtClean="0">
                            <a:solidFill>
                              <a:srgbClr val="000000"/>
                            </a:solidFill>
                            <a:latin typeface="Cambria Math"/>
                          </a:rPr>
                        </m:ctrlPr>
                      </m:sSubPr>
                      <m:e>
                        <m:r>
                          <a:rPr lang="en-US" sz="2400" b="0" i="1" smtClean="0">
                            <a:solidFill>
                              <a:srgbClr val="000000"/>
                            </a:solidFill>
                            <a:latin typeface="Cambria Math"/>
                          </a:rPr>
                          <m:t>𝑚</m:t>
                        </m:r>
                      </m:e>
                      <m:sub>
                        <m:r>
                          <m:rPr>
                            <m:nor/>
                          </m:rPr>
                          <a:rPr lang="en-US" sz="2400">
                            <a:solidFill>
                              <a:srgbClr val="000000"/>
                            </a:solidFill>
                            <a:latin typeface="Times New Roman" pitchFamily="18" charset="0"/>
                          </a:rPr>
                          <m:t>NaCl</m:t>
                        </m:r>
                      </m:sub>
                    </m:sSub>
                  </m:oMath>
                </a14:m>
                <a:r>
                  <a:rPr lang="en-US" sz="2400" smtClean="0">
                    <a:solidFill>
                      <a:srgbClr val="000000"/>
                    </a:solidFill>
                    <a:latin typeface="Times New Roman" pitchFamily="18" charset="0"/>
                  </a:rPr>
                  <a:t>     =</a:t>
                </a:r>
                <a:r>
                  <a:rPr lang="en-US" sz="2400">
                    <a:solidFill>
                      <a:srgbClr val="000000"/>
                    </a:solidFill>
                    <a:latin typeface="Times New Roman" pitchFamily="18" charset="0"/>
                  </a:rPr>
                  <a:t>11,7</a:t>
                </a:r>
                <a:r>
                  <a:rPr lang="en-US" sz="2400" smtClean="0">
                    <a:solidFill>
                      <a:srgbClr val="000000"/>
                    </a:solidFill>
                    <a:latin typeface="Times New Roman" pitchFamily="18" charset="0"/>
                  </a:rPr>
                  <a:t>g</a:t>
                </a:r>
              </a:p>
              <a:p>
                <a:pPr fontAlgn="base">
                  <a:spcBef>
                    <a:spcPct val="0"/>
                  </a:spcBef>
                  <a:spcAft>
                    <a:spcPct val="0"/>
                  </a:spcAft>
                </a:pPr>
                <a:endParaRPr lang="en-US" sz="2400" smtClean="0">
                  <a:solidFill>
                    <a:srgbClr val="000000"/>
                  </a:solidFill>
                  <a:latin typeface="Times New Roman" pitchFamily="18" charset="0"/>
                </a:endParaRPr>
              </a:p>
              <a:p>
                <a:pPr fontAlgn="base">
                  <a:spcBef>
                    <a:spcPct val="0"/>
                  </a:spcBef>
                  <a:spcAft>
                    <a:spcPct val="0"/>
                  </a:spcAft>
                </a:pPr>
                <a14:m>
                  <m:oMath xmlns:m="http://schemas.openxmlformats.org/officeDocument/2006/math">
                    <m:sSub>
                      <m:sSubPr>
                        <m:ctrlPr>
                          <a:rPr lang="en-US" sz="2400" i="1" smtClean="0">
                            <a:solidFill>
                              <a:srgbClr val="000000"/>
                            </a:solidFill>
                            <a:latin typeface="Cambria Math"/>
                          </a:rPr>
                        </m:ctrlPr>
                      </m:sSubPr>
                      <m:e>
                        <m:r>
                          <a:rPr lang="en-US" sz="2400" b="0" i="1" smtClean="0">
                            <a:solidFill>
                              <a:srgbClr val="000000"/>
                            </a:solidFill>
                            <a:latin typeface="Cambria Math"/>
                          </a:rPr>
                          <m:t>𝑚</m:t>
                        </m:r>
                      </m:e>
                      <m:sub>
                        <m:r>
                          <m:rPr>
                            <m:nor/>
                          </m:rPr>
                          <a:rPr lang="en-US" sz="2400">
                            <a:solidFill>
                              <a:srgbClr val="000000"/>
                            </a:solidFill>
                            <a:latin typeface="Times New Roman" pitchFamily="18" charset="0"/>
                          </a:rPr>
                          <m:t>BaCl</m:t>
                        </m:r>
                        <m:r>
                          <m:rPr>
                            <m:nor/>
                          </m:rPr>
                          <a:rPr lang="en-US" sz="2400" baseline="-25000">
                            <a:solidFill>
                              <a:srgbClr val="000000"/>
                            </a:solidFill>
                            <a:latin typeface="Times New Roman" pitchFamily="18" charset="0"/>
                          </a:rPr>
                          <m:t>2</m:t>
                        </m:r>
                      </m:sub>
                    </m:sSub>
                  </m:oMath>
                </a14:m>
                <a:r>
                  <a:rPr lang="en-US" sz="2400" smtClean="0">
                    <a:solidFill>
                      <a:srgbClr val="000000"/>
                    </a:solidFill>
                    <a:latin typeface="Times New Roman" pitchFamily="18" charset="0"/>
                  </a:rPr>
                  <a:t>        = ?</a:t>
                </a:r>
              </a:p>
              <a:p>
                <a:pPr fontAlgn="base">
                  <a:spcBef>
                    <a:spcPct val="0"/>
                  </a:spcBef>
                  <a:spcAft>
                    <a:spcPct val="0"/>
                  </a:spcAft>
                </a:pPr>
                <a:endParaRPr lang="en-US" sz="2400" smtClean="0">
                  <a:solidFill>
                    <a:srgbClr val="000000"/>
                  </a:solidFill>
                  <a:latin typeface="Times New Roman" pitchFamily="18" charset="0"/>
                </a:endParaRPr>
              </a:p>
            </p:txBody>
          </p:sp>
        </mc:Choice>
        <mc:Fallback xmlns="">
          <p:sp>
            <p:nvSpPr>
              <p:cNvPr id="40974" name="Rectangle 14"/>
              <p:cNvSpPr>
                <a:spLocks noRot="1" noChangeAspect="1" noMove="1" noResize="1" noEditPoints="1" noAdjustHandles="1" noChangeArrowheads="1" noChangeShapeType="1" noTextEdit="1"/>
              </p:cNvSpPr>
              <p:nvPr/>
            </p:nvSpPr>
            <p:spPr bwMode="auto">
              <a:xfrm>
                <a:off x="912302" y="3644927"/>
                <a:ext cx="2976033" cy="2449513"/>
              </a:xfrm>
              <a:prstGeom prst="rect">
                <a:avLst/>
              </a:prstGeom>
              <a:blipFill rotWithShape="1">
                <a:blip r:embed="rId5"/>
                <a:stretch>
                  <a:fillRect l="-3279" t="-820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40977" name="Group 17"/>
          <p:cNvGrpSpPr>
            <a:grpSpLocks/>
          </p:cNvGrpSpPr>
          <p:nvPr/>
        </p:nvGrpSpPr>
        <p:grpSpPr bwMode="auto">
          <a:xfrm>
            <a:off x="624419" y="4005263"/>
            <a:ext cx="3456516" cy="1657350"/>
            <a:chOff x="295" y="2522"/>
            <a:chExt cx="1633" cy="1044"/>
          </a:xfrm>
        </p:grpSpPr>
        <p:sp>
          <p:nvSpPr>
            <p:cNvPr id="22539" name="Line 15"/>
            <p:cNvSpPr>
              <a:spLocks noChangeShapeType="1"/>
            </p:cNvSpPr>
            <p:nvPr/>
          </p:nvSpPr>
          <p:spPr bwMode="auto">
            <a:xfrm>
              <a:off x="295" y="3339"/>
              <a:ext cx="16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000000"/>
                </a:solidFill>
              </a:endParaRPr>
            </a:p>
          </p:txBody>
        </p:sp>
        <p:sp>
          <p:nvSpPr>
            <p:cNvPr id="22540" name="Line 16"/>
            <p:cNvSpPr>
              <a:spLocks noChangeShapeType="1"/>
            </p:cNvSpPr>
            <p:nvPr/>
          </p:nvSpPr>
          <p:spPr bwMode="auto">
            <a:xfrm flipH="1">
              <a:off x="431" y="2522"/>
              <a:ext cx="0" cy="10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000000"/>
                </a:solidFill>
              </a:endParaRPr>
            </a:p>
          </p:txBody>
        </p:sp>
      </p:grpSp>
      <p:sp>
        <p:nvSpPr>
          <p:cNvPr id="2" name="Rectangle 1"/>
          <p:cNvSpPr/>
          <p:nvPr/>
        </p:nvSpPr>
        <p:spPr>
          <a:xfrm>
            <a:off x="6916046" y="5070129"/>
            <a:ext cx="919863" cy="46166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a:solidFill>
                  <a:srgbClr val="0000FF"/>
                </a:solidFill>
                <a:latin typeface="Times New Roman" pitchFamily="18" charset="0"/>
              </a:rPr>
              <a:t>11,7</a:t>
            </a:r>
            <a:endParaRPr lang="en-US" sz="2400">
              <a:solidFill>
                <a:srgbClr val="0000FF"/>
              </a:solidFill>
            </a:endParaRPr>
          </a:p>
        </p:txBody>
      </p:sp>
      <p:sp>
        <p:nvSpPr>
          <p:cNvPr id="3" name="Rectangle 2"/>
          <p:cNvSpPr/>
          <p:nvPr/>
        </p:nvSpPr>
        <p:spPr>
          <a:xfrm>
            <a:off x="5288290" y="5071432"/>
            <a:ext cx="1142999" cy="46166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smtClean="0">
                <a:solidFill>
                  <a:srgbClr val="0000FF"/>
                </a:solidFill>
                <a:latin typeface="Times New Roman" pitchFamily="18" charset="0"/>
              </a:rPr>
              <a:t>   23,3</a:t>
            </a:r>
            <a:endParaRPr lang="en-US" sz="2400">
              <a:solidFill>
                <a:srgbClr val="0000FF"/>
              </a:solidFill>
            </a:endParaRPr>
          </a:p>
        </p:txBody>
      </p:sp>
      <p:sp>
        <p:nvSpPr>
          <p:cNvPr id="4" name="Rectangle 3"/>
          <p:cNvSpPr/>
          <p:nvPr/>
        </p:nvSpPr>
        <p:spPr>
          <a:xfrm>
            <a:off x="9597592" y="5094599"/>
            <a:ext cx="1283768" cy="46166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smtClean="0">
                <a:solidFill>
                  <a:srgbClr val="0000FF"/>
                </a:solidFill>
                <a:latin typeface="Times New Roman" pitchFamily="18" charset="0"/>
              </a:rPr>
              <a:t>    14,2</a:t>
            </a:r>
            <a:endParaRPr lang="en-US" sz="2400">
              <a:solidFill>
                <a:srgbClr val="0000FF"/>
              </a:solidFill>
            </a:endParaRPr>
          </a:p>
        </p:txBody>
      </p:sp>
    </p:spTree>
    <p:extLst>
      <p:ext uri="{BB962C8B-B14F-4D97-AF65-F5344CB8AC3E}">
        <p14:creationId xmlns:p14="http://schemas.microsoft.com/office/powerpoint/2010/main" val="2322157913"/>
      </p:ext>
    </p:extLst>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p:cTn id="7" dur="1000" fill="hold"/>
                                        <p:tgtEl>
                                          <p:spTgt spid="40964"/>
                                        </p:tgtEl>
                                        <p:attrNameLst>
                                          <p:attrName>ppt_x</p:attrName>
                                        </p:attrNameLst>
                                      </p:cBhvr>
                                      <p:tavLst>
                                        <p:tav tm="0">
                                          <p:val>
                                            <p:strVal val="#ppt_x-.2"/>
                                          </p:val>
                                        </p:tav>
                                        <p:tav tm="100000">
                                          <p:val>
                                            <p:strVal val="#ppt_x"/>
                                          </p:val>
                                        </p:tav>
                                      </p:tavLst>
                                    </p:anim>
                                    <p:anim calcmode="lin" valueType="num">
                                      <p:cBhvr>
                                        <p:cTn id="8" dur="1000" fill="hold"/>
                                        <p:tgtEl>
                                          <p:spTgt spid="4096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6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40965"/>
                                        </p:tgtEl>
                                        <p:attrNameLst>
                                          <p:attrName>style.visibility</p:attrName>
                                        </p:attrNameLst>
                                      </p:cBhvr>
                                      <p:to>
                                        <p:strVal val="visible"/>
                                      </p:to>
                                    </p:set>
                                    <p:anim calcmode="lin" valueType="num">
                                      <p:cBhvr>
                                        <p:cTn id="14" dur="1000" fill="hold"/>
                                        <p:tgtEl>
                                          <p:spTgt spid="40965"/>
                                        </p:tgtEl>
                                        <p:attrNameLst>
                                          <p:attrName>ppt_x</p:attrName>
                                        </p:attrNameLst>
                                      </p:cBhvr>
                                      <p:tavLst>
                                        <p:tav tm="0">
                                          <p:val>
                                            <p:strVal val="#ppt_x-.2"/>
                                          </p:val>
                                        </p:tav>
                                        <p:tav tm="100000">
                                          <p:val>
                                            <p:strVal val="#ppt_x"/>
                                          </p:val>
                                        </p:tav>
                                      </p:tavLst>
                                    </p:anim>
                                    <p:anim calcmode="lin" valueType="num">
                                      <p:cBhvr>
                                        <p:cTn id="15" dur="1000" fill="hold"/>
                                        <p:tgtEl>
                                          <p:spTgt spid="4096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096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nodeType="clickEffect">
                                  <p:stCondLst>
                                    <p:cond delay="0"/>
                                  </p:stCondLst>
                                  <p:childTnLst>
                                    <p:set>
                                      <p:cBhvr>
                                        <p:cTn id="20" dur="1" fill="hold">
                                          <p:stCondLst>
                                            <p:cond delay="0"/>
                                          </p:stCondLst>
                                        </p:cTn>
                                        <p:tgtEl>
                                          <p:spTgt spid="40977"/>
                                        </p:tgtEl>
                                        <p:attrNameLst>
                                          <p:attrName>style.visibility</p:attrName>
                                        </p:attrNameLst>
                                      </p:cBhvr>
                                      <p:to>
                                        <p:strVal val="visible"/>
                                      </p:to>
                                    </p:set>
                                    <p:animEffect transition="in" filter="diamond(in)">
                                      <p:cBhvr>
                                        <p:cTn id="21" dur="2000"/>
                                        <p:tgtEl>
                                          <p:spTgt spid="40977"/>
                                        </p:tgtEl>
                                      </p:cBhvr>
                                    </p:animEffect>
                                  </p:childTnLst>
                                </p:cTn>
                              </p:par>
                              <p:par>
                                <p:cTn id="22" presetID="8" presetClass="entr" presetSubtype="32" fill="hold" grpId="0" nodeType="withEffect">
                                  <p:stCondLst>
                                    <p:cond delay="0"/>
                                  </p:stCondLst>
                                  <p:childTnLst>
                                    <p:set>
                                      <p:cBhvr>
                                        <p:cTn id="23" dur="1" fill="hold">
                                          <p:stCondLst>
                                            <p:cond delay="0"/>
                                          </p:stCondLst>
                                        </p:cTn>
                                        <p:tgtEl>
                                          <p:spTgt spid="40974"/>
                                        </p:tgtEl>
                                        <p:attrNameLst>
                                          <p:attrName>style.visibility</p:attrName>
                                        </p:attrNameLst>
                                      </p:cBhvr>
                                      <p:to>
                                        <p:strVal val="visible"/>
                                      </p:to>
                                    </p:set>
                                    <p:animEffect transition="in" filter="diamond(out)">
                                      <p:cBhvr>
                                        <p:cTn id="24" dur="1000"/>
                                        <p:tgtEl>
                                          <p:spTgt spid="409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40966"/>
                                        </p:tgtEl>
                                        <p:attrNameLst>
                                          <p:attrName>style.visibility</p:attrName>
                                        </p:attrNameLst>
                                      </p:cBhvr>
                                      <p:to>
                                        <p:strVal val="visible"/>
                                      </p:to>
                                    </p:set>
                                    <p:anim calcmode="lin" valueType="num">
                                      <p:cBhvr>
                                        <p:cTn id="29" dur="1000" fill="hold"/>
                                        <p:tgtEl>
                                          <p:spTgt spid="40966"/>
                                        </p:tgtEl>
                                        <p:attrNameLst>
                                          <p:attrName>ppt_x</p:attrName>
                                        </p:attrNameLst>
                                      </p:cBhvr>
                                      <p:tavLst>
                                        <p:tav tm="0">
                                          <p:val>
                                            <p:strVal val="#ppt_x-.2"/>
                                          </p:val>
                                        </p:tav>
                                        <p:tav tm="100000">
                                          <p:val>
                                            <p:strVal val="#ppt_x"/>
                                          </p:val>
                                        </p:tav>
                                      </p:tavLst>
                                    </p:anim>
                                    <p:anim calcmode="lin" valueType="num">
                                      <p:cBhvr>
                                        <p:cTn id="30" dur="1000" fill="hold"/>
                                        <p:tgtEl>
                                          <p:spTgt spid="40966"/>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096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40967"/>
                                        </p:tgtEl>
                                        <p:attrNameLst>
                                          <p:attrName>style.visibility</p:attrName>
                                        </p:attrNameLst>
                                      </p:cBhvr>
                                      <p:to>
                                        <p:strVal val="visible"/>
                                      </p:to>
                                    </p:set>
                                    <p:animEffect transition="in" filter="checkerboard(across)">
                                      <p:cBhvr>
                                        <p:cTn id="36" dur="1000"/>
                                        <p:tgtEl>
                                          <p:spTgt spid="40967"/>
                                        </p:tgtEl>
                                      </p:cBhvr>
                                    </p:animEffect>
                                  </p:childTnLst>
                                </p:cTn>
                              </p:par>
                            </p:childTnLst>
                          </p:cTn>
                        </p:par>
                        <p:par>
                          <p:cTn id="37" fill="hold" nodeType="afterGroup">
                            <p:stCondLst>
                              <p:cond delay="1000"/>
                            </p:stCondLst>
                            <p:childTnLst>
                              <p:par>
                                <p:cTn id="38" presetID="31" presetClass="entr" presetSubtype="0" fill="hold" grpId="0" nodeType="afterEffect">
                                  <p:stCondLst>
                                    <p:cond delay="0"/>
                                  </p:stCondLst>
                                  <p:iterate type="lt">
                                    <p:tmPct val="5000"/>
                                  </p:iterate>
                                  <p:childTnLst>
                                    <p:set>
                                      <p:cBhvr>
                                        <p:cTn id="39" dur="1" fill="hold">
                                          <p:stCondLst>
                                            <p:cond delay="0"/>
                                          </p:stCondLst>
                                        </p:cTn>
                                        <p:tgtEl>
                                          <p:spTgt spid="40969"/>
                                        </p:tgtEl>
                                        <p:attrNameLst>
                                          <p:attrName>style.visibility</p:attrName>
                                        </p:attrNameLst>
                                      </p:cBhvr>
                                      <p:to>
                                        <p:strVal val="visible"/>
                                      </p:to>
                                    </p:set>
                                    <p:anim calcmode="lin" valueType="num">
                                      <p:cBhvr>
                                        <p:cTn id="40" dur="500" fill="hold"/>
                                        <p:tgtEl>
                                          <p:spTgt spid="40969"/>
                                        </p:tgtEl>
                                        <p:attrNameLst>
                                          <p:attrName>ppt_w</p:attrName>
                                        </p:attrNameLst>
                                      </p:cBhvr>
                                      <p:tavLst>
                                        <p:tav tm="0">
                                          <p:val>
                                            <p:fltVal val="0"/>
                                          </p:val>
                                        </p:tav>
                                        <p:tav tm="100000">
                                          <p:val>
                                            <p:strVal val="#ppt_w"/>
                                          </p:val>
                                        </p:tav>
                                      </p:tavLst>
                                    </p:anim>
                                    <p:anim calcmode="lin" valueType="num">
                                      <p:cBhvr>
                                        <p:cTn id="41" dur="500" fill="hold"/>
                                        <p:tgtEl>
                                          <p:spTgt spid="40969"/>
                                        </p:tgtEl>
                                        <p:attrNameLst>
                                          <p:attrName>ppt_h</p:attrName>
                                        </p:attrNameLst>
                                      </p:cBhvr>
                                      <p:tavLst>
                                        <p:tav tm="0">
                                          <p:val>
                                            <p:fltVal val="0"/>
                                          </p:val>
                                        </p:tav>
                                        <p:tav tm="100000">
                                          <p:val>
                                            <p:strVal val="#ppt_h"/>
                                          </p:val>
                                        </p:tav>
                                      </p:tavLst>
                                    </p:anim>
                                    <p:anim calcmode="lin" valueType="num">
                                      <p:cBhvr>
                                        <p:cTn id="42" dur="500" fill="hold"/>
                                        <p:tgtEl>
                                          <p:spTgt spid="40969"/>
                                        </p:tgtEl>
                                        <p:attrNameLst>
                                          <p:attrName>style.rotation</p:attrName>
                                        </p:attrNameLst>
                                      </p:cBhvr>
                                      <p:tavLst>
                                        <p:tav tm="0">
                                          <p:val>
                                            <p:fltVal val="90"/>
                                          </p:val>
                                        </p:tav>
                                        <p:tav tm="100000">
                                          <p:val>
                                            <p:fltVal val="0"/>
                                          </p:val>
                                        </p:tav>
                                      </p:tavLst>
                                    </p:anim>
                                    <p:animEffect transition="in" filter="fade">
                                      <p:cBhvr>
                                        <p:cTn id="43" dur="500"/>
                                        <p:tgtEl>
                                          <p:spTgt spid="40969"/>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circle(in)">
                                      <p:cBhvr>
                                        <p:cTn id="48" dur="25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circle(in)">
                                      <p:cBhvr>
                                        <p:cTn id="53" dur="25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circle(in)">
                                      <p:cBhvr>
                                        <p:cTn id="58" dur="25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iterate type="lt">
                                    <p:tmPct val="5000"/>
                                  </p:iterate>
                                  <p:childTnLst>
                                    <p:set>
                                      <p:cBhvr>
                                        <p:cTn id="62" dur="1" fill="hold">
                                          <p:stCondLst>
                                            <p:cond delay="0"/>
                                          </p:stCondLst>
                                        </p:cTn>
                                        <p:tgtEl>
                                          <p:spTgt spid="40972"/>
                                        </p:tgtEl>
                                        <p:attrNameLst>
                                          <p:attrName>style.visibility</p:attrName>
                                        </p:attrNameLst>
                                      </p:cBhvr>
                                      <p:to>
                                        <p:strVal val="visible"/>
                                      </p:to>
                                    </p:set>
                                    <p:anim calcmode="lin" valueType="num">
                                      <p:cBhvr>
                                        <p:cTn id="63" dur="500" fill="hold"/>
                                        <p:tgtEl>
                                          <p:spTgt spid="40972"/>
                                        </p:tgtEl>
                                        <p:attrNameLst>
                                          <p:attrName>ppt_w</p:attrName>
                                        </p:attrNameLst>
                                      </p:cBhvr>
                                      <p:tavLst>
                                        <p:tav tm="0">
                                          <p:val>
                                            <p:fltVal val="0"/>
                                          </p:val>
                                        </p:tav>
                                        <p:tav tm="100000">
                                          <p:val>
                                            <p:strVal val="#ppt_w"/>
                                          </p:val>
                                        </p:tav>
                                      </p:tavLst>
                                    </p:anim>
                                    <p:anim calcmode="lin" valueType="num">
                                      <p:cBhvr>
                                        <p:cTn id="64" dur="500" fill="hold"/>
                                        <p:tgtEl>
                                          <p:spTgt spid="40972"/>
                                        </p:tgtEl>
                                        <p:attrNameLst>
                                          <p:attrName>ppt_h</p:attrName>
                                        </p:attrNameLst>
                                      </p:cBhvr>
                                      <p:tavLst>
                                        <p:tav tm="0">
                                          <p:val>
                                            <p:fltVal val="0"/>
                                          </p:val>
                                        </p:tav>
                                        <p:tav tm="100000">
                                          <p:val>
                                            <p:strVal val="#ppt_h"/>
                                          </p:val>
                                        </p:tav>
                                      </p:tavLst>
                                    </p:anim>
                                    <p:anim calcmode="lin" valueType="num">
                                      <p:cBhvr>
                                        <p:cTn id="65" dur="500" fill="hold"/>
                                        <p:tgtEl>
                                          <p:spTgt spid="40972"/>
                                        </p:tgtEl>
                                        <p:attrNameLst>
                                          <p:attrName>style.rotation</p:attrName>
                                        </p:attrNameLst>
                                      </p:cBhvr>
                                      <p:tavLst>
                                        <p:tav tm="0">
                                          <p:val>
                                            <p:fltVal val="90"/>
                                          </p:val>
                                        </p:tav>
                                        <p:tav tm="100000">
                                          <p:val>
                                            <p:fltVal val="0"/>
                                          </p:val>
                                        </p:tav>
                                      </p:tavLst>
                                    </p:anim>
                                    <p:animEffect transition="in" filter="fade">
                                      <p:cBhvr>
                                        <p:cTn id="66" dur="500"/>
                                        <p:tgtEl>
                                          <p:spTgt spid="40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40965" grpId="0"/>
      <p:bldP spid="40966" grpId="0"/>
      <p:bldP spid="40967" grpId="0"/>
      <p:bldP spid="40969" grpId="0"/>
      <p:bldP spid="40972" grpId="0"/>
      <p:bldP spid="40974" grpId="0"/>
      <p:bldP spid="2" grpId="0" animBg="1"/>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0" y="381003"/>
            <a:ext cx="11684000" cy="646331"/>
          </a:xfrm>
          <a:prstGeom prst="rect">
            <a:avLst/>
          </a:prstGeom>
          <a:solidFill>
            <a:srgbClr val="92D050"/>
          </a:solidFill>
        </p:spPr>
        <p:txBody>
          <a:bodyPr>
            <a:spAutoFit/>
          </a:bodyPr>
          <a:lstStyle/>
          <a:p>
            <a:pPr algn="ctr" eaLnBrk="0" fontAlgn="base" hangingPunct="0">
              <a:spcBef>
                <a:spcPct val="0"/>
              </a:spcBef>
              <a:spcAft>
                <a:spcPct val="0"/>
              </a:spcAft>
              <a:defRPr/>
            </a:pPr>
            <a:r>
              <a:rPr lang="en-US" sz="3600" b="1">
                <a:ln w="9525">
                  <a:solidFill>
                    <a:srgbClr val="FFFFFF"/>
                  </a:solidFill>
                  <a:prstDash val="solid"/>
                </a:ln>
                <a:solidFill>
                  <a:srgbClr val="FF0000"/>
                </a:solidFill>
                <a:effectLst>
                  <a:outerShdw blurRad="12700" dist="38100" dir="2700000" algn="tl" rotWithShape="0">
                    <a:srgbClr val="FFFFFF">
                      <a:lumMod val="50000"/>
                    </a:srgbClr>
                  </a:outerShdw>
                </a:effectLst>
              </a:rPr>
              <a:t>VÒNG 2: VƯỢT CHƯỚNG NGẠI VẬT</a:t>
            </a:r>
          </a:p>
        </p:txBody>
      </p:sp>
      <p:sp>
        <p:nvSpPr>
          <p:cNvPr id="5" name="Text Box 1298">
            <a:hlinkClick r:id="rId2" action="ppaction://hlinksldjump"/>
          </p:cNvPr>
          <p:cNvSpPr txBox="1">
            <a:spLocks noChangeArrowheads="1"/>
          </p:cNvSpPr>
          <p:nvPr/>
        </p:nvSpPr>
        <p:spPr bwMode="auto">
          <a:xfrm>
            <a:off x="406400" y="2209802"/>
            <a:ext cx="11379200" cy="2554545"/>
          </a:xfrm>
          <a:prstGeom prst="rect">
            <a:avLst/>
          </a:prstGeom>
          <a:solidFill>
            <a:schemeClr val="accent5">
              <a:lumMod val="90000"/>
            </a:schemeClr>
          </a:solidFill>
          <a:ln>
            <a:noFill/>
          </a:ln>
          <a:effec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 typeface="Wingdings" panose="05000000000000000000" pitchFamily="2" charset="2"/>
              <a:buNone/>
              <a:defRPr/>
            </a:pPr>
            <a:r>
              <a:rPr lang="en-US">
                <a:solidFill>
                  <a:srgbClr val="D60093"/>
                </a:solidFill>
                <a:latin typeface="Times New Roman" panose="02020603050405020304" pitchFamily="18" charset="0"/>
                <a:cs typeface="Times New Roman" panose="02020603050405020304" pitchFamily="18" charset="0"/>
              </a:rPr>
              <a:t>. Gồm </a:t>
            </a:r>
            <a:r>
              <a:rPr lang="en-US" smtClean="0">
                <a:solidFill>
                  <a:srgbClr val="D60093"/>
                </a:solidFill>
                <a:latin typeface="Times New Roman" panose="02020603050405020304" pitchFamily="18" charset="0"/>
                <a:cs typeface="Times New Roman" panose="02020603050405020304" pitchFamily="18" charset="0"/>
              </a:rPr>
              <a:t>1 </a:t>
            </a:r>
            <a:r>
              <a:rPr lang="en-US">
                <a:solidFill>
                  <a:srgbClr val="D60093"/>
                </a:solidFill>
                <a:latin typeface="Times New Roman" panose="02020603050405020304" pitchFamily="18" charset="0"/>
                <a:cs typeface="Times New Roman" panose="02020603050405020304" pitchFamily="18" charset="0"/>
              </a:rPr>
              <a:t>câu hỏi </a:t>
            </a:r>
            <a:r>
              <a:rPr lang="en-US" smtClean="0">
                <a:solidFill>
                  <a:srgbClr val="D60093"/>
                </a:solidFill>
                <a:latin typeface="Times New Roman" panose="02020603050405020304" pitchFamily="18" charset="0"/>
                <a:cs typeface="Times New Roman" panose="02020603050405020304" pitchFamily="18" charset="0"/>
              </a:rPr>
              <a:t>bài tập. Thời </a:t>
            </a:r>
            <a:r>
              <a:rPr lang="en-US">
                <a:solidFill>
                  <a:srgbClr val="D60093"/>
                </a:solidFill>
                <a:latin typeface="Times New Roman" panose="02020603050405020304" pitchFamily="18" charset="0"/>
                <a:cs typeface="Times New Roman" panose="02020603050405020304" pitchFamily="18" charset="0"/>
              </a:rPr>
              <a:t>gian suy nghĩ  </a:t>
            </a:r>
            <a:r>
              <a:rPr lang="en-US" smtClean="0">
                <a:solidFill>
                  <a:srgbClr val="D60093"/>
                </a:solidFill>
                <a:latin typeface="Times New Roman" panose="02020603050405020304" pitchFamily="18" charset="0"/>
                <a:cs typeface="Times New Roman" panose="02020603050405020304" pitchFamily="18" charset="0"/>
              </a:rPr>
              <a:t>làm bài là 1 phút 30 </a:t>
            </a:r>
            <a:r>
              <a:rPr lang="en-US">
                <a:solidFill>
                  <a:srgbClr val="D60093"/>
                </a:solidFill>
                <a:latin typeface="Times New Roman" panose="02020603050405020304" pitchFamily="18" charset="0"/>
                <a:cs typeface="Times New Roman" panose="02020603050405020304" pitchFamily="18" charset="0"/>
              </a:rPr>
              <a:t>giây. Sau đó đại diện của đội trả lời.</a:t>
            </a:r>
          </a:p>
          <a:p>
            <a:pPr algn="just" fontAlgn="base">
              <a:spcBef>
                <a:spcPct val="50000"/>
              </a:spcBef>
              <a:spcAft>
                <a:spcPct val="0"/>
              </a:spcAft>
              <a:buClrTx/>
              <a:buFont typeface="Wingdings" panose="05000000000000000000" pitchFamily="2" charset="2"/>
              <a:buChar char="ü"/>
              <a:defRPr/>
            </a:pPr>
            <a:r>
              <a:rPr lang="en-US">
                <a:solidFill>
                  <a:srgbClr val="D60093"/>
                </a:solidFill>
                <a:latin typeface="Times New Roman" panose="02020603050405020304" pitchFamily="18" charset="0"/>
                <a:cs typeface="Times New Roman" panose="02020603050405020304" pitchFamily="18" charset="0"/>
              </a:rPr>
              <a:t> Câu trả lời đúng, nhanh nhất: </a:t>
            </a:r>
            <a:r>
              <a:rPr lang="en-US" smtClean="0">
                <a:solidFill>
                  <a:srgbClr val="D60093"/>
                </a:solidFill>
                <a:latin typeface="Times New Roman" panose="02020603050405020304" pitchFamily="18" charset="0"/>
                <a:cs typeface="Times New Roman" panose="02020603050405020304" pitchFamily="18" charset="0"/>
              </a:rPr>
              <a:t>50 </a:t>
            </a:r>
            <a:r>
              <a:rPr lang="en-US">
                <a:solidFill>
                  <a:srgbClr val="D60093"/>
                </a:solidFill>
                <a:latin typeface="Times New Roman" panose="02020603050405020304" pitchFamily="18" charset="0"/>
                <a:cs typeface="Times New Roman" panose="02020603050405020304" pitchFamily="18" charset="0"/>
              </a:rPr>
              <a:t>điểm</a:t>
            </a:r>
          </a:p>
          <a:p>
            <a:pPr algn="just" fontAlgn="base">
              <a:spcBef>
                <a:spcPct val="50000"/>
              </a:spcBef>
              <a:spcAft>
                <a:spcPct val="0"/>
              </a:spcAft>
              <a:buClrTx/>
              <a:buFont typeface="Wingdings" panose="05000000000000000000" pitchFamily="2" charset="2"/>
              <a:buChar char="ü"/>
              <a:defRPr/>
            </a:pPr>
            <a:r>
              <a:rPr lang="en-US">
                <a:solidFill>
                  <a:srgbClr val="D60093"/>
                </a:solidFill>
                <a:latin typeface="Times New Roman" panose="02020603050405020304" pitchFamily="18" charset="0"/>
                <a:cs typeface="Times New Roman" panose="02020603050405020304" pitchFamily="18" charset="0"/>
              </a:rPr>
              <a:t> Câu trả lời đúng, chậm có số điểm giảm đi </a:t>
            </a:r>
            <a:r>
              <a:rPr lang="en-US" smtClean="0">
                <a:solidFill>
                  <a:srgbClr val="D60093"/>
                </a:solidFill>
                <a:latin typeface="Times New Roman" panose="02020603050405020304" pitchFamily="18" charset="0"/>
                <a:cs typeface="Times New Roman" panose="02020603050405020304" pitchFamily="18" charset="0"/>
              </a:rPr>
              <a:t>10 </a:t>
            </a:r>
            <a:r>
              <a:rPr lang="en-US">
                <a:solidFill>
                  <a:srgbClr val="D60093"/>
                </a:solidFill>
                <a:latin typeface="Times New Roman" panose="02020603050405020304" pitchFamily="18" charset="0"/>
                <a:cs typeface="Times New Roman" panose="02020603050405020304" pitchFamily="18" charset="0"/>
              </a:rPr>
              <a:t>điểm</a:t>
            </a:r>
          </a:p>
        </p:txBody>
      </p:sp>
    </p:spTree>
    <p:extLst>
      <p:ext uri="{BB962C8B-B14F-4D97-AF65-F5344CB8AC3E}">
        <p14:creationId xmlns:p14="http://schemas.microsoft.com/office/powerpoint/2010/main" val="149065209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2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par>
                          <p:cTn id="8" fill="hold" nodeType="afterGroup">
                            <p:stCondLst>
                              <p:cond delay="2500"/>
                            </p:stCondLst>
                            <p:childTnLst>
                              <p:par>
                                <p:cTn id="9" presetID="4" presetClass="entr" presetSubtype="16" fill="hold" grpId="0" nodeType="afterEffect">
                                  <p:stCondLst>
                                    <p:cond delay="2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nodeType="afterGroup">
                            <p:stCondLst>
                              <p:cond delay="5000"/>
                            </p:stCondLst>
                            <p:childTnLst>
                              <p:par>
                                <p:cTn id="13" presetID="4" presetClass="entr" presetSubtype="16" fill="hold" grpId="0" nodeType="afterEffect">
                                  <p:stCondLst>
                                    <p:cond delay="4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200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814935" y="1052515"/>
            <a:ext cx="1085003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Arial" charset="0"/>
              </a:defRPr>
            </a:lvl1pPr>
            <a:lvl2pPr marL="800100" indent="-342900">
              <a:defRPr sz="2400">
                <a:solidFill>
                  <a:schemeClr val="tx1"/>
                </a:solidFill>
                <a:latin typeface="Arial" charset="0"/>
              </a:defRPr>
            </a:lvl2pPr>
            <a:lvl3pPr marL="1257300" indent="-342900">
              <a:defRPr sz="2400">
                <a:solidFill>
                  <a:schemeClr val="tx1"/>
                </a:solidFill>
                <a:latin typeface="Arial" charset="0"/>
              </a:defRPr>
            </a:lvl3pPr>
            <a:lvl4pPr marL="1714500" indent="-342900">
              <a:defRPr sz="2400">
                <a:solidFill>
                  <a:schemeClr val="tx1"/>
                </a:solidFill>
                <a:latin typeface="Arial" charset="0"/>
              </a:defRPr>
            </a:lvl4pPr>
            <a:lvl5pPr marL="2171700" indent="-342900">
              <a:defRPr sz="2400">
                <a:solidFill>
                  <a:schemeClr val="tx1"/>
                </a:solidFill>
                <a:latin typeface="Arial" charset="0"/>
              </a:defRPr>
            </a:lvl5pPr>
            <a:lvl6pPr marL="2628900" indent="-342900" eaLnBrk="0" fontAlgn="base" hangingPunct="0">
              <a:spcBef>
                <a:spcPct val="0"/>
              </a:spcBef>
              <a:spcAft>
                <a:spcPct val="0"/>
              </a:spcAft>
              <a:defRPr sz="2400">
                <a:solidFill>
                  <a:schemeClr val="tx1"/>
                </a:solidFill>
                <a:latin typeface="Arial" charset="0"/>
              </a:defRPr>
            </a:lvl6pPr>
            <a:lvl7pPr marL="3086100" indent="-342900" eaLnBrk="0" fontAlgn="base" hangingPunct="0">
              <a:spcBef>
                <a:spcPct val="0"/>
              </a:spcBef>
              <a:spcAft>
                <a:spcPct val="0"/>
              </a:spcAft>
              <a:defRPr sz="2400">
                <a:solidFill>
                  <a:schemeClr val="tx1"/>
                </a:solidFill>
                <a:latin typeface="Arial" charset="0"/>
              </a:defRPr>
            </a:lvl7pPr>
            <a:lvl8pPr marL="3543300" indent="-342900" eaLnBrk="0" fontAlgn="base" hangingPunct="0">
              <a:spcBef>
                <a:spcPct val="0"/>
              </a:spcBef>
              <a:spcAft>
                <a:spcPct val="0"/>
              </a:spcAft>
              <a:defRPr sz="2400">
                <a:solidFill>
                  <a:schemeClr val="tx1"/>
                </a:solidFill>
                <a:latin typeface="Arial" charset="0"/>
              </a:defRPr>
            </a:lvl8pPr>
            <a:lvl9pPr marL="4000500" indent="-342900" eaLnBrk="0" fontAlgn="base" hangingPunct="0">
              <a:spcBef>
                <a:spcPct val="0"/>
              </a:spcBef>
              <a:spcAft>
                <a:spcPct val="0"/>
              </a:spcAft>
              <a:defRPr sz="2400">
                <a:solidFill>
                  <a:schemeClr val="tx1"/>
                </a:solidFill>
                <a:latin typeface="Arial" charset="0"/>
              </a:defRPr>
            </a:lvl9pPr>
          </a:lstStyle>
          <a:p>
            <a:pPr fontAlgn="base">
              <a:spcBef>
                <a:spcPct val="50000"/>
              </a:spcBef>
              <a:spcAft>
                <a:spcPct val="0"/>
              </a:spcAft>
            </a:pPr>
            <a:r>
              <a:rPr lang="en-US" b="1" smtClean="0">
                <a:solidFill>
                  <a:srgbClr val="000000"/>
                </a:solidFill>
                <a:latin typeface="Times New Roman" pitchFamily="18" charset="0"/>
              </a:rPr>
              <a:t>Đốt cháy hoàn toàn 3,1 gam photpho trong không khí (có khí oxi), ta thu được 7,1 gam hợp chất đi photpho pentaoxit(P</a:t>
            </a:r>
            <a:r>
              <a:rPr lang="en-US" b="1" baseline="-25000" smtClean="0">
                <a:solidFill>
                  <a:srgbClr val="000000"/>
                </a:solidFill>
                <a:latin typeface="Times New Roman" pitchFamily="18" charset="0"/>
              </a:rPr>
              <a:t>2</a:t>
            </a:r>
            <a:r>
              <a:rPr lang="en-US" b="1" smtClean="0">
                <a:solidFill>
                  <a:srgbClr val="000000"/>
                </a:solidFill>
                <a:latin typeface="Times New Roman" pitchFamily="18" charset="0"/>
              </a:rPr>
              <a:t>O</a:t>
            </a:r>
            <a:r>
              <a:rPr lang="en-US" b="1" baseline="-25000" smtClean="0">
                <a:solidFill>
                  <a:srgbClr val="000000"/>
                </a:solidFill>
                <a:latin typeface="Times New Roman" pitchFamily="18" charset="0"/>
              </a:rPr>
              <a:t>5</a:t>
            </a:r>
            <a:r>
              <a:rPr lang="en-US" b="1" smtClean="0">
                <a:solidFill>
                  <a:srgbClr val="000000"/>
                </a:solidFill>
                <a:latin typeface="Times New Roman" pitchFamily="18" charset="0"/>
              </a:rPr>
              <a:t>). </a:t>
            </a:r>
          </a:p>
          <a:p>
            <a:pPr fontAlgn="base">
              <a:spcBef>
                <a:spcPct val="50000"/>
              </a:spcBef>
              <a:spcAft>
                <a:spcPct val="0"/>
              </a:spcAft>
            </a:pPr>
            <a:r>
              <a:rPr lang="en-US" b="1" smtClean="0">
                <a:solidFill>
                  <a:srgbClr val="000000"/>
                </a:solidFill>
                <a:latin typeface="Times New Roman" pitchFamily="18" charset="0"/>
              </a:rPr>
              <a:t>	a. Viết phương trình chữ của phản ứng.</a:t>
            </a:r>
          </a:p>
          <a:p>
            <a:pPr fontAlgn="base">
              <a:spcBef>
                <a:spcPct val="50000"/>
              </a:spcBef>
              <a:spcAft>
                <a:spcPct val="0"/>
              </a:spcAft>
            </a:pPr>
            <a:r>
              <a:rPr lang="en-US" b="1" smtClean="0">
                <a:solidFill>
                  <a:srgbClr val="000000"/>
                </a:solidFill>
                <a:latin typeface="Times New Roman" pitchFamily="18" charset="0"/>
              </a:rPr>
              <a:t>	b. Tính khối lượng oxi đã tham gia phản ứng.</a:t>
            </a:r>
          </a:p>
        </p:txBody>
      </p:sp>
      <p:sp>
        <p:nvSpPr>
          <p:cNvPr id="23555" name="Text Box 5"/>
          <p:cNvSpPr txBox="1">
            <a:spLocks noChangeArrowheads="1"/>
          </p:cNvSpPr>
          <p:nvPr/>
        </p:nvSpPr>
        <p:spPr bwMode="auto">
          <a:xfrm>
            <a:off x="3119969" y="404813"/>
            <a:ext cx="595206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r>
              <a:rPr lang="en-US" sz="2400" b="1" smtClean="0">
                <a:solidFill>
                  <a:srgbClr val="FF0000"/>
                </a:solidFill>
                <a:latin typeface="Times New Roman" pitchFamily="18" charset="0"/>
              </a:rPr>
              <a:t>BÀI TẬP HOẠT ĐỘNG NHÓM</a:t>
            </a:r>
          </a:p>
        </p:txBody>
      </p:sp>
      <p:sp>
        <p:nvSpPr>
          <p:cNvPr id="9222" name="Text Box 6"/>
          <p:cNvSpPr txBox="1">
            <a:spLocks noChangeArrowheads="1"/>
          </p:cNvSpPr>
          <p:nvPr/>
        </p:nvSpPr>
        <p:spPr bwMode="auto">
          <a:xfrm>
            <a:off x="5039787" y="2781327"/>
            <a:ext cx="2400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r>
              <a:rPr lang="en-US" sz="1800" b="1" u="sng" smtClean="0">
                <a:solidFill>
                  <a:srgbClr val="FF0000"/>
                </a:solidFill>
                <a:latin typeface="Times New Roman" pitchFamily="18" charset="0"/>
              </a:rPr>
              <a:t>Bài làm</a:t>
            </a:r>
          </a:p>
        </p:txBody>
      </p:sp>
      <p:sp>
        <p:nvSpPr>
          <p:cNvPr id="9223" name="Text Box 7"/>
          <p:cNvSpPr txBox="1">
            <a:spLocks noChangeArrowheads="1"/>
          </p:cNvSpPr>
          <p:nvPr/>
        </p:nvSpPr>
        <p:spPr bwMode="auto">
          <a:xfrm>
            <a:off x="1775902" y="3141663"/>
            <a:ext cx="8832849"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Arial" charset="0"/>
              </a:defRPr>
            </a:lvl1pPr>
            <a:lvl2pPr marL="800100" indent="-342900">
              <a:defRPr sz="2400">
                <a:solidFill>
                  <a:schemeClr val="tx1"/>
                </a:solidFill>
                <a:latin typeface="Arial" charset="0"/>
              </a:defRPr>
            </a:lvl2pPr>
            <a:lvl3pPr marL="1257300" indent="-342900">
              <a:defRPr sz="2400">
                <a:solidFill>
                  <a:schemeClr val="tx1"/>
                </a:solidFill>
                <a:latin typeface="Arial" charset="0"/>
              </a:defRPr>
            </a:lvl3pPr>
            <a:lvl4pPr marL="1714500" indent="-342900">
              <a:defRPr sz="2400">
                <a:solidFill>
                  <a:schemeClr val="tx1"/>
                </a:solidFill>
                <a:latin typeface="Arial" charset="0"/>
              </a:defRPr>
            </a:lvl4pPr>
            <a:lvl5pPr marL="2171700" indent="-342900">
              <a:defRPr sz="2400">
                <a:solidFill>
                  <a:schemeClr val="tx1"/>
                </a:solidFill>
                <a:latin typeface="Arial" charset="0"/>
              </a:defRPr>
            </a:lvl5pPr>
            <a:lvl6pPr marL="2628900" indent="-342900" eaLnBrk="0" fontAlgn="base" hangingPunct="0">
              <a:spcBef>
                <a:spcPct val="0"/>
              </a:spcBef>
              <a:spcAft>
                <a:spcPct val="0"/>
              </a:spcAft>
              <a:defRPr sz="2400">
                <a:solidFill>
                  <a:schemeClr val="tx1"/>
                </a:solidFill>
                <a:latin typeface="Arial" charset="0"/>
              </a:defRPr>
            </a:lvl6pPr>
            <a:lvl7pPr marL="3086100" indent="-342900" eaLnBrk="0" fontAlgn="base" hangingPunct="0">
              <a:spcBef>
                <a:spcPct val="0"/>
              </a:spcBef>
              <a:spcAft>
                <a:spcPct val="0"/>
              </a:spcAft>
              <a:defRPr sz="2400">
                <a:solidFill>
                  <a:schemeClr val="tx1"/>
                </a:solidFill>
                <a:latin typeface="Arial" charset="0"/>
              </a:defRPr>
            </a:lvl7pPr>
            <a:lvl8pPr marL="3543300" indent="-342900" eaLnBrk="0" fontAlgn="base" hangingPunct="0">
              <a:spcBef>
                <a:spcPct val="0"/>
              </a:spcBef>
              <a:spcAft>
                <a:spcPct val="0"/>
              </a:spcAft>
              <a:defRPr sz="2400">
                <a:solidFill>
                  <a:schemeClr val="tx1"/>
                </a:solidFill>
                <a:latin typeface="Arial" charset="0"/>
              </a:defRPr>
            </a:lvl8pPr>
            <a:lvl9pPr marL="4000500" indent="-342900" eaLnBrk="0" fontAlgn="base" hangingPunct="0">
              <a:spcBef>
                <a:spcPct val="0"/>
              </a:spcBef>
              <a:spcAft>
                <a:spcPct val="0"/>
              </a:spcAft>
              <a:defRPr sz="2400">
                <a:solidFill>
                  <a:schemeClr val="tx1"/>
                </a:solidFill>
                <a:latin typeface="Arial" charset="0"/>
              </a:defRPr>
            </a:lvl9pPr>
          </a:lstStyle>
          <a:p>
            <a:pPr fontAlgn="base">
              <a:spcBef>
                <a:spcPct val="50000"/>
              </a:spcBef>
              <a:spcAft>
                <a:spcPct val="0"/>
              </a:spcAft>
            </a:pPr>
            <a:r>
              <a:rPr lang="en-US" sz="1800" smtClean="0">
                <a:solidFill>
                  <a:srgbClr val="000000"/>
                </a:solidFill>
                <a:latin typeface="Times New Roman" pitchFamily="18" charset="0"/>
              </a:rPr>
              <a:t>a. Phương trình chữ của phản ứng:</a:t>
            </a:r>
          </a:p>
          <a:p>
            <a:pPr fontAlgn="base">
              <a:spcBef>
                <a:spcPct val="50000"/>
              </a:spcBef>
              <a:spcAft>
                <a:spcPct val="0"/>
              </a:spcAft>
            </a:pPr>
            <a:r>
              <a:rPr lang="en-US" sz="1800" smtClean="0">
                <a:solidFill>
                  <a:srgbClr val="000000"/>
                </a:solidFill>
                <a:latin typeface="Times New Roman" pitchFamily="18" charset="0"/>
              </a:rPr>
              <a:t>	</a:t>
            </a:r>
            <a:r>
              <a:rPr lang="en-US" sz="2000" smtClean="0">
                <a:solidFill>
                  <a:srgbClr val="003399"/>
                </a:solidFill>
                <a:latin typeface="Times New Roman" pitchFamily="18" charset="0"/>
              </a:rPr>
              <a:t>Photpho + oxi          </a:t>
            </a:r>
            <a:r>
              <a:rPr lang="en-US" sz="2000" baseline="30000" smtClean="0">
                <a:solidFill>
                  <a:srgbClr val="003399"/>
                </a:solidFill>
                <a:latin typeface="Times New Roman" pitchFamily="18" charset="0"/>
              </a:rPr>
              <a:t>to</a:t>
            </a:r>
            <a:r>
              <a:rPr lang="en-US" sz="2000" smtClean="0">
                <a:solidFill>
                  <a:srgbClr val="003399"/>
                </a:solidFill>
                <a:latin typeface="Times New Roman" pitchFamily="18" charset="0"/>
              </a:rPr>
              <a:t>		Điphotpho pentaoxit</a:t>
            </a:r>
          </a:p>
        </p:txBody>
      </p:sp>
      <p:sp>
        <p:nvSpPr>
          <p:cNvPr id="9224" name="Line 8"/>
          <p:cNvSpPr>
            <a:spLocks noChangeShapeType="1"/>
          </p:cNvSpPr>
          <p:nvPr/>
        </p:nvSpPr>
        <p:spPr bwMode="auto">
          <a:xfrm>
            <a:off x="4078834" y="3851275"/>
            <a:ext cx="768351"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smtClean="0">
              <a:solidFill>
                <a:srgbClr val="000000"/>
              </a:solidFill>
            </a:endParaRPr>
          </a:p>
        </p:txBody>
      </p:sp>
      <p:sp>
        <p:nvSpPr>
          <p:cNvPr id="9225" name="Text Box 9"/>
          <p:cNvSpPr txBox="1">
            <a:spLocks noChangeArrowheads="1"/>
          </p:cNvSpPr>
          <p:nvPr/>
        </p:nvSpPr>
        <p:spPr bwMode="auto">
          <a:xfrm>
            <a:off x="1775902" y="4149752"/>
            <a:ext cx="8352367"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r>
              <a:rPr lang="en-US" sz="1800" smtClean="0">
                <a:solidFill>
                  <a:srgbClr val="000000"/>
                </a:solidFill>
                <a:latin typeface="Times New Roman" pitchFamily="18" charset="0"/>
              </a:rPr>
              <a:t>b. Theo định luật bảo toàn khối lượng ta có:</a:t>
            </a:r>
          </a:p>
          <a:p>
            <a:pPr fontAlgn="base">
              <a:spcBef>
                <a:spcPct val="50000"/>
              </a:spcBef>
              <a:spcAft>
                <a:spcPct val="0"/>
              </a:spcAft>
            </a:pPr>
            <a:r>
              <a:rPr lang="en-US" sz="1800" smtClean="0">
                <a:solidFill>
                  <a:srgbClr val="000000"/>
                </a:solidFill>
                <a:latin typeface="Times New Roman" pitchFamily="18" charset="0"/>
              </a:rPr>
              <a:t>	</a:t>
            </a:r>
            <a:r>
              <a:rPr lang="en-US" sz="2000" smtClean="0">
                <a:solidFill>
                  <a:srgbClr val="003399"/>
                </a:solidFill>
                <a:latin typeface="Times New Roman" pitchFamily="18" charset="0"/>
              </a:rPr>
              <a:t>m </a:t>
            </a:r>
            <a:r>
              <a:rPr lang="en-US" sz="2000" baseline="-25000" smtClean="0">
                <a:solidFill>
                  <a:srgbClr val="003399"/>
                </a:solidFill>
                <a:latin typeface="Times New Roman" pitchFamily="18" charset="0"/>
              </a:rPr>
              <a:t>photpho</a:t>
            </a:r>
            <a:r>
              <a:rPr lang="en-US" sz="2000" smtClean="0">
                <a:solidFill>
                  <a:srgbClr val="003399"/>
                </a:solidFill>
                <a:latin typeface="Times New Roman" pitchFamily="18" charset="0"/>
              </a:rPr>
              <a:t> + m </a:t>
            </a:r>
            <a:r>
              <a:rPr lang="en-US" sz="2000" baseline="-25000" smtClean="0">
                <a:solidFill>
                  <a:srgbClr val="003399"/>
                </a:solidFill>
                <a:latin typeface="Times New Roman" pitchFamily="18" charset="0"/>
              </a:rPr>
              <a:t>oxi         </a:t>
            </a:r>
            <a:r>
              <a:rPr lang="en-US" sz="2000" smtClean="0">
                <a:solidFill>
                  <a:srgbClr val="003399"/>
                </a:solidFill>
                <a:latin typeface="Times New Roman" pitchFamily="18" charset="0"/>
              </a:rPr>
              <a:t> =       m </a:t>
            </a:r>
            <a:r>
              <a:rPr lang="en-US" sz="2000" baseline="-25000" smtClean="0">
                <a:solidFill>
                  <a:srgbClr val="003399"/>
                </a:solidFill>
                <a:latin typeface="Times New Roman" pitchFamily="18" charset="0"/>
              </a:rPr>
              <a:t>điphotpho</a:t>
            </a:r>
            <a:r>
              <a:rPr lang="en-US" sz="2000" smtClean="0">
                <a:solidFill>
                  <a:srgbClr val="003399"/>
                </a:solidFill>
                <a:latin typeface="Times New Roman" pitchFamily="18" charset="0"/>
              </a:rPr>
              <a:t> </a:t>
            </a:r>
            <a:r>
              <a:rPr lang="en-US" sz="2000" baseline="-25000" smtClean="0">
                <a:solidFill>
                  <a:srgbClr val="003399"/>
                </a:solidFill>
                <a:latin typeface="Times New Roman" pitchFamily="18" charset="0"/>
              </a:rPr>
              <a:t>pentaoxit</a:t>
            </a:r>
            <a:r>
              <a:rPr lang="en-US" sz="2000" smtClean="0">
                <a:solidFill>
                  <a:srgbClr val="003399"/>
                </a:solidFill>
                <a:latin typeface="Times New Roman" pitchFamily="18" charset="0"/>
              </a:rPr>
              <a:t>	</a:t>
            </a:r>
          </a:p>
        </p:txBody>
      </p:sp>
      <p:sp>
        <p:nvSpPr>
          <p:cNvPr id="9229" name="Text Box 13"/>
          <p:cNvSpPr txBox="1">
            <a:spLocks noChangeArrowheads="1"/>
          </p:cNvSpPr>
          <p:nvPr/>
        </p:nvSpPr>
        <p:spPr bwMode="auto">
          <a:xfrm>
            <a:off x="3119969" y="5084790"/>
            <a:ext cx="508846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r>
              <a:rPr lang="en-US" sz="2000" smtClean="0">
                <a:solidFill>
                  <a:srgbClr val="003399"/>
                </a:solidFill>
                <a:latin typeface="Times New Roman" pitchFamily="18" charset="0"/>
              </a:rPr>
              <a:t>3,1      + m</a:t>
            </a:r>
            <a:r>
              <a:rPr lang="en-US" sz="2000" baseline="-25000" smtClean="0">
                <a:solidFill>
                  <a:srgbClr val="003399"/>
                </a:solidFill>
                <a:latin typeface="Times New Roman" pitchFamily="18" charset="0"/>
              </a:rPr>
              <a:t> oxi</a:t>
            </a:r>
            <a:r>
              <a:rPr lang="en-US" sz="2000" smtClean="0">
                <a:solidFill>
                  <a:srgbClr val="003399"/>
                </a:solidFill>
                <a:latin typeface="Times New Roman" pitchFamily="18" charset="0"/>
              </a:rPr>
              <a:t>       =        7,1</a:t>
            </a:r>
          </a:p>
        </p:txBody>
      </p:sp>
      <p:sp>
        <p:nvSpPr>
          <p:cNvPr id="9230" name="Text Box 14"/>
          <p:cNvSpPr txBox="1">
            <a:spLocks noChangeArrowheads="1"/>
          </p:cNvSpPr>
          <p:nvPr/>
        </p:nvSpPr>
        <p:spPr bwMode="auto">
          <a:xfrm>
            <a:off x="3215217" y="5589615"/>
            <a:ext cx="6720416"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pPr>
            <a:r>
              <a:rPr lang="en-US" sz="2000" smtClean="0">
                <a:solidFill>
                  <a:srgbClr val="003399"/>
                </a:solidFill>
                <a:latin typeface="Times New Roman" pitchFamily="18" charset="0"/>
              </a:rPr>
              <a:t>=&gt;    m </a:t>
            </a:r>
            <a:r>
              <a:rPr lang="en-US" sz="2000" baseline="-25000" smtClean="0">
                <a:solidFill>
                  <a:srgbClr val="003399"/>
                </a:solidFill>
                <a:latin typeface="Times New Roman" pitchFamily="18" charset="0"/>
              </a:rPr>
              <a:t>oxi                    </a:t>
            </a:r>
            <a:r>
              <a:rPr lang="en-US" sz="2000" smtClean="0">
                <a:solidFill>
                  <a:srgbClr val="003399"/>
                </a:solidFill>
                <a:latin typeface="Times New Roman" pitchFamily="18" charset="0"/>
              </a:rPr>
              <a:t>=  7,1 – 3,1 =  4 (g)</a:t>
            </a:r>
          </a:p>
          <a:p>
            <a:pPr fontAlgn="base">
              <a:spcBef>
                <a:spcPct val="50000"/>
              </a:spcBef>
              <a:spcAft>
                <a:spcPct val="0"/>
              </a:spcAft>
            </a:pPr>
            <a:endParaRPr lang="en-US" sz="2000" smtClean="0">
              <a:solidFill>
                <a:srgbClr val="003399"/>
              </a:solidFill>
              <a:latin typeface="Times New Roman" pitchFamily="18" charset="0"/>
            </a:endParaRPr>
          </a:p>
        </p:txBody>
      </p:sp>
      <p:sp>
        <p:nvSpPr>
          <p:cNvPr id="23562" name="AutoShape 16"/>
          <p:cNvSpPr>
            <a:spLocks noChangeArrowheads="1"/>
          </p:cNvSpPr>
          <p:nvPr/>
        </p:nvSpPr>
        <p:spPr bwMode="auto">
          <a:xfrm>
            <a:off x="527052" y="333402"/>
            <a:ext cx="11040533" cy="6119813"/>
          </a:xfrm>
          <a:prstGeom prst="roundRect">
            <a:avLst>
              <a:gd name="adj" fmla="val 16667"/>
            </a:avLst>
          </a:prstGeom>
          <a:noFill/>
          <a:ln w="28575">
            <a:solidFill>
              <a:srgbClr val="00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graphicFrame>
        <p:nvGraphicFramePr>
          <p:cNvPr id="23563" name="Object 17"/>
          <p:cNvGraphicFramePr>
            <a:graphicFrameLocks noGrp="1" noChangeAspect="1"/>
          </p:cNvGraphicFramePr>
          <p:nvPr>
            <p:ph sz="quarter" idx="1"/>
          </p:nvPr>
        </p:nvGraphicFramePr>
        <p:xfrm>
          <a:off x="3225800" y="2584450"/>
          <a:ext cx="152400" cy="215900"/>
        </p:xfrm>
        <a:graphic>
          <a:graphicData uri="http://schemas.openxmlformats.org/presentationml/2006/ole">
            <mc:AlternateContent xmlns:mc="http://schemas.openxmlformats.org/markup-compatibility/2006">
              <mc:Choice xmlns:v="urn:schemas-microsoft-com:vml" Requires="v">
                <p:oleObj spid="_x0000_s2076"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800" y="2584450"/>
                        <a:ext cx="152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68" name="Object 29"/>
          <p:cNvGraphicFramePr>
            <a:graphicFrameLocks noChangeAspect="1"/>
          </p:cNvGraphicFramePr>
          <p:nvPr/>
        </p:nvGraphicFramePr>
        <p:xfrm>
          <a:off x="6019800" y="3321050"/>
          <a:ext cx="152400" cy="215900"/>
        </p:xfrm>
        <a:graphic>
          <a:graphicData uri="http://schemas.openxmlformats.org/presentationml/2006/ole">
            <mc:AlternateContent xmlns:mc="http://schemas.openxmlformats.org/markup-compatibility/2006">
              <mc:Choice xmlns:v="urn:schemas-microsoft-com:vml" Requires="v">
                <p:oleObj spid="_x0000_s2077" name="Equation" r:id="rId5" imgW="114151" imgH="215619" progId="Equation.3">
                  <p:embed/>
                </p:oleObj>
              </mc:Choice>
              <mc:Fallback>
                <p:oleObj name="Equation" r:id="rId5"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21050"/>
                        <a:ext cx="152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368484383"/>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220"/>
                                        </p:tgtEl>
                                        <p:attrNameLst>
                                          <p:attrName>style.visibility</p:attrName>
                                        </p:attrNameLst>
                                      </p:cBhvr>
                                      <p:to>
                                        <p:strVal val="visible"/>
                                      </p:to>
                                    </p:set>
                                    <p:anim calcmode="discrete" valueType="clr">
                                      <p:cBhvr override="childStyle">
                                        <p:cTn id="7" dur="80"/>
                                        <p:tgtEl>
                                          <p:spTgt spid="922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20"/>
                                        </p:tgtEl>
                                        <p:attrNameLst>
                                          <p:attrName>fillcolor</p:attrName>
                                        </p:attrNameLst>
                                      </p:cBhvr>
                                      <p:tavLst>
                                        <p:tav tm="0">
                                          <p:val>
                                            <p:clrVal>
                                              <a:schemeClr val="accent2"/>
                                            </p:clrVal>
                                          </p:val>
                                        </p:tav>
                                        <p:tav tm="50000">
                                          <p:val>
                                            <p:clrVal>
                                              <a:schemeClr val="hlink"/>
                                            </p:clrVal>
                                          </p:val>
                                        </p:tav>
                                      </p:tavLst>
                                    </p:anim>
                                    <p:set>
                                      <p:cBhvr>
                                        <p:cTn id="9" dur="80"/>
                                        <p:tgtEl>
                                          <p:spTgt spid="922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grpId="0" nodeType="clickEffect">
                                  <p:stCondLst>
                                    <p:cond delay="0"/>
                                  </p:stCondLst>
                                  <p:childTnLst>
                                    <p:set>
                                      <p:cBhvr>
                                        <p:cTn id="13" dur="1" fill="hold">
                                          <p:stCondLst>
                                            <p:cond delay="0"/>
                                          </p:stCondLst>
                                        </p:cTn>
                                        <p:tgtEl>
                                          <p:spTgt spid="9222"/>
                                        </p:tgtEl>
                                        <p:attrNameLst>
                                          <p:attrName>style.visibility</p:attrName>
                                        </p:attrNameLst>
                                      </p:cBhvr>
                                      <p:to>
                                        <p:strVal val="visible"/>
                                      </p:to>
                                    </p:set>
                                    <p:anim calcmode="lin" valueType="num">
                                      <p:cBhvr>
                                        <p:cTn id="14" dur="500" fill="hold"/>
                                        <p:tgtEl>
                                          <p:spTgt spid="9222"/>
                                        </p:tgtEl>
                                        <p:attrNameLst>
                                          <p:attrName>ppt_w</p:attrName>
                                        </p:attrNameLst>
                                      </p:cBhvr>
                                      <p:tavLst>
                                        <p:tav tm="0">
                                          <p:val>
                                            <p:strVal val="#ppt_w*0.05"/>
                                          </p:val>
                                        </p:tav>
                                        <p:tav tm="100000">
                                          <p:val>
                                            <p:strVal val="#ppt_w"/>
                                          </p:val>
                                        </p:tav>
                                      </p:tavLst>
                                    </p:anim>
                                    <p:anim calcmode="lin" valueType="num">
                                      <p:cBhvr>
                                        <p:cTn id="15" dur="500" fill="hold"/>
                                        <p:tgtEl>
                                          <p:spTgt spid="9222"/>
                                        </p:tgtEl>
                                        <p:attrNameLst>
                                          <p:attrName>ppt_h</p:attrName>
                                        </p:attrNameLst>
                                      </p:cBhvr>
                                      <p:tavLst>
                                        <p:tav tm="0">
                                          <p:val>
                                            <p:strVal val="#ppt_h"/>
                                          </p:val>
                                        </p:tav>
                                        <p:tav tm="100000">
                                          <p:val>
                                            <p:strVal val="#ppt_h"/>
                                          </p:val>
                                        </p:tav>
                                      </p:tavLst>
                                    </p:anim>
                                    <p:anim calcmode="lin" valueType="num">
                                      <p:cBhvr>
                                        <p:cTn id="16" dur="500" fill="hold"/>
                                        <p:tgtEl>
                                          <p:spTgt spid="9222"/>
                                        </p:tgtEl>
                                        <p:attrNameLst>
                                          <p:attrName>ppt_x</p:attrName>
                                        </p:attrNameLst>
                                      </p:cBhvr>
                                      <p:tavLst>
                                        <p:tav tm="0">
                                          <p:val>
                                            <p:strVal val="#ppt_x-.2"/>
                                          </p:val>
                                        </p:tav>
                                        <p:tav tm="100000">
                                          <p:val>
                                            <p:strVal val="#ppt_x"/>
                                          </p:val>
                                        </p:tav>
                                      </p:tavLst>
                                    </p:anim>
                                    <p:anim calcmode="lin" valueType="num">
                                      <p:cBhvr>
                                        <p:cTn id="17" dur="500" fill="hold"/>
                                        <p:tgtEl>
                                          <p:spTgt spid="9222"/>
                                        </p:tgtEl>
                                        <p:attrNameLst>
                                          <p:attrName>ppt_y</p:attrName>
                                        </p:attrNameLst>
                                      </p:cBhvr>
                                      <p:tavLst>
                                        <p:tav tm="0">
                                          <p:val>
                                            <p:strVal val="#ppt_y"/>
                                          </p:val>
                                        </p:tav>
                                        <p:tav tm="100000">
                                          <p:val>
                                            <p:strVal val="#ppt_y"/>
                                          </p:val>
                                        </p:tav>
                                      </p:tavLst>
                                    </p:anim>
                                    <p:animEffect transition="in" filter="fade">
                                      <p:cBhvr>
                                        <p:cTn id="18" dur="500"/>
                                        <p:tgtEl>
                                          <p:spTgt spid="9222"/>
                                        </p:tgtEl>
                                      </p:cBhvr>
                                    </p:animEffect>
                                  </p:childTnLst>
                                </p:cTn>
                              </p:par>
                            </p:childTnLst>
                          </p:cTn>
                        </p:par>
                        <p:par>
                          <p:cTn id="19" fill="hold" nodeType="afterGroup">
                            <p:stCondLst>
                              <p:cond delay="500"/>
                            </p:stCondLst>
                            <p:childTnLst>
                              <p:par>
                                <p:cTn id="20" presetID="31" presetClass="entr" presetSubtype="0" fill="hold" grpId="0" nodeType="afterEffect">
                                  <p:stCondLst>
                                    <p:cond delay="0"/>
                                  </p:stCondLst>
                                  <p:iterate type="lt">
                                    <p:tmPct val="5000"/>
                                  </p:iterate>
                                  <p:childTnLst>
                                    <p:set>
                                      <p:cBhvr>
                                        <p:cTn id="21" dur="1" fill="hold">
                                          <p:stCondLst>
                                            <p:cond delay="0"/>
                                          </p:stCondLst>
                                        </p:cTn>
                                        <p:tgtEl>
                                          <p:spTgt spid="9223"/>
                                        </p:tgtEl>
                                        <p:attrNameLst>
                                          <p:attrName>style.visibility</p:attrName>
                                        </p:attrNameLst>
                                      </p:cBhvr>
                                      <p:to>
                                        <p:strVal val="visible"/>
                                      </p:to>
                                    </p:set>
                                    <p:anim calcmode="lin" valueType="num">
                                      <p:cBhvr>
                                        <p:cTn id="22" dur="1000" fill="hold"/>
                                        <p:tgtEl>
                                          <p:spTgt spid="9223"/>
                                        </p:tgtEl>
                                        <p:attrNameLst>
                                          <p:attrName>ppt_w</p:attrName>
                                        </p:attrNameLst>
                                      </p:cBhvr>
                                      <p:tavLst>
                                        <p:tav tm="0">
                                          <p:val>
                                            <p:fltVal val="0"/>
                                          </p:val>
                                        </p:tav>
                                        <p:tav tm="100000">
                                          <p:val>
                                            <p:strVal val="#ppt_w"/>
                                          </p:val>
                                        </p:tav>
                                      </p:tavLst>
                                    </p:anim>
                                    <p:anim calcmode="lin" valueType="num">
                                      <p:cBhvr>
                                        <p:cTn id="23" dur="1000" fill="hold"/>
                                        <p:tgtEl>
                                          <p:spTgt spid="9223"/>
                                        </p:tgtEl>
                                        <p:attrNameLst>
                                          <p:attrName>ppt_h</p:attrName>
                                        </p:attrNameLst>
                                      </p:cBhvr>
                                      <p:tavLst>
                                        <p:tav tm="0">
                                          <p:val>
                                            <p:fltVal val="0"/>
                                          </p:val>
                                        </p:tav>
                                        <p:tav tm="100000">
                                          <p:val>
                                            <p:strVal val="#ppt_h"/>
                                          </p:val>
                                        </p:tav>
                                      </p:tavLst>
                                    </p:anim>
                                    <p:anim calcmode="lin" valueType="num">
                                      <p:cBhvr>
                                        <p:cTn id="24" dur="1000" fill="hold"/>
                                        <p:tgtEl>
                                          <p:spTgt spid="9223"/>
                                        </p:tgtEl>
                                        <p:attrNameLst>
                                          <p:attrName>style.rotation</p:attrName>
                                        </p:attrNameLst>
                                      </p:cBhvr>
                                      <p:tavLst>
                                        <p:tav tm="0">
                                          <p:val>
                                            <p:fltVal val="90"/>
                                          </p:val>
                                        </p:tav>
                                        <p:tav tm="100000">
                                          <p:val>
                                            <p:fltVal val="0"/>
                                          </p:val>
                                        </p:tav>
                                      </p:tavLst>
                                    </p:anim>
                                    <p:animEffect transition="in" filter="fade">
                                      <p:cBhvr>
                                        <p:cTn id="25" dur="1000"/>
                                        <p:tgtEl>
                                          <p:spTgt spid="9223"/>
                                        </p:tgtEl>
                                      </p:cBhvr>
                                    </p:animEffect>
                                  </p:childTnLst>
                                </p:cTn>
                              </p:par>
                              <p:par>
                                <p:cTn id="26" presetID="31" presetClass="entr" presetSubtype="0" fill="hold" grpId="0" nodeType="withEffect">
                                  <p:stCondLst>
                                    <p:cond delay="0"/>
                                  </p:stCondLst>
                                  <p:iterate type="lt">
                                    <p:tmPct val="5000"/>
                                  </p:iterate>
                                  <p:childTnLst>
                                    <p:set>
                                      <p:cBhvr>
                                        <p:cTn id="27" dur="1" fill="hold">
                                          <p:stCondLst>
                                            <p:cond delay="0"/>
                                          </p:stCondLst>
                                        </p:cTn>
                                        <p:tgtEl>
                                          <p:spTgt spid="9224"/>
                                        </p:tgtEl>
                                        <p:attrNameLst>
                                          <p:attrName>style.visibility</p:attrName>
                                        </p:attrNameLst>
                                      </p:cBhvr>
                                      <p:to>
                                        <p:strVal val="visible"/>
                                      </p:to>
                                    </p:set>
                                    <p:anim calcmode="lin" valueType="num">
                                      <p:cBhvr>
                                        <p:cTn id="28" dur="1000" fill="hold"/>
                                        <p:tgtEl>
                                          <p:spTgt spid="9224"/>
                                        </p:tgtEl>
                                        <p:attrNameLst>
                                          <p:attrName>ppt_w</p:attrName>
                                        </p:attrNameLst>
                                      </p:cBhvr>
                                      <p:tavLst>
                                        <p:tav tm="0">
                                          <p:val>
                                            <p:fltVal val="0"/>
                                          </p:val>
                                        </p:tav>
                                        <p:tav tm="100000">
                                          <p:val>
                                            <p:strVal val="#ppt_w"/>
                                          </p:val>
                                        </p:tav>
                                      </p:tavLst>
                                    </p:anim>
                                    <p:anim calcmode="lin" valueType="num">
                                      <p:cBhvr>
                                        <p:cTn id="29" dur="1000" fill="hold"/>
                                        <p:tgtEl>
                                          <p:spTgt spid="9224"/>
                                        </p:tgtEl>
                                        <p:attrNameLst>
                                          <p:attrName>ppt_h</p:attrName>
                                        </p:attrNameLst>
                                      </p:cBhvr>
                                      <p:tavLst>
                                        <p:tav tm="0">
                                          <p:val>
                                            <p:fltVal val="0"/>
                                          </p:val>
                                        </p:tav>
                                        <p:tav tm="100000">
                                          <p:val>
                                            <p:strVal val="#ppt_h"/>
                                          </p:val>
                                        </p:tav>
                                      </p:tavLst>
                                    </p:anim>
                                    <p:anim calcmode="lin" valueType="num">
                                      <p:cBhvr>
                                        <p:cTn id="30" dur="1000" fill="hold"/>
                                        <p:tgtEl>
                                          <p:spTgt spid="9224"/>
                                        </p:tgtEl>
                                        <p:attrNameLst>
                                          <p:attrName>style.rotation</p:attrName>
                                        </p:attrNameLst>
                                      </p:cBhvr>
                                      <p:tavLst>
                                        <p:tav tm="0">
                                          <p:val>
                                            <p:fltVal val="90"/>
                                          </p:val>
                                        </p:tav>
                                        <p:tav tm="100000">
                                          <p:val>
                                            <p:fltVal val="0"/>
                                          </p:val>
                                        </p:tav>
                                      </p:tavLst>
                                    </p:anim>
                                    <p:animEffect transition="in" filter="fade">
                                      <p:cBhvr>
                                        <p:cTn id="31" dur="1000"/>
                                        <p:tgtEl>
                                          <p:spTgt spid="9224"/>
                                        </p:tgtEl>
                                      </p:cBhvr>
                                    </p:animEffect>
                                  </p:childTnLst>
                                </p:cTn>
                              </p:par>
                            </p:childTnLst>
                          </p:cTn>
                        </p:par>
                        <p:par>
                          <p:cTn id="32" fill="hold" nodeType="afterGroup">
                            <p:stCondLst>
                              <p:cond delay="4350"/>
                            </p:stCondLst>
                            <p:childTnLst>
                              <p:par>
                                <p:cTn id="33" presetID="27" presetClass="entr" presetSubtype="0" fill="hold" nodeType="afterEffect">
                                  <p:stCondLst>
                                    <p:cond delay="0"/>
                                  </p:stCondLst>
                                  <p:iterate type="lt">
                                    <p:tmPct val="50000"/>
                                  </p:iterate>
                                  <p:childTnLst>
                                    <p:set>
                                      <p:cBhvr>
                                        <p:cTn id="34" dur="1" fill="hold">
                                          <p:stCondLst>
                                            <p:cond delay="0"/>
                                          </p:stCondLst>
                                        </p:cTn>
                                        <p:tgtEl>
                                          <p:spTgt spid="9225">
                                            <p:txEl>
                                              <p:pRg st="0" end="0"/>
                                            </p:txEl>
                                          </p:spTgt>
                                        </p:tgtEl>
                                        <p:attrNameLst>
                                          <p:attrName>style.visibility</p:attrName>
                                        </p:attrNameLst>
                                      </p:cBhvr>
                                      <p:to>
                                        <p:strVal val="visible"/>
                                      </p:to>
                                    </p:set>
                                    <p:anim calcmode="discrete" valueType="clr">
                                      <p:cBhvr override="childStyle">
                                        <p:cTn id="35" dur="80"/>
                                        <p:tgtEl>
                                          <p:spTgt spid="922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225">
                                            <p:txEl>
                                              <p:pRg st="0" end="0"/>
                                            </p:txEl>
                                          </p:spTgt>
                                        </p:tgtEl>
                                        <p:attrNameLst>
                                          <p:attrName>fillcolor</p:attrName>
                                        </p:attrNameLst>
                                      </p:cBhvr>
                                      <p:tavLst>
                                        <p:tav tm="0">
                                          <p:val>
                                            <p:clrVal>
                                              <a:schemeClr val="accent2"/>
                                            </p:clrVal>
                                          </p:val>
                                        </p:tav>
                                        <p:tav tm="50000">
                                          <p:val>
                                            <p:clrVal>
                                              <a:schemeClr val="hlink"/>
                                            </p:clrVal>
                                          </p:val>
                                        </p:tav>
                                      </p:tavLst>
                                    </p:anim>
                                    <p:set>
                                      <p:cBhvr>
                                        <p:cTn id="37" dur="80"/>
                                        <p:tgtEl>
                                          <p:spTgt spid="9225">
                                            <p:txEl>
                                              <p:pRg st="0" end="0"/>
                                            </p:txEl>
                                          </p:spTgt>
                                        </p:tgtEl>
                                        <p:attrNameLst>
                                          <p:attrName>fill.type</p:attrName>
                                        </p:attrNameLst>
                                      </p:cBhvr>
                                      <p:to>
                                        <p:strVal val="solid"/>
                                      </p:to>
                                    </p:set>
                                  </p:childTnLst>
                                </p:cTn>
                              </p:par>
                            </p:childTnLst>
                          </p:cTn>
                        </p:par>
                        <p:par>
                          <p:cTn id="38" fill="hold" nodeType="afterGroup">
                            <p:stCondLst>
                              <p:cond delay="5790"/>
                            </p:stCondLst>
                            <p:childTnLst>
                              <p:par>
                                <p:cTn id="39" presetID="27" presetClass="entr" presetSubtype="0" fill="hold" nodeType="afterEffect">
                                  <p:stCondLst>
                                    <p:cond delay="0"/>
                                  </p:stCondLst>
                                  <p:iterate type="lt">
                                    <p:tmPct val="50000"/>
                                  </p:iterate>
                                  <p:childTnLst>
                                    <p:set>
                                      <p:cBhvr>
                                        <p:cTn id="40" dur="1" fill="hold">
                                          <p:stCondLst>
                                            <p:cond delay="0"/>
                                          </p:stCondLst>
                                        </p:cTn>
                                        <p:tgtEl>
                                          <p:spTgt spid="9225">
                                            <p:txEl>
                                              <p:pRg st="1" end="1"/>
                                            </p:txEl>
                                          </p:spTgt>
                                        </p:tgtEl>
                                        <p:attrNameLst>
                                          <p:attrName>style.visibility</p:attrName>
                                        </p:attrNameLst>
                                      </p:cBhvr>
                                      <p:to>
                                        <p:strVal val="visible"/>
                                      </p:to>
                                    </p:set>
                                    <p:anim calcmode="discrete" valueType="clr">
                                      <p:cBhvr override="childStyle">
                                        <p:cTn id="41" dur="80"/>
                                        <p:tgtEl>
                                          <p:spTgt spid="922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9225">
                                            <p:txEl>
                                              <p:pRg st="1" end="1"/>
                                            </p:txEl>
                                          </p:spTgt>
                                        </p:tgtEl>
                                        <p:attrNameLst>
                                          <p:attrName>fillcolor</p:attrName>
                                        </p:attrNameLst>
                                      </p:cBhvr>
                                      <p:tavLst>
                                        <p:tav tm="0">
                                          <p:val>
                                            <p:clrVal>
                                              <a:schemeClr val="accent2"/>
                                            </p:clrVal>
                                          </p:val>
                                        </p:tav>
                                        <p:tav tm="50000">
                                          <p:val>
                                            <p:clrVal>
                                              <a:schemeClr val="hlink"/>
                                            </p:clrVal>
                                          </p:val>
                                        </p:tav>
                                      </p:tavLst>
                                    </p:anim>
                                    <p:set>
                                      <p:cBhvr>
                                        <p:cTn id="43" dur="80"/>
                                        <p:tgtEl>
                                          <p:spTgt spid="9225">
                                            <p:txEl>
                                              <p:pRg st="1" end="1"/>
                                            </p:txEl>
                                          </p:spTgt>
                                        </p:tgtEl>
                                        <p:attrNameLst>
                                          <p:attrName>fill.type</p:attrName>
                                        </p:attrNameLst>
                                      </p:cBhvr>
                                      <p:to>
                                        <p:strVal val="solid"/>
                                      </p:to>
                                    </p:set>
                                  </p:childTnLst>
                                </p:cTn>
                              </p:par>
                            </p:childTnLst>
                          </p:cTn>
                        </p:par>
                        <p:par>
                          <p:cTn id="44" fill="hold" nodeType="afterGroup">
                            <p:stCondLst>
                              <p:cond delay="7150"/>
                            </p:stCondLst>
                            <p:childTnLst>
                              <p:par>
                                <p:cTn id="45" presetID="27" presetClass="entr" presetSubtype="0" fill="hold" nodeType="afterEffect">
                                  <p:stCondLst>
                                    <p:cond delay="0"/>
                                  </p:stCondLst>
                                  <p:iterate type="lt">
                                    <p:tmPct val="50000"/>
                                  </p:iterate>
                                  <p:childTnLst>
                                    <p:set>
                                      <p:cBhvr>
                                        <p:cTn id="46" dur="1" fill="hold">
                                          <p:stCondLst>
                                            <p:cond delay="0"/>
                                          </p:stCondLst>
                                        </p:cTn>
                                        <p:tgtEl>
                                          <p:spTgt spid="9229">
                                            <p:txEl>
                                              <p:pRg st="0" end="0"/>
                                            </p:txEl>
                                          </p:spTgt>
                                        </p:tgtEl>
                                        <p:attrNameLst>
                                          <p:attrName>style.visibility</p:attrName>
                                        </p:attrNameLst>
                                      </p:cBhvr>
                                      <p:to>
                                        <p:strVal val="visible"/>
                                      </p:to>
                                    </p:set>
                                    <p:anim calcmode="discrete" valueType="clr">
                                      <p:cBhvr override="childStyle">
                                        <p:cTn id="47" dur="80"/>
                                        <p:tgtEl>
                                          <p:spTgt spid="92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9229">
                                            <p:txEl>
                                              <p:pRg st="0" end="0"/>
                                            </p:txEl>
                                          </p:spTgt>
                                        </p:tgtEl>
                                        <p:attrNameLst>
                                          <p:attrName>fillcolor</p:attrName>
                                        </p:attrNameLst>
                                      </p:cBhvr>
                                      <p:tavLst>
                                        <p:tav tm="0">
                                          <p:val>
                                            <p:clrVal>
                                              <a:schemeClr val="accent2"/>
                                            </p:clrVal>
                                          </p:val>
                                        </p:tav>
                                        <p:tav tm="50000">
                                          <p:val>
                                            <p:clrVal>
                                              <a:schemeClr val="hlink"/>
                                            </p:clrVal>
                                          </p:val>
                                        </p:tav>
                                      </p:tavLst>
                                    </p:anim>
                                    <p:set>
                                      <p:cBhvr>
                                        <p:cTn id="49" dur="80"/>
                                        <p:tgtEl>
                                          <p:spTgt spid="9229">
                                            <p:txEl>
                                              <p:pRg st="0" end="0"/>
                                            </p:txEl>
                                          </p:spTgt>
                                        </p:tgtEl>
                                        <p:attrNameLst>
                                          <p:attrName>fill.type</p:attrName>
                                        </p:attrNameLst>
                                      </p:cBhvr>
                                      <p:to>
                                        <p:strVal val="solid"/>
                                      </p:to>
                                    </p:set>
                                  </p:childTnLst>
                                </p:cTn>
                              </p:par>
                            </p:childTnLst>
                          </p:cTn>
                        </p:par>
                        <p:par>
                          <p:cTn id="50" fill="hold" nodeType="afterGroup">
                            <p:stCondLst>
                              <p:cond delay="7670"/>
                            </p:stCondLst>
                            <p:childTnLst>
                              <p:par>
                                <p:cTn id="51" presetID="27" presetClass="entr" presetSubtype="0" fill="hold" grpId="0" nodeType="afterEffect">
                                  <p:stCondLst>
                                    <p:cond delay="0"/>
                                  </p:stCondLst>
                                  <p:iterate type="lt">
                                    <p:tmPct val="50000"/>
                                  </p:iterate>
                                  <p:childTnLst>
                                    <p:set>
                                      <p:cBhvr>
                                        <p:cTn id="52" dur="1" fill="hold">
                                          <p:stCondLst>
                                            <p:cond delay="0"/>
                                          </p:stCondLst>
                                        </p:cTn>
                                        <p:tgtEl>
                                          <p:spTgt spid="9230"/>
                                        </p:tgtEl>
                                        <p:attrNameLst>
                                          <p:attrName>style.visibility</p:attrName>
                                        </p:attrNameLst>
                                      </p:cBhvr>
                                      <p:to>
                                        <p:strVal val="visible"/>
                                      </p:to>
                                    </p:set>
                                    <p:anim calcmode="discrete" valueType="clr">
                                      <p:cBhvr override="childStyle">
                                        <p:cTn id="53" dur="80"/>
                                        <p:tgtEl>
                                          <p:spTgt spid="9230"/>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9230"/>
                                        </p:tgtEl>
                                        <p:attrNameLst>
                                          <p:attrName>fillcolor</p:attrName>
                                        </p:attrNameLst>
                                      </p:cBhvr>
                                      <p:tavLst>
                                        <p:tav tm="0">
                                          <p:val>
                                            <p:clrVal>
                                              <a:schemeClr val="accent2"/>
                                            </p:clrVal>
                                          </p:val>
                                        </p:tav>
                                        <p:tav tm="50000">
                                          <p:val>
                                            <p:clrVal>
                                              <a:schemeClr val="hlink"/>
                                            </p:clrVal>
                                          </p:val>
                                        </p:tav>
                                      </p:tavLst>
                                    </p:anim>
                                    <p:set>
                                      <p:cBhvr>
                                        <p:cTn id="55" dur="80"/>
                                        <p:tgtEl>
                                          <p:spTgt spid="92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2" grpId="0"/>
      <p:bldP spid="9223" grpId="0"/>
      <p:bldP spid="9224" grpId="0" animBg="1"/>
      <p:bldP spid="92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5"/>
          <p:cNvSpPr txBox="1">
            <a:spLocks noChangeArrowheads="1"/>
          </p:cNvSpPr>
          <p:nvPr/>
        </p:nvSpPr>
        <p:spPr bwMode="auto">
          <a:xfrm>
            <a:off x="3556000" y="457227"/>
            <a:ext cx="548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pPr>
            <a:r>
              <a:rPr lang="en-US" sz="2800" b="1" u="sng" smtClean="0">
                <a:solidFill>
                  <a:srgbClr val="C00000"/>
                </a:solidFill>
                <a:latin typeface="Times New Roman" pitchFamily="18" charset="0"/>
                <a:cs typeface="Times New Roman" pitchFamily="18" charset="0"/>
              </a:rPr>
              <a:t>PHƯƠNG PHÁP</a:t>
            </a:r>
          </a:p>
        </p:txBody>
      </p:sp>
      <p:sp>
        <p:nvSpPr>
          <p:cNvPr id="10" name="TextBox 9"/>
          <p:cNvSpPr txBox="1">
            <a:spLocks noChangeArrowheads="1"/>
          </p:cNvSpPr>
          <p:nvPr/>
        </p:nvSpPr>
        <p:spPr bwMode="auto">
          <a:xfrm>
            <a:off x="1117600" y="1219227"/>
            <a:ext cx="995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pPr>
            <a:r>
              <a:rPr lang="en-US" sz="2800" b="1" smtClean="0">
                <a:solidFill>
                  <a:srgbClr val="C00000"/>
                </a:solidFill>
                <a:latin typeface="Times New Roman" pitchFamily="18" charset="0"/>
                <a:cs typeface="Times New Roman" pitchFamily="18" charset="0"/>
              </a:rPr>
              <a:t>Giải bài toán theo 3 bước cơ bản sau:</a:t>
            </a:r>
          </a:p>
        </p:txBody>
      </p:sp>
      <p:grpSp>
        <p:nvGrpSpPr>
          <p:cNvPr id="2" name="Group 13"/>
          <p:cNvGrpSpPr>
            <a:grpSpLocks/>
          </p:cNvGrpSpPr>
          <p:nvPr/>
        </p:nvGrpSpPr>
        <p:grpSpPr bwMode="auto">
          <a:xfrm>
            <a:off x="1117600" y="1981200"/>
            <a:ext cx="10363200" cy="954088"/>
            <a:chOff x="838200" y="1981200"/>
            <a:chExt cx="7772400" cy="954107"/>
          </a:xfrm>
        </p:grpSpPr>
        <p:sp>
          <p:nvSpPr>
            <p:cNvPr id="24583" name="TextBox 6"/>
            <p:cNvSpPr txBox="1">
              <a:spLocks noChangeArrowheads="1"/>
            </p:cNvSpPr>
            <p:nvPr/>
          </p:nvSpPr>
          <p:spPr bwMode="auto">
            <a:xfrm>
              <a:off x="838200" y="1981200"/>
              <a:ext cx="7772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n-US" sz="2800" b="1" i="1" u="sng" smtClean="0">
                  <a:solidFill>
                    <a:srgbClr val="000000"/>
                  </a:solidFill>
                  <a:latin typeface="Times New Roman" pitchFamily="18" charset="0"/>
                  <a:cs typeface="Times New Roman" pitchFamily="18" charset="0"/>
                </a:rPr>
                <a:t>Bước 1:</a:t>
              </a:r>
              <a:r>
                <a:rPr lang="en-US" sz="2800" smtClean="0">
                  <a:solidFill>
                    <a:srgbClr val="000000"/>
                  </a:solidFill>
                  <a:latin typeface="Times New Roman" pitchFamily="18" charset="0"/>
                  <a:cs typeface="Times New Roman" pitchFamily="18" charset="0"/>
                </a:rPr>
                <a:t> Viết phương trình ( chữ ) của phản ứng hóa học:     A    +    B                  C    +    D</a:t>
              </a:r>
            </a:p>
          </p:txBody>
        </p:sp>
        <p:cxnSp>
          <p:nvCxnSpPr>
            <p:cNvPr id="13" name="Straight Arrow Connector 12"/>
            <p:cNvCxnSpPr/>
            <p:nvPr/>
          </p:nvCxnSpPr>
          <p:spPr>
            <a:xfrm>
              <a:off x="3733800" y="2667014"/>
              <a:ext cx="762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 name="TextBox 7"/>
          <p:cNvSpPr txBox="1">
            <a:spLocks noChangeArrowheads="1"/>
          </p:cNvSpPr>
          <p:nvPr/>
        </p:nvSpPr>
        <p:spPr bwMode="auto">
          <a:xfrm>
            <a:off x="1117600" y="3035300"/>
            <a:ext cx="10566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n-US" sz="2800" b="1" i="1" u="sng" smtClean="0">
                <a:solidFill>
                  <a:srgbClr val="000000"/>
                </a:solidFill>
                <a:latin typeface="Times New Roman" pitchFamily="18" charset="0"/>
                <a:cs typeface="Times New Roman" pitchFamily="18" charset="0"/>
              </a:rPr>
              <a:t>Bước 2</a:t>
            </a:r>
            <a:r>
              <a:rPr lang="en-US" sz="2800" i="1" u="sng" smtClean="0">
                <a:solidFill>
                  <a:srgbClr val="000000"/>
                </a:solidFill>
                <a:latin typeface="Times New Roman" pitchFamily="18" charset="0"/>
                <a:cs typeface="Times New Roman" pitchFamily="18" charset="0"/>
              </a:rPr>
              <a:t>:</a:t>
            </a:r>
            <a:r>
              <a:rPr lang="en-US" sz="2800" smtClean="0">
                <a:solidFill>
                  <a:srgbClr val="000000"/>
                </a:solidFill>
                <a:latin typeface="Times New Roman" pitchFamily="18" charset="0"/>
                <a:cs typeface="Times New Roman" pitchFamily="18" charset="0"/>
              </a:rPr>
              <a:t> Áp dụng định luật bảo toàn khối lượng viết công thức về khối lượng của các chất trong phản ứng:</a:t>
            </a:r>
          </a:p>
          <a:p>
            <a:pPr fontAlgn="base">
              <a:spcBef>
                <a:spcPct val="0"/>
              </a:spcBef>
              <a:spcAft>
                <a:spcPct val="0"/>
              </a:spcAft>
            </a:pPr>
            <a:r>
              <a:rPr lang="en-US" sz="2800" smtClean="0">
                <a:solidFill>
                  <a:srgbClr val="000000"/>
                </a:solidFill>
                <a:latin typeface="Times New Roman" pitchFamily="18" charset="0"/>
                <a:cs typeface="Times New Roman" pitchFamily="18" charset="0"/>
              </a:rPr>
              <a:t>            m</a:t>
            </a:r>
            <a:r>
              <a:rPr lang="en-US" sz="2800" baseline="-25000" smtClean="0">
                <a:solidFill>
                  <a:srgbClr val="000000"/>
                </a:solidFill>
                <a:latin typeface="Times New Roman" pitchFamily="18" charset="0"/>
                <a:cs typeface="Times New Roman" pitchFamily="18" charset="0"/>
              </a:rPr>
              <a:t>A  </a:t>
            </a:r>
            <a:r>
              <a:rPr lang="en-US" sz="2800" smtClean="0">
                <a:solidFill>
                  <a:srgbClr val="000000"/>
                </a:solidFill>
                <a:latin typeface="Times New Roman" pitchFamily="18" charset="0"/>
                <a:cs typeface="Times New Roman" pitchFamily="18" charset="0"/>
              </a:rPr>
              <a:t>  +   m</a:t>
            </a:r>
            <a:r>
              <a:rPr lang="en-US" sz="2800" baseline="-25000" smtClean="0">
                <a:solidFill>
                  <a:srgbClr val="000000"/>
                </a:solidFill>
                <a:latin typeface="Times New Roman" pitchFamily="18" charset="0"/>
                <a:cs typeface="Times New Roman" pitchFamily="18" charset="0"/>
              </a:rPr>
              <a:t>B </a:t>
            </a:r>
            <a:r>
              <a:rPr lang="en-US" sz="2800" smtClean="0">
                <a:solidFill>
                  <a:srgbClr val="000000"/>
                </a:solidFill>
                <a:latin typeface="Times New Roman" pitchFamily="18" charset="0"/>
                <a:cs typeface="Times New Roman" pitchFamily="18" charset="0"/>
              </a:rPr>
              <a:t>  =   m</a:t>
            </a:r>
            <a:r>
              <a:rPr lang="en-US" sz="2800" baseline="-25000" smtClean="0">
                <a:solidFill>
                  <a:srgbClr val="000000"/>
                </a:solidFill>
                <a:latin typeface="Times New Roman" pitchFamily="18" charset="0"/>
                <a:cs typeface="Times New Roman" pitchFamily="18" charset="0"/>
              </a:rPr>
              <a:t>C </a:t>
            </a:r>
            <a:r>
              <a:rPr lang="en-US" sz="2800" smtClean="0">
                <a:solidFill>
                  <a:srgbClr val="000000"/>
                </a:solidFill>
                <a:latin typeface="Times New Roman" pitchFamily="18" charset="0"/>
                <a:cs typeface="Times New Roman" pitchFamily="18" charset="0"/>
              </a:rPr>
              <a:t>  +   m</a:t>
            </a:r>
            <a:r>
              <a:rPr lang="en-US" sz="2800" baseline="-25000" smtClean="0">
                <a:solidFill>
                  <a:srgbClr val="000000"/>
                </a:solidFill>
                <a:latin typeface="Times New Roman" pitchFamily="18" charset="0"/>
                <a:cs typeface="Times New Roman" pitchFamily="18" charset="0"/>
              </a:rPr>
              <a:t>D</a:t>
            </a:r>
            <a:endParaRPr lang="en-US" sz="2800" smtClean="0">
              <a:solidFill>
                <a:srgbClr val="000000"/>
              </a:solidFill>
              <a:latin typeface="Times New Roman" pitchFamily="18" charset="0"/>
              <a:cs typeface="Times New Roman" pitchFamily="18" charset="0"/>
            </a:endParaRPr>
          </a:p>
        </p:txBody>
      </p:sp>
      <p:sp>
        <p:nvSpPr>
          <p:cNvPr id="9" name="TextBox 8"/>
          <p:cNvSpPr txBox="1">
            <a:spLocks noChangeArrowheads="1"/>
          </p:cNvSpPr>
          <p:nvPr/>
        </p:nvSpPr>
        <p:spPr bwMode="auto">
          <a:xfrm>
            <a:off x="1117600" y="4505325"/>
            <a:ext cx="10363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n-US" sz="2800" b="1" i="1" u="sng" smtClean="0">
                <a:solidFill>
                  <a:srgbClr val="000000"/>
                </a:solidFill>
                <a:latin typeface="Times New Roman" pitchFamily="18" charset="0"/>
                <a:cs typeface="Times New Roman" pitchFamily="18" charset="0"/>
              </a:rPr>
              <a:t>Bước 3</a:t>
            </a:r>
            <a:r>
              <a:rPr lang="en-US" sz="2800" smtClean="0">
                <a:solidFill>
                  <a:srgbClr val="000000"/>
                </a:solidFill>
                <a:latin typeface="Times New Roman" pitchFamily="18" charset="0"/>
                <a:cs typeface="Times New Roman" pitchFamily="18" charset="0"/>
              </a:rPr>
              <a:t>: Tính khối lượng của chất cần tìm</a:t>
            </a:r>
          </a:p>
          <a:p>
            <a:pPr fontAlgn="base">
              <a:spcBef>
                <a:spcPct val="0"/>
              </a:spcBef>
              <a:spcAft>
                <a:spcPct val="0"/>
              </a:spcAft>
            </a:pPr>
            <a:r>
              <a:rPr lang="en-US" sz="2800" smtClean="0">
                <a:solidFill>
                  <a:srgbClr val="000000"/>
                </a:solidFill>
                <a:latin typeface="Times New Roman" pitchFamily="18" charset="0"/>
                <a:cs typeface="Times New Roman" pitchFamily="18" charset="0"/>
              </a:rPr>
              <a:t>		    m</a:t>
            </a:r>
            <a:r>
              <a:rPr lang="en-US" sz="2800" baseline="-25000" smtClean="0">
                <a:solidFill>
                  <a:srgbClr val="000000"/>
                </a:solidFill>
                <a:latin typeface="Times New Roman" pitchFamily="18" charset="0"/>
                <a:cs typeface="Times New Roman" pitchFamily="18" charset="0"/>
              </a:rPr>
              <a:t>A  </a:t>
            </a:r>
            <a:r>
              <a:rPr lang="en-US" sz="2800" smtClean="0">
                <a:solidFill>
                  <a:srgbClr val="000000"/>
                </a:solidFill>
                <a:latin typeface="Times New Roman" pitchFamily="18" charset="0"/>
                <a:cs typeface="Times New Roman" pitchFamily="18" charset="0"/>
              </a:rPr>
              <a:t>  = m</a:t>
            </a:r>
            <a:r>
              <a:rPr lang="en-US" sz="2800" baseline="-25000" smtClean="0">
                <a:solidFill>
                  <a:srgbClr val="000000"/>
                </a:solidFill>
                <a:latin typeface="Times New Roman" pitchFamily="18" charset="0"/>
                <a:cs typeface="Times New Roman" pitchFamily="18" charset="0"/>
              </a:rPr>
              <a:t>C </a:t>
            </a:r>
            <a:r>
              <a:rPr lang="en-US" sz="2800" smtClean="0">
                <a:solidFill>
                  <a:srgbClr val="000000"/>
                </a:solidFill>
                <a:latin typeface="Times New Roman" pitchFamily="18" charset="0"/>
                <a:cs typeface="Times New Roman" pitchFamily="18" charset="0"/>
              </a:rPr>
              <a:t>  +   m</a:t>
            </a:r>
            <a:r>
              <a:rPr lang="en-US" sz="2800" baseline="-25000" smtClean="0">
                <a:solidFill>
                  <a:srgbClr val="000000"/>
                </a:solidFill>
                <a:latin typeface="Times New Roman" pitchFamily="18" charset="0"/>
                <a:cs typeface="Times New Roman" pitchFamily="18" charset="0"/>
              </a:rPr>
              <a:t>D</a:t>
            </a:r>
            <a:r>
              <a:rPr lang="en-US" sz="2800" smtClean="0">
                <a:solidFill>
                  <a:srgbClr val="000000"/>
                </a:solidFill>
                <a:latin typeface="Times New Roman" pitchFamily="18" charset="0"/>
                <a:cs typeface="Times New Roman" pitchFamily="18" charset="0"/>
              </a:rPr>
              <a:t>  -   m</a:t>
            </a:r>
            <a:r>
              <a:rPr lang="en-US" sz="2800" baseline="-25000" smtClean="0">
                <a:solidFill>
                  <a:srgbClr val="000000"/>
                </a:solidFill>
                <a:latin typeface="Times New Roman" pitchFamily="18" charset="0"/>
                <a:cs typeface="Times New Roman" pitchFamily="18" charset="0"/>
              </a:rPr>
              <a:t>B       </a:t>
            </a:r>
          </a:p>
          <a:p>
            <a:pPr fontAlgn="base">
              <a:spcBef>
                <a:spcPct val="0"/>
              </a:spcBef>
              <a:spcAft>
                <a:spcPct val="0"/>
              </a:spcAft>
            </a:pPr>
            <a:r>
              <a:rPr lang="en-US" sz="1800" smtClean="0">
                <a:solidFill>
                  <a:srgbClr val="000000"/>
                </a:solidFill>
              </a:rPr>
              <a:t>	      </a:t>
            </a:r>
            <a:r>
              <a:rPr lang="en-US" sz="2800" smtClean="0">
                <a:solidFill>
                  <a:srgbClr val="000000"/>
                </a:solidFill>
                <a:latin typeface="Times New Roman" pitchFamily="18" charset="0"/>
              </a:rPr>
              <a:t>Kết luận</a:t>
            </a:r>
            <a:r>
              <a:rPr lang="en-US" sz="2800" baseline="-25000" smtClean="0">
                <a:solidFill>
                  <a:srgbClr val="00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4134838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3000"/>
                                        <p:tgtEl>
                                          <p:spTgt spid="10"/>
                                        </p:tgtEl>
                                      </p:cBhvr>
                                    </p:animEffect>
                                  </p:childTnLst>
                                </p:cTn>
                              </p:par>
                            </p:childTnLst>
                          </p:cTn>
                        </p:par>
                        <p:par>
                          <p:cTn id="8" fill="hold" nodeType="afterGroup">
                            <p:stCondLst>
                              <p:cond delay="3000"/>
                            </p:stCondLst>
                            <p:childTnLst>
                              <p:par>
                                <p:cTn id="9" presetID="4"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3000"/>
                                        <p:tgtEl>
                                          <p:spTgt spid="2"/>
                                        </p:tgtEl>
                                      </p:cBhvr>
                                    </p:animEffect>
                                  </p:childTnLst>
                                </p:cTn>
                              </p:par>
                            </p:childTnLst>
                          </p:cTn>
                        </p:par>
                        <p:par>
                          <p:cTn id="12" fill="hold" nodeType="afterGroup">
                            <p:stCondLst>
                              <p:cond delay="6000"/>
                            </p:stCondLst>
                            <p:childTnLst>
                              <p:par>
                                <p:cTn id="13" presetID="4"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3000"/>
                                        <p:tgtEl>
                                          <p:spTgt spid="8"/>
                                        </p:tgtEl>
                                      </p:cBhvr>
                                    </p:animEffect>
                                  </p:childTnLst>
                                </p:cTn>
                              </p:par>
                            </p:childTnLst>
                          </p:cTn>
                        </p:par>
                        <p:par>
                          <p:cTn id="16" fill="hold" nodeType="afterGroup">
                            <p:stCondLst>
                              <p:cond delay="9000"/>
                            </p:stCondLst>
                            <p:childTnLst>
                              <p:par>
                                <p:cTn id="17" presetID="4"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3360" y="381000"/>
            <a:ext cx="6032421" cy="923330"/>
          </a:xfrm>
          <a:prstGeom prst="rect">
            <a:avLst/>
          </a:prstGeom>
          <a:solidFill>
            <a:srgbClr val="FFFF00"/>
          </a:solidFill>
        </p:spPr>
        <p:txBody>
          <a:bodyPr wrap="none">
            <a:spAutoFit/>
          </a:bodyPr>
          <a:lstStyle/>
          <a:p>
            <a:pPr algn="ctr" eaLnBrk="0" fontAlgn="base" hangingPunct="0">
              <a:spcBef>
                <a:spcPct val="0"/>
              </a:spcBef>
              <a:spcAft>
                <a:spcPct val="0"/>
              </a:spcAft>
              <a:defRPr/>
            </a:pPr>
            <a:r>
              <a:rPr lang="en-US" sz="5400" b="1">
                <a:ln w="9525">
                  <a:solidFill>
                    <a:srgbClr val="FFFFFF"/>
                  </a:solidFill>
                  <a:prstDash val="solid"/>
                </a:ln>
                <a:solidFill>
                  <a:srgbClr val="FF0000"/>
                </a:solidFill>
                <a:effectLst>
                  <a:outerShdw blurRad="12700" dist="38100" dir="2700000" algn="tl" rotWithShape="0">
                    <a:srgbClr val="FFFFFF">
                      <a:lumMod val="50000"/>
                    </a:srgbClr>
                  </a:outerShdw>
                </a:effectLst>
              </a:rPr>
              <a:t>VÒNG 3: VỀ ĐÍCH</a:t>
            </a:r>
          </a:p>
        </p:txBody>
      </p:sp>
      <p:sp>
        <p:nvSpPr>
          <p:cNvPr id="6" name="Title 5"/>
          <p:cNvSpPr>
            <a:spLocks noGrp="1"/>
          </p:cNvSpPr>
          <p:nvPr>
            <p:ph type="title"/>
          </p:nvPr>
        </p:nvSpPr>
        <p:spPr/>
        <p:txBody>
          <a:bodyPr/>
          <a:lstStyle/>
          <a:p>
            <a:endParaRPr lang="en-US"/>
          </a:p>
        </p:txBody>
      </p:sp>
      <p:sp>
        <p:nvSpPr>
          <p:cNvPr id="10" name="Text Box 8"/>
          <p:cNvSpPr txBox="1">
            <a:spLocks noChangeArrowheads="1"/>
          </p:cNvSpPr>
          <p:nvPr/>
        </p:nvSpPr>
        <p:spPr bwMode="auto">
          <a:xfrm>
            <a:off x="406400" y="3519023"/>
            <a:ext cx="11785600" cy="231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 Giải các ô hàng ngang để tìm các chữ cái của ô chìa khóa    (những chữ cái đó được đánh dấu bằng các ô màu hồng).</a:t>
            </a:r>
          </a:p>
          <a:p>
            <a:pPr fontAlgn="base">
              <a:spcBef>
                <a:spcPct val="50000"/>
              </a:spcBef>
              <a:spcAft>
                <a:spcPct val="0"/>
              </a:spcAft>
            </a:pPr>
            <a:r>
              <a:rPr lang="en-US" sz="2800" b="1" i="1" smtClean="0">
                <a:solidFill>
                  <a:srgbClr val="000000"/>
                </a:solidFill>
                <a:latin typeface="Times New Roman" pitchFamily="18" charset="0"/>
              </a:rPr>
              <a:t>- Khi đoán được ô chìa khóa có thể trả lời luôn.</a:t>
            </a:r>
          </a:p>
          <a:p>
            <a:pPr fontAlgn="base">
              <a:spcBef>
                <a:spcPct val="50000"/>
              </a:spcBef>
              <a:spcAft>
                <a:spcPct val="0"/>
              </a:spcAft>
            </a:pPr>
            <a:r>
              <a:rPr lang="en-US" sz="3200" b="1" smtClean="0">
                <a:solidFill>
                  <a:srgbClr val="CC3399"/>
                </a:solidFill>
              </a:rPr>
              <a:t> </a:t>
            </a:r>
            <a:endParaRPr lang="en-US" sz="2800" b="1" i="1" smtClean="0">
              <a:solidFill>
                <a:srgbClr val="993366"/>
              </a:solidFill>
              <a:latin typeface="Times New Roman" pitchFamily="18" charset="0"/>
            </a:endParaRPr>
          </a:p>
        </p:txBody>
      </p:sp>
      <p:sp>
        <p:nvSpPr>
          <p:cNvPr id="11" name="Oval 12"/>
          <p:cNvSpPr>
            <a:spLocks noChangeArrowheads="1"/>
          </p:cNvSpPr>
          <p:nvPr/>
        </p:nvSpPr>
        <p:spPr bwMode="auto">
          <a:xfrm>
            <a:off x="3860800" y="1875954"/>
            <a:ext cx="4876800" cy="121920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sz="2800" b="1" smtClean="0">
              <a:solidFill>
                <a:srgbClr val="99CC00"/>
              </a:solidFill>
              <a:latin typeface="Times New Roman" pitchFamily="18" charset="0"/>
            </a:endParaRPr>
          </a:p>
        </p:txBody>
      </p:sp>
      <p:sp>
        <p:nvSpPr>
          <p:cNvPr id="12" name="WordArt 13"/>
          <p:cNvSpPr>
            <a:spLocks noChangeArrowheads="1" noChangeShapeType="1" noTextEdit="1"/>
          </p:cNvSpPr>
          <p:nvPr/>
        </p:nvSpPr>
        <p:spPr bwMode="auto">
          <a:xfrm>
            <a:off x="4660900" y="1799754"/>
            <a:ext cx="3632200" cy="990600"/>
          </a:xfrm>
          <a:prstGeom prst="rect">
            <a:avLst/>
          </a:prstGeom>
        </p:spPr>
        <p:txBody>
          <a:bodyPr spcFirstLastPara="1" wrap="none" fromWordArt="1">
            <a:prstTxWarp prst="textArchDown">
              <a:avLst>
                <a:gd name="adj" fmla="val 0"/>
              </a:avLst>
            </a:prstTxWarp>
          </a:bodyPr>
          <a:lstStyle/>
          <a:p>
            <a:pPr algn="ctr" fontAlgn="base">
              <a:spcBef>
                <a:spcPct val="0"/>
              </a:spcBef>
              <a:spcAft>
                <a:spcPct val="0"/>
              </a:spcAft>
            </a:pPr>
            <a:r>
              <a:rPr lang="vi-VN" sz="40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LUẬT CHƠI</a:t>
            </a:r>
            <a:endParaRPr lang="en-US" sz="40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endParaRPr>
          </a:p>
        </p:txBody>
      </p:sp>
    </p:spTree>
    <p:extLst>
      <p:ext uri="{BB962C8B-B14F-4D97-AF65-F5344CB8AC3E}">
        <p14:creationId xmlns:p14="http://schemas.microsoft.com/office/powerpoint/2010/main" val="95997449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31A861F-B62F-421B-8D36-A0151824A73D}"/>
              </a:ext>
            </a:extLst>
          </p:cNvPr>
          <p:cNvSpPr/>
          <p:nvPr/>
        </p:nvSpPr>
        <p:spPr>
          <a:xfrm>
            <a:off x="1055228" y="844849"/>
            <a:ext cx="10081549" cy="566382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8AD5B86B-5198-4004-8512-8F742795031F}"/>
              </a:ext>
            </a:extLst>
          </p:cNvPr>
          <p:cNvSpPr txBox="1"/>
          <p:nvPr/>
        </p:nvSpPr>
        <p:spPr>
          <a:xfrm>
            <a:off x="1506639" y="844851"/>
            <a:ext cx="9178724" cy="5262979"/>
          </a:xfrm>
          <a:prstGeom prst="rect">
            <a:avLst/>
          </a:prstGeom>
          <a:noFill/>
        </p:spPr>
        <p:txBody>
          <a:bodyPr wrap="square" rtlCol="0">
            <a:spAutoFit/>
          </a:bodyPr>
          <a:lstStyle/>
          <a:p>
            <a:pPr algn="just">
              <a:lnSpc>
                <a:spcPct val="150000"/>
              </a:lnSpc>
            </a:pPr>
            <a:r>
              <a:rPr lang="en-US" sz="2800" b="1">
                <a:latin typeface="Tahoma" panose="020B0604030504040204" pitchFamily="34" charset="0"/>
                <a:ea typeface="Tahoma" panose="020B0604030504040204" pitchFamily="34" charset="0"/>
                <a:cs typeface="Tahoma" panose="020B0604030504040204" pitchFamily="34" charset="0"/>
              </a:rPr>
              <a:t>Có 5 câu hỏi, mỗi câu trả lời đúng thì m</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a sẽ đổ xuống và n</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ớc biển dâng lên, hoàn thành xong 5 câu sẽ cứu đ</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ợc cá voi.</a:t>
            </a:r>
          </a:p>
          <a:p>
            <a:pPr algn="just">
              <a:lnSpc>
                <a:spcPct val="150000"/>
              </a:lnSpc>
            </a:pPr>
            <a:r>
              <a:rPr lang="en-US" sz="2800" b="1" smtClean="0">
                <a:latin typeface="Tahoma" panose="020B0604030504040204" pitchFamily="34" charset="0"/>
                <a:ea typeface="Tahoma" panose="020B0604030504040204" pitchFamily="34" charset="0"/>
                <a:cs typeface="Tahoma" panose="020B0604030504040204" pitchFamily="34" charset="0"/>
              </a:rPr>
              <a:t>	Chú </a:t>
            </a:r>
            <a:r>
              <a:rPr lang="en-US" sz="2800" b="1">
                <a:latin typeface="Tahoma" panose="020B0604030504040204" pitchFamily="34" charset="0"/>
                <a:ea typeface="Tahoma" panose="020B0604030504040204" pitchFamily="34" charset="0"/>
                <a:cs typeface="Tahoma" panose="020B0604030504040204" pitchFamily="34" charset="0"/>
              </a:rPr>
              <a:t>ý vì đây là trò ch</a:t>
            </a:r>
            <a:r>
              <a:rPr lang="vi-VN" sz="2800" b="1">
                <a:latin typeface="Tahoma" panose="020B0604030504040204" pitchFamily="34" charset="0"/>
                <a:ea typeface="Tahoma" panose="020B0604030504040204" pitchFamily="34" charset="0"/>
                <a:cs typeface="Tahoma" panose="020B0604030504040204" pitchFamily="34" charset="0"/>
              </a:rPr>
              <a:t>ơ</a:t>
            </a:r>
            <a:r>
              <a:rPr lang="en-US" sz="2800" b="1">
                <a:latin typeface="Tahoma" panose="020B0604030504040204" pitchFamily="34" charset="0"/>
                <a:ea typeface="Tahoma" panose="020B0604030504040204" pitchFamily="34" charset="0"/>
                <a:cs typeface="Tahoma" panose="020B0604030504040204" pitchFamily="34" charset="0"/>
              </a:rPr>
              <a:t>i nhân văn nên học sinh không trả lời đ</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
        <p:nvSpPr>
          <p:cNvPr id="7" name="Heart 6">
            <a:extLst>
              <a:ext uri="{FF2B5EF4-FFF2-40B4-BE49-F238E27FC236}">
                <a16:creationId xmlns:a16="http://schemas.microsoft.com/office/drawing/2014/main" xmlns="" id="{9A30F12C-D688-4088-ACDE-BEF73795F0F3}"/>
              </a:ext>
            </a:extLst>
          </p:cNvPr>
          <p:cNvSpPr/>
          <p:nvPr/>
        </p:nvSpPr>
        <p:spPr>
          <a:xfrm>
            <a:off x="1915037" y="2953579"/>
            <a:ext cx="478883" cy="47888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xmlns="" id="{9A30F12C-D688-4088-ACDE-BEF73795F0F3}"/>
              </a:ext>
            </a:extLst>
          </p:cNvPr>
          <p:cNvSpPr/>
          <p:nvPr/>
        </p:nvSpPr>
        <p:spPr>
          <a:xfrm>
            <a:off x="8522829" y="5453394"/>
            <a:ext cx="478883" cy="47888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028399" y="151110"/>
            <a:ext cx="4135271" cy="707886"/>
          </a:xfrm>
          <a:prstGeom prst="rect">
            <a:avLst/>
          </a:prstGeom>
          <a:noFill/>
        </p:spPr>
        <p:txBody>
          <a:bodyPr wrap="square" rtlCol="0">
            <a:spAutoFit/>
          </a:bodyPr>
          <a:lstStyle/>
          <a:p>
            <a:pPr algn="ctr"/>
            <a:r>
              <a:rPr lang="en-US" sz="4000" b="1" smtClean="0">
                <a:latin typeface="Tahoma" pitchFamily="34" charset="0"/>
                <a:ea typeface="Tahoma" pitchFamily="34" charset="0"/>
                <a:cs typeface="Tahoma" pitchFamily="34" charset="0"/>
              </a:rPr>
              <a:t>CÁCH CHƠI</a:t>
            </a:r>
            <a:endParaRPr lang="en-US" sz="4000" b="1">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0170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grpId="1"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repeatCount="indefinite" fill="hold" grpId="1" nodeType="clickEffect">
                                  <p:stCondLst>
                                    <p:cond delay="0"/>
                                  </p:stCondLst>
                                  <p:childTnLst>
                                    <p:animEffect transition="out" filter="fade">
                                      <p:cBhvr>
                                        <p:cTn id="21" dur="500" tmFilter="0, 0; .2, .5; .8, .5; 1, 0"/>
                                        <p:tgtEl>
                                          <p:spTgt spid="8"/>
                                        </p:tgtEl>
                                      </p:cBhvr>
                                    </p:animEffect>
                                    <p:animScale>
                                      <p:cBhvr>
                                        <p:cTn id="2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59" name="WordArt 3" descr="Paper bag"/>
          <p:cNvSpPr>
            <a:spLocks noChangeArrowheads="1" noChangeShapeType="1" noTextEdit="1"/>
          </p:cNvSpPr>
          <p:nvPr/>
        </p:nvSpPr>
        <p:spPr bwMode="auto">
          <a:xfrm>
            <a:off x="2438400" y="2667000"/>
            <a:ext cx="5689600" cy="1295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3600" b="1" kern="10" smtClean="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80000"/>
                    </a:srgbClr>
                  </a:outerShdw>
                </a:effectLst>
                <a:latin typeface="Times New Roman"/>
                <a:cs typeface="Times New Roman"/>
              </a:rPr>
              <a:t>Trò chơi</a:t>
            </a:r>
            <a:endParaRPr lang="en-US" sz="3600" b="1" kern="10" smtClean="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80000"/>
                  </a:srgbClr>
                </a:outerShdw>
              </a:effectLst>
              <a:latin typeface="Times New Roman"/>
              <a:cs typeface="Times New Roman"/>
            </a:endParaRPr>
          </a:p>
        </p:txBody>
      </p:sp>
    </p:spTree>
    <p:extLst>
      <p:ext uri="{BB962C8B-B14F-4D97-AF65-F5344CB8AC3E}">
        <p14:creationId xmlns:p14="http://schemas.microsoft.com/office/powerpoint/2010/main" val="104321250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0" nodeType="with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diamond(out)">
                                      <p:cBhvr>
                                        <p:cTn id="7"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AutoShape 3"/>
          <p:cNvSpPr>
            <a:spLocks noChangeArrowheads="1"/>
          </p:cNvSpPr>
          <p:nvPr/>
        </p:nvSpPr>
        <p:spPr bwMode="auto">
          <a:xfrm>
            <a:off x="508000" y="0"/>
            <a:ext cx="11379200" cy="60198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36868" name="WordArt 4"/>
          <p:cNvSpPr>
            <a:spLocks noChangeArrowheads="1" noChangeShapeType="1" noTextEdit="1"/>
          </p:cNvSpPr>
          <p:nvPr/>
        </p:nvSpPr>
        <p:spPr bwMode="auto">
          <a:xfrm>
            <a:off x="1016000" y="838200"/>
            <a:ext cx="10160000" cy="4343400"/>
          </a:xfrm>
          <a:prstGeom prst="rect">
            <a:avLst/>
          </a:prstGeom>
        </p:spPr>
        <p:txBody>
          <a:bodyPr wrap="none" fromWordArt="1">
            <a:prstTxWarp prst="textDoubleWave1">
              <a:avLst>
                <a:gd name="adj1" fmla="val 6500"/>
                <a:gd name="adj2" fmla="val 0"/>
              </a:avLst>
            </a:prstTxWarp>
          </a:bodyPr>
          <a:lstStyle/>
          <a:p>
            <a:pPr algn="ctr" fontAlgn="base">
              <a:spcBef>
                <a:spcPct val="0"/>
              </a:spcBef>
              <a:spcAft>
                <a:spcPct val="0"/>
              </a:spcAft>
            </a:pPr>
            <a:r>
              <a:rPr lang="en-US" sz="3600" b="1" kern="10" spc="-360" smtClean="0">
                <a:ln w="38100">
                  <a:solidFill>
                    <a:srgbClr val="000000"/>
                  </a:solidFill>
                  <a:round/>
                  <a:headEnd/>
                  <a:tailEnd/>
                </a:ln>
                <a:solidFill>
                  <a:srgbClr val="FFFF00"/>
                </a:solidFill>
                <a:effectLst>
                  <a:outerShdw dist="125724" dir="18900000" algn="ctr" rotWithShape="0">
                    <a:srgbClr val="000099"/>
                  </a:outerShdw>
                </a:effectLst>
                <a:latin typeface="Times New Roman"/>
                <a:cs typeface="Times New Roman"/>
              </a:rPr>
              <a:t>giải ô chữ</a:t>
            </a:r>
          </a:p>
        </p:txBody>
      </p:sp>
    </p:spTree>
    <p:extLst>
      <p:ext uri="{BB962C8B-B14F-4D97-AF65-F5344CB8AC3E}">
        <p14:creationId xmlns:p14="http://schemas.microsoft.com/office/powerpoint/2010/main" val="1634489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2540000" y="457200"/>
            <a:ext cx="914400" cy="457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11" name="Rectangle 3"/>
          <p:cNvSpPr>
            <a:spLocks noChangeArrowheads="1"/>
          </p:cNvSpPr>
          <p:nvPr/>
        </p:nvSpPr>
        <p:spPr bwMode="auto">
          <a:xfrm>
            <a:off x="7112000" y="457200"/>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12" name="Rectangle 4"/>
          <p:cNvSpPr>
            <a:spLocks noChangeArrowheads="1"/>
          </p:cNvSpPr>
          <p:nvPr/>
        </p:nvSpPr>
        <p:spPr bwMode="auto">
          <a:xfrm>
            <a:off x="5283200" y="457200"/>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13" name="Rectangle 5"/>
          <p:cNvSpPr>
            <a:spLocks noChangeArrowheads="1"/>
          </p:cNvSpPr>
          <p:nvPr/>
        </p:nvSpPr>
        <p:spPr bwMode="auto">
          <a:xfrm>
            <a:off x="3454400" y="457200"/>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14" name="Rectangle 6"/>
          <p:cNvSpPr>
            <a:spLocks noChangeArrowheads="1"/>
          </p:cNvSpPr>
          <p:nvPr/>
        </p:nvSpPr>
        <p:spPr bwMode="auto">
          <a:xfrm>
            <a:off x="6197600" y="457200"/>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15" name="Rectangle 7"/>
          <p:cNvSpPr>
            <a:spLocks noChangeArrowheads="1"/>
          </p:cNvSpPr>
          <p:nvPr/>
        </p:nvSpPr>
        <p:spPr bwMode="auto">
          <a:xfrm>
            <a:off x="4368800" y="457200"/>
            <a:ext cx="914400" cy="457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16" name="Text Box 8"/>
          <p:cNvSpPr txBox="1">
            <a:spLocks noChangeArrowheads="1"/>
          </p:cNvSpPr>
          <p:nvPr/>
        </p:nvSpPr>
        <p:spPr bwMode="auto">
          <a:xfrm>
            <a:off x="2743200" y="38100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H</a:t>
            </a:r>
          </a:p>
        </p:txBody>
      </p:sp>
      <p:sp>
        <p:nvSpPr>
          <p:cNvPr id="145417" name="Text Box 9"/>
          <p:cNvSpPr txBox="1">
            <a:spLocks noChangeArrowheads="1"/>
          </p:cNvSpPr>
          <p:nvPr/>
        </p:nvSpPr>
        <p:spPr bwMode="auto">
          <a:xfrm>
            <a:off x="3556000" y="3937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O</a:t>
            </a:r>
          </a:p>
        </p:txBody>
      </p:sp>
      <p:sp>
        <p:nvSpPr>
          <p:cNvPr id="145418" name="Text Box 10"/>
          <p:cNvSpPr txBox="1">
            <a:spLocks noChangeArrowheads="1"/>
          </p:cNvSpPr>
          <p:nvPr/>
        </p:nvSpPr>
        <p:spPr bwMode="auto">
          <a:xfrm>
            <a:off x="4555067" y="3937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A</a:t>
            </a:r>
          </a:p>
        </p:txBody>
      </p:sp>
      <p:sp>
        <p:nvSpPr>
          <p:cNvPr id="145419" name="Text Box 11"/>
          <p:cNvSpPr txBox="1">
            <a:spLocks noChangeArrowheads="1"/>
          </p:cNvSpPr>
          <p:nvPr/>
        </p:nvSpPr>
        <p:spPr bwMode="auto">
          <a:xfrm>
            <a:off x="5384800" y="3937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T</a:t>
            </a:r>
          </a:p>
        </p:txBody>
      </p:sp>
      <p:sp>
        <p:nvSpPr>
          <p:cNvPr id="145420" name="Text Box 12"/>
          <p:cNvSpPr txBox="1">
            <a:spLocks noChangeArrowheads="1"/>
          </p:cNvSpPr>
          <p:nvPr/>
        </p:nvSpPr>
        <p:spPr bwMode="auto">
          <a:xfrm>
            <a:off x="6299200" y="393700"/>
            <a:ext cx="91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R</a:t>
            </a:r>
          </a:p>
        </p:txBody>
      </p:sp>
      <p:sp>
        <p:nvSpPr>
          <p:cNvPr id="145421" name="Text Box 13"/>
          <p:cNvSpPr txBox="1">
            <a:spLocks noChangeArrowheads="1"/>
          </p:cNvSpPr>
          <p:nvPr/>
        </p:nvSpPr>
        <p:spPr bwMode="auto">
          <a:xfrm>
            <a:off x="7378700" y="3937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I</a:t>
            </a:r>
          </a:p>
        </p:txBody>
      </p:sp>
      <p:sp>
        <p:nvSpPr>
          <p:cNvPr id="145422" name="Text Box 14"/>
          <p:cNvSpPr txBox="1">
            <a:spLocks noChangeArrowheads="1"/>
          </p:cNvSpPr>
          <p:nvPr/>
        </p:nvSpPr>
        <p:spPr bwMode="auto">
          <a:xfrm>
            <a:off x="711200" y="5346740"/>
            <a:ext cx="10464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000000"/>
                </a:solidFill>
              </a:rPr>
              <a:t>Câu 1.Con số biểu thị khả năng liên kết của nguyên tử nguyên tố này với nguyên tử nguyên tố khác gọi là gì?</a:t>
            </a:r>
          </a:p>
        </p:txBody>
      </p:sp>
      <p:sp>
        <p:nvSpPr>
          <p:cNvPr id="145423" name="Rectangle 15"/>
          <p:cNvSpPr>
            <a:spLocks noChangeArrowheads="1"/>
          </p:cNvSpPr>
          <p:nvPr/>
        </p:nvSpPr>
        <p:spPr bwMode="auto">
          <a:xfrm>
            <a:off x="7112000" y="914400"/>
            <a:ext cx="9144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24" name="Rectangle 16"/>
          <p:cNvSpPr>
            <a:spLocks noChangeArrowheads="1"/>
          </p:cNvSpPr>
          <p:nvPr/>
        </p:nvSpPr>
        <p:spPr bwMode="auto">
          <a:xfrm>
            <a:off x="2540000" y="914400"/>
            <a:ext cx="9144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25" name="Rectangle 17"/>
          <p:cNvSpPr>
            <a:spLocks noChangeArrowheads="1"/>
          </p:cNvSpPr>
          <p:nvPr/>
        </p:nvSpPr>
        <p:spPr bwMode="auto">
          <a:xfrm>
            <a:off x="4368800" y="914400"/>
            <a:ext cx="9144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26" name="Rectangle 18"/>
          <p:cNvSpPr>
            <a:spLocks noChangeArrowheads="1"/>
          </p:cNvSpPr>
          <p:nvPr/>
        </p:nvSpPr>
        <p:spPr bwMode="auto">
          <a:xfrm>
            <a:off x="5283200" y="914400"/>
            <a:ext cx="914400" cy="5334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27" name="Rectangle 19"/>
          <p:cNvSpPr>
            <a:spLocks noChangeArrowheads="1"/>
          </p:cNvSpPr>
          <p:nvPr/>
        </p:nvSpPr>
        <p:spPr bwMode="auto">
          <a:xfrm>
            <a:off x="6197600" y="914400"/>
            <a:ext cx="9144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28" name="Rectangle 20"/>
          <p:cNvSpPr>
            <a:spLocks noChangeArrowheads="1"/>
          </p:cNvSpPr>
          <p:nvPr/>
        </p:nvSpPr>
        <p:spPr bwMode="auto">
          <a:xfrm>
            <a:off x="8026400" y="914400"/>
            <a:ext cx="914400" cy="5334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29" name="Rectangle 21"/>
          <p:cNvSpPr>
            <a:spLocks noChangeArrowheads="1"/>
          </p:cNvSpPr>
          <p:nvPr/>
        </p:nvSpPr>
        <p:spPr bwMode="auto">
          <a:xfrm>
            <a:off x="1625600" y="914400"/>
            <a:ext cx="9144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30" name="Rectangle 22"/>
          <p:cNvSpPr>
            <a:spLocks noChangeArrowheads="1"/>
          </p:cNvSpPr>
          <p:nvPr/>
        </p:nvSpPr>
        <p:spPr bwMode="auto">
          <a:xfrm>
            <a:off x="3454400" y="914400"/>
            <a:ext cx="9144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31" name="Text Box 23"/>
          <p:cNvSpPr txBox="1">
            <a:spLocks noChangeArrowheads="1"/>
          </p:cNvSpPr>
          <p:nvPr/>
        </p:nvSpPr>
        <p:spPr bwMode="auto">
          <a:xfrm>
            <a:off x="711200" y="5486420"/>
            <a:ext cx="1148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Câu 2.vỏ của nguyên tử được tạo bởi loại hạt nào?</a:t>
            </a:r>
          </a:p>
        </p:txBody>
      </p:sp>
      <p:sp>
        <p:nvSpPr>
          <p:cNvPr id="145432" name="Rectangle 24"/>
          <p:cNvSpPr>
            <a:spLocks noChangeArrowheads="1"/>
          </p:cNvSpPr>
          <p:nvPr/>
        </p:nvSpPr>
        <p:spPr bwMode="auto">
          <a:xfrm>
            <a:off x="2540000" y="1406566"/>
            <a:ext cx="914400" cy="422275"/>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33" name="Rectangle 25"/>
          <p:cNvSpPr>
            <a:spLocks noChangeArrowheads="1"/>
          </p:cNvSpPr>
          <p:nvPr/>
        </p:nvSpPr>
        <p:spPr bwMode="auto">
          <a:xfrm>
            <a:off x="4368800" y="1406566"/>
            <a:ext cx="914400" cy="4222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34" name="Rectangle 26"/>
          <p:cNvSpPr>
            <a:spLocks noChangeArrowheads="1"/>
          </p:cNvSpPr>
          <p:nvPr/>
        </p:nvSpPr>
        <p:spPr bwMode="auto">
          <a:xfrm>
            <a:off x="6197600" y="1406566"/>
            <a:ext cx="914400" cy="4222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35" name="Rectangle 27"/>
          <p:cNvSpPr>
            <a:spLocks noChangeArrowheads="1"/>
          </p:cNvSpPr>
          <p:nvPr/>
        </p:nvSpPr>
        <p:spPr bwMode="auto">
          <a:xfrm>
            <a:off x="7112000" y="1406566"/>
            <a:ext cx="914400" cy="4222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36" name="Rectangle 28"/>
          <p:cNvSpPr>
            <a:spLocks noChangeArrowheads="1"/>
          </p:cNvSpPr>
          <p:nvPr/>
        </p:nvSpPr>
        <p:spPr bwMode="auto">
          <a:xfrm>
            <a:off x="3454400" y="1406566"/>
            <a:ext cx="914400" cy="4222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37" name="Rectangle 29"/>
          <p:cNvSpPr>
            <a:spLocks noChangeArrowheads="1"/>
          </p:cNvSpPr>
          <p:nvPr/>
        </p:nvSpPr>
        <p:spPr bwMode="auto">
          <a:xfrm>
            <a:off x="5283200" y="1406566"/>
            <a:ext cx="914400" cy="422275"/>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38" name="Rectangle 30"/>
          <p:cNvSpPr>
            <a:spLocks noChangeArrowheads="1"/>
          </p:cNvSpPr>
          <p:nvPr/>
        </p:nvSpPr>
        <p:spPr bwMode="auto">
          <a:xfrm>
            <a:off x="8026400" y="1406566"/>
            <a:ext cx="914400" cy="4222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39" name="Text Box 31"/>
          <p:cNvSpPr txBox="1">
            <a:spLocks noChangeArrowheads="1"/>
          </p:cNvSpPr>
          <p:nvPr/>
        </p:nvSpPr>
        <p:spPr bwMode="auto">
          <a:xfrm>
            <a:off x="914400" y="5514975"/>
            <a:ext cx="11277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Câu 3.có ánh kim, dẫn được điện, nhiệt là tính chất vật lí chung của đơn chất nào?</a:t>
            </a:r>
          </a:p>
        </p:txBody>
      </p:sp>
      <p:sp>
        <p:nvSpPr>
          <p:cNvPr id="145440" name="Rectangle 32"/>
          <p:cNvSpPr>
            <a:spLocks noChangeArrowheads="1"/>
          </p:cNvSpPr>
          <p:nvPr/>
        </p:nvSpPr>
        <p:spPr bwMode="auto">
          <a:xfrm>
            <a:off x="2540000" y="1819275"/>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41" name="Rectangle 33"/>
          <p:cNvSpPr>
            <a:spLocks noChangeArrowheads="1"/>
          </p:cNvSpPr>
          <p:nvPr/>
        </p:nvSpPr>
        <p:spPr bwMode="auto">
          <a:xfrm>
            <a:off x="4368800" y="1819275"/>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42" name="Rectangle 34"/>
          <p:cNvSpPr>
            <a:spLocks noChangeArrowheads="1"/>
          </p:cNvSpPr>
          <p:nvPr/>
        </p:nvSpPr>
        <p:spPr bwMode="auto">
          <a:xfrm>
            <a:off x="5283200" y="1819275"/>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43" name="Rectangle 35"/>
          <p:cNvSpPr>
            <a:spLocks noChangeArrowheads="1"/>
          </p:cNvSpPr>
          <p:nvPr/>
        </p:nvSpPr>
        <p:spPr bwMode="auto">
          <a:xfrm>
            <a:off x="7112000" y="1819275"/>
            <a:ext cx="914400" cy="457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44" name="Rectangle 36"/>
          <p:cNvSpPr>
            <a:spLocks noChangeArrowheads="1"/>
          </p:cNvSpPr>
          <p:nvPr/>
        </p:nvSpPr>
        <p:spPr bwMode="auto">
          <a:xfrm>
            <a:off x="3454400" y="1819275"/>
            <a:ext cx="914400" cy="457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45" name="Rectangle 37"/>
          <p:cNvSpPr>
            <a:spLocks noChangeArrowheads="1"/>
          </p:cNvSpPr>
          <p:nvPr/>
        </p:nvSpPr>
        <p:spPr bwMode="auto">
          <a:xfrm>
            <a:off x="6197600" y="1819275"/>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46" name="Rectangle 38"/>
          <p:cNvSpPr>
            <a:spLocks noChangeArrowheads="1"/>
          </p:cNvSpPr>
          <p:nvPr/>
        </p:nvSpPr>
        <p:spPr bwMode="auto">
          <a:xfrm>
            <a:off x="8026400" y="1819275"/>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47" name="Rectangle 39"/>
          <p:cNvSpPr>
            <a:spLocks noChangeArrowheads="1"/>
          </p:cNvSpPr>
          <p:nvPr/>
        </p:nvSpPr>
        <p:spPr bwMode="auto">
          <a:xfrm>
            <a:off x="8940800" y="1819275"/>
            <a:ext cx="914400" cy="457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48" name="Text Box 40"/>
          <p:cNvSpPr txBox="1">
            <a:spLocks noChangeArrowheads="1"/>
          </p:cNvSpPr>
          <p:nvPr/>
        </p:nvSpPr>
        <p:spPr bwMode="auto">
          <a:xfrm>
            <a:off x="914400" y="5308600"/>
            <a:ext cx="965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Câu 4.những hạt vô cùng nhỏ, trung hòa về điện gọi là gì?</a:t>
            </a:r>
          </a:p>
        </p:txBody>
      </p:sp>
      <p:sp>
        <p:nvSpPr>
          <p:cNvPr id="145449" name="Oval 41"/>
          <p:cNvSpPr>
            <a:spLocks noChangeArrowheads="1"/>
          </p:cNvSpPr>
          <p:nvPr/>
        </p:nvSpPr>
        <p:spPr bwMode="auto">
          <a:xfrm>
            <a:off x="406400" y="2733675"/>
            <a:ext cx="812800" cy="4572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50" name="Rectangle 42"/>
          <p:cNvSpPr>
            <a:spLocks noChangeArrowheads="1"/>
          </p:cNvSpPr>
          <p:nvPr/>
        </p:nvSpPr>
        <p:spPr bwMode="auto">
          <a:xfrm>
            <a:off x="3454400" y="2276475"/>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51" name="Rectangle 43"/>
          <p:cNvSpPr>
            <a:spLocks noChangeArrowheads="1"/>
          </p:cNvSpPr>
          <p:nvPr/>
        </p:nvSpPr>
        <p:spPr bwMode="auto">
          <a:xfrm>
            <a:off x="7112000" y="2276475"/>
            <a:ext cx="914400" cy="457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52" name="Rectangle 44"/>
          <p:cNvSpPr>
            <a:spLocks noChangeArrowheads="1"/>
          </p:cNvSpPr>
          <p:nvPr/>
        </p:nvSpPr>
        <p:spPr bwMode="auto">
          <a:xfrm>
            <a:off x="5283200" y="2276475"/>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53" name="Rectangle 45"/>
          <p:cNvSpPr>
            <a:spLocks noChangeArrowheads="1"/>
          </p:cNvSpPr>
          <p:nvPr/>
        </p:nvSpPr>
        <p:spPr bwMode="auto">
          <a:xfrm>
            <a:off x="8026400" y="2276475"/>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54" name="Rectangle 46"/>
          <p:cNvSpPr>
            <a:spLocks noChangeArrowheads="1"/>
          </p:cNvSpPr>
          <p:nvPr/>
        </p:nvSpPr>
        <p:spPr bwMode="auto">
          <a:xfrm>
            <a:off x="6197600" y="2276475"/>
            <a:ext cx="914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55" name="Rectangle 47"/>
          <p:cNvSpPr>
            <a:spLocks noChangeArrowheads="1"/>
          </p:cNvSpPr>
          <p:nvPr/>
        </p:nvSpPr>
        <p:spPr bwMode="auto">
          <a:xfrm>
            <a:off x="4368800" y="2276475"/>
            <a:ext cx="914400" cy="457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56" name="Text Box 48"/>
          <p:cNvSpPr txBox="1">
            <a:spLocks noChangeArrowheads="1"/>
          </p:cNvSpPr>
          <p:nvPr/>
        </p:nvSpPr>
        <p:spPr bwMode="auto">
          <a:xfrm>
            <a:off x="711200" y="5486400"/>
            <a:ext cx="10261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Câu 5.trong hạt nhân nguyên tử, hạt nào không mang điện ?</a:t>
            </a:r>
          </a:p>
        </p:txBody>
      </p:sp>
      <p:sp>
        <p:nvSpPr>
          <p:cNvPr id="145457" name="Text Box 49"/>
          <p:cNvSpPr txBox="1">
            <a:spLocks noChangeArrowheads="1"/>
          </p:cNvSpPr>
          <p:nvPr/>
        </p:nvSpPr>
        <p:spPr bwMode="auto">
          <a:xfrm>
            <a:off x="812800" y="5422900"/>
            <a:ext cx="975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Câu 6.nguyên tử khối là khối lượng nguyên tử được tính bằng?</a:t>
            </a:r>
          </a:p>
        </p:txBody>
      </p:sp>
      <p:sp>
        <p:nvSpPr>
          <p:cNvPr id="145458" name="Rectangle 50"/>
          <p:cNvSpPr>
            <a:spLocks noChangeArrowheads="1"/>
          </p:cNvSpPr>
          <p:nvPr/>
        </p:nvSpPr>
        <p:spPr bwMode="auto">
          <a:xfrm>
            <a:off x="5283203" y="2727325"/>
            <a:ext cx="912284" cy="457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59" name="Rectangle 51"/>
          <p:cNvSpPr>
            <a:spLocks noChangeArrowheads="1"/>
          </p:cNvSpPr>
          <p:nvPr/>
        </p:nvSpPr>
        <p:spPr bwMode="auto">
          <a:xfrm>
            <a:off x="6195511" y="2727325"/>
            <a:ext cx="910167"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60" name="Rectangle 52"/>
          <p:cNvSpPr>
            <a:spLocks noChangeArrowheads="1"/>
          </p:cNvSpPr>
          <p:nvPr/>
        </p:nvSpPr>
        <p:spPr bwMode="auto">
          <a:xfrm>
            <a:off x="7105650" y="2727325"/>
            <a:ext cx="912283" cy="457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61" name="Rectangle 53"/>
          <p:cNvSpPr>
            <a:spLocks noChangeArrowheads="1"/>
          </p:cNvSpPr>
          <p:nvPr/>
        </p:nvSpPr>
        <p:spPr bwMode="auto">
          <a:xfrm>
            <a:off x="8017961" y="2727325"/>
            <a:ext cx="910167"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62" name="Rectangle 54"/>
          <p:cNvSpPr>
            <a:spLocks noChangeArrowheads="1"/>
          </p:cNvSpPr>
          <p:nvPr/>
        </p:nvSpPr>
        <p:spPr bwMode="auto">
          <a:xfrm>
            <a:off x="9840411" y="2727325"/>
            <a:ext cx="910167" cy="457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63" name="Rectangle 55"/>
          <p:cNvSpPr>
            <a:spLocks noChangeArrowheads="1"/>
          </p:cNvSpPr>
          <p:nvPr/>
        </p:nvSpPr>
        <p:spPr bwMode="auto">
          <a:xfrm>
            <a:off x="4373061" y="2727325"/>
            <a:ext cx="910167"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64" name="Rectangle 56"/>
          <p:cNvSpPr>
            <a:spLocks noChangeArrowheads="1"/>
          </p:cNvSpPr>
          <p:nvPr/>
        </p:nvSpPr>
        <p:spPr bwMode="auto">
          <a:xfrm>
            <a:off x="2550611" y="2727325"/>
            <a:ext cx="910167"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65" name="Rectangle 57"/>
          <p:cNvSpPr>
            <a:spLocks noChangeArrowheads="1"/>
          </p:cNvSpPr>
          <p:nvPr/>
        </p:nvSpPr>
        <p:spPr bwMode="auto">
          <a:xfrm>
            <a:off x="1638303" y="2727325"/>
            <a:ext cx="912284"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66" name="Rectangle 58"/>
          <p:cNvSpPr>
            <a:spLocks noChangeArrowheads="1"/>
          </p:cNvSpPr>
          <p:nvPr/>
        </p:nvSpPr>
        <p:spPr bwMode="auto">
          <a:xfrm>
            <a:off x="3460753" y="2727325"/>
            <a:ext cx="912283"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67" name="Rectangle 59"/>
          <p:cNvSpPr>
            <a:spLocks noChangeArrowheads="1"/>
          </p:cNvSpPr>
          <p:nvPr/>
        </p:nvSpPr>
        <p:spPr bwMode="auto">
          <a:xfrm>
            <a:off x="8928103" y="2727325"/>
            <a:ext cx="912284" cy="457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68" name="Rectangle 60"/>
          <p:cNvSpPr>
            <a:spLocks noChangeArrowheads="1"/>
          </p:cNvSpPr>
          <p:nvPr/>
        </p:nvSpPr>
        <p:spPr bwMode="auto">
          <a:xfrm>
            <a:off x="10750553" y="2727325"/>
            <a:ext cx="912283"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69" name="Oval 61"/>
          <p:cNvSpPr>
            <a:spLocks noChangeArrowheads="1"/>
          </p:cNvSpPr>
          <p:nvPr/>
        </p:nvSpPr>
        <p:spPr bwMode="auto">
          <a:xfrm>
            <a:off x="342900" y="3190875"/>
            <a:ext cx="914400" cy="4572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70" name="Text Box 62"/>
          <p:cNvSpPr txBox="1">
            <a:spLocks noChangeArrowheads="1"/>
          </p:cNvSpPr>
          <p:nvPr/>
        </p:nvSpPr>
        <p:spPr bwMode="auto">
          <a:xfrm>
            <a:off x="609600" y="5181600"/>
            <a:ext cx="11074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Câu 7. Nước, muối ăn, axit sunfuric là hợp chất vô cơ hay hữu cơ?</a:t>
            </a:r>
          </a:p>
        </p:txBody>
      </p:sp>
      <p:sp>
        <p:nvSpPr>
          <p:cNvPr id="145471" name="Rectangle 63"/>
          <p:cNvSpPr>
            <a:spLocks noChangeArrowheads="1"/>
          </p:cNvSpPr>
          <p:nvPr/>
        </p:nvSpPr>
        <p:spPr bwMode="auto">
          <a:xfrm>
            <a:off x="2525185" y="3184525"/>
            <a:ext cx="922867"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72" name="Rectangle 64"/>
          <p:cNvSpPr>
            <a:spLocks noChangeArrowheads="1"/>
          </p:cNvSpPr>
          <p:nvPr/>
        </p:nvSpPr>
        <p:spPr bwMode="auto">
          <a:xfrm>
            <a:off x="3448052" y="3184525"/>
            <a:ext cx="920749" cy="457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73" name="Rectangle 65"/>
          <p:cNvSpPr>
            <a:spLocks noChangeArrowheads="1"/>
          </p:cNvSpPr>
          <p:nvPr/>
        </p:nvSpPr>
        <p:spPr bwMode="auto">
          <a:xfrm>
            <a:off x="5289553" y="3184525"/>
            <a:ext cx="922867"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74" name="Rectangle 66"/>
          <p:cNvSpPr>
            <a:spLocks noChangeArrowheads="1"/>
          </p:cNvSpPr>
          <p:nvPr/>
        </p:nvSpPr>
        <p:spPr bwMode="auto">
          <a:xfrm>
            <a:off x="4368827" y="3184525"/>
            <a:ext cx="920751"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75" name="Oval 67"/>
          <p:cNvSpPr>
            <a:spLocks noChangeArrowheads="1"/>
          </p:cNvSpPr>
          <p:nvPr/>
        </p:nvSpPr>
        <p:spPr bwMode="auto">
          <a:xfrm>
            <a:off x="406400" y="2276475"/>
            <a:ext cx="812800" cy="4572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76" name="Oval 68"/>
          <p:cNvSpPr>
            <a:spLocks noChangeArrowheads="1"/>
          </p:cNvSpPr>
          <p:nvPr/>
        </p:nvSpPr>
        <p:spPr bwMode="auto">
          <a:xfrm>
            <a:off x="389467" y="1819275"/>
            <a:ext cx="812800" cy="4572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77" name="Oval 69"/>
          <p:cNvSpPr>
            <a:spLocks noChangeArrowheads="1"/>
          </p:cNvSpPr>
          <p:nvPr/>
        </p:nvSpPr>
        <p:spPr bwMode="auto">
          <a:xfrm>
            <a:off x="406400" y="1362075"/>
            <a:ext cx="812800" cy="4572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78" name="Oval 70"/>
          <p:cNvSpPr>
            <a:spLocks noChangeArrowheads="1"/>
          </p:cNvSpPr>
          <p:nvPr/>
        </p:nvSpPr>
        <p:spPr bwMode="auto">
          <a:xfrm>
            <a:off x="406400" y="904875"/>
            <a:ext cx="812800" cy="4572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79" name="Oval 71"/>
          <p:cNvSpPr>
            <a:spLocks noChangeArrowheads="1"/>
          </p:cNvSpPr>
          <p:nvPr/>
        </p:nvSpPr>
        <p:spPr bwMode="auto">
          <a:xfrm>
            <a:off x="406400" y="447675"/>
            <a:ext cx="812800" cy="4572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480" name="Text Box 72"/>
          <p:cNvSpPr txBox="1">
            <a:spLocks noChangeArrowheads="1"/>
          </p:cNvSpPr>
          <p:nvPr/>
        </p:nvSpPr>
        <p:spPr bwMode="auto">
          <a:xfrm>
            <a:off x="524933" y="425450"/>
            <a:ext cx="71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000000"/>
                </a:solidFill>
              </a:rPr>
              <a:t>1</a:t>
            </a:r>
          </a:p>
        </p:txBody>
      </p:sp>
      <p:pic>
        <p:nvPicPr>
          <p:cNvPr id="145481" name="Picture 73" descr="Earth-1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50133" y="406400"/>
            <a:ext cx="508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45482" name="Picture 74" descr="Earth-1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50133" y="844550"/>
            <a:ext cx="508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45483" name="Picture 75" descr="Earth-1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50133" y="1362075"/>
            <a:ext cx="508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45484" name="Picture 76" descr="Earth-1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50133" y="1800225"/>
            <a:ext cx="508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45485" name="Picture 77" descr="Earth-1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50133" y="2270125"/>
            <a:ext cx="508000" cy="381000"/>
          </a:xfrm>
          <a:prstGeom prst="rect">
            <a:avLst/>
          </a:prstGeom>
          <a:noFill/>
          <a:extLst>
            <a:ext uri="{909E8E84-426E-40DD-AFC4-6F175D3DCCD1}">
              <a14:hiddenFill xmlns:a14="http://schemas.microsoft.com/office/drawing/2010/main">
                <a:solidFill>
                  <a:srgbClr val="FFFFFF"/>
                </a:solidFill>
              </a14:hiddenFill>
            </a:ext>
          </a:extLst>
        </p:spPr>
      </p:pic>
      <p:sp>
        <p:nvSpPr>
          <p:cNvPr id="145486" name="Text Box 78"/>
          <p:cNvSpPr txBox="1">
            <a:spLocks noChangeArrowheads="1"/>
          </p:cNvSpPr>
          <p:nvPr/>
        </p:nvSpPr>
        <p:spPr bwMode="auto">
          <a:xfrm>
            <a:off x="567267" y="9144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000000"/>
                </a:solidFill>
              </a:rPr>
              <a:t>2</a:t>
            </a:r>
          </a:p>
        </p:txBody>
      </p:sp>
      <p:sp>
        <p:nvSpPr>
          <p:cNvPr id="145487" name="Text Box 79"/>
          <p:cNvSpPr txBox="1">
            <a:spLocks noChangeArrowheads="1"/>
          </p:cNvSpPr>
          <p:nvPr/>
        </p:nvSpPr>
        <p:spPr bwMode="auto">
          <a:xfrm>
            <a:off x="1828800" y="88265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E</a:t>
            </a:r>
          </a:p>
        </p:txBody>
      </p:sp>
      <p:sp>
        <p:nvSpPr>
          <p:cNvPr id="145488" name="Text Box 80"/>
          <p:cNvSpPr txBox="1">
            <a:spLocks noChangeArrowheads="1"/>
          </p:cNvSpPr>
          <p:nvPr/>
        </p:nvSpPr>
        <p:spPr bwMode="auto">
          <a:xfrm>
            <a:off x="3657600" y="8382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E</a:t>
            </a:r>
          </a:p>
        </p:txBody>
      </p:sp>
      <p:sp>
        <p:nvSpPr>
          <p:cNvPr id="145489" name="Text Box 81"/>
          <p:cNvSpPr txBox="1">
            <a:spLocks noChangeArrowheads="1"/>
          </p:cNvSpPr>
          <p:nvPr/>
        </p:nvSpPr>
        <p:spPr bwMode="auto">
          <a:xfrm>
            <a:off x="2743200" y="866775"/>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L</a:t>
            </a:r>
          </a:p>
        </p:txBody>
      </p:sp>
      <p:sp>
        <p:nvSpPr>
          <p:cNvPr id="145490" name="Text Box 82"/>
          <p:cNvSpPr txBox="1">
            <a:spLocks noChangeArrowheads="1"/>
          </p:cNvSpPr>
          <p:nvPr/>
        </p:nvSpPr>
        <p:spPr bwMode="auto">
          <a:xfrm>
            <a:off x="4572000" y="8382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C</a:t>
            </a:r>
          </a:p>
        </p:txBody>
      </p:sp>
      <p:sp>
        <p:nvSpPr>
          <p:cNvPr id="145491" name="Text Box 83"/>
          <p:cNvSpPr txBox="1">
            <a:spLocks noChangeArrowheads="1"/>
          </p:cNvSpPr>
          <p:nvPr/>
        </p:nvSpPr>
        <p:spPr bwMode="auto">
          <a:xfrm>
            <a:off x="5384800" y="841375"/>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T</a:t>
            </a:r>
          </a:p>
        </p:txBody>
      </p:sp>
      <p:sp>
        <p:nvSpPr>
          <p:cNvPr id="145492" name="Text Box 84"/>
          <p:cNvSpPr txBox="1">
            <a:spLocks noChangeArrowheads="1"/>
          </p:cNvSpPr>
          <p:nvPr/>
        </p:nvSpPr>
        <p:spPr bwMode="auto">
          <a:xfrm>
            <a:off x="6358467" y="8382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R</a:t>
            </a:r>
          </a:p>
        </p:txBody>
      </p:sp>
      <p:sp>
        <p:nvSpPr>
          <p:cNvPr id="145493" name="Text Box 85"/>
          <p:cNvSpPr txBox="1">
            <a:spLocks noChangeArrowheads="1"/>
          </p:cNvSpPr>
          <p:nvPr/>
        </p:nvSpPr>
        <p:spPr bwMode="auto">
          <a:xfrm>
            <a:off x="7251700" y="8382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O</a:t>
            </a:r>
          </a:p>
        </p:txBody>
      </p:sp>
      <p:sp>
        <p:nvSpPr>
          <p:cNvPr id="145494" name="Text Box 86"/>
          <p:cNvSpPr txBox="1">
            <a:spLocks noChangeArrowheads="1"/>
          </p:cNvSpPr>
          <p:nvPr/>
        </p:nvSpPr>
        <p:spPr bwMode="auto">
          <a:xfrm>
            <a:off x="8123767" y="9017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N</a:t>
            </a:r>
          </a:p>
        </p:txBody>
      </p:sp>
      <p:sp>
        <p:nvSpPr>
          <p:cNvPr id="145495" name="Text Box 87"/>
          <p:cNvSpPr txBox="1">
            <a:spLocks noChangeArrowheads="1"/>
          </p:cNvSpPr>
          <p:nvPr/>
        </p:nvSpPr>
        <p:spPr bwMode="auto">
          <a:xfrm>
            <a:off x="567267" y="1343025"/>
            <a:ext cx="40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000000"/>
                </a:solidFill>
              </a:rPr>
              <a:t>3</a:t>
            </a:r>
          </a:p>
        </p:txBody>
      </p:sp>
      <p:sp>
        <p:nvSpPr>
          <p:cNvPr id="145496" name="Text Box 88"/>
          <p:cNvSpPr txBox="1">
            <a:spLocks noChangeArrowheads="1"/>
          </p:cNvSpPr>
          <p:nvPr/>
        </p:nvSpPr>
        <p:spPr bwMode="auto">
          <a:xfrm>
            <a:off x="2743200" y="1327150"/>
            <a:ext cx="40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K</a:t>
            </a:r>
          </a:p>
        </p:txBody>
      </p:sp>
      <p:sp>
        <p:nvSpPr>
          <p:cNvPr id="145497" name="Text Box 89"/>
          <p:cNvSpPr txBox="1">
            <a:spLocks noChangeArrowheads="1"/>
          </p:cNvSpPr>
          <p:nvPr/>
        </p:nvSpPr>
        <p:spPr bwMode="auto">
          <a:xfrm>
            <a:off x="3759200" y="1339850"/>
            <a:ext cx="40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I</a:t>
            </a:r>
          </a:p>
        </p:txBody>
      </p:sp>
      <p:sp>
        <p:nvSpPr>
          <p:cNvPr id="145498" name="Text Box 90"/>
          <p:cNvSpPr txBox="1">
            <a:spLocks noChangeArrowheads="1"/>
          </p:cNvSpPr>
          <p:nvPr/>
        </p:nvSpPr>
        <p:spPr bwMode="auto">
          <a:xfrm>
            <a:off x="4572000" y="129540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M</a:t>
            </a:r>
          </a:p>
        </p:txBody>
      </p:sp>
      <p:sp>
        <p:nvSpPr>
          <p:cNvPr id="145499" name="Text Box 91"/>
          <p:cNvSpPr txBox="1">
            <a:spLocks noChangeArrowheads="1"/>
          </p:cNvSpPr>
          <p:nvPr/>
        </p:nvSpPr>
        <p:spPr bwMode="auto">
          <a:xfrm>
            <a:off x="5486400" y="130810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L</a:t>
            </a:r>
          </a:p>
        </p:txBody>
      </p:sp>
      <p:sp>
        <p:nvSpPr>
          <p:cNvPr id="145500" name="Text Box 92"/>
          <p:cNvSpPr txBox="1">
            <a:spLocks noChangeArrowheads="1"/>
          </p:cNvSpPr>
          <p:nvPr/>
        </p:nvSpPr>
        <p:spPr bwMode="auto">
          <a:xfrm>
            <a:off x="6400800" y="12954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O</a:t>
            </a:r>
          </a:p>
        </p:txBody>
      </p:sp>
      <p:sp>
        <p:nvSpPr>
          <p:cNvPr id="145501" name="Text Box 93"/>
          <p:cNvSpPr txBox="1">
            <a:spLocks noChangeArrowheads="1"/>
          </p:cNvSpPr>
          <p:nvPr/>
        </p:nvSpPr>
        <p:spPr bwMode="auto">
          <a:xfrm>
            <a:off x="7251700" y="129540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A</a:t>
            </a:r>
          </a:p>
        </p:txBody>
      </p:sp>
      <p:sp>
        <p:nvSpPr>
          <p:cNvPr id="145502" name="Text Box 94"/>
          <p:cNvSpPr txBox="1">
            <a:spLocks noChangeArrowheads="1"/>
          </p:cNvSpPr>
          <p:nvPr/>
        </p:nvSpPr>
        <p:spPr bwMode="auto">
          <a:xfrm>
            <a:off x="8229600" y="12954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I</a:t>
            </a:r>
          </a:p>
        </p:txBody>
      </p:sp>
      <p:sp>
        <p:nvSpPr>
          <p:cNvPr id="145503" name="Text Box 95"/>
          <p:cNvSpPr txBox="1">
            <a:spLocks noChangeArrowheads="1"/>
          </p:cNvSpPr>
          <p:nvPr/>
        </p:nvSpPr>
        <p:spPr bwMode="auto">
          <a:xfrm>
            <a:off x="609600" y="1828800"/>
            <a:ext cx="40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000000"/>
                </a:solidFill>
              </a:rPr>
              <a:t>4</a:t>
            </a:r>
          </a:p>
        </p:txBody>
      </p:sp>
      <p:sp>
        <p:nvSpPr>
          <p:cNvPr id="145504" name="Text Box 96"/>
          <p:cNvSpPr txBox="1">
            <a:spLocks noChangeArrowheads="1"/>
          </p:cNvSpPr>
          <p:nvPr/>
        </p:nvSpPr>
        <p:spPr bwMode="auto">
          <a:xfrm>
            <a:off x="2641600" y="17526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N</a:t>
            </a:r>
          </a:p>
        </p:txBody>
      </p:sp>
      <p:sp>
        <p:nvSpPr>
          <p:cNvPr id="145505" name="Text Box 97"/>
          <p:cNvSpPr txBox="1">
            <a:spLocks noChangeArrowheads="1"/>
          </p:cNvSpPr>
          <p:nvPr/>
        </p:nvSpPr>
        <p:spPr bwMode="auto">
          <a:xfrm>
            <a:off x="3636433" y="17526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G</a:t>
            </a:r>
          </a:p>
        </p:txBody>
      </p:sp>
      <p:sp>
        <p:nvSpPr>
          <p:cNvPr id="145506" name="Text Box 98"/>
          <p:cNvSpPr txBox="1">
            <a:spLocks noChangeArrowheads="1"/>
          </p:cNvSpPr>
          <p:nvPr/>
        </p:nvSpPr>
        <p:spPr bwMode="auto">
          <a:xfrm>
            <a:off x="4572000" y="175260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U</a:t>
            </a:r>
          </a:p>
        </p:txBody>
      </p:sp>
      <p:sp>
        <p:nvSpPr>
          <p:cNvPr id="145507" name="Text Box 99"/>
          <p:cNvSpPr txBox="1">
            <a:spLocks noChangeArrowheads="1"/>
          </p:cNvSpPr>
          <p:nvPr/>
        </p:nvSpPr>
        <p:spPr bwMode="auto">
          <a:xfrm>
            <a:off x="5384800" y="1752600"/>
            <a:ext cx="81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Y</a:t>
            </a:r>
          </a:p>
        </p:txBody>
      </p:sp>
      <p:sp>
        <p:nvSpPr>
          <p:cNvPr id="145508" name="Text Box 100"/>
          <p:cNvSpPr txBox="1">
            <a:spLocks noChangeArrowheads="1"/>
          </p:cNvSpPr>
          <p:nvPr/>
        </p:nvSpPr>
        <p:spPr bwMode="auto">
          <a:xfrm>
            <a:off x="6299200" y="1752600"/>
            <a:ext cx="81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Ê</a:t>
            </a:r>
          </a:p>
        </p:txBody>
      </p:sp>
      <p:sp>
        <p:nvSpPr>
          <p:cNvPr id="145509" name="Text Box 101"/>
          <p:cNvSpPr txBox="1">
            <a:spLocks noChangeArrowheads="1"/>
          </p:cNvSpPr>
          <p:nvPr/>
        </p:nvSpPr>
        <p:spPr bwMode="auto">
          <a:xfrm>
            <a:off x="7272867" y="17526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N</a:t>
            </a:r>
          </a:p>
        </p:txBody>
      </p:sp>
      <p:sp>
        <p:nvSpPr>
          <p:cNvPr id="145510" name="Text Box 102"/>
          <p:cNvSpPr txBox="1">
            <a:spLocks noChangeArrowheads="1"/>
          </p:cNvSpPr>
          <p:nvPr/>
        </p:nvSpPr>
        <p:spPr bwMode="auto">
          <a:xfrm>
            <a:off x="8187267" y="17526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T</a:t>
            </a:r>
          </a:p>
        </p:txBody>
      </p:sp>
      <p:sp>
        <p:nvSpPr>
          <p:cNvPr id="145511" name="Text Box 103"/>
          <p:cNvSpPr txBox="1">
            <a:spLocks noChangeArrowheads="1"/>
          </p:cNvSpPr>
          <p:nvPr/>
        </p:nvSpPr>
        <p:spPr bwMode="auto">
          <a:xfrm>
            <a:off x="9105900" y="1765300"/>
            <a:ext cx="91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Ư</a:t>
            </a:r>
          </a:p>
        </p:txBody>
      </p:sp>
      <p:pic>
        <p:nvPicPr>
          <p:cNvPr id="145512" name="Picture 104" descr="Earth-1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24733" y="2736850"/>
            <a:ext cx="508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45513" name="Picture 105" descr="Earth-1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37433" y="3276600"/>
            <a:ext cx="508000" cy="381000"/>
          </a:xfrm>
          <a:prstGeom prst="rect">
            <a:avLst/>
          </a:prstGeom>
          <a:noFill/>
          <a:extLst>
            <a:ext uri="{909E8E84-426E-40DD-AFC4-6F175D3DCCD1}">
              <a14:hiddenFill xmlns:a14="http://schemas.microsoft.com/office/drawing/2010/main">
                <a:solidFill>
                  <a:srgbClr val="FFFFFF"/>
                </a:solidFill>
              </a14:hiddenFill>
            </a:ext>
          </a:extLst>
        </p:spPr>
      </p:pic>
      <p:sp>
        <p:nvSpPr>
          <p:cNvPr id="145514" name="Text Box 106"/>
          <p:cNvSpPr txBox="1">
            <a:spLocks noChangeArrowheads="1"/>
          </p:cNvSpPr>
          <p:nvPr/>
        </p:nvSpPr>
        <p:spPr bwMode="auto">
          <a:xfrm>
            <a:off x="609600" y="2286000"/>
            <a:ext cx="50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000000"/>
                </a:solidFill>
              </a:rPr>
              <a:t>5</a:t>
            </a:r>
          </a:p>
        </p:txBody>
      </p:sp>
      <p:sp>
        <p:nvSpPr>
          <p:cNvPr id="145515" name="Text Box 107"/>
          <p:cNvSpPr txBox="1">
            <a:spLocks noChangeArrowheads="1"/>
          </p:cNvSpPr>
          <p:nvPr/>
        </p:nvSpPr>
        <p:spPr bwMode="auto">
          <a:xfrm>
            <a:off x="3556000" y="22098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N</a:t>
            </a:r>
          </a:p>
        </p:txBody>
      </p:sp>
      <p:sp>
        <p:nvSpPr>
          <p:cNvPr id="145516" name="Text Box 108"/>
          <p:cNvSpPr txBox="1">
            <a:spLocks noChangeArrowheads="1"/>
          </p:cNvSpPr>
          <p:nvPr/>
        </p:nvSpPr>
        <p:spPr bwMode="auto">
          <a:xfrm>
            <a:off x="4572000" y="22098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Ơ</a:t>
            </a:r>
          </a:p>
        </p:txBody>
      </p:sp>
      <p:sp>
        <p:nvSpPr>
          <p:cNvPr id="145517" name="Text Box 109"/>
          <p:cNvSpPr txBox="1">
            <a:spLocks noChangeArrowheads="1"/>
          </p:cNvSpPr>
          <p:nvPr/>
        </p:nvSpPr>
        <p:spPr bwMode="auto">
          <a:xfrm>
            <a:off x="5367867" y="22225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T</a:t>
            </a:r>
          </a:p>
        </p:txBody>
      </p:sp>
      <p:sp>
        <p:nvSpPr>
          <p:cNvPr id="145518" name="Text Box 110"/>
          <p:cNvSpPr txBox="1">
            <a:spLocks noChangeArrowheads="1"/>
          </p:cNvSpPr>
          <p:nvPr/>
        </p:nvSpPr>
        <p:spPr bwMode="auto">
          <a:xfrm>
            <a:off x="6282267" y="2222500"/>
            <a:ext cx="91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R</a:t>
            </a:r>
          </a:p>
        </p:txBody>
      </p:sp>
      <p:sp>
        <p:nvSpPr>
          <p:cNvPr id="145519" name="Text Box 111"/>
          <p:cNvSpPr txBox="1">
            <a:spLocks noChangeArrowheads="1"/>
          </p:cNvSpPr>
          <p:nvPr/>
        </p:nvSpPr>
        <p:spPr bwMode="auto">
          <a:xfrm>
            <a:off x="7230533" y="2244725"/>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O</a:t>
            </a:r>
          </a:p>
        </p:txBody>
      </p:sp>
      <p:sp>
        <p:nvSpPr>
          <p:cNvPr id="145520" name="Text Box 112"/>
          <p:cNvSpPr txBox="1">
            <a:spLocks noChangeArrowheads="1"/>
          </p:cNvSpPr>
          <p:nvPr/>
        </p:nvSpPr>
        <p:spPr bwMode="auto">
          <a:xfrm>
            <a:off x="8208461" y="2244725"/>
            <a:ext cx="73236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N</a:t>
            </a:r>
          </a:p>
        </p:txBody>
      </p:sp>
      <p:sp>
        <p:nvSpPr>
          <p:cNvPr id="145521" name="Text Box 113"/>
          <p:cNvSpPr txBox="1">
            <a:spLocks noChangeArrowheads="1"/>
          </p:cNvSpPr>
          <p:nvPr/>
        </p:nvSpPr>
        <p:spPr bwMode="auto">
          <a:xfrm>
            <a:off x="609600" y="27432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000000"/>
                </a:solidFill>
              </a:rPr>
              <a:t>6</a:t>
            </a:r>
          </a:p>
        </p:txBody>
      </p:sp>
      <p:sp>
        <p:nvSpPr>
          <p:cNvPr id="145522" name="Text Box 114"/>
          <p:cNvSpPr txBox="1">
            <a:spLocks noChangeArrowheads="1"/>
          </p:cNvSpPr>
          <p:nvPr/>
        </p:nvSpPr>
        <p:spPr bwMode="auto">
          <a:xfrm>
            <a:off x="1807633" y="267970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Đ</a:t>
            </a:r>
          </a:p>
        </p:txBody>
      </p:sp>
      <p:sp>
        <p:nvSpPr>
          <p:cNvPr id="145523" name="Text Box 115"/>
          <p:cNvSpPr txBox="1">
            <a:spLocks noChangeArrowheads="1"/>
          </p:cNvSpPr>
          <p:nvPr/>
        </p:nvSpPr>
        <p:spPr bwMode="auto">
          <a:xfrm>
            <a:off x="2743200" y="26670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Ơ</a:t>
            </a:r>
          </a:p>
        </p:txBody>
      </p:sp>
      <p:sp>
        <p:nvSpPr>
          <p:cNvPr id="145524" name="Text Box 116"/>
          <p:cNvSpPr txBox="1">
            <a:spLocks noChangeArrowheads="1"/>
          </p:cNvSpPr>
          <p:nvPr/>
        </p:nvSpPr>
        <p:spPr bwMode="auto">
          <a:xfrm>
            <a:off x="3556000" y="26670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N</a:t>
            </a:r>
          </a:p>
        </p:txBody>
      </p:sp>
      <p:sp>
        <p:nvSpPr>
          <p:cNvPr id="145525" name="Text Box 117"/>
          <p:cNvSpPr txBox="1">
            <a:spLocks noChangeArrowheads="1"/>
          </p:cNvSpPr>
          <p:nvPr/>
        </p:nvSpPr>
        <p:spPr bwMode="auto">
          <a:xfrm>
            <a:off x="5486400" y="26670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I</a:t>
            </a:r>
          </a:p>
        </p:txBody>
      </p:sp>
      <p:sp>
        <p:nvSpPr>
          <p:cNvPr id="145526" name="Text Box 118"/>
          <p:cNvSpPr txBox="1">
            <a:spLocks noChangeArrowheads="1"/>
          </p:cNvSpPr>
          <p:nvPr/>
        </p:nvSpPr>
        <p:spPr bwMode="auto">
          <a:xfrm>
            <a:off x="6316133" y="2663825"/>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C</a:t>
            </a:r>
          </a:p>
        </p:txBody>
      </p:sp>
      <p:sp>
        <p:nvSpPr>
          <p:cNvPr id="145527" name="Text Box 119"/>
          <p:cNvSpPr txBox="1">
            <a:spLocks noChangeArrowheads="1"/>
          </p:cNvSpPr>
          <p:nvPr/>
        </p:nvSpPr>
        <p:spPr bwMode="auto">
          <a:xfrm>
            <a:off x="7192433" y="26670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A</a:t>
            </a:r>
          </a:p>
        </p:txBody>
      </p:sp>
      <p:sp>
        <p:nvSpPr>
          <p:cNvPr id="145528" name="Text Box 120"/>
          <p:cNvSpPr txBox="1">
            <a:spLocks noChangeArrowheads="1"/>
          </p:cNvSpPr>
          <p:nvPr/>
        </p:nvSpPr>
        <p:spPr bwMode="auto">
          <a:xfrm>
            <a:off x="8229600" y="268605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C</a:t>
            </a:r>
          </a:p>
        </p:txBody>
      </p:sp>
      <p:sp>
        <p:nvSpPr>
          <p:cNvPr id="145529" name="Text Box 121"/>
          <p:cNvSpPr txBox="1">
            <a:spLocks noChangeArrowheads="1"/>
          </p:cNvSpPr>
          <p:nvPr/>
        </p:nvSpPr>
        <p:spPr bwMode="auto">
          <a:xfrm>
            <a:off x="9973733" y="26670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O</a:t>
            </a:r>
          </a:p>
        </p:txBody>
      </p:sp>
      <p:sp>
        <p:nvSpPr>
          <p:cNvPr id="145530" name="Text Box 122"/>
          <p:cNvSpPr txBox="1">
            <a:spLocks noChangeArrowheads="1"/>
          </p:cNvSpPr>
          <p:nvPr/>
        </p:nvSpPr>
        <p:spPr bwMode="auto">
          <a:xfrm>
            <a:off x="10972800" y="26670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N</a:t>
            </a:r>
          </a:p>
        </p:txBody>
      </p:sp>
      <p:sp>
        <p:nvSpPr>
          <p:cNvPr id="145531" name="Text Box 123"/>
          <p:cNvSpPr txBox="1">
            <a:spLocks noChangeArrowheads="1"/>
          </p:cNvSpPr>
          <p:nvPr/>
        </p:nvSpPr>
        <p:spPr bwMode="auto">
          <a:xfrm>
            <a:off x="9059333" y="266700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B</a:t>
            </a:r>
          </a:p>
        </p:txBody>
      </p:sp>
      <p:sp>
        <p:nvSpPr>
          <p:cNvPr id="145532" name="Text Box 124"/>
          <p:cNvSpPr txBox="1">
            <a:spLocks noChangeArrowheads="1"/>
          </p:cNvSpPr>
          <p:nvPr/>
        </p:nvSpPr>
        <p:spPr bwMode="auto">
          <a:xfrm>
            <a:off x="4572000" y="2654300"/>
            <a:ext cx="91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V</a:t>
            </a:r>
          </a:p>
        </p:txBody>
      </p:sp>
      <p:sp>
        <p:nvSpPr>
          <p:cNvPr id="145533" name="Text Box 125"/>
          <p:cNvSpPr txBox="1">
            <a:spLocks noChangeArrowheads="1"/>
          </p:cNvSpPr>
          <p:nvPr/>
        </p:nvSpPr>
        <p:spPr bwMode="auto">
          <a:xfrm>
            <a:off x="592667" y="3171825"/>
            <a:ext cx="50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smtClean="0">
                <a:solidFill>
                  <a:srgbClr val="000000"/>
                </a:solidFill>
              </a:rPr>
              <a:t>7</a:t>
            </a:r>
          </a:p>
        </p:txBody>
      </p:sp>
      <p:sp>
        <p:nvSpPr>
          <p:cNvPr id="145534" name="Text Box 126"/>
          <p:cNvSpPr txBox="1">
            <a:spLocks noChangeArrowheads="1"/>
          </p:cNvSpPr>
          <p:nvPr/>
        </p:nvSpPr>
        <p:spPr bwMode="auto">
          <a:xfrm>
            <a:off x="3556000" y="31242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Ô</a:t>
            </a:r>
          </a:p>
        </p:txBody>
      </p:sp>
      <p:sp>
        <p:nvSpPr>
          <p:cNvPr id="145535" name="Text Box 127"/>
          <p:cNvSpPr txBox="1">
            <a:spLocks noChangeArrowheads="1"/>
          </p:cNvSpPr>
          <p:nvPr/>
        </p:nvSpPr>
        <p:spPr bwMode="auto">
          <a:xfrm>
            <a:off x="5384800" y="31242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Ơ</a:t>
            </a:r>
          </a:p>
        </p:txBody>
      </p:sp>
      <p:sp>
        <p:nvSpPr>
          <p:cNvPr id="145536" name="Text Box 128"/>
          <p:cNvSpPr txBox="1">
            <a:spLocks noChangeArrowheads="1"/>
          </p:cNvSpPr>
          <p:nvPr/>
        </p:nvSpPr>
        <p:spPr bwMode="auto">
          <a:xfrm>
            <a:off x="4470400" y="31242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C</a:t>
            </a:r>
          </a:p>
        </p:txBody>
      </p:sp>
      <p:grpSp>
        <p:nvGrpSpPr>
          <p:cNvPr id="145537" name="Group 129"/>
          <p:cNvGrpSpPr>
            <a:grpSpLocks/>
          </p:cNvGrpSpPr>
          <p:nvPr/>
        </p:nvGrpSpPr>
        <p:grpSpPr bwMode="auto">
          <a:xfrm>
            <a:off x="609600" y="4267200"/>
            <a:ext cx="9753600" cy="609600"/>
            <a:chOff x="384" y="2688"/>
            <a:chExt cx="4512" cy="384"/>
          </a:xfrm>
        </p:grpSpPr>
        <p:grpSp>
          <p:nvGrpSpPr>
            <p:cNvPr id="145538" name="Group 130"/>
            <p:cNvGrpSpPr>
              <a:grpSpLocks/>
            </p:cNvGrpSpPr>
            <p:nvPr/>
          </p:nvGrpSpPr>
          <p:grpSpPr bwMode="auto">
            <a:xfrm>
              <a:off x="384" y="2688"/>
              <a:ext cx="4512" cy="384"/>
              <a:chOff x="624" y="2640"/>
              <a:chExt cx="4512" cy="384"/>
            </a:xfrm>
          </p:grpSpPr>
          <p:sp>
            <p:nvSpPr>
              <p:cNvPr id="145539" name="Rectangle 131"/>
              <p:cNvSpPr>
                <a:spLocks noChangeArrowheads="1"/>
              </p:cNvSpPr>
              <p:nvPr/>
            </p:nvSpPr>
            <p:spPr bwMode="auto">
              <a:xfrm>
                <a:off x="4848" y="2640"/>
                <a:ext cx="288"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grpSp>
            <p:nvGrpSpPr>
              <p:cNvPr id="145540" name="Group 132"/>
              <p:cNvGrpSpPr>
                <a:grpSpLocks/>
              </p:cNvGrpSpPr>
              <p:nvPr/>
            </p:nvGrpSpPr>
            <p:grpSpPr bwMode="auto">
              <a:xfrm>
                <a:off x="624" y="2640"/>
                <a:ext cx="3936" cy="384"/>
                <a:chOff x="50" y="2640"/>
                <a:chExt cx="5566" cy="384"/>
              </a:xfrm>
            </p:grpSpPr>
            <p:sp>
              <p:nvSpPr>
                <p:cNvPr id="145541" name="Rectangle 133"/>
                <p:cNvSpPr>
                  <a:spLocks noChangeArrowheads="1"/>
                </p:cNvSpPr>
                <p:nvPr/>
              </p:nvSpPr>
              <p:spPr bwMode="auto">
                <a:xfrm>
                  <a:off x="3936"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42" name="Rectangle 134"/>
                <p:cNvSpPr>
                  <a:spLocks noChangeArrowheads="1"/>
                </p:cNvSpPr>
                <p:nvPr/>
              </p:nvSpPr>
              <p:spPr bwMode="auto">
                <a:xfrm>
                  <a:off x="480"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43" name="Rectangle 135"/>
                <p:cNvSpPr>
                  <a:spLocks noChangeArrowheads="1"/>
                </p:cNvSpPr>
                <p:nvPr/>
              </p:nvSpPr>
              <p:spPr bwMode="auto">
                <a:xfrm>
                  <a:off x="2640"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44" name="Rectangle 136"/>
                <p:cNvSpPr>
                  <a:spLocks noChangeArrowheads="1"/>
                </p:cNvSpPr>
                <p:nvPr/>
              </p:nvSpPr>
              <p:spPr bwMode="auto">
                <a:xfrm>
                  <a:off x="3072"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45" name="Rectangle 137"/>
                <p:cNvSpPr>
                  <a:spLocks noChangeArrowheads="1"/>
                </p:cNvSpPr>
                <p:nvPr/>
              </p:nvSpPr>
              <p:spPr bwMode="auto">
                <a:xfrm>
                  <a:off x="1776"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46" name="Rectangle 138"/>
                <p:cNvSpPr>
                  <a:spLocks noChangeArrowheads="1"/>
                </p:cNvSpPr>
                <p:nvPr/>
              </p:nvSpPr>
              <p:spPr bwMode="auto">
                <a:xfrm>
                  <a:off x="50"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47" name="Rectangle 139"/>
                <p:cNvSpPr>
                  <a:spLocks noChangeArrowheads="1"/>
                </p:cNvSpPr>
                <p:nvPr/>
              </p:nvSpPr>
              <p:spPr bwMode="auto">
                <a:xfrm>
                  <a:off x="4800"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48" name="Rectangle 140"/>
                <p:cNvSpPr>
                  <a:spLocks noChangeArrowheads="1"/>
                </p:cNvSpPr>
                <p:nvPr/>
              </p:nvSpPr>
              <p:spPr bwMode="auto">
                <a:xfrm>
                  <a:off x="4368"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49" name="Rectangle 141"/>
                <p:cNvSpPr>
                  <a:spLocks noChangeArrowheads="1"/>
                </p:cNvSpPr>
                <p:nvPr/>
              </p:nvSpPr>
              <p:spPr bwMode="auto">
                <a:xfrm>
                  <a:off x="1344"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50" name="Rectangle 142"/>
                <p:cNvSpPr>
                  <a:spLocks noChangeArrowheads="1"/>
                </p:cNvSpPr>
                <p:nvPr/>
              </p:nvSpPr>
              <p:spPr bwMode="auto">
                <a:xfrm>
                  <a:off x="2208"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51" name="Rectangle 143"/>
                <p:cNvSpPr>
                  <a:spLocks noChangeArrowheads="1"/>
                </p:cNvSpPr>
                <p:nvPr/>
              </p:nvSpPr>
              <p:spPr bwMode="auto">
                <a:xfrm>
                  <a:off x="3504"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52" name="Rectangle 144"/>
                <p:cNvSpPr>
                  <a:spLocks noChangeArrowheads="1"/>
                </p:cNvSpPr>
                <p:nvPr/>
              </p:nvSpPr>
              <p:spPr bwMode="auto">
                <a:xfrm>
                  <a:off x="912"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53" name="Rectangle 145"/>
                <p:cNvSpPr>
                  <a:spLocks noChangeArrowheads="1"/>
                </p:cNvSpPr>
                <p:nvPr/>
              </p:nvSpPr>
              <p:spPr bwMode="auto">
                <a:xfrm>
                  <a:off x="5184" y="2640"/>
                  <a:ext cx="432"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grpSp>
        </p:grpSp>
        <p:sp>
          <p:nvSpPr>
            <p:cNvPr id="145554" name="Rectangle 146"/>
            <p:cNvSpPr>
              <a:spLocks noChangeArrowheads="1"/>
            </p:cNvSpPr>
            <p:nvPr/>
          </p:nvSpPr>
          <p:spPr bwMode="auto">
            <a:xfrm>
              <a:off x="4320" y="2688"/>
              <a:ext cx="288" cy="3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grpSp>
      <p:pic>
        <p:nvPicPr>
          <p:cNvPr id="145555" name="Picture 147"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074400" y="4191000"/>
            <a:ext cx="1117600" cy="762000"/>
          </a:xfrm>
          <a:prstGeom prst="rect">
            <a:avLst/>
          </a:prstGeom>
          <a:noFill/>
          <a:extLst>
            <a:ext uri="{909E8E84-426E-40DD-AFC4-6F175D3DCCD1}">
              <a14:hiddenFill xmlns:a14="http://schemas.microsoft.com/office/drawing/2010/main">
                <a:solidFill>
                  <a:srgbClr val="FFFFFF"/>
                </a:solidFill>
              </a14:hiddenFill>
            </a:ext>
          </a:extLst>
        </p:spPr>
      </p:pic>
      <p:sp>
        <p:nvSpPr>
          <p:cNvPr id="145556" name="Text Box 148"/>
          <p:cNvSpPr txBox="1">
            <a:spLocks noChangeArrowheads="1"/>
          </p:cNvSpPr>
          <p:nvPr/>
        </p:nvSpPr>
        <p:spPr bwMode="auto">
          <a:xfrm>
            <a:off x="7213600" y="42672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I</a:t>
            </a:r>
          </a:p>
        </p:txBody>
      </p:sp>
      <p:sp>
        <p:nvSpPr>
          <p:cNvPr id="145557" name="Text Box 149"/>
          <p:cNvSpPr txBox="1">
            <a:spLocks noChangeArrowheads="1"/>
          </p:cNvSpPr>
          <p:nvPr/>
        </p:nvSpPr>
        <p:spPr bwMode="auto">
          <a:xfrm>
            <a:off x="7924800" y="426720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L</a:t>
            </a:r>
          </a:p>
        </p:txBody>
      </p:sp>
      <p:sp>
        <p:nvSpPr>
          <p:cNvPr id="145558" name="Text Box 150"/>
          <p:cNvSpPr txBox="1">
            <a:spLocks noChangeArrowheads="1"/>
          </p:cNvSpPr>
          <p:nvPr/>
        </p:nvSpPr>
        <p:spPr bwMode="auto">
          <a:xfrm>
            <a:off x="9753600" y="42672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N</a:t>
            </a:r>
          </a:p>
        </p:txBody>
      </p:sp>
      <p:sp>
        <p:nvSpPr>
          <p:cNvPr id="145559" name="Text Box 151"/>
          <p:cNvSpPr txBox="1">
            <a:spLocks noChangeArrowheads="1"/>
          </p:cNvSpPr>
          <p:nvPr/>
        </p:nvSpPr>
        <p:spPr bwMode="auto">
          <a:xfrm>
            <a:off x="5283200" y="42672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K</a:t>
            </a:r>
          </a:p>
        </p:txBody>
      </p:sp>
      <p:sp>
        <p:nvSpPr>
          <p:cNvPr id="145560" name="Text Box 152"/>
          <p:cNvSpPr txBox="1">
            <a:spLocks noChangeArrowheads="1"/>
          </p:cNvSpPr>
          <p:nvPr/>
        </p:nvSpPr>
        <p:spPr bwMode="auto">
          <a:xfrm>
            <a:off x="9042400" y="42672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Ơ</a:t>
            </a:r>
          </a:p>
        </p:txBody>
      </p:sp>
      <p:sp>
        <p:nvSpPr>
          <p:cNvPr id="145561" name="Text Box 153"/>
          <p:cNvSpPr txBox="1">
            <a:spLocks noChangeArrowheads="1"/>
          </p:cNvSpPr>
          <p:nvPr/>
        </p:nvSpPr>
        <p:spPr bwMode="auto">
          <a:xfrm>
            <a:off x="2641600" y="42672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T</a:t>
            </a:r>
          </a:p>
        </p:txBody>
      </p:sp>
      <p:sp>
        <p:nvSpPr>
          <p:cNvPr id="145562" name="Text Box 154"/>
          <p:cNvSpPr txBox="1">
            <a:spLocks noChangeArrowheads="1"/>
          </p:cNvSpPr>
          <p:nvPr/>
        </p:nvSpPr>
        <p:spPr bwMode="auto">
          <a:xfrm>
            <a:off x="1930400" y="42672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O</a:t>
            </a:r>
          </a:p>
        </p:txBody>
      </p:sp>
      <p:sp>
        <p:nvSpPr>
          <p:cNvPr id="145563" name="Text Box 155"/>
          <p:cNvSpPr txBox="1">
            <a:spLocks noChangeArrowheads="1"/>
          </p:cNvSpPr>
          <p:nvPr/>
        </p:nvSpPr>
        <p:spPr bwMode="auto">
          <a:xfrm>
            <a:off x="609600" y="426720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B</a:t>
            </a:r>
          </a:p>
        </p:txBody>
      </p:sp>
      <p:sp>
        <p:nvSpPr>
          <p:cNvPr id="145564" name="Text Box 156"/>
          <p:cNvSpPr txBox="1">
            <a:spLocks noChangeArrowheads="1"/>
          </p:cNvSpPr>
          <p:nvPr/>
        </p:nvSpPr>
        <p:spPr bwMode="auto">
          <a:xfrm>
            <a:off x="4572000" y="42672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N</a:t>
            </a:r>
          </a:p>
        </p:txBody>
      </p:sp>
      <p:sp>
        <p:nvSpPr>
          <p:cNvPr id="145565" name="Text Box 157"/>
          <p:cNvSpPr txBox="1">
            <a:spLocks noChangeArrowheads="1"/>
          </p:cNvSpPr>
          <p:nvPr/>
        </p:nvSpPr>
        <p:spPr bwMode="auto">
          <a:xfrm>
            <a:off x="1219200" y="42672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A</a:t>
            </a:r>
          </a:p>
        </p:txBody>
      </p:sp>
      <p:sp>
        <p:nvSpPr>
          <p:cNvPr id="145566" name="Text Box 158"/>
          <p:cNvSpPr txBox="1">
            <a:spLocks noChangeArrowheads="1"/>
          </p:cNvSpPr>
          <p:nvPr/>
        </p:nvSpPr>
        <p:spPr bwMode="auto">
          <a:xfrm>
            <a:off x="3860800" y="42672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A</a:t>
            </a:r>
          </a:p>
        </p:txBody>
      </p:sp>
      <p:sp>
        <p:nvSpPr>
          <p:cNvPr id="145567" name="Text Box 159"/>
          <p:cNvSpPr txBox="1">
            <a:spLocks noChangeArrowheads="1"/>
          </p:cNvSpPr>
          <p:nvPr/>
        </p:nvSpPr>
        <p:spPr bwMode="auto">
          <a:xfrm>
            <a:off x="8432800" y="4267200"/>
            <a:ext cx="91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Ư</a:t>
            </a:r>
          </a:p>
        </p:txBody>
      </p:sp>
      <p:sp>
        <p:nvSpPr>
          <p:cNvPr id="145568" name="Text Box 160"/>
          <p:cNvSpPr txBox="1">
            <a:spLocks noChangeArrowheads="1"/>
          </p:cNvSpPr>
          <p:nvPr/>
        </p:nvSpPr>
        <p:spPr bwMode="auto">
          <a:xfrm>
            <a:off x="2705100" y="3143250"/>
            <a:ext cx="91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V</a:t>
            </a:r>
          </a:p>
        </p:txBody>
      </p:sp>
      <p:sp>
        <p:nvSpPr>
          <p:cNvPr id="145569" name="Text Box 161"/>
          <p:cNvSpPr txBox="1">
            <a:spLocks noChangeArrowheads="1"/>
          </p:cNvSpPr>
          <p:nvPr/>
        </p:nvSpPr>
        <p:spPr bwMode="auto">
          <a:xfrm>
            <a:off x="6604000" y="4267200"/>
            <a:ext cx="71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Ô</a:t>
            </a:r>
          </a:p>
        </p:txBody>
      </p:sp>
      <p:sp>
        <p:nvSpPr>
          <p:cNvPr id="145570" name="Rectangle 162"/>
          <p:cNvSpPr>
            <a:spLocks noChangeArrowheads="1"/>
          </p:cNvSpPr>
          <p:nvPr/>
        </p:nvSpPr>
        <p:spPr bwMode="auto">
          <a:xfrm>
            <a:off x="10363203" y="4267200"/>
            <a:ext cx="622300" cy="609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145571" name="Text Box 163"/>
          <p:cNvSpPr txBox="1">
            <a:spLocks noChangeArrowheads="1"/>
          </p:cNvSpPr>
          <p:nvPr/>
        </p:nvSpPr>
        <p:spPr bwMode="auto">
          <a:xfrm>
            <a:off x="10363200" y="426720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G</a:t>
            </a:r>
          </a:p>
        </p:txBody>
      </p:sp>
      <p:sp>
        <p:nvSpPr>
          <p:cNvPr id="145572" name="Text Box 164"/>
          <p:cNvSpPr txBox="1">
            <a:spLocks noChangeArrowheads="1"/>
          </p:cNvSpPr>
          <p:nvPr/>
        </p:nvSpPr>
        <p:spPr bwMode="auto">
          <a:xfrm>
            <a:off x="3251200" y="4267200"/>
            <a:ext cx="50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O</a:t>
            </a:r>
          </a:p>
        </p:txBody>
      </p:sp>
      <p:sp>
        <p:nvSpPr>
          <p:cNvPr id="145573" name="Text Box 165"/>
          <p:cNvSpPr txBox="1">
            <a:spLocks noChangeArrowheads="1"/>
          </p:cNvSpPr>
          <p:nvPr/>
        </p:nvSpPr>
        <p:spPr bwMode="auto">
          <a:xfrm>
            <a:off x="5892800" y="426720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H</a:t>
            </a:r>
          </a:p>
        </p:txBody>
      </p:sp>
      <p:sp>
        <p:nvSpPr>
          <p:cNvPr id="145574" name="Text Box 166"/>
          <p:cNvSpPr txBox="1">
            <a:spLocks noChangeArrowheads="1"/>
          </p:cNvSpPr>
          <p:nvPr/>
        </p:nvSpPr>
        <p:spPr bwMode="auto">
          <a:xfrm>
            <a:off x="508000" y="5029201"/>
            <a:ext cx="11074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smtClean="0">
                <a:solidFill>
                  <a:srgbClr val="000000"/>
                </a:solidFill>
              </a:rPr>
              <a:t>Đây là tên của định luật áp dụng khi một phản ứng hóa học xảy ra, tổng khối lượng các chất không thay đổi</a:t>
            </a:r>
          </a:p>
        </p:txBody>
      </p:sp>
      <p:pic>
        <p:nvPicPr>
          <p:cNvPr id="145575" name="Picture 167" descr="Cau ho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81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110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5480"/>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5422"/>
                                        </p:tgtEl>
                                        <p:attrNameLst>
                                          <p:attrName>style.visibility</p:attrName>
                                        </p:attrNameLst>
                                      </p:cBhvr>
                                      <p:to>
                                        <p:strVal val="visible"/>
                                      </p:to>
                                    </p:set>
                                    <p:animEffect transition="in" filter="blinds(horizontal)">
                                      <p:cBhvr>
                                        <p:cTn id="7" dur="500"/>
                                        <p:tgtEl>
                                          <p:spTgt spid="145422"/>
                                        </p:tgtEl>
                                      </p:cBhvr>
                                    </p:animEffect>
                                  </p:childTnLst>
                                </p:cTn>
                              </p:par>
                            </p:childTnLst>
                          </p:cTn>
                        </p:par>
                      </p:childTnLst>
                    </p:cTn>
                  </p:par>
                </p:childTnLst>
              </p:cTn>
              <p:nextCondLst>
                <p:cond evt="onClick" delay="0">
                  <p:tgtEl>
                    <p:spTgt spid="145480"/>
                  </p:tgtEl>
                </p:cond>
              </p:nextCondLst>
            </p:seq>
            <p:seq concurrent="1" nextAc="seek">
              <p:cTn id="8" restart="whenNotActive" fill="hold" evtFilter="cancelBubble" nodeType="interactiveSeq">
                <p:stCondLst>
                  <p:cond evt="onClick" delay="0">
                    <p:tgtEl>
                      <p:spTgt spid="14548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45416"/>
                                        </p:tgtEl>
                                        <p:attrNameLst>
                                          <p:attrName>style.visibility</p:attrName>
                                        </p:attrNameLst>
                                      </p:cBhvr>
                                      <p:to>
                                        <p:strVal val="visible"/>
                                      </p:to>
                                    </p:set>
                                    <p:animEffect transition="in" filter="blinds(horizontal)">
                                      <p:cBhvr>
                                        <p:cTn id="13" dur="500"/>
                                        <p:tgtEl>
                                          <p:spTgt spid="14541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5417"/>
                                        </p:tgtEl>
                                        <p:attrNameLst>
                                          <p:attrName>style.visibility</p:attrName>
                                        </p:attrNameLst>
                                      </p:cBhvr>
                                      <p:to>
                                        <p:strVal val="visible"/>
                                      </p:to>
                                    </p:set>
                                    <p:animEffect transition="in" filter="blinds(horizontal)">
                                      <p:cBhvr>
                                        <p:cTn id="16" dur="500"/>
                                        <p:tgtEl>
                                          <p:spTgt spid="14541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45418"/>
                                        </p:tgtEl>
                                        <p:attrNameLst>
                                          <p:attrName>style.visibility</p:attrName>
                                        </p:attrNameLst>
                                      </p:cBhvr>
                                      <p:to>
                                        <p:strVal val="visible"/>
                                      </p:to>
                                    </p:set>
                                    <p:animEffect transition="in" filter="blinds(horizontal)">
                                      <p:cBhvr>
                                        <p:cTn id="19" dur="500"/>
                                        <p:tgtEl>
                                          <p:spTgt spid="14541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5419"/>
                                        </p:tgtEl>
                                        <p:attrNameLst>
                                          <p:attrName>style.visibility</p:attrName>
                                        </p:attrNameLst>
                                      </p:cBhvr>
                                      <p:to>
                                        <p:strVal val="visible"/>
                                      </p:to>
                                    </p:set>
                                    <p:animEffect transition="in" filter="blinds(horizontal)">
                                      <p:cBhvr>
                                        <p:cTn id="22" dur="500"/>
                                        <p:tgtEl>
                                          <p:spTgt spid="14541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45420"/>
                                        </p:tgtEl>
                                        <p:attrNameLst>
                                          <p:attrName>style.visibility</p:attrName>
                                        </p:attrNameLst>
                                      </p:cBhvr>
                                      <p:to>
                                        <p:strVal val="visible"/>
                                      </p:to>
                                    </p:set>
                                    <p:animEffect transition="in" filter="blinds(horizontal)">
                                      <p:cBhvr>
                                        <p:cTn id="25" dur="500"/>
                                        <p:tgtEl>
                                          <p:spTgt spid="14542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5421"/>
                                        </p:tgtEl>
                                        <p:attrNameLst>
                                          <p:attrName>style.visibility</p:attrName>
                                        </p:attrNameLst>
                                      </p:cBhvr>
                                      <p:to>
                                        <p:strVal val="visible"/>
                                      </p:to>
                                    </p:set>
                                    <p:animEffect transition="in" filter="blinds(horizontal)">
                                      <p:cBhvr>
                                        <p:cTn id="28" dur="500"/>
                                        <p:tgtEl>
                                          <p:spTgt spid="14542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45573"/>
                                        </p:tgtEl>
                                        <p:attrNameLst>
                                          <p:attrName>style.visibility</p:attrName>
                                        </p:attrNameLst>
                                      </p:cBhvr>
                                      <p:to>
                                        <p:strVal val="visible"/>
                                      </p:to>
                                    </p:set>
                                    <p:animEffect transition="in" filter="blinds(horizontal)">
                                      <p:cBhvr>
                                        <p:cTn id="31" dur="500"/>
                                        <p:tgtEl>
                                          <p:spTgt spid="14557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45565"/>
                                        </p:tgtEl>
                                        <p:attrNameLst>
                                          <p:attrName>style.visibility</p:attrName>
                                        </p:attrNameLst>
                                      </p:cBhvr>
                                      <p:to>
                                        <p:strVal val="visible"/>
                                      </p:to>
                                    </p:set>
                                    <p:animEffect transition="in" filter="blinds(horizontal)">
                                      <p:cBhvr>
                                        <p:cTn id="34" dur="500"/>
                                        <p:tgtEl>
                                          <p:spTgt spid="145565"/>
                                        </p:tgtEl>
                                      </p:cBhvr>
                                    </p:animEffect>
                                  </p:childTnLst>
                                </p:cTn>
                              </p:par>
                              <p:par>
                                <p:cTn id="35" presetID="3" presetClass="exit" presetSubtype="10" fill="hold" grpId="1" nodeType="withEffect">
                                  <p:stCondLst>
                                    <p:cond delay="0"/>
                                  </p:stCondLst>
                                  <p:childTnLst>
                                    <p:animEffect transition="out" filter="blinds(horizontal)">
                                      <p:cBhvr>
                                        <p:cTn id="36" dur="500"/>
                                        <p:tgtEl>
                                          <p:spTgt spid="145422"/>
                                        </p:tgtEl>
                                      </p:cBhvr>
                                    </p:animEffect>
                                    <p:set>
                                      <p:cBhvr>
                                        <p:cTn id="37" dur="1" fill="hold">
                                          <p:stCondLst>
                                            <p:cond delay="499"/>
                                          </p:stCondLst>
                                        </p:cTn>
                                        <p:tgtEl>
                                          <p:spTgt spid="145422"/>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145513"/>
                                        </p:tgtEl>
                                      </p:cBhvr>
                                    </p:animEffect>
                                    <p:set>
                                      <p:cBhvr>
                                        <p:cTn id="40" dur="1" fill="hold">
                                          <p:stCondLst>
                                            <p:cond delay="499"/>
                                          </p:stCondLst>
                                        </p:cTn>
                                        <p:tgtEl>
                                          <p:spTgt spid="145513"/>
                                        </p:tgtEl>
                                        <p:attrNameLst>
                                          <p:attrName>style.visibility</p:attrName>
                                        </p:attrNameLst>
                                      </p:cBhvr>
                                      <p:to>
                                        <p:strVal val="hidden"/>
                                      </p:to>
                                    </p:set>
                                  </p:childTnLst>
                                </p:cTn>
                              </p:par>
                            </p:childTnLst>
                          </p:cTn>
                        </p:par>
                      </p:childTnLst>
                    </p:cTn>
                  </p:par>
                </p:childTnLst>
              </p:cTn>
              <p:nextCondLst>
                <p:cond evt="onClick" delay="0">
                  <p:tgtEl>
                    <p:spTgt spid="145481"/>
                  </p:tgtEl>
                </p:cond>
              </p:nextCondLst>
            </p:seq>
            <p:seq concurrent="1" nextAc="seek">
              <p:cTn id="41" restart="whenNotActive" fill="hold" evtFilter="cancelBubble" nodeType="interactiveSeq">
                <p:stCondLst>
                  <p:cond evt="onClick" delay="0">
                    <p:tgtEl>
                      <p:spTgt spid="145486"/>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45431"/>
                                        </p:tgtEl>
                                        <p:attrNameLst>
                                          <p:attrName>style.visibility</p:attrName>
                                        </p:attrNameLst>
                                      </p:cBhvr>
                                      <p:to>
                                        <p:strVal val="visible"/>
                                      </p:to>
                                    </p:set>
                                    <p:animEffect transition="in" filter="box(in)">
                                      <p:cBhvr>
                                        <p:cTn id="46" dur="500"/>
                                        <p:tgtEl>
                                          <p:spTgt spid="145431"/>
                                        </p:tgtEl>
                                      </p:cBhvr>
                                    </p:animEffect>
                                  </p:childTnLst>
                                </p:cTn>
                              </p:par>
                            </p:childTnLst>
                          </p:cTn>
                        </p:par>
                      </p:childTnLst>
                    </p:cTn>
                  </p:par>
                </p:childTnLst>
              </p:cTn>
              <p:nextCondLst>
                <p:cond evt="onClick" delay="0">
                  <p:tgtEl>
                    <p:spTgt spid="145486"/>
                  </p:tgtEl>
                </p:cond>
              </p:nextCondLst>
            </p:seq>
            <p:seq concurrent="1" nextAc="seek">
              <p:cTn id="47" restart="whenNotActive" fill="hold" evtFilter="cancelBubble" nodeType="interactiveSeq">
                <p:stCondLst>
                  <p:cond evt="onClick" delay="0">
                    <p:tgtEl>
                      <p:spTgt spid="145482"/>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5487"/>
                                        </p:tgtEl>
                                        <p:attrNameLst>
                                          <p:attrName>style.visibility</p:attrName>
                                        </p:attrNameLst>
                                      </p:cBhvr>
                                      <p:to>
                                        <p:strVal val="visible"/>
                                      </p:to>
                                    </p:set>
                                    <p:animEffect transition="in" filter="blinds(horizontal)">
                                      <p:cBhvr>
                                        <p:cTn id="52" dur="500"/>
                                        <p:tgtEl>
                                          <p:spTgt spid="145487"/>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45489"/>
                                        </p:tgtEl>
                                        <p:attrNameLst>
                                          <p:attrName>style.visibility</p:attrName>
                                        </p:attrNameLst>
                                      </p:cBhvr>
                                      <p:to>
                                        <p:strVal val="visible"/>
                                      </p:to>
                                    </p:set>
                                    <p:animEffect transition="in" filter="blinds(horizontal)">
                                      <p:cBhvr>
                                        <p:cTn id="55" dur="500"/>
                                        <p:tgtEl>
                                          <p:spTgt spid="14548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45488"/>
                                        </p:tgtEl>
                                        <p:attrNameLst>
                                          <p:attrName>style.visibility</p:attrName>
                                        </p:attrNameLst>
                                      </p:cBhvr>
                                      <p:to>
                                        <p:strVal val="visible"/>
                                      </p:to>
                                    </p:set>
                                    <p:animEffect transition="in" filter="blinds(horizontal)">
                                      <p:cBhvr>
                                        <p:cTn id="58" dur="500"/>
                                        <p:tgtEl>
                                          <p:spTgt spid="145488"/>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45490"/>
                                        </p:tgtEl>
                                        <p:attrNameLst>
                                          <p:attrName>style.visibility</p:attrName>
                                        </p:attrNameLst>
                                      </p:cBhvr>
                                      <p:to>
                                        <p:strVal val="visible"/>
                                      </p:to>
                                    </p:set>
                                    <p:animEffect transition="in" filter="blinds(horizontal)">
                                      <p:cBhvr>
                                        <p:cTn id="61" dur="500"/>
                                        <p:tgtEl>
                                          <p:spTgt spid="145490"/>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45491"/>
                                        </p:tgtEl>
                                        <p:attrNameLst>
                                          <p:attrName>style.visibility</p:attrName>
                                        </p:attrNameLst>
                                      </p:cBhvr>
                                      <p:to>
                                        <p:strVal val="visible"/>
                                      </p:to>
                                    </p:set>
                                    <p:animEffect transition="in" filter="blinds(horizontal)">
                                      <p:cBhvr>
                                        <p:cTn id="64" dur="500"/>
                                        <p:tgtEl>
                                          <p:spTgt spid="145491"/>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45492"/>
                                        </p:tgtEl>
                                        <p:attrNameLst>
                                          <p:attrName>style.visibility</p:attrName>
                                        </p:attrNameLst>
                                      </p:cBhvr>
                                      <p:to>
                                        <p:strVal val="visible"/>
                                      </p:to>
                                    </p:set>
                                    <p:animEffect transition="in" filter="blinds(horizontal)">
                                      <p:cBhvr>
                                        <p:cTn id="67" dur="500"/>
                                        <p:tgtEl>
                                          <p:spTgt spid="145492"/>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45493"/>
                                        </p:tgtEl>
                                        <p:attrNameLst>
                                          <p:attrName>style.visibility</p:attrName>
                                        </p:attrNameLst>
                                      </p:cBhvr>
                                      <p:to>
                                        <p:strVal val="visible"/>
                                      </p:to>
                                    </p:set>
                                    <p:animEffect transition="in" filter="blinds(horizontal)">
                                      <p:cBhvr>
                                        <p:cTn id="70" dur="500"/>
                                        <p:tgtEl>
                                          <p:spTgt spid="145493"/>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45494"/>
                                        </p:tgtEl>
                                        <p:attrNameLst>
                                          <p:attrName>style.visibility</p:attrName>
                                        </p:attrNameLst>
                                      </p:cBhvr>
                                      <p:to>
                                        <p:strVal val="visible"/>
                                      </p:to>
                                    </p:set>
                                    <p:animEffect transition="in" filter="blinds(horizontal)">
                                      <p:cBhvr>
                                        <p:cTn id="73" dur="500"/>
                                        <p:tgtEl>
                                          <p:spTgt spid="145494"/>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145561"/>
                                        </p:tgtEl>
                                        <p:attrNameLst>
                                          <p:attrName>style.visibility</p:attrName>
                                        </p:attrNameLst>
                                      </p:cBhvr>
                                      <p:to>
                                        <p:strVal val="visible"/>
                                      </p:to>
                                    </p:set>
                                    <p:animEffect transition="in" filter="box(in)">
                                      <p:cBhvr>
                                        <p:cTn id="76" dur="500"/>
                                        <p:tgtEl>
                                          <p:spTgt spid="145561"/>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145558"/>
                                        </p:tgtEl>
                                        <p:attrNameLst>
                                          <p:attrName>style.visibility</p:attrName>
                                        </p:attrNameLst>
                                      </p:cBhvr>
                                      <p:to>
                                        <p:strVal val="visible"/>
                                      </p:to>
                                    </p:set>
                                    <p:animEffect transition="in" filter="box(in)">
                                      <p:cBhvr>
                                        <p:cTn id="79" dur="500"/>
                                        <p:tgtEl>
                                          <p:spTgt spid="145558"/>
                                        </p:tgtEl>
                                      </p:cBhvr>
                                    </p:animEffect>
                                  </p:childTnLst>
                                </p:cTn>
                              </p:par>
                              <p:par>
                                <p:cTn id="80" presetID="3" presetClass="exit" presetSubtype="10" fill="hold" grpId="1" nodeType="withEffect">
                                  <p:stCondLst>
                                    <p:cond delay="0"/>
                                  </p:stCondLst>
                                  <p:childTnLst>
                                    <p:animEffect transition="out" filter="blinds(horizontal)">
                                      <p:cBhvr>
                                        <p:cTn id="81" dur="500"/>
                                        <p:tgtEl>
                                          <p:spTgt spid="145431"/>
                                        </p:tgtEl>
                                      </p:cBhvr>
                                    </p:animEffect>
                                    <p:set>
                                      <p:cBhvr>
                                        <p:cTn id="82" dur="1" fill="hold">
                                          <p:stCondLst>
                                            <p:cond delay="499"/>
                                          </p:stCondLst>
                                        </p:cTn>
                                        <p:tgtEl>
                                          <p:spTgt spid="145431"/>
                                        </p:tgtEl>
                                        <p:attrNameLst>
                                          <p:attrName>style.visibility</p:attrName>
                                        </p:attrNameLst>
                                      </p:cBhvr>
                                      <p:to>
                                        <p:strVal val="hidden"/>
                                      </p:to>
                                    </p:set>
                                  </p:childTnLst>
                                </p:cTn>
                              </p:par>
                              <p:par>
                                <p:cTn id="83" presetID="3" presetClass="exit" presetSubtype="10" fill="hold" nodeType="withEffect">
                                  <p:stCondLst>
                                    <p:cond delay="0"/>
                                  </p:stCondLst>
                                  <p:childTnLst>
                                    <p:animEffect transition="out" filter="blinds(horizontal)">
                                      <p:cBhvr>
                                        <p:cTn id="84" dur="500"/>
                                        <p:tgtEl>
                                          <p:spTgt spid="145482"/>
                                        </p:tgtEl>
                                      </p:cBhvr>
                                    </p:animEffect>
                                    <p:set>
                                      <p:cBhvr>
                                        <p:cTn id="85" dur="1" fill="hold">
                                          <p:stCondLst>
                                            <p:cond delay="499"/>
                                          </p:stCondLst>
                                        </p:cTn>
                                        <p:tgtEl>
                                          <p:spTgt spid="145482"/>
                                        </p:tgtEl>
                                        <p:attrNameLst>
                                          <p:attrName>style.visibility</p:attrName>
                                        </p:attrNameLst>
                                      </p:cBhvr>
                                      <p:to>
                                        <p:strVal val="hidden"/>
                                      </p:to>
                                    </p:set>
                                  </p:childTnLst>
                                </p:cTn>
                              </p:par>
                            </p:childTnLst>
                          </p:cTn>
                        </p:par>
                      </p:childTnLst>
                    </p:cTn>
                  </p:par>
                </p:childTnLst>
              </p:cTn>
              <p:nextCondLst>
                <p:cond evt="onClick" delay="0">
                  <p:tgtEl>
                    <p:spTgt spid="145482"/>
                  </p:tgtEl>
                </p:cond>
              </p:nextCondLst>
            </p:seq>
            <p:seq concurrent="1" nextAc="seek">
              <p:cTn id="86" restart="whenNotActive" fill="hold" evtFilter="cancelBubble" nodeType="interactiveSeq">
                <p:stCondLst>
                  <p:cond evt="onClick" delay="0">
                    <p:tgtEl>
                      <p:spTgt spid="145495"/>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145439"/>
                                        </p:tgtEl>
                                        <p:attrNameLst>
                                          <p:attrName>style.visibility</p:attrName>
                                        </p:attrNameLst>
                                      </p:cBhvr>
                                      <p:to>
                                        <p:strVal val="visible"/>
                                      </p:to>
                                    </p:set>
                                    <p:animEffect transition="in" filter="blinds(horizontal)">
                                      <p:cBhvr>
                                        <p:cTn id="91" dur="500"/>
                                        <p:tgtEl>
                                          <p:spTgt spid="145439"/>
                                        </p:tgtEl>
                                      </p:cBhvr>
                                    </p:animEffect>
                                  </p:childTnLst>
                                </p:cTn>
                              </p:par>
                            </p:childTnLst>
                          </p:cTn>
                        </p:par>
                      </p:childTnLst>
                    </p:cTn>
                  </p:par>
                </p:childTnLst>
              </p:cTn>
              <p:nextCondLst>
                <p:cond evt="onClick" delay="0">
                  <p:tgtEl>
                    <p:spTgt spid="145495"/>
                  </p:tgtEl>
                </p:cond>
              </p:nextCondLst>
            </p:seq>
            <p:seq concurrent="1" nextAc="seek">
              <p:cTn id="92" restart="whenNotActive" fill="hold" evtFilter="cancelBubble" nodeType="interactiveSeq">
                <p:stCondLst>
                  <p:cond evt="onClick" delay="0">
                    <p:tgtEl>
                      <p:spTgt spid="145483"/>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145497"/>
                                        </p:tgtEl>
                                        <p:attrNameLst>
                                          <p:attrName>style.visibility</p:attrName>
                                        </p:attrNameLst>
                                      </p:cBhvr>
                                      <p:to>
                                        <p:strVal val="visible"/>
                                      </p:to>
                                    </p:set>
                                    <p:animEffect transition="in" filter="blinds(horizontal)">
                                      <p:cBhvr>
                                        <p:cTn id="97" dur="500"/>
                                        <p:tgtEl>
                                          <p:spTgt spid="145497"/>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145496"/>
                                        </p:tgtEl>
                                        <p:attrNameLst>
                                          <p:attrName>style.visibility</p:attrName>
                                        </p:attrNameLst>
                                      </p:cBhvr>
                                      <p:to>
                                        <p:strVal val="visible"/>
                                      </p:to>
                                    </p:set>
                                    <p:animEffect transition="in" filter="blinds(horizontal)">
                                      <p:cBhvr>
                                        <p:cTn id="100" dur="500"/>
                                        <p:tgtEl>
                                          <p:spTgt spid="145496"/>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145498"/>
                                        </p:tgtEl>
                                        <p:attrNameLst>
                                          <p:attrName>style.visibility</p:attrName>
                                        </p:attrNameLst>
                                      </p:cBhvr>
                                      <p:to>
                                        <p:strVal val="visible"/>
                                      </p:to>
                                    </p:set>
                                    <p:animEffect transition="in" filter="blinds(horizontal)">
                                      <p:cBhvr>
                                        <p:cTn id="103" dur="500"/>
                                        <p:tgtEl>
                                          <p:spTgt spid="145498"/>
                                        </p:tgtEl>
                                      </p:cBhvr>
                                    </p:animEffect>
                                  </p:childTnLst>
                                </p:cTn>
                              </p:par>
                              <p:par>
                                <p:cTn id="104" presetID="3" presetClass="entr" presetSubtype="10" fill="hold" grpId="0" nodeType="withEffect">
                                  <p:stCondLst>
                                    <p:cond delay="0"/>
                                  </p:stCondLst>
                                  <p:childTnLst>
                                    <p:set>
                                      <p:cBhvr>
                                        <p:cTn id="105" dur="1" fill="hold">
                                          <p:stCondLst>
                                            <p:cond delay="0"/>
                                          </p:stCondLst>
                                        </p:cTn>
                                        <p:tgtEl>
                                          <p:spTgt spid="145499"/>
                                        </p:tgtEl>
                                        <p:attrNameLst>
                                          <p:attrName>style.visibility</p:attrName>
                                        </p:attrNameLst>
                                      </p:cBhvr>
                                      <p:to>
                                        <p:strVal val="visible"/>
                                      </p:to>
                                    </p:set>
                                    <p:animEffect transition="in" filter="blinds(horizontal)">
                                      <p:cBhvr>
                                        <p:cTn id="106" dur="500"/>
                                        <p:tgtEl>
                                          <p:spTgt spid="145499"/>
                                        </p:tgtEl>
                                      </p:cBhvr>
                                    </p:animEffect>
                                  </p:childTnLst>
                                </p:cTn>
                              </p:par>
                              <p:par>
                                <p:cTn id="107" presetID="3" presetClass="entr" presetSubtype="10" fill="hold" grpId="0" nodeType="withEffect">
                                  <p:stCondLst>
                                    <p:cond delay="0"/>
                                  </p:stCondLst>
                                  <p:childTnLst>
                                    <p:set>
                                      <p:cBhvr>
                                        <p:cTn id="108" dur="1" fill="hold">
                                          <p:stCondLst>
                                            <p:cond delay="0"/>
                                          </p:stCondLst>
                                        </p:cTn>
                                        <p:tgtEl>
                                          <p:spTgt spid="145500"/>
                                        </p:tgtEl>
                                        <p:attrNameLst>
                                          <p:attrName>style.visibility</p:attrName>
                                        </p:attrNameLst>
                                      </p:cBhvr>
                                      <p:to>
                                        <p:strVal val="visible"/>
                                      </p:to>
                                    </p:set>
                                    <p:animEffect transition="in" filter="blinds(horizontal)">
                                      <p:cBhvr>
                                        <p:cTn id="109" dur="500"/>
                                        <p:tgtEl>
                                          <p:spTgt spid="145500"/>
                                        </p:tgtEl>
                                      </p:cBhvr>
                                    </p:animEffect>
                                  </p:childTnLst>
                                </p:cTn>
                              </p:par>
                              <p:par>
                                <p:cTn id="110" presetID="3" presetClass="entr" presetSubtype="10" fill="hold" grpId="0" nodeType="withEffect">
                                  <p:stCondLst>
                                    <p:cond delay="0"/>
                                  </p:stCondLst>
                                  <p:childTnLst>
                                    <p:set>
                                      <p:cBhvr>
                                        <p:cTn id="111" dur="1" fill="hold">
                                          <p:stCondLst>
                                            <p:cond delay="0"/>
                                          </p:stCondLst>
                                        </p:cTn>
                                        <p:tgtEl>
                                          <p:spTgt spid="145501"/>
                                        </p:tgtEl>
                                        <p:attrNameLst>
                                          <p:attrName>style.visibility</p:attrName>
                                        </p:attrNameLst>
                                      </p:cBhvr>
                                      <p:to>
                                        <p:strVal val="visible"/>
                                      </p:to>
                                    </p:set>
                                    <p:animEffect transition="in" filter="blinds(horizontal)">
                                      <p:cBhvr>
                                        <p:cTn id="112" dur="500"/>
                                        <p:tgtEl>
                                          <p:spTgt spid="145501"/>
                                        </p:tgtEl>
                                      </p:cBhvr>
                                    </p:animEffect>
                                  </p:childTnLst>
                                </p:cTn>
                              </p:par>
                              <p:par>
                                <p:cTn id="113" presetID="3" presetClass="entr" presetSubtype="10" fill="hold" grpId="0" nodeType="withEffect">
                                  <p:stCondLst>
                                    <p:cond delay="0"/>
                                  </p:stCondLst>
                                  <p:childTnLst>
                                    <p:set>
                                      <p:cBhvr>
                                        <p:cTn id="114" dur="1" fill="hold">
                                          <p:stCondLst>
                                            <p:cond delay="0"/>
                                          </p:stCondLst>
                                        </p:cTn>
                                        <p:tgtEl>
                                          <p:spTgt spid="145502"/>
                                        </p:tgtEl>
                                        <p:attrNameLst>
                                          <p:attrName>style.visibility</p:attrName>
                                        </p:attrNameLst>
                                      </p:cBhvr>
                                      <p:to>
                                        <p:strVal val="visible"/>
                                      </p:to>
                                    </p:set>
                                    <p:animEffect transition="in" filter="blinds(horizontal)">
                                      <p:cBhvr>
                                        <p:cTn id="115" dur="500"/>
                                        <p:tgtEl>
                                          <p:spTgt spid="145502"/>
                                        </p:tgtEl>
                                      </p:cBhvr>
                                    </p:animEffect>
                                  </p:childTnLst>
                                </p:cTn>
                              </p:par>
                              <p:par>
                                <p:cTn id="116" presetID="5" presetClass="entr" presetSubtype="10" fill="hold" grpId="0" nodeType="withEffect">
                                  <p:stCondLst>
                                    <p:cond delay="0"/>
                                  </p:stCondLst>
                                  <p:childTnLst>
                                    <p:set>
                                      <p:cBhvr>
                                        <p:cTn id="117" dur="1" fill="hold">
                                          <p:stCondLst>
                                            <p:cond delay="0"/>
                                          </p:stCondLst>
                                        </p:cTn>
                                        <p:tgtEl>
                                          <p:spTgt spid="145559"/>
                                        </p:tgtEl>
                                        <p:attrNameLst>
                                          <p:attrName>style.visibility</p:attrName>
                                        </p:attrNameLst>
                                      </p:cBhvr>
                                      <p:to>
                                        <p:strVal val="visible"/>
                                      </p:to>
                                    </p:set>
                                    <p:animEffect transition="in" filter="checkerboard(across)">
                                      <p:cBhvr>
                                        <p:cTn id="118" dur="500"/>
                                        <p:tgtEl>
                                          <p:spTgt spid="145559"/>
                                        </p:tgtEl>
                                      </p:cBhvr>
                                    </p:animEffect>
                                  </p:childTnLst>
                                </p:cTn>
                              </p:par>
                              <p:par>
                                <p:cTn id="119" presetID="5" presetClass="entr" presetSubtype="10" fill="hold" grpId="0" nodeType="withEffect">
                                  <p:stCondLst>
                                    <p:cond delay="0"/>
                                  </p:stCondLst>
                                  <p:childTnLst>
                                    <p:set>
                                      <p:cBhvr>
                                        <p:cTn id="120" dur="1" fill="hold">
                                          <p:stCondLst>
                                            <p:cond delay="0"/>
                                          </p:stCondLst>
                                        </p:cTn>
                                        <p:tgtEl>
                                          <p:spTgt spid="145557"/>
                                        </p:tgtEl>
                                        <p:attrNameLst>
                                          <p:attrName>style.visibility</p:attrName>
                                        </p:attrNameLst>
                                      </p:cBhvr>
                                      <p:to>
                                        <p:strVal val="visible"/>
                                      </p:to>
                                    </p:set>
                                    <p:animEffect transition="in" filter="checkerboard(across)">
                                      <p:cBhvr>
                                        <p:cTn id="121" dur="500"/>
                                        <p:tgtEl>
                                          <p:spTgt spid="145557"/>
                                        </p:tgtEl>
                                      </p:cBhvr>
                                    </p:animEffect>
                                  </p:childTnLst>
                                </p:cTn>
                              </p:par>
                              <p:par>
                                <p:cTn id="122" presetID="3" presetClass="exit" presetSubtype="10" fill="hold" grpId="1" nodeType="withEffect">
                                  <p:stCondLst>
                                    <p:cond delay="0"/>
                                  </p:stCondLst>
                                  <p:childTnLst>
                                    <p:animEffect transition="out" filter="blinds(horizontal)">
                                      <p:cBhvr>
                                        <p:cTn id="123" dur="500"/>
                                        <p:tgtEl>
                                          <p:spTgt spid="145439"/>
                                        </p:tgtEl>
                                      </p:cBhvr>
                                    </p:animEffect>
                                    <p:set>
                                      <p:cBhvr>
                                        <p:cTn id="124" dur="1" fill="hold">
                                          <p:stCondLst>
                                            <p:cond delay="499"/>
                                          </p:stCondLst>
                                        </p:cTn>
                                        <p:tgtEl>
                                          <p:spTgt spid="145439"/>
                                        </p:tgtEl>
                                        <p:attrNameLst>
                                          <p:attrName>style.visibility</p:attrName>
                                        </p:attrNameLst>
                                      </p:cBhvr>
                                      <p:to>
                                        <p:strVal val="hidden"/>
                                      </p:to>
                                    </p:set>
                                  </p:childTnLst>
                                </p:cTn>
                              </p:par>
                              <p:par>
                                <p:cTn id="125" presetID="4" presetClass="exit" presetSubtype="16" fill="hold" nodeType="withEffect">
                                  <p:stCondLst>
                                    <p:cond delay="0"/>
                                  </p:stCondLst>
                                  <p:childTnLst>
                                    <p:animEffect transition="out" filter="box(in)">
                                      <p:cBhvr>
                                        <p:cTn id="126" dur="500"/>
                                        <p:tgtEl>
                                          <p:spTgt spid="145483"/>
                                        </p:tgtEl>
                                      </p:cBhvr>
                                    </p:animEffect>
                                    <p:set>
                                      <p:cBhvr>
                                        <p:cTn id="127" dur="1" fill="hold">
                                          <p:stCondLst>
                                            <p:cond delay="499"/>
                                          </p:stCondLst>
                                        </p:cTn>
                                        <p:tgtEl>
                                          <p:spTgt spid="145483"/>
                                        </p:tgtEl>
                                        <p:attrNameLst>
                                          <p:attrName>style.visibility</p:attrName>
                                        </p:attrNameLst>
                                      </p:cBhvr>
                                      <p:to>
                                        <p:strVal val="hidden"/>
                                      </p:to>
                                    </p:set>
                                  </p:childTnLst>
                                </p:cTn>
                              </p:par>
                            </p:childTnLst>
                          </p:cTn>
                        </p:par>
                      </p:childTnLst>
                    </p:cTn>
                  </p:par>
                </p:childTnLst>
              </p:cTn>
              <p:nextCondLst>
                <p:cond evt="onClick" delay="0">
                  <p:tgtEl>
                    <p:spTgt spid="145483"/>
                  </p:tgtEl>
                </p:cond>
              </p:nextCondLst>
            </p:seq>
            <p:seq concurrent="1" nextAc="seek">
              <p:cTn id="128" restart="whenNotActive" fill="hold" evtFilter="cancelBubble" nodeType="interactiveSeq">
                <p:stCondLst>
                  <p:cond evt="onClick" delay="0">
                    <p:tgtEl>
                      <p:spTgt spid="14550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145448"/>
                                        </p:tgtEl>
                                        <p:attrNameLst>
                                          <p:attrName>style.visibility</p:attrName>
                                        </p:attrNameLst>
                                      </p:cBhvr>
                                      <p:to>
                                        <p:strVal val="visible"/>
                                      </p:to>
                                    </p:set>
                                    <p:animEffect transition="in" filter="blinds(horizontal)">
                                      <p:cBhvr>
                                        <p:cTn id="133" dur="500"/>
                                        <p:tgtEl>
                                          <p:spTgt spid="145448"/>
                                        </p:tgtEl>
                                      </p:cBhvr>
                                    </p:animEffect>
                                  </p:childTnLst>
                                </p:cTn>
                              </p:par>
                            </p:childTnLst>
                          </p:cTn>
                        </p:par>
                      </p:childTnLst>
                    </p:cTn>
                  </p:par>
                </p:childTnLst>
              </p:cTn>
              <p:nextCondLst>
                <p:cond evt="onClick" delay="0">
                  <p:tgtEl>
                    <p:spTgt spid="145503"/>
                  </p:tgtEl>
                </p:cond>
              </p:nextCondLst>
            </p:seq>
            <p:seq concurrent="1" nextAc="seek">
              <p:cTn id="134" restart="whenNotActive" fill="hold" evtFilter="cancelBubble" nodeType="interactiveSeq">
                <p:stCondLst>
                  <p:cond evt="onClick" delay="0">
                    <p:tgtEl>
                      <p:spTgt spid="145484"/>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145504"/>
                                        </p:tgtEl>
                                        <p:attrNameLst>
                                          <p:attrName>style.visibility</p:attrName>
                                        </p:attrNameLst>
                                      </p:cBhvr>
                                      <p:to>
                                        <p:strVal val="visible"/>
                                      </p:to>
                                    </p:set>
                                    <p:animEffect transition="in" filter="blinds(horizontal)">
                                      <p:cBhvr>
                                        <p:cTn id="139" dur="500"/>
                                        <p:tgtEl>
                                          <p:spTgt spid="145504"/>
                                        </p:tgtEl>
                                      </p:cBhvr>
                                    </p:animEffect>
                                  </p:childTnLst>
                                </p:cTn>
                              </p:par>
                              <p:par>
                                <p:cTn id="140" presetID="3" presetClass="entr" presetSubtype="10" fill="hold" grpId="0" nodeType="withEffect">
                                  <p:stCondLst>
                                    <p:cond delay="0"/>
                                  </p:stCondLst>
                                  <p:childTnLst>
                                    <p:set>
                                      <p:cBhvr>
                                        <p:cTn id="141" dur="1" fill="hold">
                                          <p:stCondLst>
                                            <p:cond delay="0"/>
                                          </p:stCondLst>
                                        </p:cTn>
                                        <p:tgtEl>
                                          <p:spTgt spid="145505"/>
                                        </p:tgtEl>
                                        <p:attrNameLst>
                                          <p:attrName>style.visibility</p:attrName>
                                        </p:attrNameLst>
                                      </p:cBhvr>
                                      <p:to>
                                        <p:strVal val="visible"/>
                                      </p:to>
                                    </p:set>
                                    <p:animEffect transition="in" filter="blinds(horizontal)">
                                      <p:cBhvr>
                                        <p:cTn id="142" dur="500"/>
                                        <p:tgtEl>
                                          <p:spTgt spid="145505"/>
                                        </p:tgtEl>
                                      </p:cBhvr>
                                    </p:animEffect>
                                  </p:childTnLst>
                                </p:cTn>
                              </p:par>
                              <p:par>
                                <p:cTn id="143" presetID="3" presetClass="entr" presetSubtype="10" fill="hold" grpId="0" nodeType="withEffect">
                                  <p:stCondLst>
                                    <p:cond delay="0"/>
                                  </p:stCondLst>
                                  <p:childTnLst>
                                    <p:set>
                                      <p:cBhvr>
                                        <p:cTn id="144" dur="1" fill="hold">
                                          <p:stCondLst>
                                            <p:cond delay="0"/>
                                          </p:stCondLst>
                                        </p:cTn>
                                        <p:tgtEl>
                                          <p:spTgt spid="145506"/>
                                        </p:tgtEl>
                                        <p:attrNameLst>
                                          <p:attrName>style.visibility</p:attrName>
                                        </p:attrNameLst>
                                      </p:cBhvr>
                                      <p:to>
                                        <p:strVal val="visible"/>
                                      </p:to>
                                    </p:set>
                                    <p:animEffect transition="in" filter="blinds(horizontal)">
                                      <p:cBhvr>
                                        <p:cTn id="145" dur="500"/>
                                        <p:tgtEl>
                                          <p:spTgt spid="145506"/>
                                        </p:tgtEl>
                                      </p:cBhvr>
                                    </p:animEffect>
                                  </p:childTnLst>
                                </p:cTn>
                              </p:par>
                              <p:par>
                                <p:cTn id="146" presetID="3" presetClass="entr" presetSubtype="10" fill="hold" grpId="0" nodeType="withEffect">
                                  <p:stCondLst>
                                    <p:cond delay="0"/>
                                  </p:stCondLst>
                                  <p:childTnLst>
                                    <p:set>
                                      <p:cBhvr>
                                        <p:cTn id="147" dur="1" fill="hold">
                                          <p:stCondLst>
                                            <p:cond delay="0"/>
                                          </p:stCondLst>
                                        </p:cTn>
                                        <p:tgtEl>
                                          <p:spTgt spid="145507"/>
                                        </p:tgtEl>
                                        <p:attrNameLst>
                                          <p:attrName>style.visibility</p:attrName>
                                        </p:attrNameLst>
                                      </p:cBhvr>
                                      <p:to>
                                        <p:strVal val="visible"/>
                                      </p:to>
                                    </p:set>
                                    <p:animEffect transition="in" filter="blinds(horizontal)">
                                      <p:cBhvr>
                                        <p:cTn id="148" dur="500"/>
                                        <p:tgtEl>
                                          <p:spTgt spid="145507"/>
                                        </p:tgtEl>
                                      </p:cBhvr>
                                    </p:animEffect>
                                  </p:childTnLst>
                                </p:cTn>
                              </p:par>
                              <p:par>
                                <p:cTn id="149" presetID="3" presetClass="entr" presetSubtype="10" fill="hold" grpId="0" nodeType="withEffect">
                                  <p:stCondLst>
                                    <p:cond delay="0"/>
                                  </p:stCondLst>
                                  <p:childTnLst>
                                    <p:set>
                                      <p:cBhvr>
                                        <p:cTn id="150" dur="1" fill="hold">
                                          <p:stCondLst>
                                            <p:cond delay="0"/>
                                          </p:stCondLst>
                                        </p:cTn>
                                        <p:tgtEl>
                                          <p:spTgt spid="145508"/>
                                        </p:tgtEl>
                                        <p:attrNameLst>
                                          <p:attrName>style.visibility</p:attrName>
                                        </p:attrNameLst>
                                      </p:cBhvr>
                                      <p:to>
                                        <p:strVal val="visible"/>
                                      </p:to>
                                    </p:set>
                                    <p:animEffect transition="in" filter="blinds(horizontal)">
                                      <p:cBhvr>
                                        <p:cTn id="151" dur="500"/>
                                        <p:tgtEl>
                                          <p:spTgt spid="145508"/>
                                        </p:tgtEl>
                                      </p:cBhvr>
                                    </p:animEffect>
                                  </p:childTnLst>
                                </p:cTn>
                              </p:par>
                              <p:par>
                                <p:cTn id="152" presetID="3" presetClass="entr" presetSubtype="10" fill="hold" grpId="0" nodeType="withEffect">
                                  <p:stCondLst>
                                    <p:cond delay="0"/>
                                  </p:stCondLst>
                                  <p:childTnLst>
                                    <p:set>
                                      <p:cBhvr>
                                        <p:cTn id="153" dur="1" fill="hold">
                                          <p:stCondLst>
                                            <p:cond delay="0"/>
                                          </p:stCondLst>
                                        </p:cTn>
                                        <p:tgtEl>
                                          <p:spTgt spid="145509"/>
                                        </p:tgtEl>
                                        <p:attrNameLst>
                                          <p:attrName>style.visibility</p:attrName>
                                        </p:attrNameLst>
                                      </p:cBhvr>
                                      <p:to>
                                        <p:strVal val="visible"/>
                                      </p:to>
                                    </p:set>
                                    <p:animEffect transition="in" filter="blinds(horizontal)">
                                      <p:cBhvr>
                                        <p:cTn id="154" dur="500"/>
                                        <p:tgtEl>
                                          <p:spTgt spid="145509"/>
                                        </p:tgtEl>
                                      </p:cBhvr>
                                    </p:animEffect>
                                  </p:childTnLst>
                                </p:cTn>
                              </p:par>
                              <p:par>
                                <p:cTn id="155" presetID="3" presetClass="entr" presetSubtype="10" fill="hold" grpId="0" nodeType="withEffect">
                                  <p:stCondLst>
                                    <p:cond delay="0"/>
                                  </p:stCondLst>
                                  <p:childTnLst>
                                    <p:set>
                                      <p:cBhvr>
                                        <p:cTn id="156" dur="1" fill="hold">
                                          <p:stCondLst>
                                            <p:cond delay="0"/>
                                          </p:stCondLst>
                                        </p:cTn>
                                        <p:tgtEl>
                                          <p:spTgt spid="145510"/>
                                        </p:tgtEl>
                                        <p:attrNameLst>
                                          <p:attrName>style.visibility</p:attrName>
                                        </p:attrNameLst>
                                      </p:cBhvr>
                                      <p:to>
                                        <p:strVal val="visible"/>
                                      </p:to>
                                    </p:set>
                                    <p:animEffect transition="in" filter="blinds(horizontal)">
                                      <p:cBhvr>
                                        <p:cTn id="157" dur="500"/>
                                        <p:tgtEl>
                                          <p:spTgt spid="145510"/>
                                        </p:tgtEl>
                                      </p:cBhvr>
                                    </p:animEffect>
                                  </p:childTnLst>
                                </p:cTn>
                              </p:par>
                              <p:par>
                                <p:cTn id="158" presetID="3" presetClass="entr" presetSubtype="10" fill="hold" grpId="0" nodeType="withEffect">
                                  <p:stCondLst>
                                    <p:cond delay="0"/>
                                  </p:stCondLst>
                                  <p:childTnLst>
                                    <p:set>
                                      <p:cBhvr>
                                        <p:cTn id="159" dur="1" fill="hold">
                                          <p:stCondLst>
                                            <p:cond delay="0"/>
                                          </p:stCondLst>
                                        </p:cTn>
                                        <p:tgtEl>
                                          <p:spTgt spid="145511"/>
                                        </p:tgtEl>
                                        <p:attrNameLst>
                                          <p:attrName>style.visibility</p:attrName>
                                        </p:attrNameLst>
                                      </p:cBhvr>
                                      <p:to>
                                        <p:strVal val="visible"/>
                                      </p:to>
                                    </p:set>
                                    <p:animEffect transition="in" filter="blinds(horizontal)">
                                      <p:cBhvr>
                                        <p:cTn id="160" dur="500"/>
                                        <p:tgtEl>
                                          <p:spTgt spid="145511"/>
                                        </p:tgtEl>
                                      </p:cBhvr>
                                    </p:animEffect>
                                  </p:childTnLst>
                                </p:cTn>
                              </p:par>
                              <p:par>
                                <p:cTn id="161" presetID="3" presetClass="entr" presetSubtype="10" fill="hold" grpId="0" nodeType="withEffect">
                                  <p:stCondLst>
                                    <p:cond delay="0"/>
                                  </p:stCondLst>
                                  <p:childTnLst>
                                    <p:set>
                                      <p:cBhvr>
                                        <p:cTn id="162" dur="1" fill="hold">
                                          <p:stCondLst>
                                            <p:cond delay="0"/>
                                          </p:stCondLst>
                                        </p:cTn>
                                        <p:tgtEl>
                                          <p:spTgt spid="145564"/>
                                        </p:tgtEl>
                                        <p:attrNameLst>
                                          <p:attrName>style.visibility</p:attrName>
                                        </p:attrNameLst>
                                      </p:cBhvr>
                                      <p:to>
                                        <p:strVal val="visible"/>
                                      </p:to>
                                    </p:set>
                                    <p:animEffect transition="in" filter="blinds(horizontal)">
                                      <p:cBhvr>
                                        <p:cTn id="163" dur="500"/>
                                        <p:tgtEl>
                                          <p:spTgt spid="145564"/>
                                        </p:tgtEl>
                                      </p:cBhvr>
                                    </p:animEffect>
                                  </p:childTnLst>
                                </p:cTn>
                              </p:par>
                              <p:par>
                                <p:cTn id="164" presetID="3" presetClass="entr" presetSubtype="10" fill="hold" grpId="0" nodeType="withEffect">
                                  <p:stCondLst>
                                    <p:cond delay="0"/>
                                  </p:stCondLst>
                                  <p:childTnLst>
                                    <p:set>
                                      <p:cBhvr>
                                        <p:cTn id="165" dur="1" fill="hold">
                                          <p:stCondLst>
                                            <p:cond delay="0"/>
                                          </p:stCondLst>
                                        </p:cTn>
                                        <p:tgtEl>
                                          <p:spTgt spid="145571"/>
                                        </p:tgtEl>
                                        <p:attrNameLst>
                                          <p:attrName>style.visibility</p:attrName>
                                        </p:attrNameLst>
                                      </p:cBhvr>
                                      <p:to>
                                        <p:strVal val="visible"/>
                                      </p:to>
                                    </p:set>
                                    <p:animEffect transition="in" filter="blinds(horizontal)">
                                      <p:cBhvr>
                                        <p:cTn id="166" dur="500"/>
                                        <p:tgtEl>
                                          <p:spTgt spid="145571"/>
                                        </p:tgtEl>
                                      </p:cBhvr>
                                    </p:animEffect>
                                  </p:childTnLst>
                                </p:cTn>
                              </p:par>
                              <p:par>
                                <p:cTn id="167" presetID="3" presetClass="entr" presetSubtype="10" fill="hold" grpId="0" nodeType="withEffect">
                                  <p:stCondLst>
                                    <p:cond delay="0"/>
                                  </p:stCondLst>
                                  <p:childTnLst>
                                    <p:set>
                                      <p:cBhvr>
                                        <p:cTn id="168" dur="1" fill="hold">
                                          <p:stCondLst>
                                            <p:cond delay="0"/>
                                          </p:stCondLst>
                                        </p:cTn>
                                        <p:tgtEl>
                                          <p:spTgt spid="145567"/>
                                        </p:tgtEl>
                                        <p:attrNameLst>
                                          <p:attrName>style.visibility</p:attrName>
                                        </p:attrNameLst>
                                      </p:cBhvr>
                                      <p:to>
                                        <p:strVal val="visible"/>
                                      </p:to>
                                    </p:set>
                                    <p:animEffect transition="in" filter="blinds(horizontal)">
                                      <p:cBhvr>
                                        <p:cTn id="169" dur="500"/>
                                        <p:tgtEl>
                                          <p:spTgt spid="145567"/>
                                        </p:tgtEl>
                                      </p:cBhvr>
                                    </p:animEffect>
                                  </p:childTnLst>
                                </p:cTn>
                              </p:par>
                              <p:par>
                                <p:cTn id="170" presetID="5" presetClass="exit" presetSubtype="10" fill="hold" grpId="1" nodeType="withEffect">
                                  <p:stCondLst>
                                    <p:cond delay="0"/>
                                  </p:stCondLst>
                                  <p:childTnLst>
                                    <p:animEffect transition="out" filter="checkerboard(across)">
                                      <p:cBhvr>
                                        <p:cTn id="171" dur="500"/>
                                        <p:tgtEl>
                                          <p:spTgt spid="145448"/>
                                        </p:tgtEl>
                                      </p:cBhvr>
                                    </p:animEffect>
                                    <p:set>
                                      <p:cBhvr>
                                        <p:cTn id="172" dur="1" fill="hold">
                                          <p:stCondLst>
                                            <p:cond delay="499"/>
                                          </p:stCondLst>
                                        </p:cTn>
                                        <p:tgtEl>
                                          <p:spTgt spid="145448"/>
                                        </p:tgtEl>
                                        <p:attrNameLst>
                                          <p:attrName>style.visibility</p:attrName>
                                        </p:attrNameLst>
                                      </p:cBhvr>
                                      <p:to>
                                        <p:strVal val="hidden"/>
                                      </p:to>
                                    </p:set>
                                  </p:childTnLst>
                                </p:cTn>
                              </p:par>
                              <p:par>
                                <p:cTn id="173" presetID="5" presetClass="exit" presetSubtype="10" fill="hold" nodeType="withEffect">
                                  <p:stCondLst>
                                    <p:cond delay="0"/>
                                  </p:stCondLst>
                                  <p:childTnLst>
                                    <p:animEffect transition="out" filter="checkerboard(across)">
                                      <p:cBhvr>
                                        <p:cTn id="174" dur="500"/>
                                        <p:tgtEl>
                                          <p:spTgt spid="145484"/>
                                        </p:tgtEl>
                                      </p:cBhvr>
                                    </p:animEffect>
                                    <p:set>
                                      <p:cBhvr>
                                        <p:cTn id="175" dur="1" fill="hold">
                                          <p:stCondLst>
                                            <p:cond delay="499"/>
                                          </p:stCondLst>
                                        </p:cTn>
                                        <p:tgtEl>
                                          <p:spTgt spid="145484"/>
                                        </p:tgtEl>
                                        <p:attrNameLst>
                                          <p:attrName>style.visibility</p:attrName>
                                        </p:attrNameLst>
                                      </p:cBhvr>
                                      <p:to>
                                        <p:strVal val="hidden"/>
                                      </p:to>
                                    </p:set>
                                  </p:childTnLst>
                                </p:cTn>
                              </p:par>
                            </p:childTnLst>
                          </p:cTn>
                        </p:par>
                      </p:childTnLst>
                    </p:cTn>
                  </p:par>
                </p:childTnLst>
              </p:cTn>
              <p:nextCondLst>
                <p:cond evt="onClick" delay="0">
                  <p:tgtEl>
                    <p:spTgt spid="145484"/>
                  </p:tgtEl>
                </p:cond>
              </p:nextCondLst>
            </p:seq>
            <p:seq concurrent="1" nextAc="seek">
              <p:cTn id="176" restart="whenNotActive" fill="hold" evtFilter="cancelBubble" nodeType="interactiveSeq">
                <p:stCondLst>
                  <p:cond evt="onClick" delay="0">
                    <p:tgtEl>
                      <p:spTgt spid="145514"/>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8" presetClass="entr" presetSubtype="16" fill="hold" grpId="0" nodeType="clickEffect">
                                  <p:stCondLst>
                                    <p:cond delay="0"/>
                                  </p:stCondLst>
                                  <p:childTnLst>
                                    <p:set>
                                      <p:cBhvr>
                                        <p:cTn id="180" dur="1" fill="hold">
                                          <p:stCondLst>
                                            <p:cond delay="0"/>
                                          </p:stCondLst>
                                        </p:cTn>
                                        <p:tgtEl>
                                          <p:spTgt spid="145456"/>
                                        </p:tgtEl>
                                        <p:attrNameLst>
                                          <p:attrName>style.visibility</p:attrName>
                                        </p:attrNameLst>
                                      </p:cBhvr>
                                      <p:to>
                                        <p:strVal val="visible"/>
                                      </p:to>
                                    </p:set>
                                    <p:animEffect transition="in" filter="diamond(in)">
                                      <p:cBhvr>
                                        <p:cTn id="181" dur="500"/>
                                        <p:tgtEl>
                                          <p:spTgt spid="145456"/>
                                        </p:tgtEl>
                                      </p:cBhvr>
                                    </p:animEffect>
                                  </p:childTnLst>
                                </p:cTn>
                              </p:par>
                            </p:childTnLst>
                          </p:cTn>
                        </p:par>
                      </p:childTnLst>
                    </p:cTn>
                  </p:par>
                </p:childTnLst>
              </p:cTn>
              <p:nextCondLst>
                <p:cond evt="onClick" delay="0">
                  <p:tgtEl>
                    <p:spTgt spid="145514"/>
                  </p:tgtEl>
                </p:cond>
              </p:nextCondLst>
            </p:seq>
            <p:seq concurrent="1" nextAc="seek">
              <p:cTn id="182" restart="whenNotActive" fill="hold" evtFilter="cancelBubble" nodeType="interactiveSeq">
                <p:stCondLst>
                  <p:cond evt="onClick" delay="0">
                    <p:tgtEl>
                      <p:spTgt spid="145485"/>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4" presetClass="entr" presetSubtype="16" fill="hold" grpId="0" nodeType="clickEffect">
                                  <p:stCondLst>
                                    <p:cond delay="0"/>
                                  </p:stCondLst>
                                  <p:childTnLst>
                                    <p:set>
                                      <p:cBhvr>
                                        <p:cTn id="186" dur="1" fill="hold">
                                          <p:stCondLst>
                                            <p:cond delay="0"/>
                                          </p:stCondLst>
                                        </p:cTn>
                                        <p:tgtEl>
                                          <p:spTgt spid="145515"/>
                                        </p:tgtEl>
                                        <p:attrNameLst>
                                          <p:attrName>style.visibility</p:attrName>
                                        </p:attrNameLst>
                                      </p:cBhvr>
                                      <p:to>
                                        <p:strVal val="visible"/>
                                      </p:to>
                                    </p:set>
                                    <p:animEffect transition="in" filter="box(in)">
                                      <p:cBhvr>
                                        <p:cTn id="187" dur="500"/>
                                        <p:tgtEl>
                                          <p:spTgt spid="145515"/>
                                        </p:tgtEl>
                                      </p:cBhvr>
                                    </p:animEffect>
                                  </p:childTnLst>
                                </p:cTn>
                              </p:par>
                              <p:par>
                                <p:cTn id="188" presetID="4" presetClass="entr" presetSubtype="16" fill="hold" grpId="0" nodeType="withEffect">
                                  <p:stCondLst>
                                    <p:cond delay="0"/>
                                  </p:stCondLst>
                                  <p:childTnLst>
                                    <p:set>
                                      <p:cBhvr>
                                        <p:cTn id="189" dur="1" fill="hold">
                                          <p:stCondLst>
                                            <p:cond delay="0"/>
                                          </p:stCondLst>
                                        </p:cTn>
                                        <p:tgtEl>
                                          <p:spTgt spid="145516"/>
                                        </p:tgtEl>
                                        <p:attrNameLst>
                                          <p:attrName>style.visibility</p:attrName>
                                        </p:attrNameLst>
                                      </p:cBhvr>
                                      <p:to>
                                        <p:strVal val="visible"/>
                                      </p:to>
                                    </p:set>
                                    <p:animEffect transition="in" filter="box(in)">
                                      <p:cBhvr>
                                        <p:cTn id="190" dur="500"/>
                                        <p:tgtEl>
                                          <p:spTgt spid="145516"/>
                                        </p:tgtEl>
                                      </p:cBhvr>
                                    </p:animEffect>
                                  </p:childTnLst>
                                </p:cTn>
                              </p:par>
                              <p:par>
                                <p:cTn id="191" presetID="4" presetClass="entr" presetSubtype="16" fill="hold" grpId="0" nodeType="withEffect">
                                  <p:stCondLst>
                                    <p:cond delay="0"/>
                                  </p:stCondLst>
                                  <p:childTnLst>
                                    <p:set>
                                      <p:cBhvr>
                                        <p:cTn id="192" dur="1" fill="hold">
                                          <p:stCondLst>
                                            <p:cond delay="0"/>
                                          </p:stCondLst>
                                        </p:cTn>
                                        <p:tgtEl>
                                          <p:spTgt spid="145517"/>
                                        </p:tgtEl>
                                        <p:attrNameLst>
                                          <p:attrName>style.visibility</p:attrName>
                                        </p:attrNameLst>
                                      </p:cBhvr>
                                      <p:to>
                                        <p:strVal val="visible"/>
                                      </p:to>
                                    </p:set>
                                    <p:animEffect transition="in" filter="box(in)">
                                      <p:cBhvr>
                                        <p:cTn id="193" dur="500"/>
                                        <p:tgtEl>
                                          <p:spTgt spid="145517"/>
                                        </p:tgtEl>
                                      </p:cBhvr>
                                    </p:animEffect>
                                  </p:childTnLst>
                                </p:cTn>
                              </p:par>
                              <p:par>
                                <p:cTn id="194" presetID="4" presetClass="entr" presetSubtype="16" fill="hold" grpId="0" nodeType="withEffect">
                                  <p:stCondLst>
                                    <p:cond delay="0"/>
                                  </p:stCondLst>
                                  <p:childTnLst>
                                    <p:set>
                                      <p:cBhvr>
                                        <p:cTn id="195" dur="1" fill="hold">
                                          <p:stCondLst>
                                            <p:cond delay="0"/>
                                          </p:stCondLst>
                                        </p:cTn>
                                        <p:tgtEl>
                                          <p:spTgt spid="145518"/>
                                        </p:tgtEl>
                                        <p:attrNameLst>
                                          <p:attrName>style.visibility</p:attrName>
                                        </p:attrNameLst>
                                      </p:cBhvr>
                                      <p:to>
                                        <p:strVal val="visible"/>
                                      </p:to>
                                    </p:set>
                                    <p:animEffect transition="in" filter="box(in)">
                                      <p:cBhvr>
                                        <p:cTn id="196" dur="500"/>
                                        <p:tgtEl>
                                          <p:spTgt spid="145518"/>
                                        </p:tgtEl>
                                      </p:cBhvr>
                                    </p:animEffect>
                                  </p:childTnLst>
                                </p:cTn>
                              </p:par>
                              <p:par>
                                <p:cTn id="197" presetID="4" presetClass="entr" presetSubtype="16" fill="hold" grpId="0" nodeType="withEffect">
                                  <p:stCondLst>
                                    <p:cond delay="0"/>
                                  </p:stCondLst>
                                  <p:childTnLst>
                                    <p:set>
                                      <p:cBhvr>
                                        <p:cTn id="198" dur="1" fill="hold">
                                          <p:stCondLst>
                                            <p:cond delay="0"/>
                                          </p:stCondLst>
                                        </p:cTn>
                                        <p:tgtEl>
                                          <p:spTgt spid="145519"/>
                                        </p:tgtEl>
                                        <p:attrNameLst>
                                          <p:attrName>style.visibility</p:attrName>
                                        </p:attrNameLst>
                                      </p:cBhvr>
                                      <p:to>
                                        <p:strVal val="visible"/>
                                      </p:to>
                                    </p:set>
                                    <p:animEffect transition="in" filter="box(in)">
                                      <p:cBhvr>
                                        <p:cTn id="199" dur="500"/>
                                        <p:tgtEl>
                                          <p:spTgt spid="145519"/>
                                        </p:tgtEl>
                                      </p:cBhvr>
                                    </p:animEffect>
                                  </p:childTnLst>
                                </p:cTn>
                              </p:par>
                              <p:par>
                                <p:cTn id="200" presetID="4" presetClass="entr" presetSubtype="16" fill="hold" grpId="0" nodeType="withEffect">
                                  <p:stCondLst>
                                    <p:cond delay="0"/>
                                  </p:stCondLst>
                                  <p:childTnLst>
                                    <p:set>
                                      <p:cBhvr>
                                        <p:cTn id="201" dur="1" fill="hold">
                                          <p:stCondLst>
                                            <p:cond delay="0"/>
                                          </p:stCondLst>
                                        </p:cTn>
                                        <p:tgtEl>
                                          <p:spTgt spid="145520"/>
                                        </p:tgtEl>
                                        <p:attrNameLst>
                                          <p:attrName>style.visibility</p:attrName>
                                        </p:attrNameLst>
                                      </p:cBhvr>
                                      <p:to>
                                        <p:strVal val="visible"/>
                                      </p:to>
                                    </p:set>
                                    <p:animEffect transition="in" filter="box(in)">
                                      <p:cBhvr>
                                        <p:cTn id="202" dur="500"/>
                                        <p:tgtEl>
                                          <p:spTgt spid="145520"/>
                                        </p:tgtEl>
                                      </p:cBhvr>
                                    </p:animEffect>
                                  </p:childTnLst>
                                </p:cTn>
                              </p:par>
                              <p:par>
                                <p:cTn id="203" presetID="4" presetClass="entr" presetSubtype="16" fill="hold" grpId="0" nodeType="withEffect">
                                  <p:stCondLst>
                                    <p:cond delay="0"/>
                                  </p:stCondLst>
                                  <p:childTnLst>
                                    <p:set>
                                      <p:cBhvr>
                                        <p:cTn id="204" dur="1" fill="hold">
                                          <p:stCondLst>
                                            <p:cond delay="0"/>
                                          </p:stCondLst>
                                        </p:cTn>
                                        <p:tgtEl>
                                          <p:spTgt spid="145560"/>
                                        </p:tgtEl>
                                        <p:attrNameLst>
                                          <p:attrName>style.visibility</p:attrName>
                                        </p:attrNameLst>
                                      </p:cBhvr>
                                      <p:to>
                                        <p:strVal val="visible"/>
                                      </p:to>
                                    </p:set>
                                    <p:animEffect transition="in" filter="box(in)">
                                      <p:cBhvr>
                                        <p:cTn id="205" dur="500"/>
                                        <p:tgtEl>
                                          <p:spTgt spid="145560"/>
                                        </p:tgtEl>
                                      </p:cBhvr>
                                    </p:animEffect>
                                  </p:childTnLst>
                                </p:cTn>
                              </p:par>
                              <p:par>
                                <p:cTn id="206" presetID="4" presetClass="entr" presetSubtype="16" fill="hold" grpId="0" nodeType="withEffect">
                                  <p:stCondLst>
                                    <p:cond delay="0"/>
                                  </p:stCondLst>
                                  <p:childTnLst>
                                    <p:set>
                                      <p:cBhvr>
                                        <p:cTn id="207" dur="1" fill="hold">
                                          <p:stCondLst>
                                            <p:cond delay="0"/>
                                          </p:stCondLst>
                                        </p:cTn>
                                        <p:tgtEl>
                                          <p:spTgt spid="145562"/>
                                        </p:tgtEl>
                                        <p:attrNameLst>
                                          <p:attrName>style.visibility</p:attrName>
                                        </p:attrNameLst>
                                      </p:cBhvr>
                                      <p:to>
                                        <p:strVal val="visible"/>
                                      </p:to>
                                    </p:set>
                                    <p:animEffect transition="in" filter="box(in)">
                                      <p:cBhvr>
                                        <p:cTn id="208" dur="500"/>
                                        <p:tgtEl>
                                          <p:spTgt spid="145562"/>
                                        </p:tgtEl>
                                      </p:cBhvr>
                                    </p:animEffect>
                                  </p:childTnLst>
                                </p:cTn>
                              </p:par>
                              <p:par>
                                <p:cTn id="209" presetID="4" presetClass="exit" presetSubtype="16" fill="hold" nodeType="withEffect">
                                  <p:stCondLst>
                                    <p:cond delay="0"/>
                                  </p:stCondLst>
                                  <p:childTnLst>
                                    <p:animEffect transition="out" filter="box(in)">
                                      <p:cBhvr>
                                        <p:cTn id="210" dur="500"/>
                                        <p:tgtEl>
                                          <p:spTgt spid="145485"/>
                                        </p:tgtEl>
                                      </p:cBhvr>
                                    </p:animEffect>
                                    <p:set>
                                      <p:cBhvr>
                                        <p:cTn id="211" dur="1" fill="hold">
                                          <p:stCondLst>
                                            <p:cond delay="499"/>
                                          </p:stCondLst>
                                        </p:cTn>
                                        <p:tgtEl>
                                          <p:spTgt spid="145485"/>
                                        </p:tgtEl>
                                        <p:attrNameLst>
                                          <p:attrName>style.visibility</p:attrName>
                                        </p:attrNameLst>
                                      </p:cBhvr>
                                      <p:to>
                                        <p:strVal val="hidden"/>
                                      </p:to>
                                    </p:set>
                                  </p:childTnLst>
                                </p:cTn>
                              </p:par>
                              <p:par>
                                <p:cTn id="212" presetID="3" presetClass="exit" presetSubtype="10" fill="hold" grpId="1" nodeType="withEffect">
                                  <p:stCondLst>
                                    <p:cond delay="0"/>
                                  </p:stCondLst>
                                  <p:childTnLst>
                                    <p:animEffect transition="out" filter="blinds(horizontal)">
                                      <p:cBhvr>
                                        <p:cTn id="213" dur="500"/>
                                        <p:tgtEl>
                                          <p:spTgt spid="145456"/>
                                        </p:tgtEl>
                                      </p:cBhvr>
                                    </p:animEffect>
                                    <p:set>
                                      <p:cBhvr>
                                        <p:cTn id="214" dur="1" fill="hold">
                                          <p:stCondLst>
                                            <p:cond delay="499"/>
                                          </p:stCondLst>
                                        </p:cTn>
                                        <p:tgtEl>
                                          <p:spTgt spid="145456"/>
                                        </p:tgtEl>
                                        <p:attrNameLst>
                                          <p:attrName>style.visibility</p:attrName>
                                        </p:attrNameLst>
                                      </p:cBhvr>
                                      <p:to>
                                        <p:strVal val="hidden"/>
                                      </p:to>
                                    </p:set>
                                  </p:childTnLst>
                                </p:cTn>
                              </p:par>
                            </p:childTnLst>
                          </p:cTn>
                        </p:par>
                      </p:childTnLst>
                    </p:cTn>
                  </p:par>
                </p:childTnLst>
              </p:cTn>
              <p:nextCondLst>
                <p:cond evt="onClick" delay="0">
                  <p:tgtEl>
                    <p:spTgt spid="145485"/>
                  </p:tgtEl>
                </p:cond>
              </p:nextCondLst>
            </p:seq>
            <p:seq concurrent="1" nextAc="seek">
              <p:cTn id="215" restart="whenNotActive" fill="hold" evtFilter="cancelBubble" nodeType="interactiveSeq">
                <p:stCondLst>
                  <p:cond evt="onClick" delay="0">
                    <p:tgtEl>
                      <p:spTgt spid="145521"/>
                    </p:tgtEl>
                  </p:cond>
                </p:stCondLst>
                <p:endSync evt="end" delay="0">
                  <p:rtn val="all"/>
                </p:endSync>
                <p:childTnLst>
                  <p:par>
                    <p:cTn id="216" fill="hold" nodeType="clickPar">
                      <p:stCondLst>
                        <p:cond delay="0"/>
                      </p:stCondLst>
                      <p:childTnLst>
                        <p:par>
                          <p:cTn id="217" fill="hold" nodeType="withGroup">
                            <p:stCondLst>
                              <p:cond delay="0"/>
                            </p:stCondLst>
                            <p:childTnLst>
                              <p:par>
                                <p:cTn id="218" presetID="3" presetClass="entr" presetSubtype="10" fill="hold" grpId="0" nodeType="clickEffect">
                                  <p:stCondLst>
                                    <p:cond delay="0"/>
                                  </p:stCondLst>
                                  <p:childTnLst>
                                    <p:set>
                                      <p:cBhvr>
                                        <p:cTn id="219" dur="1" fill="hold">
                                          <p:stCondLst>
                                            <p:cond delay="0"/>
                                          </p:stCondLst>
                                        </p:cTn>
                                        <p:tgtEl>
                                          <p:spTgt spid="145457"/>
                                        </p:tgtEl>
                                        <p:attrNameLst>
                                          <p:attrName>style.visibility</p:attrName>
                                        </p:attrNameLst>
                                      </p:cBhvr>
                                      <p:to>
                                        <p:strVal val="visible"/>
                                      </p:to>
                                    </p:set>
                                    <p:animEffect transition="in" filter="blinds(horizontal)">
                                      <p:cBhvr>
                                        <p:cTn id="220" dur="500"/>
                                        <p:tgtEl>
                                          <p:spTgt spid="145457"/>
                                        </p:tgtEl>
                                      </p:cBhvr>
                                    </p:animEffect>
                                  </p:childTnLst>
                                </p:cTn>
                              </p:par>
                            </p:childTnLst>
                          </p:cTn>
                        </p:par>
                      </p:childTnLst>
                    </p:cTn>
                  </p:par>
                </p:childTnLst>
              </p:cTn>
              <p:nextCondLst>
                <p:cond evt="onClick" delay="0">
                  <p:tgtEl>
                    <p:spTgt spid="145521"/>
                  </p:tgtEl>
                </p:cond>
              </p:nextCondLst>
            </p:seq>
            <p:seq concurrent="1" nextAc="seek">
              <p:cTn id="221" restart="whenNotActive" fill="hold" evtFilter="cancelBubble" nodeType="interactiveSeq">
                <p:stCondLst>
                  <p:cond evt="onClick" delay="0">
                    <p:tgtEl>
                      <p:spTgt spid="145512"/>
                    </p:tgtEl>
                  </p:cond>
                </p:stCondLst>
                <p:endSync evt="end" delay="0">
                  <p:rtn val="all"/>
                </p:endSync>
                <p:childTnLst>
                  <p:par>
                    <p:cTn id="222" fill="hold" nodeType="clickPar">
                      <p:stCondLst>
                        <p:cond delay="0"/>
                      </p:stCondLst>
                      <p:childTnLst>
                        <p:par>
                          <p:cTn id="223" fill="hold" nodeType="withGroup">
                            <p:stCondLst>
                              <p:cond delay="0"/>
                            </p:stCondLst>
                            <p:childTnLst>
                              <p:par>
                                <p:cTn id="224" presetID="4" presetClass="entr" presetSubtype="16" fill="hold" grpId="0" nodeType="clickEffect">
                                  <p:stCondLst>
                                    <p:cond delay="0"/>
                                  </p:stCondLst>
                                  <p:childTnLst>
                                    <p:set>
                                      <p:cBhvr>
                                        <p:cTn id="225" dur="1" fill="hold">
                                          <p:stCondLst>
                                            <p:cond delay="0"/>
                                          </p:stCondLst>
                                        </p:cTn>
                                        <p:tgtEl>
                                          <p:spTgt spid="145523"/>
                                        </p:tgtEl>
                                        <p:attrNameLst>
                                          <p:attrName>style.visibility</p:attrName>
                                        </p:attrNameLst>
                                      </p:cBhvr>
                                      <p:to>
                                        <p:strVal val="visible"/>
                                      </p:to>
                                    </p:set>
                                    <p:animEffect transition="in" filter="box(in)">
                                      <p:cBhvr>
                                        <p:cTn id="226" dur="500"/>
                                        <p:tgtEl>
                                          <p:spTgt spid="145523"/>
                                        </p:tgtEl>
                                      </p:cBhvr>
                                    </p:animEffect>
                                  </p:childTnLst>
                                </p:cTn>
                              </p:par>
                              <p:par>
                                <p:cTn id="227" presetID="4" presetClass="entr" presetSubtype="16" fill="hold" grpId="0" nodeType="withEffect">
                                  <p:stCondLst>
                                    <p:cond delay="0"/>
                                  </p:stCondLst>
                                  <p:childTnLst>
                                    <p:set>
                                      <p:cBhvr>
                                        <p:cTn id="228" dur="1" fill="hold">
                                          <p:stCondLst>
                                            <p:cond delay="0"/>
                                          </p:stCondLst>
                                        </p:cTn>
                                        <p:tgtEl>
                                          <p:spTgt spid="145524"/>
                                        </p:tgtEl>
                                        <p:attrNameLst>
                                          <p:attrName>style.visibility</p:attrName>
                                        </p:attrNameLst>
                                      </p:cBhvr>
                                      <p:to>
                                        <p:strVal val="visible"/>
                                      </p:to>
                                    </p:set>
                                    <p:animEffect transition="in" filter="box(in)">
                                      <p:cBhvr>
                                        <p:cTn id="229" dur="500"/>
                                        <p:tgtEl>
                                          <p:spTgt spid="145524"/>
                                        </p:tgtEl>
                                      </p:cBhvr>
                                    </p:animEffect>
                                  </p:childTnLst>
                                </p:cTn>
                              </p:par>
                              <p:par>
                                <p:cTn id="230" presetID="3" presetClass="entr" presetSubtype="10" fill="hold" grpId="0" nodeType="withEffect">
                                  <p:stCondLst>
                                    <p:cond delay="0"/>
                                  </p:stCondLst>
                                  <p:childTnLst>
                                    <p:set>
                                      <p:cBhvr>
                                        <p:cTn id="231" dur="1" fill="hold">
                                          <p:stCondLst>
                                            <p:cond delay="0"/>
                                          </p:stCondLst>
                                        </p:cTn>
                                        <p:tgtEl>
                                          <p:spTgt spid="145525"/>
                                        </p:tgtEl>
                                        <p:attrNameLst>
                                          <p:attrName>style.visibility</p:attrName>
                                        </p:attrNameLst>
                                      </p:cBhvr>
                                      <p:to>
                                        <p:strVal val="visible"/>
                                      </p:to>
                                    </p:set>
                                    <p:animEffect transition="in" filter="blinds(horizontal)">
                                      <p:cBhvr>
                                        <p:cTn id="232" dur="500"/>
                                        <p:tgtEl>
                                          <p:spTgt spid="145525"/>
                                        </p:tgtEl>
                                      </p:cBhvr>
                                    </p:animEffect>
                                  </p:childTnLst>
                                </p:cTn>
                              </p:par>
                              <p:par>
                                <p:cTn id="233" presetID="3" presetClass="entr" presetSubtype="10" fill="hold" grpId="0" nodeType="withEffect">
                                  <p:stCondLst>
                                    <p:cond delay="0"/>
                                  </p:stCondLst>
                                  <p:childTnLst>
                                    <p:set>
                                      <p:cBhvr>
                                        <p:cTn id="234" dur="1" fill="hold">
                                          <p:stCondLst>
                                            <p:cond delay="0"/>
                                          </p:stCondLst>
                                        </p:cTn>
                                        <p:tgtEl>
                                          <p:spTgt spid="145526"/>
                                        </p:tgtEl>
                                        <p:attrNameLst>
                                          <p:attrName>style.visibility</p:attrName>
                                        </p:attrNameLst>
                                      </p:cBhvr>
                                      <p:to>
                                        <p:strVal val="visible"/>
                                      </p:to>
                                    </p:set>
                                    <p:animEffect transition="in" filter="blinds(horizontal)">
                                      <p:cBhvr>
                                        <p:cTn id="235" dur="500"/>
                                        <p:tgtEl>
                                          <p:spTgt spid="145526"/>
                                        </p:tgtEl>
                                      </p:cBhvr>
                                    </p:animEffect>
                                  </p:childTnLst>
                                </p:cTn>
                              </p:par>
                              <p:par>
                                <p:cTn id="236" presetID="3" presetClass="entr" presetSubtype="10" fill="hold" grpId="0" nodeType="withEffect">
                                  <p:stCondLst>
                                    <p:cond delay="0"/>
                                  </p:stCondLst>
                                  <p:childTnLst>
                                    <p:set>
                                      <p:cBhvr>
                                        <p:cTn id="237" dur="1" fill="hold">
                                          <p:stCondLst>
                                            <p:cond delay="0"/>
                                          </p:stCondLst>
                                        </p:cTn>
                                        <p:tgtEl>
                                          <p:spTgt spid="145522"/>
                                        </p:tgtEl>
                                        <p:attrNameLst>
                                          <p:attrName>style.visibility</p:attrName>
                                        </p:attrNameLst>
                                      </p:cBhvr>
                                      <p:to>
                                        <p:strVal val="visible"/>
                                      </p:to>
                                    </p:set>
                                    <p:animEffect transition="in" filter="blinds(horizontal)">
                                      <p:cBhvr>
                                        <p:cTn id="238" dur="500"/>
                                        <p:tgtEl>
                                          <p:spTgt spid="145522"/>
                                        </p:tgtEl>
                                      </p:cBhvr>
                                    </p:animEffect>
                                  </p:childTnLst>
                                </p:cTn>
                              </p:par>
                              <p:par>
                                <p:cTn id="239" presetID="3" presetClass="entr" presetSubtype="10" fill="hold" grpId="0" nodeType="withEffect">
                                  <p:stCondLst>
                                    <p:cond delay="0"/>
                                  </p:stCondLst>
                                  <p:childTnLst>
                                    <p:set>
                                      <p:cBhvr>
                                        <p:cTn id="240" dur="1" fill="hold">
                                          <p:stCondLst>
                                            <p:cond delay="0"/>
                                          </p:stCondLst>
                                        </p:cTn>
                                        <p:tgtEl>
                                          <p:spTgt spid="145527"/>
                                        </p:tgtEl>
                                        <p:attrNameLst>
                                          <p:attrName>style.visibility</p:attrName>
                                        </p:attrNameLst>
                                      </p:cBhvr>
                                      <p:to>
                                        <p:strVal val="visible"/>
                                      </p:to>
                                    </p:set>
                                    <p:animEffect transition="in" filter="blinds(horizontal)">
                                      <p:cBhvr>
                                        <p:cTn id="241" dur="500"/>
                                        <p:tgtEl>
                                          <p:spTgt spid="145527"/>
                                        </p:tgtEl>
                                      </p:cBhvr>
                                    </p:animEffect>
                                  </p:childTnLst>
                                </p:cTn>
                              </p:par>
                              <p:par>
                                <p:cTn id="242" presetID="3" presetClass="entr" presetSubtype="10" fill="hold" grpId="0" nodeType="withEffect">
                                  <p:stCondLst>
                                    <p:cond delay="0"/>
                                  </p:stCondLst>
                                  <p:childTnLst>
                                    <p:set>
                                      <p:cBhvr>
                                        <p:cTn id="243" dur="1" fill="hold">
                                          <p:stCondLst>
                                            <p:cond delay="0"/>
                                          </p:stCondLst>
                                        </p:cTn>
                                        <p:tgtEl>
                                          <p:spTgt spid="145528"/>
                                        </p:tgtEl>
                                        <p:attrNameLst>
                                          <p:attrName>style.visibility</p:attrName>
                                        </p:attrNameLst>
                                      </p:cBhvr>
                                      <p:to>
                                        <p:strVal val="visible"/>
                                      </p:to>
                                    </p:set>
                                    <p:animEffect transition="in" filter="blinds(horizontal)">
                                      <p:cBhvr>
                                        <p:cTn id="244" dur="500"/>
                                        <p:tgtEl>
                                          <p:spTgt spid="145528"/>
                                        </p:tgtEl>
                                      </p:cBhvr>
                                    </p:animEffect>
                                  </p:childTnLst>
                                </p:cTn>
                              </p:par>
                              <p:par>
                                <p:cTn id="245" presetID="3" presetClass="entr" presetSubtype="10" fill="hold" grpId="0" nodeType="withEffect">
                                  <p:stCondLst>
                                    <p:cond delay="0"/>
                                  </p:stCondLst>
                                  <p:childTnLst>
                                    <p:set>
                                      <p:cBhvr>
                                        <p:cTn id="246" dur="1" fill="hold">
                                          <p:stCondLst>
                                            <p:cond delay="0"/>
                                          </p:stCondLst>
                                        </p:cTn>
                                        <p:tgtEl>
                                          <p:spTgt spid="145529"/>
                                        </p:tgtEl>
                                        <p:attrNameLst>
                                          <p:attrName>style.visibility</p:attrName>
                                        </p:attrNameLst>
                                      </p:cBhvr>
                                      <p:to>
                                        <p:strVal val="visible"/>
                                      </p:to>
                                    </p:set>
                                    <p:animEffect transition="in" filter="blinds(horizontal)">
                                      <p:cBhvr>
                                        <p:cTn id="247" dur="500"/>
                                        <p:tgtEl>
                                          <p:spTgt spid="145529"/>
                                        </p:tgtEl>
                                      </p:cBhvr>
                                    </p:animEffect>
                                  </p:childTnLst>
                                </p:cTn>
                              </p:par>
                              <p:par>
                                <p:cTn id="248" presetID="3" presetClass="entr" presetSubtype="10" fill="hold" grpId="0" nodeType="withEffect">
                                  <p:stCondLst>
                                    <p:cond delay="0"/>
                                  </p:stCondLst>
                                  <p:childTnLst>
                                    <p:set>
                                      <p:cBhvr>
                                        <p:cTn id="249" dur="1" fill="hold">
                                          <p:stCondLst>
                                            <p:cond delay="0"/>
                                          </p:stCondLst>
                                        </p:cTn>
                                        <p:tgtEl>
                                          <p:spTgt spid="145532"/>
                                        </p:tgtEl>
                                        <p:attrNameLst>
                                          <p:attrName>style.visibility</p:attrName>
                                        </p:attrNameLst>
                                      </p:cBhvr>
                                      <p:to>
                                        <p:strVal val="visible"/>
                                      </p:to>
                                    </p:set>
                                    <p:animEffect transition="in" filter="blinds(horizontal)">
                                      <p:cBhvr>
                                        <p:cTn id="250" dur="500"/>
                                        <p:tgtEl>
                                          <p:spTgt spid="145532"/>
                                        </p:tgtEl>
                                      </p:cBhvr>
                                    </p:animEffect>
                                  </p:childTnLst>
                                </p:cTn>
                              </p:par>
                              <p:par>
                                <p:cTn id="251" presetID="3" presetClass="entr" presetSubtype="10" fill="hold" grpId="0" nodeType="withEffect">
                                  <p:stCondLst>
                                    <p:cond delay="0"/>
                                  </p:stCondLst>
                                  <p:childTnLst>
                                    <p:set>
                                      <p:cBhvr>
                                        <p:cTn id="252" dur="1" fill="hold">
                                          <p:stCondLst>
                                            <p:cond delay="0"/>
                                          </p:stCondLst>
                                        </p:cTn>
                                        <p:tgtEl>
                                          <p:spTgt spid="145531"/>
                                        </p:tgtEl>
                                        <p:attrNameLst>
                                          <p:attrName>style.visibility</p:attrName>
                                        </p:attrNameLst>
                                      </p:cBhvr>
                                      <p:to>
                                        <p:strVal val="visible"/>
                                      </p:to>
                                    </p:set>
                                    <p:animEffect transition="in" filter="blinds(horizontal)">
                                      <p:cBhvr>
                                        <p:cTn id="253" dur="500"/>
                                        <p:tgtEl>
                                          <p:spTgt spid="145531"/>
                                        </p:tgtEl>
                                      </p:cBhvr>
                                    </p:animEffect>
                                  </p:childTnLst>
                                </p:cTn>
                              </p:par>
                              <p:par>
                                <p:cTn id="254" presetID="4" presetClass="entr" presetSubtype="16" fill="hold" grpId="0" nodeType="withEffect">
                                  <p:stCondLst>
                                    <p:cond delay="0"/>
                                  </p:stCondLst>
                                  <p:childTnLst>
                                    <p:set>
                                      <p:cBhvr>
                                        <p:cTn id="255" dur="1" fill="hold">
                                          <p:stCondLst>
                                            <p:cond delay="0"/>
                                          </p:stCondLst>
                                        </p:cTn>
                                        <p:tgtEl>
                                          <p:spTgt spid="145530"/>
                                        </p:tgtEl>
                                        <p:attrNameLst>
                                          <p:attrName>style.visibility</p:attrName>
                                        </p:attrNameLst>
                                      </p:cBhvr>
                                      <p:to>
                                        <p:strVal val="visible"/>
                                      </p:to>
                                    </p:set>
                                    <p:animEffect transition="in" filter="box(in)">
                                      <p:cBhvr>
                                        <p:cTn id="256" dur="500"/>
                                        <p:tgtEl>
                                          <p:spTgt spid="145530"/>
                                        </p:tgtEl>
                                      </p:cBhvr>
                                    </p:animEffect>
                                  </p:childTnLst>
                                </p:cTn>
                              </p:par>
                              <p:par>
                                <p:cTn id="257" presetID="3" presetClass="entr" presetSubtype="10" fill="hold" grpId="0" nodeType="withEffect">
                                  <p:stCondLst>
                                    <p:cond delay="0"/>
                                  </p:stCondLst>
                                  <p:childTnLst>
                                    <p:set>
                                      <p:cBhvr>
                                        <p:cTn id="258" dur="1" fill="hold">
                                          <p:stCondLst>
                                            <p:cond delay="0"/>
                                          </p:stCondLst>
                                        </p:cTn>
                                        <p:tgtEl>
                                          <p:spTgt spid="145556"/>
                                        </p:tgtEl>
                                        <p:attrNameLst>
                                          <p:attrName>style.visibility</p:attrName>
                                        </p:attrNameLst>
                                      </p:cBhvr>
                                      <p:to>
                                        <p:strVal val="visible"/>
                                      </p:to>
                                    </p:set>
                                    <p:animEffect transition="in" filter="blinds(horizontal)">
                                      <p:cBhvr>
                                        <p:cTn id="259" dur="500"/>
                                        <p:tgtEl>
                                          <p:spTgt spid="145556"/>
                                        </p:tgtEl>
                                      </p:cBhvr>
                                    </p:animEffect>
                                  </p:childTnLst>
                                </p:cTn>
                              </p:par>
                              <p:par>
                                <p:cTn id="260" presetID="3" presetClass="entr" presetSubtype="10" fill="hold" grpId="0" nodeType="withEffect">
                                  <p:stCondLst>
                                    <p:cond delay="0"/>
                                  </p:stCondLst>
                                  <p:childTnLst>
                                    <p:set>
                                      <p:cBhvr>
                                        <p:cTn id="261" dur="1" fill="hold">
                                          <p:stCondLst>
                                            <p:cond delay="0"/>
                                          </p:stCondLst>
                                        </p:cTn>
                                        <p:tgtEl>
                                          <p:spTgt spid="145566"/>
                                        </p:tgtEl>
                                        <p:attrNameLst>
                                          <p:attrName>style.visibility</p:attrName>
                                        </p:attrNameLst>
                                      </p:cBhvr>
                                      <p:to>
                                        <p:strVal val="visible"/>
                                      </p:to>
                                    </p:set>
                                    <p:animEffect transition="in" filter="blinds(horizontal)">
                                      <p:cBhvr>
                                        <p:cTn id="262" dur="500"/>
                                        <p:tgtEl>
                                          <p:spTgt spid="145566"/>
                                        </p:tgtEl>
                                      </p:cBhvr>
                                    </p:animEffect>
                                  </p:childTnLst>
                                </p:cTn>
                              </p:par>
                              <p:par>
                                <p:cTn id="263" presetID="3" presetClass="entr" presetSubtype="10" fill="hold" grpId="0" nodeType="withEffect">
                                  <p:stCondLst>
                                    <p:cond delay="0"/>
                                  </p:stCondLst>
                                  <p:childTnLst>
                                    <p:set>
                                      <p:cBhvr>
                                        <p:cTn id="264" dur="1" fill="hold">
                                          <p:stCondLst>
                                            <p:cond delay="0"/>
                                          </p:stCondLst>
                                        </p:cTn>
                                        <p:tgtEl>
                                          <p:spTgt spid="145563"/>
                                        </p:tgtEl>
                                        <p:attrNameLst>
                                          <p:attrName>style.visibility</p:attrName>
                                        </p:attrNameLst>
                                      </p:cBhvr>
                                      <p:to>
                                        <p:strVal val="visible"/>
                                      </p:to>
                                    </p:set>
                                    <p:animEffect transition="in" filter="blinds(horizontal)">
                                      <p:cBhvr>
                                        <p:cTn id="265" dur="500"/>
                                        <p:tgtEl>
                                          <p:spTgt spid="145563"/>
                                        </p:tgtEl>
                                      </p:cBhvr>
                                    </p:animEffect>
                                  </p:childTnLst>
                                </p:cTn>
                              </p:par>
                              <p:par>
                                <p:cTn id="266" presetID="3" presetClass="entr" presetSubtype="10" fill="hold" grpId="0" nodeType="withEffect">
                                  <p:stCondLst>
                                    <p:cond delay="0"/>
                                  </p:stCondLst>
                                  <p:childTnLst>
                                    <p:set>
                                      <p:cBhvr>
                                        <p:cTn id="267" dur="1" fill="hold">
                                          <p:stCondLst>
                                            <p:cond delay="0"/>
                                          </p:stCondLst>
                                        </p:cTn>
                                        <p:tgtEl>
                                          <p:spTgt spid="145572"/>
                                        </p:tgtEl>
                                        <p:attrNameLst>
                                          <p:attrName>style.visibility</p:attrName>
                                        </p:attrNameLst>
                                      </p:cBhvr>
                                      <p:to>
                                        <p:strVal val="visible"/>
                                      </p:to>
                                    </p:set>
                                    <p:animEffect transition="in" filter="blinds(horizontal)">
                                      <p:cBhvr>
                                        <p:cTn id="268" dur="500"/>
                                        <p:tgtEl>
                                          <p:spTgt spid="145572"/>
                                        </p:tgtEl>
                                      </p:cBhvr>
                                    </p:animEffect>
                                  </p:childTnLst>
                                </p:cTn>
                              </p:par>
                              <p:par>
                                <p:cTn id="269" presetID="3" presetClass="exit" presetSubtype="10" fill="hold" nodeType="withEffect">
                                  <p:stCondLst>
                                    <p:cond delay="0"/>
                                  </p:stCondLst>
                                  <p:childTnLst>
                                    <p:animEffect transition="out" filter="blinds(horizontal)">
                                      <p:cBhvr>
                                        <p:cTn id="270" dur="500"/>
                                        <p:tgtEl>
                                          <p:spTgt spid="145512"/>
                                        </p:tgtEl>
                                      </p:cBhvr>
                                    </p:animEffect>
                                    <p:set>
                                      <p:cBhvr>
                                        <p:cTn id="271" dur="1" fill="hold">
                                          <p:stCondLst>
                                            <p:cond delay="499"/>
                                          </p:stCondLst>
                                        </p:cTn>
                                        <p:tgtEl>
                                          <p:spTgt spid="145512"/>
                                        </p:tgtEl>
                                        <p:attrNameLst>
                                          <p:attrName>style.visibility</p:attrName>
                                        </p:attrNameLst>
                                      </p:cBhvr>
                                      <p:to>
                                        <p:strVal val="hidden"/>
                                      </p:to>
                                    </p:set>
                                  </p:childTnLst>
                                </p:cTn>
                              </p:par>
                              <p:par>
                                <p:cTn id="272" presetID="3" presetClass="exit" presetSubtype="10" fill="hold" grpId="1" nodeType="withEffect">
                                  <p:stCondLst>
                                    <p:cond delay="0"/>
                                  </p:stCondLst>
                                  <p:childTnLst>
                                    <p:animEffect transition="out" filter="blinds(horizontal)">
                                      <p:cBhvr>
                                        <p:cTn id="273" dur="500"/>
                                        <p:tgtEl>
                                          <p:spTgt spid="145457"/>
                                        </p:tgtEl>
                                      </p:cBhvr>
                                    </p:animEffect>
                                    <p:set>
                                      <p:cBhvr>
                                        <p:cTn id="274" dur="1" fill="hold">
                                          <p:stCondLst>
                                            <p:cond delay="499"/>
                                          </p:stCondLst>
                                        </p:cTn>
                                        <p:tgtEl>
                                          <p:spTgt spid="145457"/>
                                        </p:tgtEl>
                                        <p:attrNameLst>
                                          <p:attrName>style.visibility</p:attrName>
                                        </p:attrNameLst>
                                      </p:cBhvr>
                                      <p:to>
                                        <p:strVal val="hidden"/>
                                      </p:to>
                                    </p:set>
                                  </p:childTnLst>
                                </p:cTn>
                              </p:par>
                            </p:childTnLst>
                          </p:cTn>
                        </p:par>
                      </p:childTnLst>
                    </p:cTn>
                  </p:par>
                </p:childTnLst>
              </p:cTn>
              <p:nextCondLst>
                <p:cond evt="onClick" delay="0">
                  <p:tgtEl>
                    <p:spTgt spid="145512"/>
                  </p:tgtEl>
                </p:cond>
              </p:nextCondLst>
            </p:seq>
            <p:seq concurrent="1" nextAc="seek">
              <p:cTn id="275" restart="whenNotActive" fill="hold" evtFilter="cancelBubble" nodeType="interactiveSeq">
                <p:stCondLst>
                  <p:cond evt="onClick" delay="0">
                    <p:tgtEl>
                      <p:spTgt spid="145533"/>
                    </p:tgtEl>
                  </p:cond>
                </p:stCondLst>
                <p:endSync evt="end" delay="0">
                  <p:rtn val="all"/>
                </p:endSync>
                <p:childTnLst>
                  <p:par>
                    <p:cTn id="276" fill="hold" nodeType="clickPar">
                      <p:stCondLst>
                        <p:cond delay="0"/>
                      </p:stCondLst>
                      <p:childTnLst>
                        <p:par>
                          <p:cTn id="277" fill="hold" nodeType="withGroup">
                            <p:stCondLst>
                              <p:cond delay="0"/>
                            </p:stCondLst>
                            <p:childTnLst>
                              <p:par>
                                <p:cTn id="278" presetID="3" presetClass="entr" presetSubtype="10" fill="hold" grpId="0" nodeType="clickEffect">
                                  <p:stCondLst>
                                    <p:cond delay="0"/>
                                  </p:stCondLst>
                                  <p:childTnLst>
                                    <p:set>
                                      <p:cBhvr>
                                        <p:cTn id="279" dur="1" fill="hold">
                                          <p:stCondLst>
                                            <p:cond delay="0"/>
                                          </p:stCondLst>
                                        </p:cTn>
                                        <p:tgtEl>
                                          <p:spTgt spid="145470"/>
                                        </p:tgtEl>
                                        <p:attrNameLst>
                                          <p:attrName>style.visibility</p:attrName>
                                        </p:attrNameLst>
                                      </p:cBhvr>
                                      <p:to>
                                        <p:strVal val="visible"/>
                                      </p:to>
                                    </p:set>
                                    <p:animEffect transition="in" filter="blinds(horizontal)">
                                      <p:cBhvr>
                                        <p:cTn id="280" dur="500"/>
                                        <p:tgtEl>
                                          <p:spTgt spid="145470"/>
                                        </p:tgtEl>
                                      </p:cBhvr>
                                    </p:animEffect>
                                  </p:childTnLst>
                                </p:cTn>
                              </p:par>
                            </p:childTnLst>
                          </p:cTn>
                        </p:par>
                      </p:childTnLst>
                    </p:cTn>
                  </p:par>
                </p:childTnLst>
              </p:cTn>
              <p:nextCondLst>
                <p:cond evt="onClick" delay="0">
                  <p:tgtEl>
                    <p:spTgt spid="145533"/>
                  </p:tgtEl>
                </p:cond>
              </p:nextCondLst>
            </p:seq>
            <p:seq concurrent="1" nextAc="seek">
              <p:cTn id="281" restart="whenNotActive" fill="hold" evtFilter="cancelBubble" nodeType="interactiveSeq">
                <p:stCondLst>
                  <p:cond evt="onClick" delay="0">
                    <p:tgtEl>
                      <p:spTgt spid="145513"/>
                    </p:tgtEl>
                  </p:cond>
                </p:stCondLst>
                <p:endSync evt="end" delay="0">
                  <p:rtn val="all"/>
                </p:endSync>
                <p:childTnLst>
                  <p:par>
                    <p:cTn id="282" fill="hold" nodeType="clickPar">
                      <p:stCondLst>
                        <p:cond delay="0"/>
                      </p:stCondLst>
                      <p:childTnLst>
                        <p:par>
                          <p:cTn id="283" fill="hold" nodeType="withGroup">
                            <p:stCondLst>
                              <p:cond delay="0"/>
                            </p:stCondLst>
                            <p:childTnLst>
                              <p:par>
                                <p:cTn id="284" presetID="3" presetClass="entr" presetSubtype="10" fill="hold" grpId="0" nodeType="clickEffect">
                                  <p:stCondLst>
                                    <p:cond delay="0"/>
                                  </p:stCondLst>
                                  <p:childTnLst>
                                    <p:set>
                                      <p:cBhvr>
                                        <p:cTn id="285" dur="1" fill="hold">
                                          <p:stCondLst>
                                            <p:cond delay="0"/>
                                          </p:stCondLst>
                                        </p:cTn>
                                        <p:tgtEl>
                                          <p:spTgt spid="145568"/>
                                        </p:tgtEl>
                                        <p:attrNameLst>
                                          <p:attrName>style.visibility</p:attrName>
                                        </p:attrNameLst>
                                      </p:cBhvr>
                                      <p:to>
                                        <p:strVal val="visible"/>
                                      </p:to>
                                    </p:set>
                                    <p:animEffect transition="in" filter="blinds(horizontal)">
                                      <p:cBhvr>
                                        <p:cTn id="286" dur="500"/>
                                        <p:tgtEl>
                                          <p:spTgt spid="145568"/>
                                        </p:tgtEl>
                                      </p:cBhvr>
                                    </p:animEffect>
                                  </p:childTnLst>
                                </p:cTn>
                              </p:par>
                              <p:par>
                                <p:cTn id="287" presetID="3" presetClass="entr" presetSubtype="10" fill="hold" grpId="0" nodeType="withEffect">
                                  <p:stCondLst>
                                    <p:cond delay="0"/>
                                  </p:stCondLst>
                                  <p:childTnLst>
                                    <p:set>
                                      <p:cBhvr>
                                        <p:cTn id="288" dur="1" fill="hold">
                                          <p:stCondLst>
                                            <p:cond delay="0"/>
                                          </p:stCondLst>
                                        </p:cTn>
                                        <p:tgtEl>
                                          <p:spTgt spid="145534"/>
                                        </p:tgtEl>
                                        <p:attrNameLst>
                                          <p:attrName>style.visibility</p:attrName>
                                        </p:attrNameLst>
                                      </p:cBhvr>
                                      <p:to>
                                        <p:strVal val="visible"/>
                                      </p:to>
                                    </p:set>
                                    <p:animEffect transition="in" filter="blinds(horizontal)">
                                      <p:cBhvr>
                                        <p:cTn id="289" dur="500"/>
                                        <p:tgtEl>
                                          <p:spTgt spid="145534"/>
                                        </p:tgtEl>
                                      </p:cBhvr>
                                    </p:animEffect>
                                  </p:childTnLst>
                                </p:cTn>
                              </p:par>
                              <p:par>
                                <p:cTn id="290" presetID="3" presetClass="entr" presetSubtype="10" fill="hold" grpId="0" nodeType="withEffect">
                                  <p:stCondLst>
                                    <p:cond delay="0"/>
                                  </p:stCondLst>
                                  <p:childTnLst>
                                    <p:set>
                                      <p:cBhvr>
                                        <p:cTn id="291" dur="1" fill="hold">
                                          <p:stCondLst>
                                            <p:cond delay="0"/>
                                          </p:stCondLst>
                                        </p:cTn>
                                        <p:tgtEl>
                                          <p:spTgt spid="145535"/>
                                        </p:tgtEl>
                                        <p:attrNameLst>
                                          <p:attrName>style.visibility</p:attrName>
                                        </p:attrNameLst>
                                      </p:cBhvr>
                                      <p:to>
                                        <p:strVal val="visible"/>
                                      </p:to>
                                    </p:set>
                                    <p:animEffect transition="in" filter="blinds(horizontal)">
                                      <p:cBhvr>
                                        <p:cTn id="292" dur="500"/>
                                        <p:tgtEl>
                                          <p:spTgt spid="145535"/>
                                        </p:tgtEl>
                                      </p:cBhvr>
                                    </p:animEffect>
                                  </p:childTnLst>
                                </p:cTn>
                              </p:par>
                              <p:par>
                                <p:cTn id="293" presetID="3" presetClass="entr" presetSubtype="10" fill="hold" grpId="0" nodeType="withEffect">
                                  <p:stCondLst>
                                    <p:cond delay="0"/>
                                  </p:stCondLst>
                                  <p:childTnLst>
                                    <p:set>
                                      <p:cBhvr>
                                        <p:cTn id="294" dur="1" fill="hold">
                                          <p:stCondLst>
                                            <p:cond delay="0"/>
                                          </p:stCondLst>
                                        </p:cTn>
                                        <p:tgtEl>
                                          <p:spTgt spid="145536"/>
                                        </p:tgtEl>
                                        <p:attrNameLst>
                                          <p:attrName>style.visibility</p:attrName>
                                        </p:attrNameLst>
                                      </p:cBhvr>
                                      <p:to>
                                        <p:strVal val="visible"/>
                                      </p:to>
                                    </p:set>
                                    <p:animEffect transition="in" filter="blinds(horizontal)">
                                      <p:cBhvr>
                                        <p:cTn id="295" dur="500"/>
                                        <p:tgtEl>
                                          <p:spTgt spid="145536"/>
                                        </p:tgtEl>
                                      </p:cBhvr>
                                    </p:animEffect>
                                  </p:childTnLst>
                                </p:cTn>
                              </p:par>
                              <p:par>
                                <p:cTn id="296" presetID="3" presetClass="entr" presetSubtype="10" fill="hold" grpId="0" nodeType="withEffect">
                                  <p:stCondLst>
                                    <p:cond delay="0"/>
                                  </p:stCondLst>
                                  <p:childTnLst>
                                    <p:set>
                                      <p:cBhvr>
                                        <p:cTn id="297" dur="1" fill="hold">
                                          <p:stCondLst>
                                            <p:cond delay="0"/>
                                          </p:stCondLst>
                                        </p:cTn>
                                        <p:tgtEl>
                                          <p:spTgt spid="145569"/>
                                        </p:tgtEl>
                                        <p:attrNameLst>
                                          <p:attrName>style.visibility</p:attrName>
                                        </p:attrNameLst>
                                      </p:cBhvr>
                                      <p:to>
                                        <p:strVal val="visible"/>
                                      </p:to>
                                    </p:set>
                                    <p:animEffect transition="in" filter="blinds(horizontal)">
                                      <p:cBhvr>
                                        <p:cTn id="298" dur="500"/>
                                        <p:tgtEl>
                                          <p:spTgt spid="145569"/>
                                        </p:tgtEl>
                                      </p:cBhvr>
                                    </p:animEffect>
                                  </p:childTnLst>
                                </p:cTn>
                              </p:par>
                              <p:par>
                                <p:cTn id="299" presetID="3" presetClass="exit" presetSubtype="10" fill="hold" grpId="1" nodeType="withEffect">
                                  <p:stCondLst>
                                    <p:cond delay="0"/>
                                  </p:stCondLst>
                                  <p:childTnLst>
                                    <p:animEffect transition="out" filter="blinds(horizontal)">
                                      <p:cBhvr>
                                        <p:cTn id="300" dur="500"/>
                                        <p:tgtEl>
                                          <p:spTgt spid="145470"/>
                                        </p:tgtEl>
                                      </p:cBhvr>
                                    </p:animEffect>
                                    <p:set>
                                      <p:cBhvr>
                                        <p:cTn id="301" dur="1" fill="hold">
                                          <p:stCondLst>
                                            <p:cond delay="499"/>
                                          </p:stCondLst>
                                        </p:cTn>
                                        <p:tgtEl>
                                          <p:spTgt spid="145470"/>
                                        </p:tgtEl>
                                        <p:attrNameLst>
                                          <p:attrName>style.visibility</p:attrName>
                                        </p:attrNameLst>
                                      </p:cBhvr>
                                      <p:to>
                                        <p:strVal val="hidden"/>
                                      </p:to>
                                    </p:set>
                                  </p:childTnLst>
                                </p:cTn>
                              </p:par>
                              <p:par>
                                <p:cTn id="302" presetID="3" presetClass="exit" presetSubtype="10" fill="hold" nodeType="withEffect">
                                  <p:stCondLst>
                                    <p:cond delay="0"/>
                                  </p:stCondLst>
                                  <p:childTnLst>
                                    <p:animEffect transition="out" filter="blinds(horizontal)">
                                      <p:cBhvr>
                                        <p:cTn id="303" dur="500"/>
                                        <p:tgtEl>
                                          <p:spTgt spid="145513"/>
                                        </p:tgtEl>
                                      </p:cBhvr>
                                    </p:animEffect>
                                    <p:set>
                                      <p:cBhvr>
                                        <p:cTn id="304" dur="1" fill="hold">
                                          <p:stCondLst>
                                            <p:cond delay="499"/>
                                          </p:stCondLst>
                                        </p:cTn>
                                        <p:tgtEl>
                                          <p:spTgt spid="145513"/>
                                        </p:tgtEl>
                                        <p:attrNameLst>
                                          <p:attrName>style.visibility</p:attrName>
                                        </p:attrNameLst>
                                      </p:cBhvr>
                                      <p:to>
                                        <p:strVal val="hidden"/>
                                      </p:to>
                                    </p:set>
                                  </p:childTnLst>
                                </p:cTn>
                              </p:par>
                            </p:childTnLst>
                          </p:cTn>
                        </p:par>
                      </p:childTnLst>
                    </p:cTn>
                  </p:par>
                </p:childTnLst>
              </p:cTn>
              <p:nextCondLst>
                <p:cond evt="onClick" delay="0">
                  <p:tgtEl>
                    <p:spTgt spid="145513"/>
                  </p:tgtEl>
                </p:cond>
              </p:nextCondLst>
            </p:seq>
            <p:seq concurrent="1" nextAc="seek">
              <p:cTn id="305" restart="whenNotActive" fill="hold" evtFilter="cancelBubble" nodeType="interactiveSeq">
                <p:stCondLst>
                  <p:cond evt="onClick" delay="0">
                    <p:tgtEl>
                      <p:spTgt spid="145555"/>
                    </p:tgtEl>
                  </p:cond>
                </p:stCondLst>
                <p:endSync evt="end" delay="0">
                  <p:rtn val="all"/>
                </p:endSync>
                <p:childTnLst>
                  <p:par>
                    <p:cTn id="306" fill="hold" nodeType="clickPar">
                      <p:stCondLst>
                        <p:cond delay="0"/>
                      </p:stCondLst>
                      <p:childTnLst>
                        <p:par>
                          <p:cTn id="307" fill="hold" nodeType="withGroup">
                            <p:stCondLst>
                              <p:cond delay="0"/>
                            </p:stCondLst>
                            <p:childTnLst>
                              <p:par>
                                <p:cTn id="308" presetID="3" presetClass="entr" presetSubtype="10" fill="hold" grpId="1" nodeType="clickEffect">
                                  <p:stCondLst>
                                    <p:cond delay="0"/>
                                  </p:stCondLst>
                                  <p:childTnLst>
                                    <p:set>
                                      <p:cBhvr>
                                        <p:cTn id="309" dur="1" fill="hold">
                                          <p:stCondLst>
                                            <p:cond delay="0"/>
                                          </p:stCondLst>
                                        </p:cTn>
                                        <p:tgtEl>
                                          <p:spTgt spid="145563"/>
                                        </p:tgtEl>
                                        <p:attrNameLst>
                                          <p:attrName>style.visibility</p:attrName>
                                        </p:attrNameLst>
                                      </p:cBhvr>
                                      <p:to>
                                        <p:strVal val="visible"/>
                                      </p:to>
                                    </p:set>
                                    <p:animEffect transition="in" filter="blinds(horizontal)">
                                      <p:cBhvr>
                                        <p:cTn id="310" dur="500"/>
                                        <p:tgtEl>
                                          <p:spTgt spid="145563"/>
                                        </p:tgtEl>
                                      </p:cBhvr>
                                    </p:animEffect>
                                  </p:childTnLst>
                                </p:cTn>
                              </p:par>
                              <p:par>
                                <p:cTn id="311" presetID="3" presetClass="entr" presetSubtype="10" fill="hold" grpId="1" nodeType="withEffect">
                                  <p:stCondLst>
                                    <p:cond delay="0"/>
                                  </p:stCondLst>
                                  <p:childTnLst>
                                    <p:set>
                                      <p:cBhvr>
                                        <p:cTn id="312" dur="1" fill="hold">
                                          <p:stCondLst>
                                            <p:cond delay="0"/>
                                          </p:stCondLst>
                                        </p:cTn>
                                        <p:tgtEl>
                                          <p:spTgt spid="145565"/>
                                        </p:tgtEl>
                                        <p:attrNameLst>
                                          <p:attrName>style.visibility</p:attrName>
                                        </p:attrNameLst>
                                      </p:cBhvr>
                                      <p:to>
                                        <p:strVal val="visible"/>
                                      </p:to>
                                    </p:set>
                                    <p:animEffect transition="in" filter="blinds(horizontal)">
                                      <p:cBhvr>
                                        <p:cTn id="313" dur="500"/>
                                        <p:tgtEl>
                                          <p:spTgt spid="145565"/>
                                        </p:tgtEl>
                                      </p:cBhvr>
                                    </p:animEffect>
                                  </p:childTnLst>
                                </p:cTn>
                              </p:par>
                              <p:par>
                                <p:cTn id="314" presetID="3" presetClass="entr" presetSubtype="10" fill="hold" grpId="1" nodeType="withEffect">
                                  <p:stCondLst>
                                    <p:cond delay="0"/>
                                  </p:stCondLst>
                                  <p:childTnLst>
                                    <p:set>
                                      <p:cBhvr>
                                        <p:cTn id="315" dur="1" fill="hold">
                                          <p:stCondLst>
                                            <p:cond delay="0"/>
                                          </p:stCondLst>
                                        </p:cTn>
                                        <p:tgtEl>
                                          <p:spTgt spid="145562"/>
                                        </p:tgtEl>
                                        <p:attrNameLst>
                                          <p:attrName>style.visibility</p:attrName>
                                        </p:attrNameLst>
                                      </p:cBhvr>
                                      <p:to>
                                        <p:strVal val="visible"/>
                                      </p:to>
                                    </p:set>
                                    <p:animEffect transition="in" filter="blinds(horizontal)">
                                      <p:cBhvr>
                                        <p:cTn id="316" dur="500"/>
                                        <p:tgtEl>
                                          <p:spTgt spid="145562"/>
                                        </p:tgtEl>
                                      </p:cBhvr>
                                    </p:animEffect>
                                  </p:childTnLst>
                                </p:cTn>
                              </p:par>
                              <p:par>
                                <p:cTn id="317" presetID="3" presetClass="entr" presetSubtype="10" fill="hold" grpId="1" nodeType="withEffect">
                                  <p:stCondLst>
                                    <p:cond delay="0"/>
                                  </p:stCondLst>
                                  <p:childTnLst>
                                    <p:set>
                                      <p:cBhvr>
                                        <p:cTn id="318" dur="1" fill="hold">
                                          <p:stCondLst>
                                            <p:cond delay="0"/>
                                          </p:stCondLst>
                                        </p:cTn>
                                        <p:tgtEl>
                                          <p:spTgt spid="145561"/>
                                        </p:tgtEl>
                                        <p:attrNameLst>
                                          <p:attrName>style.visibility</p:attrName>
                                        </p:attrNameLst>
                                      </p:cBhvr>
                                      <p:to>
                                        <p:strVal val="visible"/>
                                      </p:to>
                                    </p:set>
                                    <p:animEffect transition="in" filter="blinds(horizontal)">
                                      <p:cBhvr>
                                        <p:cTn id="319" dur="500"/>
                                        <p:tgtEl>
                                          <p:spTgt spid="145561"/>
                                        </p:tgtEl>
                                      </p:cBhvr>
                                    </p:animEffect>
                                  </p:childTnLst>
                                </p:cTn>
                              </p:par>
                              <p:par>
                                <p:cTn id="320" presetID="3" presetClass="entr" presetSubtype="10" fill="hold" grpId="1" nodeType="withEffect">
                                  <p:stCondLst>
                                    <p:cond delay="0"/>
                                  </p:stCondLst>
                                  <p:childTnLst>
                                    <p:set>
                                      <p:cBhvr>
                                        <p:cTn id="321" dur="1" fill="hold">
                                          <p:stCondLst>
                                            <p:cond delay="0"/>
                                          </p:stCondLst>
                                        </p:cTn>
                                        <p:tgtEl>
                                          <p:spTgt spid="145572"/>
                                        </p:tgtEl>
                                        <p:attrNameLst>
                                          <p:attrName>style.visibility</p:attrName>
                                        </p:attrNameLst>
                                      </p:cBhvr>
                                      <p:to>
                                        <p:strVal val="visible"/>
                                      </p:to>
                                    </p:set>
                                    <p:animEffect transition="in" filter="blinds(horizontal)">
                                      <p:cBhvr>
                                        <p:cTn id="322" dur="500"/>
                                        <p:tgtEl>
                                          <p:spTgt spid="145572"/>
                                        </p:tgtEl>
                                      </p:cBhvr>
                                    </p:animEffect>
                                  </p:childTnLst>
                                </p:cTn>
                              </p:par>
                              <p:par>
                                <p:cTn id="323" presetID="3" presetClass="entr" presetSubtype="10" fill="hold" grpId="1" nodeType="withEffect">
                                  <p:stCondLst>
                                    <p:cond delay="0"/>
                                  </p:stCondLst>
                                  <p:childTnLst>
                                    <p:set>
                                      <p:cBhvr>
                                        <p:cTn id="324" dur="1" fill="hold">
                                          <p:stCondLst>
                                            <p:cond delay="0"/>
                                          </p:stCondLst>
                                        </p:cTn>
                                        <p:tgtEl>
                                          <p:spTgt spid="145566"/>
                                        </p:tgtEl>
                                        <p:attrNameLst>
                                          <p:attrName>style.visibility</p:attrName>
                                        </p:attrNameLst>
                                      </p:cBhvr>
                                      <p:to>
                                        <p:strVal val="visible"/>
                                      </p:to>
                                    </p:set>
                                    <p:animEffect transition="in" filter="blinds(horizontal)">
                                      <p:cBhvr>
                                        <p:cTn id="325" dur="500"/>
                                        <p:tgtEl>
                                          <p:spTgt spid="145566"/>
                                        </p:tgtEl>
                                      </p:cBhvr>
                                    </p:animEffect>
                                  </p:childTnLst>
                                </p:cTn>
                              </p:par>
                              <p:par>
                                <p:cTn id="326" presetID="3" presetClass="entr" presetSubtype="10" fill="hold" grpId="1" nodeType="withEffect">
                                  <p:stCondLst>
                                    <p:cond delay="0"/>
                                  </p:stCondLst>
                                  <p:childTnLst>
                                    <p:set>
                                      <p:cBhvr>
                                        <p:cTn id="327" dur="1" fill="hold">
                                          <p:stCondLst>
                                            <p:cond delay="0"/>
                                          </p:stCondLst>
                                        </p:cTn>
                                        <p:tgtEl>
                                          <p:spTgt spid="145564"/>
                                        </p:tgtEl>
                                        <p:attrNameLst>
                                          <p:attrName>style.visibility</p:attrName>
                                        </p:attrNameLst>
                                      </p:cBhvr>
                                      <p:to>
                                        <p:strVal val="visible"/>
                                      </p:to>
                                    </p:set>
                                    <p:animEffect transition="in" filter="blinds(horizontal)">
                                      <p:cBhvr>
                                        <p:cTn id="328" dur="500"/>
                                        <p:tgtEl>
                                          <p:spTgt spid="145564"/>
                                        </p:tgtEl>
                                      </p:cBhvr>
                                    </p:animEffect>
                                  </p:childTnLst>
                                </p:cTn>
                              </p:par>
                              <p:par>
                                <p:cTn id="329" presetID="3" presetClass="entr" presetSubtype="10" fill="hold" grpId="1" nodeType="withEffect">
                                  <p:stCondLst>
                                    <p:cond delay="0"/>
                                  </p:stCondLst>
                                  <p:childTnLst>
                                    <p:set>
                                      <p:cBhvr>
                                        <p:cTn id="330" dur="1" fill="hold">
                                          <p:stCondLst>
                                            <p:cond delay="0"/>
                                          </p:stCondLst>
                                        </p:cTn>
                                        <p:tgtEl>
                                          <p:spTgt spid="145559"/>
                                        </p:tgtEl>
                                        <p:attrNameLst>
                                          <p:attrName>style.visibility</p:attrName>
                                        </p:attrNameLst>
                                      </p:cBhvr>
                                      <p:to>
                                        <p:strVal val="visible"/>
                                      </p:to>
                                    </p:set>
                                    <p:animEffect transition="in" filter="blinds(horizontal)">
                                      <p:cBhvr>
                                        <p:cTn id="331" dur="500"/>
                                        <p:tgtEl>
                                          <p:spTgt spid="145559"/>
                                        </p:tgtEl>
                                      </p:cBhvr>
                                    </p:animEffect>
                                  </p:childTnLst>
                                </p:cTn>
                              </p:par>
                              <p:par>
                                <p:cTn id="332" presetID="3" presetClass="entr" presetSubtype="10" fill="hold" grpId="1" nodeType="withEffect">
                                  <p:stCondLst>
                                    <p:cond delay="0"/>
                                  </p:stCondLst>
                                  <p:childTnLst>
                                    <p:set>
                                      <p:cBhvr>
                                        <p:cTn id="333" dur="1" fill="hold">
                                          <p:stCondLst>
                                            <p:cond delay="0"/>
                                          </p:stCondLst>
                                        </p:cTn>
                                        <p:tgtEl>
                                          <p:spTgt spid="145573"/>
                                        </p:tgtEl>
                                        <p:attrNameLst>
                                          <p:attrName>style.visibility</p:attrName>
                                        </p:attrNameLst>
                                      </p:cBhvr>
                                      <p:to>
                                        <p:strVal val="visible"/>
                                      </p:to>
                                    </p:set>
                                    <p:animEffect transition="in" filter="blinds(horizontal)">
                                      <p:cBhvr>
                                        <p:cTn id="334" dur="500"/>
                                        <p:tgtEl>
                                          <p:spTgt spid="145573"/>
                                        </p:tgtEl>
                                      </p:cBhvr>
                                    </p:animEffect>
                                  </p:childTnLst>
                                </p:cTn>
                              </p:par>
                              <p:par>
                                <p:cTn id="335" presetID="3" presetClass="entr" presetSubtype="10" fill="hold" grpId="1" nodeType="withEffect">
                                  <p:stCondLst>
                                    <p:cond delay="0"/>
                                  </p:stCondLst>
                                  <p:childTnLst>
                                    <p:set>
                                      <p:cBhvr>
                                        <p:cTn id="336" dur="1" fill="hold">
                                          <p:stCondLst>
                                            <p:cond delay="0"/>
                                          </p:stCondLst>
                                        </p:cTn>
                                        <p:tgtEl>
                                          <p:spTgt spid="145569"/>
                                        </p:tgtEl>
                                        <p:attrNameLst>
                                          <p:attrName>style.visibility</p:attrName>
                                        </p:attrNameLst>
                                      </p:cBhvr>
                                      <p:to>
                                        <p:strVal val="visible"/>
                                      </p:to>
                                    </p:set>
                                    <p:animEffect transition="in" filter="blinds(horizontal)">
                                      <p:cBhvr>
                                        <p:cTn id="337" dur="500"/>
                                        <p:tgtEl>
                                          <p:spTgt spid="145569"/>
                                        </p:tgtEl>
                                      </p:cBhvr>
                                    </p:animEffect>
                                  </p:childTnLst>
                                </p:cTn>
                              </p:par>
                              <p:par>
                                <p:cTn id="338" presetID="3" presetClass="entr" presetSubtype="10" fill="hold" grpId="1" nodeType="withEffect">
                                  <p:stCondLst>
                                    <p:cond delay="0"/>
                                  </p:stCondLst>
                                  <p:childTnLst>
                                    <p:set>
                                      <p:cBhvr>
                                        <p:cTn id="339" dur="1" fill="hold">
                                          <p:stCondLst>
                                            <p:cond delay="0"/>
                                          </p:stCondLst>
                                        </p:cTn>
                                        <p:tgtEl>
                                          <p:spTgt spid="145556"/>
                                        </p:tgtEl>
                                        <p:attrNameLst>
                                          <p:attrName>style.visibility</p:attrName>
                                        </p:attrNameLst>
                                      </p:cBhvr>
                                      <p:to>
                                        <p:strVal val="visible"/>
                                      </p:to>
                                    </p:set>
                                    <p:animEffect transition="in" filter="blinds(horizontal)">
                                      <p:cBhvr>
                                        <p:cTn id="340" dur="500"/>
                                        <p:tgtEl>
                                          <p:spTgt spid="145556"/>
                                        </p:tgtEl>
                                      </p:cBhvr>
                                    </p:animEffect>
                                  </p:childTnLst>
                                </p:cTn>
                              </p:par>
                              <p:par>
                                <p:cTn id="341" presetID="3" presetClass="entr" presetSubtype="10" fill="hold" grpId="1" nodeType="withEffect">
                                  <p:stCondLst>
                                    <p:cond delay="0"/>
                                  </p:stCondLst>
                                  <p:childTnLst>
                                    <p:set>
                                      <p:cBhvr>
                                        <p:cTn id="342" dur="1" fill="hold">
                                          <p:stCondLst>
                                            <p:cond delay="0"/>
                                          </p:stCondLst>
                                        </p:cTn>
                                        <p:tgtEl>
                                          <p:spTgt spid="145557"/>
                                        </p:tgtEl>
                                        <p:attrNameLst>
                                          <p:attrName>style.visibility</p:attrName>
                                        </p:attrNameLst>
                                      </p:cBhvr>
                                      <p:to>
                                        <p:strVal val="visible"/>
                                      </p:to>
                                    </p:set>
                                    <p:animEffect transition="in" filter="blinds(horizontal)">
                                      <p:cBhvr>
                                        <p:cTn id="343" dur="500"/>
                                        <p:tgtEl>
                                          <p:spTgt spid="145557"/>
                                        </p:tgtEl>
                                      </p:cBhvr>
                                    </p:animEffect>
                                  </p:childTnLst>
                                </p:cTn>
                              </p:par>
                              <p:par>
                                <p:cTn id="344" presetID="3" presetClass="entr" presetSubtype="10" fill="hold" grpId="1" nodeType="withEffect">
                                  <p:stCondLst>
                                    <p:cond delay="0"/>
                                  </p:stCondLst>
                                  <p:childTnLst>
                                    <p:set>
                                      <p:cBhvr>
                                        <p:cTn id="345" dur="1" fill="hold">
                                          <p:stCondLst>
                                            <p:cond delay="0"/>
                                          </p:stCondLst>
                                        </p:cTn>
                                        <p:tgtEl>
                                          <p:spTgt spid="145567"/>
                                        </p:tgtEl>
                                        <p:attrNameLst>
                                          <p:attrName>style.visibility</p:attrName>
                                        </p:attrNameLst>
                                      </p:cBhvr>
                                      <p:to>
                                        <p:strVal val="visible"/>
                                      </p:to>
                                    </p:set>
                                    <p:animEffect transition="in" filter="blinds(horizontal)">
                                      <p:cBhvr>
                                        <p:cTn id="346" dur="500"/>
                                        <p:tgtEl>
                                          <p:spTgt spid="145567"/>
                                        </p:tgtEl>
                                      </p:cBhvr>
                                    </p:animEffect>
                                  </p:childTnLst>
                                </p:cTn>
                              </p:par>
                              <p:par>
                                <p:cTn id="347" presetID="3" presetClass="entr" presetSubtype="10" fill="hold" grpId="1" nodeType="withEffect">
                                  <p:stCondLst>
                                    <p:cond delay="0"/>
                                  </p:stCondLst>
                                  <p:childTnLst>
                                    <p:set>
                                      <p:cBhvr>
                                        <p:cTn id="348" dur="1" fill="hold">
                                          <p:stCondLst>
                                            <p:cond delay="0"/>
                                          </p:stCondLst>
                                        </p:cTn>
                                        <p:tgtEl>
                                          <p:spTgt spid="145560"/>
                                        </p:tgtEl>
                                        <p:attrNameLst>
                                          <p:attrName>style.visibility</p:attrName>
                                        </p:attrNameLst>
                                      </p:cBhvr>
                                      <p:to>
                                        <p:strVal val="visible"/>
                                      </p:to>
                                    </p:set>
                                    <p:animEffect transition="in" filter="blinds(horizontal)">
                                      <p:cBhvr>
                                        <p:cTn id="349" dur="500"/>
                                        <p:tgtEl>
                                          <p:spTgt spid="145560"/>
                                        </p:tgtEl>
                                      </p:cBhvr>
                                    </p:animEffect>
                                  </p:childTnLst>
                                </p:cTn>
                              </p:par>
                              <p:par>
                                <p:cTn id="350" presetID="3" presetClass="entr" presetSubtype="10" fill="hold" grpId="1" nodeType="withEffect">
                                  <p:stCondLst>
                                    <p:cond delay="0"/>
                                  </p:stCondLst>
                                  <p:childTnLst>
                                    <p:set>
                                      <p:cBhvr>
                                        <p:cTn id="351" dur="1" fill="hold">
                                          <p:stCondLst>
                                            <p:cond delay="0"/>
                                          </p:stCondLst>
                                        </p:cTn>
                                        <p:tgtEl>
                                          <p:spTgt spid="145558"/>
                                        </p:tgtEl>
                                        <p:attrNameLst>
                                          <p:attrName>style.visibility</p:attrName>
                                        </p:attrNameLst>
                                      </p:cBhvr>
                                      <p:to>
                                        <p:strVal val="visible"/>
                                      </p:to>
                                    </p:set>
                                    <p:animEffect transition="in" filter="blinds(horizontal)">
                                      <p:cBhvr>
                                        <p:cTn id="352" dur="500"/>
                                        <p:tgtEl>
                                          <p:spTgt spid="145558"/>
                                        </p:tgtEl>
                                      </p:cBhvr>
                                    </p:animEffect>
                                  </p:childTnLst>
                                </p:cTn>
                              </p:par>
                              <p:par>
                                <p:cTn id="353" presetID="3" presetClass="entr" presetSubtype="10" fill="hold" grpId="1" nodeType="withEffect">
                                  <p:stCondLst>
                                    <p:cond delay="0"/>
                                  </p:stCondLst>
                                  <p:childTnLst>
                                    <p:set>
                                      <p:cBhvr>
                                        <p:cTn id="354" dur="1" fill="hold">
                                          <p:stCondLst>
                                            <p:cond delay="0"/>
                                          </p:stCondLst>
                                        </p:cTn>
                                        <p:tgtEl>
                                          <p:spTgt spid="145571"/>
                                        </p:tgtEl>
                                        <p:attrNameLst>
                                          <p:attrName>style.visibility</p:attrName>
                                        </p:attrNameLst>
                                      </p:cBhvr>
                                      <p:to>
                                        <p:strVal val="visible"/>
                                      </p:to>
                                    </p:set>
                                    <p:animEffect transition="in" filter="blinds(horizontal)">
                                      <p:cBhvr>
                                        <p:cTn id="355" dur="500"/>
                                        <p:tgtEl>
                                          <p:spTgt spid="145571"/>
                                        </p:tgtEl>
                                      </p:cBhvr>
                                    </p:animEffect>
                                  </p:childTnLst>
                                </p:cTn>
                              </p:par>
                            </p:childTnLst>
                          </p:cTn>
                        </p:par>
                      </p:childTnLst>
                    </p:cTn>
                  </p:par>
                </p:childTnLst>
              </p:cTn>
              <p:nextCondLst>
                <p:cond evt="onClick" delay="0">
                  <p:tgtEl>
                    <p:spTgt spid="145555"/>
                  </p:tgtEl>
                </p:cond>
              </p:nextCondLst>
            </p:seq>
            <p:seq concurrent="1" nextAc="seek">
              <p:cTn id="356" restart="whenNotActive" fill="hold" evtFilter="cancelBubble" nodeType="interactiveSeq">
                <p:stCondLst>
                  <p:cond evt="onClick" delay="0">
                    <p:tgtEl>
                      <p:spTgt spid="145575"/>
                    </p:tgtEl>
                  </p:cond>
                </p:stCondLst>
                <p:endSync evt="end" delay="0">
                  <p:rtn val="all"/>
                </p:endSync>
                <p:childTnLst>
                  <p:par>
                    <p:cTn id="357" fill="hold" nodeType="clickPar">
                      <p:stCondLst>
                        <p:cond delay="0"/>
                      </p:stCondLst>
                      <p:childTnLst>
                        <p:par>
                          <p:cTn id="358" fill="hold" nodeType="withGroup">
                            <p:stCondLst>
                              <p:cond delay="0"/>
                            </p:stCondLst>
                            <p:childTnLst>
                              <p:par>
                                <p:cTn id="359" presetID="3" presetClass="entr" presetSubtype="10" fill="hold" grpId="0" nodeType="withEffect">
                                  <p:stCondLst>
                                    <p:cond delay="0"/>
                                  </p:stCondLst>
                                  <p:childTnLst>
                                    <p:set>
                                      <p:cBhvr>
                                        <p:cTn id="360" dur="1" fill="hold">
                                          <p:stCondLst>
                                            <p:cond delay="0"/>
                                          </p:stCondLst>
                                        </p:cTn>
                                        <p:tgtEl>
                                          <p:spTgt spid="145574"/>
                                        </p:tgtEl>
                                        <p:attrNameLst>
                                          <p:attrName>style.visibility</p:attrName>
                                        </p:attrNameLst>
                                      </p:cBhvr>
                                      <p:to>
                                        <p:strVal val="visible"/>
                                      </p:to>
                                    </p:set>
                                    <p:animEffect transition="in" filter="blinds(horizontal)">
                                      <p:cBhvr>
                                        <p:cTn id="361" dur="500"/>
                                        <p:tgtEl>
                                          <p:spTgt spid="145574"/>
                                        </p:tgtEl>
                                      </p:cBhvr>
                                    </p:animEffect>
                                  </p:childTnLst>
                                </p:cTn>
                              </p:par>
                            </p:childTnLst>
                          </p:cTn>
                        </p:par>
                      </p:childTnLst>
                    </p:cTn>
                  </p:par>
                </p:childTnLst>
              </p:cTn>
              <p:nextCondLst>
                <p:cond evt="onClick" delay="0">
                  <p:tgtEl>
                    <p:spTgt spid="145575"/>
                  </p:tgtEl>
                </p:cond>
              </p:nextCondLst>
            </p:seq>
          </p:childTnLst>
        </p:cTn>
      </p:par>
    </p:tnLst>
    <p:bldLst>
      <p:bldP spid="145416" grpId="0"/>
      <p:bldP spid="145417" grpId="0"/>
      <p:bldP spid="145418" grpId="0"/>
      <p:bldP spid="145419" grpId="0"/>
      <p:bldP spid="145420" grpId="0"/>
      <p:bldP spid="145421" grpId="0"/>
      <p:bldP spid="145422" grpId="0"/>
      <p:bldP spid="145422" grpId="1"/>
      <p:bldP spid="145431" grpId="0"/>
      <p:bldP spid="145431" grpId="1"/>
      <p:bldP spid="145439" grpId="0"/>
      <p:bldP spid="145439" grpId="1"/>
      <p:bldP spid="145448" grpId="0"/>
      <p:bldP spid="145448" grpId="1"/>
      <p:bldP spid="145456" grpId="0"/>
      <p:bldP spid="145456" grpId="1"/>
      <p:bldP spid="145457" grpId="0"/>
      <p:bldP spid="145457" grpId="1"/>
      <p:bldP spid="145470" grpId="0"/>
      <p:bldP spid="145470" grpId="1"/>
      <p:bldP spid="145487" grpId="0"/>
      <p:bldP spid="145488" grpId="0"/>
      <p:bldP spid="145489" grpId="0"/>
      <p:bldP spid="145490" grpId="0"/>
      <p:bldP spid="145491" grpId="0"/>
      <p:bldP spid="145492" grpId="0"/>
      <p:bldP spid="145493" grpId="0"/>
      <p:bldP spid="145494" grpId="0"/>
      <p:bldP spid="145496" grpId="0"/>
      <p:bldP spid="145497" grpId="0"/>
      <p:bldP spid="145498" grpId="0"/>
      <p:bldP spid="145499" grpId="0"/>
      <p:bldP spid="145500" grpId="0"/>
      <p:bldP spid="145501" grpId="0"/>
      <p:bldP spid="145502" grpId="0"/>
      <p:bldP spid="145504" grpId="0"/>
      <p:bldP spid="145505" grpId="0"/>
      <p:bldP spid="145506" grpId="0"/>
      <p:bldP spid="145507" grpId="0"/>
      <p:bldP spid="145508" grpId="0"/>
      <p:bldP spid="145509" grpId="0"/>
      <p:bldP spid="145510" grpId="0"/>
      <p:bldP spid="145511" grpId="0"/>
      <p:bldP spid="145515" grpId="0"/>
      <p:bldP spid="145516" grpId="0"/>
      <p:bldP spid="145517" grpId="0"/>
      <p:bldP spid="145518" grpId="0"/>
      <p:bldP spid="145519" grpId="0"/>
      <p:bldP spid="145520" grpId="0"/>
      <p:bldP spid="145522" grpId="0"/>
      <p:bldP spid="145523" grpId="0"/>
      <p:bldP spid="145524" grpId="0"/>
      <p:bldP spid="145525" grpId="0"/>
      <p:bldP spid="145526" grpId="0"/>
      <p:bldP spid="145527" grpId="0"/>
      <p:bldP spid="145528" grpId="0"/>
      <p:bldP spid="145529" grpId="0"/>
      <p:bldP spid="145530" grpId="0"/>
      <p:bldP spid="145531" grpId="0"/>
      <p:bldP spid="145532" grpId="0"/>
      <p:bldP spid="145534" grpId="0"/>
      <p:bldP spid="145535" grpId="0"/>
      <p:bldP spid="145536" grpId="0"/>
      <p:bldP spid="145556" grpId="0"/>
      <p:bldP spid="145556" grpId="1"/>
      <p:bldP spid="145557" grpId="0"/>
      <p:bldP spid="145557" grpId="1"/>
      <p:bldP spid="145558" grpId="0"/>
      <p:bldP spid="145558" grpId="1"/>
      <p:bldP spid="145559" grpId="0"/>
      <p:bldP spid="145559" grpId="1"/>
      <p:bldP spid="145560" grpId="0"/>
      <p:bldP spid="145560" grpId="1"/>
      <p:bldP spid="145561" grpId="0"/>
      <p:bldP spid="145561" grpId="1"/>
      <p:bldP spid="145562" grpId="0"/>
      <p:bldP spid="145562" grpId="1"/>
      <p:bldP spid="145563" grpId="0"/>
      <p:bldP spid="145563" grpId="1"/>
      <p:bldP spid="145564" grpId="0"/>
      <p:bldP spid="145564" grpId="1"/>
      <p:bldP spid="145565" grpId="0"/>
      <p:bldP spid="145565" grpId="1"/>
      <p:bldP spid="145566" grpId="0"/>
      <p:bldP spid="145566" grpId="1"/>
      <p:bldP spid="145567" grpId="0"/>
      <p:bldP spid="145567" grpId="1"/>
      <p:bldP spid="145568" grpId="0"/>
      <p:bldP spid="145569" grpId="0"/>
      <p:bldP spid="145569" grpId="1"/>
      <p:bldP spid="145571" grpId="0"/>
      <p:bldP spid="145571" grpId="1"/>
      <p:bldP spid="145572" grpId="0"/>
      <p:bldP spid="145572" grpId="1"/>
      <p:bldP spid="145573" grpId="0"/>
      <p:bldP spid="145573" grpId="1"/>
      <p:bldP spid="14557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1320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374843"/>
      </p:ext>
    </p:extLst>
  </p:cSld>
  <p:clrMapOvr>
    <a:masterClrMapping/>
  </p:clrMapOvr>
  <p:transition>
    <p:strips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vi-VN"/>
          </a:p>
        </p:txBody>
      </p:sp>
      <p:sp>
        <p:nvSpPr>
          <p:cNvPr id="39939" name="Rectangle 3"/>
          <p:cNvSpPr>
            <a:spLocks noGrp="1" noChangeArrowheads="1"/>
          </p:cNvSpPr>
          <p:nvPr>
            <p:ph type="body" idx="1"/>
          </p:nvPr>
        </p:nvSpPr>
        <p:spPr/>
        <p:txBody>
          <a:bodyPr/>
          <a:lstStyle/>
          <a:p>
            <a:endParaRPr lang="vi-VN"/>
          </a:p>
        </p:txBody>
      </p:sp>
      <p:pic>
        <p:nvPicPr>
          <p:cNvPr id="39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Text Box 8"/>
          <p:cNvSpPr txBox="1">
            <a:spLocks noChangeArrowheads="1"/>
          </p:cNvSpPr>
          <p:nvPr/>
        </p:nvSpPr>
        <p:spPr bwMode="auto">
          <a:xfrm>
            <a:off x="2438400" y="2819403"/>
            <a:ext cx="78232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i="1" smtClean="0">
                <a:solidFill>
                  <a:srgbClr val="000000"/>
                </a:solidFill>
                <a:latin typeface="Times New Roman" pitchFamily="18" charset="0"/>
              </a:rPr>
              <a:t>-Học bài.</a:t>
            </a:r>
          </a:p>
          <a:p>
            <a:pPr fontAlgn="base">
              <a:spcBef>
                <a:spcPct val="50000"/>
              </a:spcBef>
              <a:spcAft>
                <a:spcPct val="0"/>
              </a:spcAft>
            </a:pPr>
            <a:r>
              <a:rPr lang="en-US" sz="2800" b="1" i="1" smtClean="0">
                <a:solidFill>
                  <a:srgbClr val="000000"/>
                </a:solidFill>
                <a:latin typeface="Times New Roman" pitchFamily="18" charset="0"/>
              </a:rPr>
              <a:t>-Làm bài 1,2,3 - SGK / tr 54.</a:t>
            </a:r>
          </a:p>
          <a:p>
            <a:pPr fontAlgn="base">
              <a:spcBef>
                <a:spcPct val="50000"/>
              </a:spcBef>
              <a:spcAft>
                <a:spcPct val="0"/>
              </a:spcAft>
            </a:pPr>
            <a:r>
              <a:rPr lang="en-US" sz="2800" b="1" i="1" smtClean="0">
                <a:solidFill>
                  <a:srgbClr val="000000"/>
                </a:solidFill>
                <a:latin typeface="Times New Roman" pitchFamily="18" charset="0"/>
              </a:rPr>
              <a:t>-Tìm hiểu trước bài mới.</a:t>
            </a:r>
          </a:p>
        </p:txBody>
      </p:sp>
      <p:sp>
        <p:nvSpPr>
          <p:cNvPr id="39946" name="Text Box 10"/>
          <p:cNvSpPr txBox="1">
            <a:spLocks noChangeArrowheads="1"/>
          </p:cNvSpPr>
          <p:nvPr/>
        </p:nvSpPr>
        <p:spPr bwMode="auto">
          <a:xfrm>
            <a:off x="4368800" y="1447800"/>
            <a:ext cx="284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i="1" smtClean="0">
                <a:solidFill>
                  <a:srgbClr val="993366"/>
                </a:solidFill>
                <a:latin typeface="Times New Roman" pitchFamily="18" charset="0"/>
              </a:rPr>
              <a:t>DẶN DÒ:</a:t>
            </a:r>
          </a:p>
        </p:txBody>
      </p:sp>
    </p:spTree>
    <p:extLst>
      <p:ext uri="{BB962C8B-B14F-4D97-AF65-F5344CB8AC3E}">
        <p14:creationId xmlns:p14="http://schemas.microsoft.com/office/powerpoint/2010/main" val="25125964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vi-VN"/>
          </a:p>
        </p:txBody>
      </p:sp>
      <p:graphicFrame>
        <p:nvGraphicFramePr>
          <p:cNvPr id="43011" name="Object 3"/>
          <p:cNvGraphicFramePr>
            <a:graphicFrameLocks noGrp="1" noChangeAspect="1"/>
          </p:cNvGraphicFramePr>
          <p:nvPr>
            <p:ph idx="1"/>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34" name="Slide" r:id="rId3" imgW="5582254" imgH="4142252" progId="PowerPoint.Slide.8">
                  <p:embed/>
                </p:oleObj>
              </mc:Choice>
              <mc:Fallback>
                <p:oleObj name="Slide" r:id="rId3" imgW="5582254" imgH="4142252"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3026" name="Picture 18" descr="2007011021334289335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209800"/>
            <a:ext cx="6502400" cy="3494088"/>
          </a:xfrm>
          <a:prstGeom prst="rect">
            <a:avLst/>
          </a:prstGeom>
          <a:noFill/>
          <a:extLst>
            <a:ext uri="{909E8E84-426E-40DD-AFC4-6F175D3DCCD1}">
              <a14:hiddenFill xmlns:a14="http://schemas.microsoft.com/office/drawing/2010/main">
                <a:solidFill>
                  <a:srgbClr val="FFFFFF"/>
                </a:solidFill>
              </a14:hiddenFill>
            </a:ext>
          </a:extLst>
        </p:spPr>
      </p:pic>
      <p:sp>
        <p:nvSpPr>
          <p:cNvPr id="43027" name="Text Box 19"/>
          <p:cNvSpPr txBox="1">
            <a:spLocks noChangeArrowheads="1"/>
          </p:cNvSpPr>
          <p:nvPr/>
        </p:nvSpPr>
        <p:spPr bwMode="auto">
          <a:xfrm>
            <a:off x="2133600" y="1524000"/>
            <a:ext cx="8229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fontAlgn="base">
              <a:spcBef>
                <a:spcPct val="50000"/>
              </a:spcBef>
              <a:spcAft>
                <a:spcPct val="0"/>
              </a:spcAft>
            </a:pPr>
            <a:r>
              <a:rPr lang="en-US" sz="3200" b="1" smtClean="0">
                <a:solidFill>
                  <a:srgbClr val="0000FF"/>
                </a:solidFill>
              </a:rPr>
              <a:t>CẢM ƠN CÁC THẦY CÔ GIÁO VÀ CÁC EM HỌC SINH</a:t>
            </a:r>
          </a:p>
        </p:txBody>
      </p:sp>
    </p:spTree>
    <p:extLst>
      <p:ext uri="{BB962C8B-B14F-4D97-AF65-F5344CB8AC3E}">
        <p14:creationId xmlns:p14="http://schemas.microsoft.com/office/powerpoint/2010/main" val="1060944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xmlns="" id="{FC2282E4-00D5-4DE9-9C9A-2EAB447A1A45}"/>
              </a:ext>
            </a:extLst>
          </p:cNvPr>
          <p:cNvGrpSpPr/>
          <p:nvPr/>
        </p:nvGrpSpPr>
        <p:grpSpPr>
          <a:xfrm>
            <a:off x="-84331" y="41032"/>
            <a:ext cx="9021987" cy="6085847"/>
            <a:chOff x="-52404" y="41007"/>
            <a:chExt cx="6980525" cy="3204453"/>
          </a:xfrm>
        </p:grpSpPr>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5"/>
            <a:stretch>
              <a:fillRect/>
            </a:stretch>
          </p:blipFill>
          <p:spPr>
            <a:xfrm>
              <a:off x="-52404" y="41007"/>
              <a:ext cx="6980525" cy="2487384"/>
            </a:xfrm>
            <a:prstGeom prst="rect">
              <a:avLst/>
            </a:prstGeom>
          </p:spPr>
        </p:pic>
        <p:sp>
          <p:nvSpPr>
            <p:cNvPr id="42" name="TextBox 41">
              <a:extLst>
                <a:ext uri="{FF2B5EF4-FFF2-40B4-BE49-F238E27FC236}">
                  <a16:creationId xmlns:a16="http://schemas.microsoft.com/office/drawing/2014/main" xmlns="" id="{E813C595-B6DB-42DC-96BC-D322FB98160E}"/>
                </a:ext>
              </a:extLst>
            </p:cNvPr>
            <p:cNvSpPr txBox="1"/>
            <p:nvPr/>
          </p:nvSpPr>
          <p:spPr>
            <a:xfrm>
              <a:off x="314828" y="377047"/>
              <a:ext cx="6499165" cy="2868413"/>
            </a:xfrm>
            <a:prstGeom prst="rect">
              <a:avLst/>
            </a:prstGeom>
            <a:noFill/>
          </p:spPr>
          <p:txBody>
            <a:bodyPr wrap="square" rtlCol="0">
              <a:spAutoFit/>
            </a:bodyPr>
            <a:lstStyle/>
            <a:p>
              <a:pPr lvl="0" eaLnBrk="0" fontAlgn="base" hangingPunct="0">
                <a:spcBef>
                  <a:spcPct val="0"/>
                </a:spcBef>
                <a:spcAft>
                  <a:spcPct val="0"/>
                </a:spcAf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1]</a:t>
              </a:r>
              <a:r>
                <a:rPr kumimoji="0" lang="en-US" sz="2400" b="0"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2400" b="1">
                  <a:solidFill>
                    <a:srgbClr val="FF0000"/>
                  </a:solidFill>
                  <a:latin typeface="Times New Roman" pitchFamily="18" charset="0"/>
                  <a:cs typeface="Times New Roman" pitchFamily="18" charset="0"/>
                </a:rPr>
                <a:t>Hiện tượng nào là hiện tượng hóa </a:t>
              </a:r>
              <a:r>
                <a:rPr lang="en-US" sz="2400" b="1" smtClean="0">
                  <a:solidFill>
                    <a:srgbClr val="FF0000"/>
                  </a:solidFill>
                  <a:latin typeface="Times New Roman" pitchFamily="18" charset="0"/>
                  <a:cs typeface="Times New Roman" pitchFamily="18" charset="0"/>
                </a:rPr>
                <a:t>học trong </a:t>
              </a:r>
              <a:r>
                <a:rPr lang="en-US" sz="2400" b="1">
                  <a:solidFill>
                    <a:srgbClr val="FF0000"/>
                  </a:solidFill>
                  <a:latin typeface="Times New Roman" pitchFamily="18" charset="0"/>
                  <a:cs typeface="Times New Roman" pitchFamily="18" charset="0"/>
                </a:rPr>
                <a:t>các hiện tượng thiên nhiên sau đây</a:t>
              </a:r>
              <a:r>
                <a:rPr lang="en-US" sz="2400" b="1" smtClean="0">
                  <a:solidFill>
                    <a:srgbClr val="FF0000"/>
                  </a:solidFill>
                  <a:latin typeface="Times New Roman" pitchFamily="18" charset="0"/>
                  <a:cs typeface="Times New Roman" pitchFamily="18" charset="0"/>
                </a:rPr>
                <a:t>?</a:t>
              </a:r>
            </a:p>
            <a:p>
              <a:pPr marL="457200" indent="-457200" algn="just">
                <a:lnSpc>
                  <a:spcPct val="150000"/>
                </a:lnSpc>
                <a:spcBef>
                  <a:spcPct val="0"/>
                </a:spcBef>
                <a:buAutoNum type="alphaUcPeriod"/>
                <a:defRPr/>
              </a:pPr>
              <a:r>
                <a:rPr lang="en-US" sz="2400" smtClean="0">
                  <a:solidFill>
                    <a:schemeClr val="accent1">
                      <a:lumMod val="75000"/>
                    </a:schemeClr>
                  </a:solidFill>
                  <a:latin typeface="Times New Roman" pitchFamily="18" charset="0"/>
                  <a:cs typeface="Times New Roman" pitchFamily="18" charset="0"/>
                </a:rPr>
                <a:t>Sáng </a:t>
              </a:r>
              <a:r>
                <a:rPr lang="en-US" sz="2400">
                  <a:solidFill>
                    <a:schemeClr val="accent1">
                      <a:lumMod val="75000"/>
                    </a:schemeClr>
                  </a:solidFill>
                  <a:latin typeface="Times New Roman" pitchFamily="18" charset="0"/>
                  <a:cs typeface="Times New Roman" pitchFamily="18" charset="0"/>
                </a:rPr>
                <a:t>sớm, khi mặt </a:t>
              </a:r>
              <a:r>
                <a:rPr lang="en-US" sz="2400" smtClean="0">
                  <a:solidFill>
                    <a:schemeClr val="accent1">
                      <a:lumMod val="75000"/>
                    </a:schemeClr>
                  </a:solidFill>
                  <a:latin typeface="Times New Roman" pitchFamily="18" charset="0"/>
                  <a:cs typeface="Times New Roman" pitchFamily="18" charset="0"/>
                </a:rPr>
                <a:t> trời </a:t>
              </a:r>
              <a:r>
                <a:rPr lang="en-US" sz="2400">
                  <a:solidFill>
                    <a:schemeClr val="accent1">
                      <a:lumMod val="75000"/>
                    </a:schemeClr>
                  </a:solidFill>
                  <a:latin typeface="Times New Roman" pitchFamily="18" charset="0"/>
                  <a:cs typeface="Times New Roman" pitchFamily="18" charset="0"/>
                </a:rPr>
                <a:t>mọc sương </a:t>
              </a:r>
              <a:r>
                <a:rPr lang="en-US" sz="2400" smtClean="0">
                  <a:solidFill>
                    <a:schemeClr val="accent1">
                      <a:lumMod val="75000"/>
                    </a:schemeClr>
                  </a:solidFill>
                  <a:latin typeface="Times New Roman" pitchFamily="18" charset="0"/>
                  <a:cs typeface="Times New Roman" pitchFamily="18" charset="0"/>
                </a:rPr>
                <a:t>mù tan </a:t>
              </a:r>
              <a:r>
                <a:rPr lang="en-US" sz="2400">
                  <a:solidFill>
                    <a:schemeClr val="accent1">
                      <a:lumMod val="75000"/>
                    </a:schemeClr>
                  </a:solidFill>
                  <a:latin typeface="Times New Roman" pitchFamily="18" charset="0"/>
                  <a:cs typeface="Times New Roman" pitchFamily="18" charset="0"/>
                </a:rPr>
                <a:t>dần</a:t>
              </a:r>
              <a:r>
                <a:rPr lang="en-US" sz="2400" smtClean="0">
                  <a:solidFill>
                    <a:schemeClr val="accent1">
                      <a:lumMod val="75000"/>
                    </a:schemeClr>
                  </a:solidFill>
                  <a:latin typeface="Times New Roman" pitchFamily="18" charset="0"/>
                  <a:cs typeface="Times New Roman" pitchFamily="18" charset="0"/>
                </a:rPr>
                <a:t>.</a:t>
              </a:r>
            </a:p>
            <a:p>
              <a:pPr>
                <a:lnSpc>
                  <a:spcPct val="150000"/>
                </a:lnSpc>
                <a:defRPr/>
              </a:pPr>
              <a:r>
                <a:rPr lang="en-US" sz="2400">
                  <a:solidFill>
                    <a:schemeClr val="accent1">
                      <a:lumMod val="75000"/>
                    </a:schemeClr>
                  </a:solidFill>
                  <a:latin typeface="Times New Roman" pitchFamily="18" charset="0"/>
                  <a:cs typeface="Times New Roman" pitchFamily="18" charset="0"/>
                </a:rPr>
                <a:t>B. Nạn cháy rừng tạo </a:t>
              </a:r>
              <a:r>
                <a:rPr lang="en-US" sz="2400" smtClean="0">
                  <a:solidFill>
                    <a:schemeClr val="accent1">
                      <a:lumMod val="75000"/>
                    </a:schemeClr>
                  </a:solidFill>
                  <a:latin typeface="Times New Roman" pitchFamily="18" charset="0"/>
                  <a:cs typeface="Times New Roman" pitchFamily="18" charset="0"/>
                </a:rPr>
                <a:t>khói </a:t>
              </a:r>
              <a:r>
                <a:rPr lang="en-US" sz="2400">
                  <a:solidFill>
                    <a:schemeClr val="accent1">
                      <a:lumMod val="75000"/>
                    </a:schemeClr>
                  </a:solidFill>
                  <a:latin typeface="Times New Roman" pitchFamily="18" charset="0"/>
                  <a:cs typeface="Times New Roman" pitchFamily="18" charset="0"/>
                </a:rPr>
                <a:t>đen dày đặc gây ô </a:t>
              </a:r>
              <a:r>
                <a:rPr lang="en-US" sz="2400" smtClean="0">
                  <a:solidFill>
                    <a:schemeClr val="accent1">
                      <a:lumMod val="75000"/>
                    </a:schemeClr>
                  </a:solidFill>
                  <a:latin typeface="Times New Roman" pitchFamily="18" charset="0"/>
                  <a:cs typeface="Times New Roman" pitchFamily="18" charset="0"/>
                </a:rPr>
                <a:t>nhiễm </a:t>
              </a:r>
              <a:r>
                <a:rPr lang="en-US" sz="2400">
                  <a:solidFill>
                    <a:schemeClr val="accent1">
                      <a:lumMod val="75000"/>
                    </a:schemeClr>
                  </a:solidFill>
                  <a:latin typeface="Times New Roman" pitchFamily="18" charset="0"/>
                  <a:cs typeface="Times New Roman" pitchFamily="18" charset="0"/>
                </a:rPr>
                <a:t>môi trường</a:t>
              </a:r>
              <a:r>
                <a:rPr lang="en-US" sz="2400" smtClean="0">
                  <a:solidFill>
                    <a:schemeClr val="accent1">
                      <a:lumMod val="75000"/>
                    </a:schemeClr>
                  </a:solidFill>
                  <a:latin typeface="Times New Roman" pitchFamily="18" charset="0"/>
                  <a:cs typeface="Times New Roman" pitchFamily="18" charset="0"/>
                </a:rPr>
                <a:t> </a:t>
              </a:r>
            </a:p>
            <a:p>
              <a:pPr>
                <a:lnSpc>
                  <a:spcPct val="150000"/>
                </a:lnSpc>
                <a:defRPr/>
              </a:pPr>
              <a:r>
                <a:rPr lang="en-US" sz="2400">
                  <a:solidFill>
                    <a:schemeClr val="accent1">
                      <a:lumMod val="75000"/>
                    </a:schemeClr>
                  </a:solidFill>
                  <a:latin typeface="Times New Roman" pitchFamily="18" charset="0"/>
                  <a:cs typeface="Times New Roman" pitchFamily="18" charset="0"/>
                </a:rPr>
                <a:t>C. Khi mưa </a:t>
              </a:r>
              <a:r>
                <a:rPr lang="en-US" sz="2400" smtClean="0">
                  <a:solidFill>
                    <a:schemeClr val="accent1">
                      <a:lumMod val="75000"/>
                    </a:schemeClr>
                  </a:solidFill>
                  <a:latin typeface="Times New Roman" pitchFamily="18" charset="0"/>
                  <a:cs typeface="Times New Roman" pitchFamily="18" charset="0"/>
                </a:rPr>
                <a:t>dông </a:t>
              </a:r>
              <a:r>
                <a:rPr lang="en-US" sz="2400">
                  <a:solidFill>
                    <a:schemeClr val="accent1">
                      <a:lumMod val="75000"/>
                    </a:schemeClr>
                  </a:solidFill>
                  <a:latin typeface="Times New Roman" pitchFamily="18" charset="0"/>
                  <a:cs typeface="Times New Roman" pitchFamily="18" charset="0"/>
                </a:rPr>
                <a:t>thường có sấm sét</a:t>
              </a:r>
              <a:r>
                <a:rPr lang="en-US" sz="2400" smtClean="0">
                  <a:solidFill>
                    <a:schemeClr val="accent1">
                      <a:lumMod val="75000"/>
                    </a:schemeClr>
                  </a:solidFill>
                  <a:latin typeface="Times New Roman" pitchFamily="18" charset="0"/>
                  <a:cs typeface="Times New Roman" pitchFamily="18" charset="0"/>
                </a:rPr>
                <a:t>.</a:t>
              </a:r>
            </a:p>
            <a:p>
              <a:pPr>
                <a:lnSpc>
                  <a:spcPct val="150000"/>
                </a:lnSpc>
                <a:spcBef>
                  <a:spcPct val="0"/>
                </a:spcBef>
                <a:defRPr/>
              </a:pPr>
              <a:r>
                <a:rPr lang="en-US" sz="2400">
                  <a:solidFill>
                    <a:schemeClr val="accent1">
                      <a:lumMod val="75000"/>
                    </a:schemeClr>
                  </a:solidFill>
                  <a:latin typeface="Times New Roman" pitchFamily="18" charset="0"/>
                  <a:cs typeface="Times New Roman" pitchFamily="18" charset="0"/>
                </a:rPr>
                <a:t>D. Hơi nước trong </a:t>
              </a:r>
              <a:r>
                <a:rPr lang="en-US" sz="2400" smtClean="0">
                  <a:solidFill>
                    <a:schemeClr val="accent1">
                      <a:lumMod val="75000"/>
                    </a:schemeClr>
                  </a:solidFill>
                  <a:latin typeface="Times New Roman" pitchFamily="18" charset="0"/>
                  <a:cs typeface="Times New Roman" pitchFamily="18" charset="0"/>
                </a:rPr>
                <a:t>các đám </a:t>
              </a:r>
              <a:r>
                <a:rPr lang="en-US" sz="2400">
                  <a:solidFill>
                    <a:schemeClr val="accent1">
                      <a:lumMod val="75000"/>
                    </a:schemeClr>
                  </a:solidFill>
                  <a:latin typeface="Times New Roman" pitchFamily="18" charset="0"/>
                  <a:cs typeface="Times New Roman" pitchFamily="18" charset="0"/>
                </a:rPr>
                <a:t>mây ngưng tụ và </a:t>
              </a:r>
              <a:r>
                <a:rPr lang="en-US" sz="2400" smtClean="0">
                  <a:solidFill>
                    <a:schemeClr val="accent1">
                      <a:lumMod val="75000"/>
                    </a:schemeClr>
                  </a:solidFill>
                  <a:latin typeface="Times New Roman" pitchFamily="18" charset="0"/>
                  <a:cs typeface="Times New Roman" pitchFamily="18" charset="0"/>
                </a:rPr>
                <a:t>rơi </a:t>
              </a:r>
              <a:r>
                <a:rPr lang="en-US" sz="2400">
                  <a:solidFill>
                    <a:schemeClr val="accent1">
                      <a:lumMod val="75000"/>
                    </a:schemeClr>
                  </a:solidFill>
                  <a:latin typeface="Times New Roman" pitchFamily="18" charset="0"/>
                  <a:cs typeface="Times New Roman" pitchFamily="18" charset="0"/>
                </a:rPr>
                <a:t>xuống tạo </a:t>
              </a:r>
              <a:r>
                <a:rPr lang="en-US" sz="2400" smtClean="0">
                  <a:solidFill>
                    <a:schemeClr val="accent1">
                      <a:lumMod val="75000"/>
                    </a:schemeClr>
                  </a:solidFill>
                  <a:latin typeface="Times New Roman" pitchFamily="18" charset="0"/>
                  <a:cs typeface="Times New Roman" pitchFamily="18" charset="0"/>
                </a:rPr>
                <a:t>               </a:t>
              </a:r>
            </a:p>
            <a:p>
              <a:pPr>
                <a:lnSpc>
                  <a:spcPct val="150000"/>
                </a:lnSpc>
                <a:spcBef>
                  <a:spcPct val="0"/>
                </a:spcBef>
                <a:defRPr/>
              </a:pPr>
              <a:r>
                <a:rPr lang="en-US" sz="2400">
                  <a:solidFill>
                    <a:schemeClr val="accent1">
                      <a:lumMod val="75000"/>
                    </a:schemeClr>
                  </a:solidFill>
                  <a:latin typeface="Times New Roman" pitchFamily="18" charset="0"/>
                  <a:cs typeface="Times New Roman" pitchFamily="18" charset="0"/>
                </a:rPr>
                <a:t> </a:t>
              </a:r>
              <a:r>
                <a:rPr lang="en-US" sz="2400" smtClean="0">
                  <a:solidFill>
                    <a:schemeClr val="accent1">
                      <a:lumMod val="75000"/>
                    </a:schemeClr>
                  </a:solidFill>
                  <a:latin typeface="Times New Roman" pitchFamily="18" charset="0"/>
                  <a:cs typeface="Times New Roman" pitchFamily="18" charset="0"/>
                </a:rPr>
                <a:t>                                     ra </a:t>
              </a:r>
              <a:r>
                <a:rPr lang="en-US" sz="2400">
                  <a:solidFill>
                    <a:schemeClr val="accent1">
                      <a:lumMod val="75000"/>
                    </a:schemeClr>
                  </a:solidFill>
                  <a:latin typeface="Times New Roman" pitchFamily="18" charset="0"/>
                  <a:cs typeface="Times New Roman" pitchFamily="18" charset="0"/>
                </a:rPr>
                <a:t>mưa.</a:t>
              </a:r>
            </a:p>
            <a:p>
              <a:pPr>
                <a:defRPr/>
              </a:pPr>
              <a:endParaRPr lang="en-US" sz="2400">
                <a:solidFill>
                  <a:schemeClr val="tx1">
                    <a:lumMod val="95000"/>
                    <a:lumOff val="5000"/>
                  </a:schemeClr>
                </a:solidFill>
              </a:endParaRPr>
            </a:p>
            <a:p>
              <a:pPr>
                <a:defRPr/>
              </a:pPr>
              <a:endParaRPr lang="en-US" sz="2400">
                <a:solidFill>
                  <a:schemeClr val="tx2">
                    <a:lumMod val="95000"/>
                    <a:lumOff val="5000"/>
                  </a:schemeClr>
                </a:solidFill>
              </a:endParaRPr>
            </a:p>
            <a:p>
              <a:pPr lvl="0" eaLnBrk="0" fontAlgn="base" hangingPunct="0">
                <a:spcBef>
                  <a:spcPct val="0"/>
                </a:spcBef>
                <a:spcAft>
                  <a:spcPct val="0"/>
                </a:spcAft>
                <a:defRPr/>
              </a:pPr>
              <a:endParaRPr lang="en-US" sz="2400">
                <a:solidFill>
                  <a:srgbClr val="0000FF"/>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678703" y="2311347"/>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1787" y="2096098"/>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3041"/>
            <a:ext cx="532072" cy="247225"/>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9624" y="4071386"/>
            <a:ext cx="750200" cy="520972"/>
          </a:xfrm>
          <a:prstGeom prst="rect">
            <a:avLst/>
          </a:prstGeom>
        </p:spPr>
      </p:pic>
      <p:pic>
        <p:nvPicPr>
          <p:cNvPr id="3" name="Picture 2">
            <a:extLst>
              <a:ext uri="{FF2B5EF4-FFF2-40B4-BE49-F238E27FC236}">
                <a16:creationId xmlns:a16="http://schemas.microsoft.com/office/drawing/2014/main" xmlns=""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9" y="4515825"/>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15689" y="1750289"/>
            <a:ext cx="3367875" cy="4774365"/>
          </a:xfrm>
          <a:prstGeom prst="rect">
            <a:avLst/>
          </a:prstGeom>
        </p:spPr>
      </p:pic>
      <p:grpSp>
        <p:nvGrpSpPr>
          <p:cNvPr id="16" name="Group 15">
            <a:extLst>
              <a:ext uri="{FF2B5EF4-FFF2-40B4-BE49-F238E27FC236}">
                <a16:creationId xmlns:a16="http://schemas.microsoft.com/office/drawing/2014/main" xmlns="" id="{481CFF7C-C7D3-4A61-9465-88D32FD44CBA}"/>
              </a:ext>
            </a:extLst>
          </p:cNvPr>
          <p:cNvGrpSpPr/>
          <p:nvPr/>
        </p:nvGrpSpPr>
        <p:grpSpPr>
          <a:xfrm>
            <a:off x="8415722" y="-122917"/>
            <a:ext cx="3845159" cy="2744388"/>
            <a:chOff x="7367240" y="-61157"/>
            <a:chExt cx="5008074" cy="3210791"/>
          </a:xfrm>
        </p:grpSpPr>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xmlns="" id="{4027565C-1680-4D3A-B6FD-651084FC4721}"/>
                </a:ext>
              </a:extLst>
            </p:cNvPr>
            <p:cNvSpPr txBox="1"/>
            <p:nvPr/>
          </p:nvSpPr>
          <p:spPr>
            <a:xfrm>
              <a:off x="8086570" y="898706"/>
              <a:ext cx="3750825" cy="12962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endParaRPr kumimoji="0" lang="en-US" sz="66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6365" y="4359281"/>
            <a:ext cx="10342947" cy="2818832"/>
          </a:xfrm>
          <a:prstGeom prst="rect">
            <a:avLst/>
          </a:prstGeom>
        </p:spPr>
      </p:pic>
      <p:sp>
        <p:nvSpPr>
          <p:cNvPr id="46" name="Rectangle: Rounded Corners 45">
            <a:extLst>
              <a:ext uri="{FF2B5EF4-FFF2-40B4-BE49-F238E27FC236}">
                <a16:creationId xmlns:a16="http://schemas.microsoft.com/office/drawing/2014/main" xmlns="" id="{0AD75860-9F81-4165-A3C2-829D5EEFD74A}"/>
              </a:ext>
            </a:extLst>
          </p:cNvPr>
          <p:cNvSpPr/>
          <p:nvPr/>
        </p:nvSpPr>
        <p:spPr>
          <a:xfrm>
            <a:off x="219921"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31941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377" y="4397857"/>
            <a:ext cx="10342947" cy="2818832"/>
          </a:xfrm>
          <a:prstGeom prst="rect">
            <a:avLst/>
          </a:prstGeom>
        </p:spPr>
      </p:pic>
      <p:grpSp>
        <p:nvGrpSpPr>
          <p:cNvPr id="36" name="Group 35">
            <a:extLst>
              <a:ext uri="{FF2B5EF4-FFF2-40B4-BE49-F238E27FC236}">
                <a16:creationId xmlns:a16="http://schemas.microsoft.com/office/drawing/2014/main" xmlns="" id="{FC2282E4-00D5-4DE9-9C9A-2EAB447A1A45}"/>
              </a:ext>
            </a:extLst>
          </p:cNvPr>
          <p:cNvGrpSpPr/>
          <p:nvPr/>
        </p:nvGrpSpPr>
        <p:grpSpPr>
          <a:xfrm>
            <a:off x="0" y="41010"/>
            <a:ext cx="8229600" cy="6951448"/>
            <a:chOff x="0" y="41007"/>
            <a:chExt cx="6980525" cy="3409371"/>
          </a:xfrm>
        </p:grpSpPr>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xmlns="" id="{E813C595-B6DB-42DC-96BC-D322FB98160E}"/>
                </a:ext>
              </a:extLst>
            </p:cNvPr>
            <p:cNvSpPr txBox="1"/>
            <p:nvPr/>
          </p:nvSpPr>
          <p:spPr>
            <a:xfrm>
              <a:off x="472048" y="310607"/>
              <a:ext cx="6508477" cy="3139771"/>
            </a:xfrm>
            <a:prstGeom prst="rect">
              <a:avLst/>
            </a:prstGeom>
            <a:noFill/>
          </p:spPr>
          <p:txBody>
            <a:bodyPr wrap="square" rtlCol="0">
              <a:spAutoFit/>
            </a:bodyPr>
            <a:lstStyle/>
            <a:p>
              <a:pPr>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2] </a:t>
              </a:r>
              <a:r>
                <a:rPr lang="en-US" sz="2800" b="1">
                  <a:solidFill>
                    <a:srgbClr val="00B050"/>
                  </a:solidFill>
                  <a:latin typeface="Times New Roman" pitchFamily="18" charset="0"/>
                </a:rPr>
                <a:t>Các hiện tượng nào sau đây là hiện tượng vật lý</a:t>
              </a:r>
              <a:r>
                <a:rPr lang="en-US" sz="2800" b="1" smtClean="0">
                  <a:solidFill>
                    <a:srgbClr val="00B050"/>
                  </a:solidFill>
                  <a:latin typeface="Times New Roman" pitchFamily="18" charset="0"/>
                </a:rPr>
                <a:t>?</a:t>
              </a:r>
            </a:p>
            <a:p>
              <a:pPr>
                <a:lnSpc>
                  <a:spcPct val="150000"/>
                </a:lnSpc>
                <a:spcBef>
                  <a:spcPct val="0"/>
                </a:spcBef>
                <a:defRPr/>
              </a:pPr>
              <a:r>
                <a:rPr lang="en-US" sz="2800" b="1">
                  <a:solidFill>
                    <a:srgbClr val="0070C0"/>
                  </a:solidFill>
                  <a:latin typeface="Times New Roman" pitchFamily="18" charset="0"/>
                  <a:cs typeface="Times New Roman" pitchFamily="18" charset="0"/>
                </a:rPr>
                <a:t>A</a:t>
              </a:r>
              <a:r>
                <a:rPr lang="en-US" sz="2800" b="1" smtClean="0">
                  <a:solidFill>
                    <a:srgbClr val="0070C0"/>
                  </a:solidFill>
                  <a:latin typeface="Times New Roman" pitchFamily="18" charset="0"/>
                  <a:cs typeface="Times New Roman" pitchFamily="18" charset="0"/>
                </a:rPr>
                <a:t>. Đốt </a:t>
              </a:r>
              <a:r>
                <a:rPr lang="en-US" sz="2800" b="1">
                  <a:solidFill>
                    <a:srgbClr val="0070C0"/>
                  </a:solidFill>
                  <a:latin typeface="Times New Roman" pitchFamily="18" charset="0"/>
                  <a:cs typeface="Times New Roman" pitchFamily="18" charset="0"/>
                </a:rPr>
                <a:t>bột lưu </a:t>
              </a:r>
              <a:r>
                <a:rPr lang="en-US" sz="2800" b="1" smtClean="0">
                  <a:solidFill>
                    <a:srgbClr val="0070C0"/>
                  </a:solidFill>
                  <a:latin typeface="Times New Roman" pitchFamily="18" charset="0"/>
                  <a:cs typeface="Times New Roman" pitchFamily="18" charset="0"/>
                </a:rPr>
                <a:t>huỳnh </a:t>
              </a:r>
              <a:r>
                <a:rPr lang="en-US" sz="2800" b="1">
                  <a:solidFill>
                    <a:srgbClr val="0070C0"/>
                  </a:solidFill>
                  <a:latin typeface="Times New Roman" pitchFamily="18" charset="0"/>
                  <a:cs typeface="Times New Roman" pitchFamily="18" charset="0"/>
                </a:rPr>
                <a:t>thành </a:t>
              </a:r>
              <a:r>
                <a:rPr lang="en-US" sz="2800" b="1" smtClean="0">
                  <a:solidFill>
                    <a:srgbClr val="0070C0"/>
                  </a:solidFill>
                  <a:latin typeface="Times New Roman" pitchFamily="18" charset="0"/>
                  <a:cs typeface="Times New Roman" pitchFamily="18" charset="0"/>
                </a:rPr>
                <a:t>khí</a:t>
              </a:r>
            </a:p>
            <a:p>
              <a:pPr>
                <a:lnSpc>
                  <a:spcPct val="150000"/>
                </a:lnSpc>
                <a:spcBef>
                  <a:spcPct val="0"/>
                </a:spcBef>
                <a:defRPr/>
              </a:pPr>
              <a:r>
                <a:rPr lang="en-US" sz="2800" b="1">
                  <a:solidFill>
                    <a:srgbClr val="0070C0"/>
                  </a:solidFill>
                  <a:latin typeface="Times New Roman" pitchFamily="18" charset="0"/>
                  <a:cs typeface="Times New Roman" pitchFamily="18" charset="0"/>
                </a:rPr>
                <a:t>B. Xay nhỏ </a:t>
              </a:r>
              <a:r>
                <a:rPr lang="en-US" sz="2800" b="1" smtClean="0">
                  <a:solidFill>
                    <a:srgbClr val="0070C0"/>
                  </a:solidFill>
                  <a:latin typeface="Times New Roman" pitchFamily="18" charset="0"/>
                  <a:cs typeface="Times New Roman" pitchFamily="18" charset="0"/>
                </a:rPr>
                <a:t>gạo thành bột</a:t>
              </a:r>
            </a:p>
            <a:p>
              <a:pPr>
                <a:lnSpc>
                  <a:spcPct val="150000"/>
                </a:lnSpc>
              </a:pPr>
              <a:r>
                <a:rPr lang="en-US" sz="2800" b="1">
                  <a:solidFill>
                    <a:srgbClr val="0070C0"/>
                  </a:solidFill>
                  <a:latin typeface="Times New Roman" pitchFamily="18" charset="0"/>
                  <a:cs typeface="Times New Roman" pitchFamily="18" charset="0"/>
                </a:rPr>
                <a:t>C. Thanh sắt </a:t>
              </a:r>
              <a:r>
                <a:rPr lang="en-US" sz="2800" b="1" smtClean="0">
                  <a:solidFill>
                    <a:srgbClr val="0070C0"/>
                  </a:solidFill>
                  <a:latin typeface="Times New Roman" pitchFamily="18" charset="0"/>
                  <a:cs typeface="Times New Roman" pitchFamily="18" charset="0"/>
                </a:rPr>
                <a:t>để ngoài </a:t>
              </a:r>
              <a:r>
                <a:rPr lang="en-US" sz="2800" b="1">
                  <a:solidFill>
                    <a:srgbClr val="0070C0"/>
                  </a:solidFill>
                  <a:latin typeface="Times New Roman" pitchFamily="18" charset="0"/>
                  <a:cs typeface="Times New Roman" pitchFamily="18" charset="0"/>
                </a:rPr>
                <a:t>không khí </a:t>
              </a:r>
              <a:r>
                <a:rPr lang="en-US" sz="2800" b="1" smtClean="0">
                  <a:solidFill>
                    <a:srgbClr val="0070C0"/>
                  </a:solidFill>
                  <a:latin typeface="Times New Roman" pitchFamily="18" charset="0"/>
                  <a:cs typeface="Times New Roman" pitchFamily="18" charset="0"/>
                </a:rPr>
                <a:t> bị gỉ</a:t>
              </a:r>
            </a:p>
            <a:p>
              <a:pPr>
                <a:lnSpc>
                  <a:spcPct val="150000"/>
                </a:lnSpc>
                <a:spcBef>
                  <a:spcPct val="0"/>
                </a:spcBef>
                <a:defRPr/>
              </a:pPr>
              <a:r>
                <a:rPr lang="en-US" sz="2800" b="1">
                  <a:solidFill>
                    <a:srgbClr val="0070C0"/>
                  </a:solidFill>
                  <a:latin typeface="Times New Roman" pitchFamily="18" charset="0"/>
                  <a:cs typeface="Times New Roman" pitchFamily="18" charset="0"/>
                </a:rPr>
                <a:t>D. Hòa tan vôi sống </a:t>
              </a:r>
              <a:r>
                <a:rPr lang="en-US" sz="2800" b="1" smtClean="0">
                  <a:solidFill>
                    <a:srgbClr val="0070C0"/>
                  </a:solidFill>
                  <a:latin typeface="Times New Roman" pitchFamily="18" charset="0"/>
                  <a:cs typeface="Times New Roman" pitchFamily="18" charset="0"/>
                </a:rPr>
                <a:t>vào </a:t>
              </a:r>
              <a:r>
                <a:rPr lang="en-US" sz="2800" b="1">
                  <a:solidFill>
                    <a:srgbClr val="0070C0"/>
                  </a:solidFill>
                  <a:latin typeface="Times New Roman" pitchFamily="18" charset="0"/>
                  <a:cs typeface="Times New Roman" pitchFamily="18" charset="0"/>
                </a:rPr>
                <a:t>nước được </a:t>
              </a:r>
              <a:r>
                <a:rPr lang="en-US" sz="2800" b="1" smtClean="0">
                  <a:solidFill>
                    <a:srgbClr val="0070C0"/>
                  </a:solidFill>
                  <a:latin typeface="Times New Roman" pitchFamily="18" charset="0"/>
                  <a:cs typeface="Times New Roman" pitchFamily="18" charset="0"/>
                </a:rPr>
                <a:t>vôi tôi</a:t>
              </a:r>
              <a:endParaRPr lang="en-US" sz="2800" b="1">
                <a:solidFill>
                  <a:srgbClr val="0070C0"/>
                </a:solidFill>
                <a:latin typeface="Times New Roman" pitchFamily="18" charset="0"/>
                <a:cs typeface="Times New Roman" pitchFamily="18" charset="0"/>
              </a:endParaRPr>
            </a:p>
            <a:p>
              <a:pPr>
                <a:lnSpc>
                  <a:spcPct val="150000"/>
                </a:lnSpc>
              </a:pPr>
              <a:endParaRPr lang="en-US" sz="2800" b="1">
                <a:solidFill>
                  <a:srgbClr val="0070C0"/>
                </a:solidFill>
              </a:endParaRPr>
            </a:p>
            <a:p>
              <a:pPr>
                <a:spcBef>
                  <a:spcPct val="0"/>
                </a:spcBef>
                <a:defRPr/>
              </a:pPr>
              <a:endParaRPr lang="en-US" sz="2400" b="1">
                <a:solidFill>
                  <a:srgbClr val="0070C0"/>
                </a:solidFill>
              </a:endParaRPr>
            </a:p>
            <a:p>
              <a:pPr>
                <a:spcBef>
                  <a:spcPct val="0"/>
                </a:spcBef>
                <a:defRPr/>
              </a:pPr>
              <a:endParaRPr lang="en-US" sz="2400" b="1">
                <a:solidFill>
                  <a:srgbClr val="0070C0"/>
                </a:solidFill>
              </a:endParaRPr>
            </a:p>
            <a:p>
              <a:pPr>
                <a:defRPr/>
              </a:pPr>
              <a:endParaRPr lang="en-US" sz="2400" b="1">
                <a:solidFill>
                  <a:srgbClr val="00B050"/>
                </a:solidFill>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64"/>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78703" y="2328464"/>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3041"/>
            <a:ext cx="532072" cy="247225"/>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1193" y="4088832"/>
            <a:ext cx="750200" cy="520972"/>
          </a:xfrm>
          <a:prstGeom prst="rect">
            <a:avLst/>
          </a:prstGeom>
        </p:spPr>
      </p:pic>
      <p:pic>
        <p:nvPicPr>
          <p:cNvPr id="3" name="Picture 2">
            <a:extLst>
              <a:ext uri="{FF2B5EF4-FFF2-40B4-BE49-F238E27FC236}">
                <a16:creationId xmlns:a16="http://schemas.microsoft.com/office/drawing/2014/main" xmlns=""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9" y="4515825"/>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9"/>
            <a:ext cx="3367875" cy="4774365"/>
          </a:xfrm>
          <a:prstGeom prst="rect">
            <a:avLst/>
          </a:prstGeom>
        </p:spPr>
      </p:pic>
      <p:grpSp>
        <p:nvGrpSpPr>
          <p:cNvPr id="16" name="Group 15">
            <a:extLst>
              <a:ext uri="{FF2B5EF4-FFF2-40B4-BE49-F238E27FC236}">
                <a16:creationId xmlns:a16="http://schemas.microsoft.com/office/drawing/2014/main" xmlns="" id="{481CFF7C-C7D3-4A61-9465-88D32FD44CBA}"/>
              </a:ext>
            </a:extLst>
          </p:cNvPr>
          <p:cNvGrpSpPr/>
          <p:nvPr/>
        </p:nvGrpSpPr>
        <p:grpSpPr>
          <a:xfrm>
            <a:off x="7917118" y="51760"/>
            <a:ext cx="4199863" cy="2692628"/>
            <a:chOff x="7367240" y="-61157"/>
            <a:chExt cx="5008074" cy="3210791"/>
          </a:xfrm>
        </p:grpSpPr>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xmlns="" id="{4027565C-1680-4D3A-B6FD-651084FC4721}"/>
                </a:ext>
              </a:extLst>
            </p:cNvPr>
            <p:cNvSpPr txBox="1"/>
            <p:nvPr/>
          </p:nvSpPr>
          <p:spPr>
            <a:xfrm>
              <a:off x="8251258" y="898706"/>
              <a:ext cx="3750825" cy="1431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B</a:t>
              </a:r>
              <a:endParaRPr kumimoji="0" lang="en-US" sz="7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a16="http://schemas.microsoft.com/office/drawing/2014/main" xmlns="" id="{90F92439-966E-4604-B29A-CA37D30E35D7}"/>
              </a:ext>
            </a:extLst>
          </p:cNvPr>
          <p:cNvSpPr/>
          <p:nvPr/>
        </p:nvSpPr>
        <p:spPr>
          <a:xfrm>
            <a:off x="219921"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250985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385" y="4397857"/>
            <a:ext cx="10342947" cy="2818832"/>
          </a:xfrm>
          <a:prstGeom prst="rect">
            <a:avLst/>
          </a:prstGeom>
        </p:spPr>
      </p:pic>
      <p:grpSp>
        <p:nvGrpSpPr>
          <p:cNvPr id="36" name="Group 35">
            <a:extLst>
              <a:ext uri="{FF2B5EF4-FFF2-40B4-BE49-F238E27FC236}">
                <a16:creationId xmlns:a16="http://schemas.microsoft.com/office/drawing/2014/main" xmlns="" id="{FC2282E4-00D5-4DE9-9C9A-2EAB447A1A45}"/>
              </a:ext>
            </a:extLst>
          </p:cNvPr>
          <p:cNvGrpSpPr/>
          <p:nvPr/>
        </p:nvGrpSpPr>
        <p:grpSpPr>
          <a:xfrm>
            <a:off x="0" y="41005"/>
            <a:ext cx="8246533" cy="5334726"/>
            <a:chOff x="0" y="41007"/>
            <a:chExt cx="6980525" cy="2608292"/>
          </a:xfrm>
        </p:grpSpPr>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xmlns="" id="{E813C595-B6DB-42DC-96BC-D322FB98160E}"/>
                </a:ext>
              </a:extLst>
            </p:cNvPr>
            <p:cNvSpPr txBox="1"/>
            <p:nvPr/>
          </p:nvSpPr>
          <p:spPr>
            <a:xfrm>
              <a:off x="472048" y="377047"/>
              <a:ext cx="6184656" cy="2272252"/>
            </a:xfrm>
            <a:prstGeom prst="rect">
              <a:avLst/>
            </a:prstGeom>
            <a:noFill/>
          </p:spPr>
          <p:txBody>
            <a:bodyPr wrap="square" rtlCol="0">
              <a:spAutoFit/>
            </a:bodyPr>
            <a:lstStyle/>
            <a:p>
              <a:pPr>
                <a:spcBef>
                  <a:spcPct val="20000"/>
                </a:spcBef>
              </a:pP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3] </a:t>
              </a:r>
              <a:r>
                <a:rPr lang="en-US" sz="2800" b="1" smtClean="0">
                  <a:solidFill>
                    <a:srgbClr val="0000FF"/>
                  </a:solidFill>
                  <a:latin typeface="Times New Roman" pitchFamily="18" charset="0"/>
                </a:rPr>
                <a:t>Dấu hiệu nào giúp ta khẳng định có phản ứng hóa học xảy ra?</a:t>
              </a:r>
            </a:p>
            <a:p>
              <a:pPr marL="457200" indent="-457200">
                <a:lnSpc>
                  <a:spcPct val="150000"/>
                </a:lnSpc>
                <a:spcBef>
                  <a:spcPct val="0"/>
                </a:spcBef>
                <a:buAutoNum type="alphaUcPeriod"/>
                <a:defRPr/>
              </a:pPr>
              <a:r>
                <a:rPr lang="en-US" sz="2800" smtClean="0">
                  <a:solidFill>
                    <a:srgbClr val="EA169E"/>
                  </a:solidFill>
                  <a:latin typeface="Times New Roman" pitchFamily="18" charset="0"/>
                  <a:cs typeface="Times New Roman" pitchFamily="18" charset="0"/>
                </a:rPr>
                <a:t>Có </a:t>
              </a:r>
              <a:r>
                <a:rPr lang="en-US" sz="2800">
                  <a:solidFill>
                    <a:srgbClr val="EA169E"/>
                  </a:solidFill>
                  <a:latin typeface="Times New Roman" pitchFamily="18" charset="0"/>
                  <a:cs typeface="Times New Roman" pitchFamily="18" charset="0"/>
                </a:rPr>
                <a:t>chất kết tủa </a:t>
              </a:r>
              <a:r>
                <a:rPr lang="en-US" sz="2800" smtClean="0">
                  <a:solidFill>
                    <a:srgbClr val="EA169E"/>
                  </a:solidFill>
                  <a:latin typeface="Times New Roman" pitchFamily="18" charset="0"/>
                  <a:cs typeface="Times New Roman" pitchFamily="18" charset="0"/>
                </a:rPr>
                <a:t>(chất </a:t>
              </a:r>
              <a:r>
                <a:rPr lang="en-US" sz="2800">
                  <a:solidFill>
                    <a:srgbClr val="EA169E"/>
                  </a:solidFill>
                  <a:latin typeface="Times New Roman" pitchFamily="18" charset="0"/>
                  <a:cs typeface="Times New Roman" pitchFamily="18" charset="0"/>
                </a:rPr>
                <a:t>rắn không tan</a:t>
              </a:r>
              <a:r>
                <a:rPr lang="en-US" sz="2800" smtClean="0">
                  <a:solidFill>
                    <a:srgbClr val="EA169E"/>
                  </a:solidFill>
                  <a:latin typeface="Times New Roman" pitchFamily="18" charset="0"/>
                  <a:cs typeface="Times New Roman" pitchFamily="18" charset="0"/>
                </a:rPr>
                <a:t>)</a:t>
              </a:r>
            </a:p>
            <a:p>
              <a:pPr>
                <a:lnSpc>
                  <a:spcPct val="150000"/>
                </a:lnSpc>
              </a:pPr>
              <a:r>
                <a:rPr lang="en-US" sz="2800">
                  <a:solidFill>
                    <a:srgbClr val="D60093"/>
                  </a:solidFill>
                  <a:latin typeface="Times New Roman" pitchFamily="18" charset="0"/>
                  <a:cs typeface="Times New Roman" pitchFamily="18" charset="0"/>
                </a:rPr>
                <a:t>B. Có chất khí </a:t>
              </a:r>
              <a:r>
                <a:rPr lang="en-US" sz="2800" smtClean="0">
                  <a:solidFill>
                    <a:srgbClr val="D60093"/>
                  </a:solidFill>
                  <a:latin typeface="Times New Roman" pitchFamily="18" charset="0"/>
                  <a:cs typeface="Times New Roman" pitchFamily="18" charset="0"/>
                </a:rPr>
                <a:t>thoát ra </a:t>
              </a:r>
              <a:r>
                <a:rPr lang="en-US" sz="2800">
                  <a:solidFill>
                    <a:srgbClr val="D60093"/>
                  </a:solidFill>
                  <a:latin typeface="Times New Roman" pitchFamily="18" charset="0"/>
                  <a:cs typeface="Times New Roman" pitchFamily="18" charset="0"/>
                </a:rPr>
                <a:t>(sủi bọt khí</a:t>
              </a:r>
              <a:r>
                <a:rPr lang="en-US" sz="2800" smtClean="0">
                  <a:solidFill>
                    <a:srgbClr val="D60093"/>
                  </a:solidFill>
                  <a:latin typeface="Times New Roman" pitchFamily="18" charset="0"/>
                  <a:cs typeface="Times New Roman" pitchFamily="18" charset="0"/>
                </a:rPr>
                <a:t>)</a:t>
              </a:r>
            </a:p>
            <a:p>
              <a:pPr>
                <a:lnSpc>
                  <a:spcPct val="150000"/>
                </a:lnSpc>
                <a:defRPr/>
              </a:pPr>
              <a:r>
                <a:rPr lang="en-US" sz="2800">
                  <a:solidFill>
                    <a:srgbClr val="EA169E"/>
                  </a:solidFill>
                  <a:latin typeface="Times New Roman" pitchFamily="18" charset="0"/>
                  <a:cs typeface="Times New Roman" pitchFamily="18" charset="0"/>
                </a:rPr>
                <a:t>C. Có sự thay đổi </a:t>
              </a:r>
              <a:r>
                <a:rPr lang="en-US" sz="2800" smtClean="0">
                  <a:solidFill>
                    <a:srgbClr val="EA169E"/>
                  </a:solidFill>
                  <a:latin typeface="Times New Roman" pitchFamily="18" charset="0"/>
                  <a:cs typeface="Times New Roman" pitchFamily="18" charset="0"/>
                </a:rPr>
                <a:t>màu sắc</a:t>
              </a:r>
            </a:p>
            <a:p>
              <a:pPr>
                <a:lnSpc>
                  <a:spcPct val="150000"/>
                </a:lnSpc>
                <a:spcBef>
                  <a:spcPct val="0"/>
                </a:spcBef>
                <a:defRPr/>
              </a:pPr>
              <a:r>
                <a:rPr lang="en-US" sz="2800">
                  <a:solidFill>
                    <a:srgbClr val="D60093"/>
                  </a:solidFill>
                  <a:latin typeface="Times New Roman" pitchFamily="18" charset="0"/>
                  <a:cs typeface="Times New Roman" pitchFamily="18" charset="0"/>
                </a:rPr>
                <a:t>D. Một trong </a:t>
              </a:r>
              <a:r>
                <a:rPr lang="en-US" sz="2800" smtClean="0">
                  <a:solidFill>
                    <a:srgbClr val="D60093"/>
                  </a:solidFill>
                  <a:latin typeface="Times New Roman" pitchFamily="18" charset="0"/>
                  <a:cs typeface="Times New Roman" pitchFamily="18" charset="0"/>
                </a:rPr>
                <a:t>số các </a:t>
              </a:r>
              <a:r>
                <a:rPr lang="en-US" sz="2800">
                  <a:solidFill>
                    <a:srgbClr val="D60093"/>
                  </a:solidFill>
                  <a:latin typeface="Times New Roman" pitchFamily="18" charset="0"/>
                  <a:cs typeface="Times New Roman" pitchFamily="18" charset="0"/>
                </a:rPr>
                <a:t>dấu hiệu trên</a:t>
              </a:r>
              <a:endParaRPr lang="en-US" sz="2800">
                <a:solidFill>
                  <a:srgbClr val="EA169E"/>
                </a:solidFill>
                <a:latin typeface="Times New Roman" pitchFamily="18" charset="0"/>
                <a:cs typeface="Times New Roman" pitchFamily="18" charset="0"/>
              </a:endParaRPr>
            </a:p>
            <a:p>
              <a:endParaRPr lang="en-US" sz="2400">
                <a:solidFill>
                  <a:srgbClr val="D60093"/>
                </a:solidFill>
              </a:endParaRPr>
            </a:p>
            <a:p>
              <a:pPr marL="457200" indent="-457200">
                <a:spcBef>
                  <a:spcPct val="0"/>
                </a:spcBef>
                <a:buAutoNum type="alphaUcPeriod"/>
                <a:defRPr/>
              </a:pPr>
              <a:endParaRPr lang="en-US" sz="2400" b="1" smtClean="0">
                <a:solidFill>
                  <a:srgbClr val="0000FF"/>
                </a:solidFill>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64"/>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78703" y="2328464"/>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3041"/>
            <a:ext cx="532072" cy="247225"/>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1193" y="4060703"/>
            <a:ext cx="750200" cy="520972"/>
          </a:xfrm>
          <a:prstGeom prst="rect">
            <a:avLst/>
          </a:prstGeom>
        </p:spPr>
      </p:pic>
      <p:pic>
        <p:nvPicPr>
          <p:cNvPr id="3" name="Picture 2">
            <a:extLst>
              <a:ext uri="{FF2B5EF4-FFF2-40B4-BE49-F238E27FC236}">
                <a16:creationId xmlns:a16="http://schemas.microsoft.com/office/drawing/2014/main" xmlns=""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9" y="4515825"/>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9"/>
            <a:ext cx="3367875" cy="4774365"/>
          </a:xfrm>
          <a:prstGeom prst="rect">
            <a:avLst/>
          </a:prstGeom>
        </p:spPr>
      </p:pic>
      <p:grpSp>
        <p:nvGrpSpPr>
          <p:cNvPr id="16" name="Group 15">
            <a:extLst>
              <a:ext uri="{FF2B5EF4-FFF2-40B4-BE49-F238E27FC236}">
                <a16:creationId xmlns:a16="http://schemas.microsoft.com/office/drawing/2014/main" xmlns="" id="{481CFF7C-C7D3-4A61-9465-88D32FD44CBA}"/>
              </a:ext>
            </a:extLst>
          </p:cNvPr>
          <p:cNvGrpSpPr/>
          <p:nvPr/>
        </p:nvGrpSpPr>
        <p:grpSpPr>
          <a:xfrm>
            <a:off x="7917118" y="51760"/>
            <a:ext cx="4199863" cy="2692628"/>
            <a:chOff x="7367240" y="-61157"/>
            <a:chExt cx="5008074" cy="3210791"/>
          </a:xfrm>
        </p:grpSpPr>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xmlns="" id="{4027565C-1680-4D3A-B6FD-651084FC4721}"/>
                </a:ext>
              </a:extLst>
            </p:cNvPr>
            <p:cNvSpPr txBox="1"/>
            <p:nvPr/>
          </p:nvSpPr>
          <p:spPr>
            <a:xfrm>
              <a:off x="8251258" y="898706"/>
              <a:ext cx="3750825" cy="1431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endParaRPr kumimoji="0" lang="en-US" sz="7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a16="http://schemas.microsoft.com/office/drawing/2014/main" xmlns="" id="{22E6EF1A-9C01-4C75-A034-B3BC57B74AB1}"/>
              </a:ext>
            </a:extLst>
          </p:cNvPr>
          <p:cNvSpPr/>
          <p:nvPr/>
        </p:nvSpPr>
        <p:spPr>
          <a:xfrm>
            <a:off x="219921"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259084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073" y="4397857"/>
            <a:ext cx="10342947" cy="2818832"/>
          </a:xfrm>
          <a:prstGeom prst="rect">
            <a:avLst/>
          </a:prstGeom>
        </p:spPr>
      </p:pic>
      <p:grpSp>
        <p:nvGrpSpPr>
          <p:cNvPr id="36" name="Group 35">
            <a:extLst>
              <a:ext uri="{FF2B5EF4-FFF2-40B4-BE49-F238E27FC236}">
                <a16:creationId xmlns:a16="http://schemas.microsoft.com/office/drawing/2014/main" xmlns="" id="{FC2282E4-00D5-4DE9-9C9A-2EAB447A1A45}"/>
              </a:ext>
            </a:extLst>
          </p:cNvPr>
          <p:cNvGrpSpPr/>
          <p:nvPr/>
        </p:nvGrpSpPr>
        <p:grpSpPr>
          <a:xfrm>
            <a:off x="-440260" y="41051"/>
            <a:ext cx="8712055" cy="5939477"/>
            <a:chOff x="0" y="41007"/>
            <a:chExt cx="6980525" cy="2494505"/>
          </a:xfrm>
        </p:grpSpPr>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xmlns="" id="{E813C595-B6DB-42DC-96BC-D322FB98160E}"/>
                </a:ext>
              </a:extLst>
            </p:cNvPr>
            <p:cNvSpPr txBox="1"/>
            <p:nvPr/>
          </p:nvSpPr>
          <p:spPr>
            <a:xfrm>
              <a:off x="444655" y="325128"/>
              <a:ext cx="6379957" cy="2210384"/>
            </a:xfrm>
            <a:prstGeom prst="rect">
              <a:avLst/>
            </a:prstGeom>
            <a:noFill/>
          </p:spPr>
          <p:txBody>
            <a:bodyPr wrap="square" rtlCol="0">
              <a:spAutoFit/>
            </a:bodyPr>
            <a:lstStyle/>
            <a:p>
              <a:pPr algn="just">
                <a:spcBef>
                  <a:spcPct val="0"/>
                </a:spcBef>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4] </a:t>
              </a:r>
              <a:r>
                <a:rPr lang="en-US" sz="2400" b="1">
                  <a:solidFill>
                    <a:schemeClr val="accent6">
                      <a:lumMod val="75000"/>
                    </a:schemeClr>
                  </a:solidFill>
                  <a:latin typeface="Times New Roman" pitchFamily="18" charset="0"/>
                  <a:cs typeface="Times New Roman" pitchFamily="18" charset="0"/>
                </a:rPr>
                <a:t>Than cháy trong không khí, thực chất là phản ứng hóa học giữa cacbon và oxi. Cần đập nhỏ than trước khi đưa vào lò, sau đó dùng que lửa châm rồi quạt mạnh đến lúc than cháy, bởi vì</a:t>
              </a:r>
              <a:r>
                <a:rPr lang="en-US" sz="2400" b="1" smtClean="0">
                  <a:solidFill>
                    <a:schemeClr val="accent6">
                      <a:lumMod val="75000"/>
                    </a:schemeClr>
                  </a:solidFill>
                  <a:latin typeface="Times New Roman" pitchFamily="18" charset="0"/>
                  <a:cs typeface="Times New Roman" pitchFamily="18" charset="0"/>
                </a:rPr>
                <a:t>:</a:t>
              </a:r>
            </a:p>
            <a:p>
              <a:pPr marL="457200" indent="-457200" algn="just">
                <a:lnSpc>
                  <a:spcPct val="150000"/>
                </a:lnSpc>
                <a:spcBef>
                  <a:spcPct val="0"/>
                </a:spcBef>
                <a:buAutoNum type="alphaUcPeriod"/>
                <a:defRPr/>
              </a:pPr>
              <a:r>
                <a:rPr lang="en-US" sz="2400" b="1" smtClean="0">
                  <a:solidFill>
                    <a:srgbClr val="7030A0"/>
                  </a:solidFill>
                  <a:latin typeface="Times New Roman" pitchFamily="18" charset="0"/>
                  <a:cs typeface="Times New Roman" pitchFamily="18" charset="0"/>
                </a:rPr>
                <a:t>Đập </a:t>
              </a:r>
              <a:r>
                <a:rPr lang="en-US" sz="2400" b="1">
                  <a:solidFill>
                    <a:srgbClr val="7030A0"/>
                  </a:solidFill>
                  <a:latin typeface="Times New Roman" pitchFamily="18" charset="0"/>
                  <a:cs typeface="Times New Roman" pitchFamily="18" charset="0"/>
                </a:rPr>
                <a:t>nhỏ than để </a:t>
              </a:r>
              <a:r>
                <a:rPr lang="en-US" sz="2400" b="1" smtClean="0">
                  <a:solidFill>
                    <a:srgbClr val="7030A0"/>
                  </a:solidFill>
                  <a:latin typeface="Times New Roman" pitchFamily="18" charset="0"/>
                  <a:cs typeface="Times New Roman" pitchFamily="18" charset="0"/>
                </a:rPr>
                <a:t>tăng </a:t>
              </a:r>
              <a:r>
                <a:rPr lang="en-US" sz="2400" b="1">
                  <a:solidFill>
                    <a:srgbClr val="7030A0"/>
                  </a:solidFill>
                  <a:latin typeface="Times New Roman" pitchFamily="18" charset="0"/>
                  <a:cs typeface="Times New Roman" pitchFamily="18" charset="0"/>
                </a:rPr>
                <a:t>diện tích tiếp </a:t>
              </a:r>
              <a:r>
                <a:rPr lang="en-US" sz="2400" b="1" smtClean="0">
                  <a:solidFill>
                    <a:srgbClr val="7030A0"/>
                  </a:solidFill>
                  <a:latin typeface="Times New Roman" pitchFamily="18" charset="0"/>
                  <a:cs typeface="Times New Roman" pitchFamily="18" charset="0"/>
                </a:rPr>
                <a:t>xúc </a:t>
              </a:r>
              <a:r>
                <a:rPr lang="en-US" sz="2400" b="1">
                  <a:solidFill>
                    <a:srgbClr val="7030A0"/>
                  </a:solidFill>
                  <a:latin typeface="Times New Roman" pitchFamily="18" charset="0"/>
                  <a:cs typeface="Times New Roman" pitchFamily="18" charset="0"/>
                </a:rPr>
                <a:t>giữa than và </a:t>
              </a:r>
              <a:r>
                <a:rPr lang="en-US" sz="2400" b="1" smtClean="0">
                  <a:solidFill>
                    <a:srgbClr val="7030A0"/>
                  </a:solidFill>
                  <a:latin typeface="Times New Roman" pitchFamily="18" charset="0"/>
                  <a:cs typeface="Times New Roman" pitchFamily="18" charset="0"/>
                </a:rPr>
                <a:t>oxi</a:t>
              </a:r>
            </a:p>
            <a:p>
              <a:pPr>
                <a:lnSpc>
                  <a:spcPct val="150000"/>
                </a:lnSpc>
                <a:spcBef>
                  <a:spcPct val="0"/>
                </a:spcBef>
                <a:defRPr/>
              </a:pPr>
              <a:r>
                <a:rPr lang="en-US" sz="2400" b="1">
                  <a:solidFill>
                    <a:srgbClr val="7030A0"/>
                  </a:solidFill>
                  <a:latin typeface="Times New Roman" pitchFamily="18" charset="0"/>
                  <a:cs typeface="Times New Roman" pitchFamily="18" charset="0"/>
                </a:rPr>
                <a:t>B. Quạt là để tăng </a:t>
              </a:r>
              <a:r>
                <a:rPr lang="en-US" sz="2400" b="1" smtClean="0">
                  <a:solidFill>
                    <a:srgbClr val="7030A0"/>
                  </a:solidFill>
                  <a:latin typeface="Times New Roman" pitchFamily="18" charset="0"/>
                  <a:cs typeface="Times New Roman" pitchFamily="18" charset="0"/>
                </a:rPr>
                <a:t>lượng </a:t>
              </a:r>
              <a:r>
                <a:rPr lang="en-US" sz="2400" b="1">
                  <a:solidFill>
                    <a:srgbClr val="7030A0"/>
                  </a:solidFill>
                  <a:latin typeface="Times New Roman" pitchFamily="18" charset="0"/>
                  <a:cs typeface="Times New Roman" pitchFamily="18" charset="0"/>
                </a:rPr>
                <a:t>oxi tiếp xúc </a:t>
              </a:r>
              <a:r>
                <a:rPr lang="en-US" sz="2400" b="1" smtClean="0">
                  <a:solidFill>
                    <a:srgbClr val="7030A0"/>
                  </a:solidFill>
                  <a:latin typeface="Times New Roman" pitchFamily="18" charset="0"/>
                  <a:cs typeface="Times New Roman" pitchFamily="18" charset="0"/>
                </a:rPr>
                <a:t>với </a:t>
              </a:r>
              <a:r>
                <a:rPr lang="en-US" sz="2400" b="1">
                  <a:solidFill>
                    <a:srgbClr val="7030A0"/>
                  </a:solidFill>
                  <a:latin typeface="Times New Roman" pitchFamily="18" charset="0"/>
                  <a:cs typeface="Times New Roman" pitchFamily="18" charset="0"/>
                </a:rPr>
                <a:t>than</a:t>
              </a:r>
            </a:p>
            <a:p>
              <a:pPr>
                <a:lnSpc>
                  <a:spcPct val="150000"/>
                </a:lnSpc>
                <a:defRPr/>
              </a:pPr>
              <a:r>
                <a:rPr lang="en-US" sz="2400" b="1">
                  <a:solidFill>
                    <a:srgbClr val="7030A0"/>
                  </a:solidFill>
                  <a:latin typeface="Times New Roman" pitchFamily="18" charset="0"/>
                  <a:cs typeface="Times New Roman" pitchFamily="18" charset="0"/>
                </a:rPr>
                <a:t>C. Phản ứng giữa </a:t>
              </a:r>
              <a:r>
                <a:rPr lang="en-US" sz="2400" b="1" smtClean="0">
                  <a:solidFill>
                    <a:srgbClr val="7030A0"/>
                  </a:solidFill>
                  <a:latin typeface="Times New Roman" pitchFamily="18" charset="0"/>
                  <a:cs typeface="Times New Roman" pitchFamily="18" charset="0"/>
                </a:rPr>
                <a:t>than </a:t>
              </a:r>
              <a:r>
                <a:rPr lang="en-US" sz="2400" b="1">
                  <a:solidFill>
                    <a:srgbClr val="7030A0"/>
                  </a:solidFill>
                  <a:latin typeface="Times New Roman" pitchFamily="18" charset="0"/>
                  <a:cs typeface="Times New Roman" pitchFamily="18" charset="0"/>
                </a:rPr>
                <a:t>và oxi cần nhiệt </a:t>
              </a:r>
              <a:r>
                <a:rPr lang="en-US" sz="2400" b="1" smtClean="0">
                  <a:solidFill>
                    <a:srgbClr val="7030A0"/>
                  </a:solidFill>
                  <a:latin typeface="Times New Roman" pitchFamily="18" charset="0"/>
                  <a:cs typeface="Times New Roman" pitchFamily="18" charset="0"/>
                </a:rPr>
                <a:t>độ </a:t>
              </a:r>
              <a:r>
                <a:rPr lang="en-US" sz="2400" b="1">
                  <a:solidFill>
                    <a:srgbClr val="7030A0"/>
                  </a:solidFill>
                  <a:latin typeface="Times New Roman" pitchFamily="18" charset="0"/>
                  <a:cs typeface="Times New Roman" pitchFamily="18" charset="0"/>
                </a:rPr>
                <a:t>cao để khơi mào</a:t>
              </a:r>
            </a:p>
            <a:p>
              <a:pPr>
                <a:lnSpc>
                  <a:spcPct val="150000"/>
                </a:lnSpc>
                <a:spcBef>
                  <a:spcPct val="0"/>
                </a:spcBef>
                <a:defRPr/>
              </a:pPr>
              <a:r>
                <a:rPr lang="en-US" sz="2400" b="1">
                  <a:solidFill>
                    <a:srgbClr val="7030A0"/>
                  </a:solidFill>
                  <a:latin typeface="Times New Roman" pitchFamily="18" charset="0"/>
                  <a:cs typeface="Times New Roman" pitchFamily="18" charset="0"/>
                </a:rPr>
                <a:t>D . Tất cả các giải </a:t>
              </a:r>
              <a:r>
                <a:rPr lang="en-US" sz="2400" b="1" smtClean="0">
                  <a:solidFill>
                    <a:srgbClr val="7030A0"/>
                  </a:solidFill>
                  <a:latin typeface="Times New Roman" pitchFamily="18" charset="0"/>
                  <a:cs typeface="Times New Roman" pitchFamily="18" charset="0"/>
                </a:rPr>
                <a:t>thích </a:t>
              </a:r>
              <a:r>
                <a:rPr lang="en-US" sz="2400" b="1">
                  <a:solidFill>
                    <a:srgbClr val="7030A0"/>
                  </a:solidFill>
                  <a:latin typeface="Times New Roman" pitchFamily="18" charset="0"/>
                  <a:cs typeface="Times New Roman" pitchFamily="18" charset="0"/>
                </a:rPr>
                <a:t>trên đều đúng </a:t>
              </a:r>
            </a:p>
            <a:p>
              <a:pPr algn="just">
                <a:spcBef>
                  <a:spcPct val="0"/>
                </a:spcBef>
                <a:defRPr/>
              </a:pPr>
              <a:endParaRPr lang="en-US" sz="2400" b="1">
                <a:solidFill>
                  <a:srgbClr val="FFFF00"/>
                </a:solidFill>
              </a:endParaRPr>
            </a:p>
            <a:p>
              <a:pPr algn="just">
                <a:spcBef>
                  <a:spcPct val="0"/>
                </a:spcBef>
                <a:defRPr/>
              </a:pPr>
              <a:endParaRPr lang="en-US" sz="2400" b="1">
                <a:solidFill>
                  <a:schemeClr val="accent6">
                    <a:lumMod val="75000"/>
                  </a:schemeClr>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64"/>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3095" y="2328463"/>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3041"/>
            <a:ext cx="532072" cy="247225"/>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447" y="4088832"/>
            <a:ext cx="750200" cy="520972"/>
          </a:xfrm>
          <a:prstGeom prst="rect">
            <a:avLst/>
          </a:prstGeom>
        </p:spPr>
      </p:pic>
      <p:pic>
        <p:nvPicPr>
          <p:cNvPr id="3" name="Picture 2">
            <a:extLst>
              <a:ext uri="{FF2B5EF4-FFF2-40B4-BE49-F238E27FC236}">
                <a16:creationId xmlns:a16="http://schemas.microsoft.com/office/drawing/2014/main" xmlns=""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9" y="4515825"/>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9"/>
            <a:ext cx="3367875" cy="4774365"/>
          </a:xfrm>
          <a:prstGeom prst="rect">
            <a:avLst/>
          </a:prstGeom>
        </p:spPr>
      </p:pic>
      <p:grpSp>
        <p:nvGrpSpPr>
          <p:cNvPr id="16" name="Group 15">
            <a:extLst>
              <a:ext uri="{FF2B5EF4-FFF2-40B4-BE49-F238E27FC236}">
                <a16:creationId xmlns:a16="http://schemas.microsoft.com/office/drawing/2014/main" xmlns="" id="{481CFF7C-C7D3-4A61-9465-88D32FD44CBA}"/>
              </a:ext>
            </a:extLst>
          </p:cNvPr>
          <p:cNvGrpSpPr/>
          <p:nvPr/>
        </p:nvGrpSpPr>
        <p:grpSpPr>
          <a:xfrm>
            <a:off x="7917118" y="51760"/>
            <a:ext cx="4199863" cy="2692628"/>
            <a:chOff x="7367240" y="-61157"/>
            <a:chExt cx="5008074" cy="3210791"/>
          </a:xfrm>
        </p:grpSpPr>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xmlns="" id="{4027565C-1680-4D3A-B6FD-651084FC4721}"/>
                </a:ext>
              </a:extLst>
            </p:cNvPr>
            <p:cNvSpPr txBox="1"/>
            <p:nvPr/>
          </p:nvSpPr>
          <p:spPr>
            <a:xfrm>
              <a:off x="8251258" y="898706"/>
              <a:ext cx="3750825" cy="1431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endParaRPr kumimoji="0" lang="en-US" sz="7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a:extLst>
              <a:ext uri="{FF2B5EF4-FFF2-40B4-BE49-F238E27FC236}">
                <a16:creationId xmlns:a16="http://schemas.microsoft.com/office/drawing/2014/main" xmlns="" id="{B27D932A-3F36-49B3-8E85-179DB38343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02719" y="4515774"/>
            <a:ext cx="3189952" cy="2196448"/>
          </a:xfrm>
          <a:prstGeom prst="rect">
            <a:avLst/>
          </a:prstGeom>
        </p:spPr>
      </p:pic>
      <p:sp>
        <p:nvSpPr>
          <p:cNvPr id="18" name="Rectangle: Rounded Corners 17">
            <a:extLst>
              <a:ext uri="{FF2B5EF4-FFF2-40B4-BE49-F238E27FC236}">
                <a16:creationId xmlns:a16="http://schemas.microsoft.com/office/drawing/2014/main" xmlns="" id="{A2AA5FC8-73F2-45D5-86F3-18AA4C38D830}"/>
              </a:ext>
            </a:extLst>
          </p:cNvPr>
          <p:cNvSpPr/>
          <p:nvPr/>
        </p:nvSpPr>
        <p:spPr>
          <a:xfrm>
            <a:off x="219921"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4 …</a:t>
            </a:r>
          </a:p>
        </p:txBody>
      </p:sp>
    </p:spTree>
    <p:extLst>
      <p:ext uri="{BB962C8B-B14F-4D97-AF65-F5344CB8AC3E}">
        <p14:creationId xmlns:p14="http://schemas.microsoft.com/office/powerpoint/2010/main" val="357972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6145" y="4397857"/>
            <a:ext cx="10342947" cy="2818832"/>
          </a:xfrm>
          <a:prstGeom prst="rect">
            <a:avLst/>
          </a:prstGeom>
        </p:spPr>
      </p:pic>
      <p:grpSp>
        <p:nvGrpSpPr>
          <p:cNvPr id="36" name="Group 35">
            <a:extLst>
              <a:ext uri="{FF2B5EF4-FFF2-40B4-BE49-F238E27FC236}">
                <a16:creationId xmlns:a16="http://schemas.microsoft.com/office/drawing/2014/main" xmlns="" id="{FC2282E4-00D5-4DE9-9C9A-2EAB447A1A45}"/>
              </a:ext>
            </a:extLst>
          </p:cNvPr>
          <p:cNvGrpSpPr/>
          <p:nvPr/>
        </p:nvGrpSpPr>
        <p:grpSpPr>
          <a:xfrm>
            <a:off x="0" y="41032"/>
            <a:ext cx="8043333" cy="4745595"/>
            <a:chOff x="0" y="41007"/>
            <a:chExt cx="6980525" cy="2487384"/>
          </a:xfrm>
        </p:grpSpPr>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8"/>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xmlns="" id="{E813C595-B6DB-42DC-96BC-D322FB98160E}"/>
                </a:ext>
              </a:extLst>
            </p:cNvPr>
            <p:cNvSpPr txBox="1"/>
            <p:nvPr/>
          </p:nvSpPr>
          <p:spPr>
            <a:xfrm>
              <a:off x="472048" y="377047"/>
              <a:ext cx="6184655" cy="1984234"/>
            </a:xfrm>
            <a:prstGeom prst="rect">
              <a:avLst/>
            </a:prstGeom>
            <a:noFill/>
          </p:spPr>
          <p:txBody>
            <a:bodyPr wrap="square" rtlCol="0">
              <a:spAutoFit/>
            </a:bodyPr>
            <a:lstStyle/>
            <a:p>
              <a:pPr>
                <a:spcBef>
                  <a:spcPct val="0"/>
                </a:spcBef>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5</a:t>
              </a:r>
              <a:r>
                <a:rPr kumimoji="0" lang="en-US" sz="2400" b="0" i="0" u="none" strike="noStrike" kern="1200" cap="none" spc="0" normalizeH="0" baseline="0" noProof="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lang="en-US" sz="2400" b="1">
                  <a:solidFill>
                    <a:srgbClr val="0000FF"/>
                  </a:solidFill>
                  <a:latin typeface="Times New Roman" pitchFamily="18" charset="0"/>
                  <a:cs typeface="Times New Roman" pitchFamily="18" charset="0"/>
                </a:rPr>
                <a:t>Trong một phản ứng hóa học, các chất phản ứng và các chất sản phẩm phải chứa cùng: </a:t>
              </a:r>
            </a:p>
            <a:p>
              <a:pPr>
                <a:lnSpc>
                  <a:spcPct val="150000"/>
                </a:lnSpc>
                <a:spcBef>
                  <a:spcPct val="0"/>
                </a:spcBef>
                <a:defRPr/>
              </a:pPr>
              <a:r>
                <a:rPr lang="en-US" sz="2400" b="1">
                  <a:solidFill>
                    <a:srgbClr val="EA169E"/>
                  </a:solidFill>
                  <a:latin typeface="Times New Roman" pitchFamily="18" charset="0"/>
                  <a:cs typeface="Times New Roman" pitchFamily="18" charset="0"/>
                </a:rPr>
                <a:t>A. Số nguyên tử </a:t>
              </a:r>
              <a:r>
                <a:rPr lang="en-US" sz="2400" b="1" smtClean="0">
                  <a:solidFill>
                    <a:srgbClr val="EA169E"/>
                  </a:solidFill>
                  <a:latin typeface="Times New Roman" pitchFamily="18" charset="0"/>
                  <a:cs typeface="Times New Roman" pitchFamily="18" charset="0"/>
                </a:rPr>
                <a:t>trong </a:t>
              </a:r>
              <a:r>
                <a:rPr lang="en-US" sz="2400" b="1">
                  <a:solidFill>
                    <a:srgbClr val="EA169E"/>
                  </a:solidFill>
                  <a:latin typeface="Times New Roman" pitchFamily="18" charset="0"/>
                  <a:cs typeface="Times New Roman" pitchFamily="18" charset="0"/>
                </a:rPr>
                <a:t>mỗi chất</a:t>
              </a:r>
            </a:p>
            <a:p>
              <a:pPr>
                <a:lnSpc>
                  <a:spcPct val="150000"/>
                </a:lnSpc>
                <a:spcBef>
                  <a:spcPct val="0"/>
                </a:spcBef>
                <a:defRPr/>
              </a:pPr>
              <a:r>
                <a:rPr lang="en-US" sz="2400" b="1">
                  <a:solidFill>
                    <a:srgbClr val="EA169E"/>
                  </a:solidFill>
                  <a:latin typeface="Times New Roman" pitchFamily="18" charset="0"/>
                  <a:cs typeface="Times New Roman" pitchFamily="18" charset="0"/>
                </a:rPr>
                <a:t>B. Số phân tử </a:t>
              </a:r>
              <a:r>
                <a:rPr lang="en-US" sz="2400" b="1" smtClean="0">
                  <a:solidFill>
                    <a:srgbClr val="EA169E"/>
                  </a:solidFill>
                  <a:latin typeface="Times New Roman" pitchFamily="18" charset="0"/>
                  <a:cs typeface="Times New Roman" pitchFamily="18" charset="0"/>
                </a:rPr>
                <a:t>trong mỗi chất</a:t>
              </a:r>
            </a:p>
            <a:p>
              <a:pPr>
                <a:lnSpc>
                  <a:spcPct val="150000"/>
                </a:lnSpc>
                <a:spcBef>
                  <a:spcPct val="0"/>
                </a:spcBef>
                <a:defRPr/>
              </a:pPr>
              <a:r>
                <a:rPr lang="en-US" sz="2400" b="1" smtClean="0">
                  <a:solidFill>
                    <a:srgbClr val="EA169E"/>
                  </a:solidFill>
                  <a:latin typeface="Times New Roman" pitchFamily="18" charset="0"/>
                  <a:cs typeface="Times New Roman" pitchFamily="18" charset="0"/>
                </a:rPr>
                <a:t>C</a:t>
              </a:r>
              <a:r>
                <a:rPr lang="en-US" sz="2400" b="1">
                  <a:solidFill>
                    <a:srgbClr val="EA169E"/>
                  </a:solidFill>
                  <a:latin typeface="Times New Roman" pitchFamily="18" charset="0"/>
                  <a:cs typeface="Times New Roman" pitchFamily="18" charset="0"/>
                </a:rPr>
                <a:t>. Số nguyên </a:t>
              </a:r>
              <a:r>
                <a:rPr lang="en-US" sz="2400" b="1" smtClean="0">
                  <a:solidFill>
                    <a:srgbClr val="EA169E"/>
                  </a:solidFill>
                  <a:latin typeface="Times New Roman" pitchFamily="18" charset="0"/>
                  <a:cs typeface="Times New Roman" pitchFamily="18" charset="0"/>
                </a:rPr>
                <a:t>tử của </a:t>
              </a:r>
              <a:r>
                <a:rPr lang="en-US" sz="2400" b="1">
                  <a:solidFill>
                    <a:srgbClr val="EA169E"/>
                  </a:solidFill>
                  <a:latin typeface="Times New Roman" pitchFamily="18" charset="0"/>
                  <a:cs typeface="Times New Roman" pitchFamily="18" charset="0"/>
                </a:rPr>
                <a:t>mỗi nguyên tố </a:t>
              </a:r>
            </a:p>
            <a:p>
              <a:pPr>
                <a:lnSpc>
                  <a:spcPct val="150000"/>
                </a:lnSpc>
                <a:defRPr/>
              </a:pPr>
              <a:r>
                <a:rPr lang="en-US" sz="2400" b="1">
                  <a:solidFill>
                    <a:srgbClr val="EA169E"/>
                  </a:solidFill>
                  <a:latin typeface="Times New Roman" pitchFamily="18" charset="0"/>
                  <a:cs typeface="Times New Roman" pitchFamily="18" charset="0"/>
                </a:rPr>
                <a:t>D. Số nguyên tố </a:t>
              </a:r>
              <a:r>
                <a:rPr lang="en-US" sz="2400" b="1" smtClean="0">
                  <a:solidFill>
                    <a:srgbClr val="EA169E"/>
                  </a:solidFill>
                  <a:latin typeface="Times New Roman" pitchFamily="18" charset="0"/>
                  <a:cs typeface="Times New Roman" pitchFamily="18" charset="0"/>
                </a:rPr>
                <a:t>tạo </a:t>
              </a:r>
              <a:r>
                <a:rPr lang="en-US" sz="2400" b="1">
                  <a:solidFill>
                    <a:srgbClr val="EA169E"/>
                  </a:solidFill>
                  <a:latin typeface="Times New Roman" pitchFamily="18" charset="0"/>
                  <a:cs typeface="Times New Roman" pitchFamily="18" charset="0"/>
                </a:rPr>
                <a:t>ra chất</a:t>
              </a:r>
            </a:p>
            <a:p>
              <a:pPr>
                <a:spcBef>
                  <a:spcPct val="0"/>
                </a:spcBef>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549411" y="2328464"/>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78703" y="2339780"/>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28411">
            <a:off x="11365167" y="4663041"/>
            <a:ext cx="532072" cy="247225"/>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9311" y="4132258"/>
            <a:ext cx="75020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9"/>
            <a:ext cx="3367875" cy="4774365"/>
          </a:xfrm>
          <a:prstGeom prst="rect">
            <a:avLst/>
          </a:prstGeom>
        </p:spPr>
      </p:pic>
      <p:grpSp>
        <p:nvGrpSpPr>
          <p:cNvPr id="16" name="Group 15">
            <a:extLst>
              <a:ext uri="{FF2B5EF4-FFF2-40B4-BE49-F238E27FC236}">
                <a16:creationId xmlns:a16="http://schemas.microsoft.com/office/drawing/2014/main" xmlns="" id="{481CFF7C-C7D3-4A61-9465-88D32FD44CBA}"/>
              </a:ext>
            </a:extLst>
          </p:cNvPr>
          <p:cNvGrpSpPr/>
          <p:nvPr/>
        </p:nvGrpSpPr>
        <p:grpSpPr>
          <a:xfrm>
            <a:off x="7917118" y="51760"/>
            <a:ext cx="4199863" cy="2692628"/>
            <a:chOff x="7367240" y="-61157"/>
            <a:chExt cx="5008074" cy="3210791"/>
          </a:xfrm>
        </p:grpSpPr>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xmlns="" id="{4027565C-1680-4D3A-B6FD-651084FC4721}"/>
                </a:ext>
              </a:extLst>
            </p:cNvPr>
            <p:cNvSpPr txBox="1"/>
            <p:nvPr/>
          </p:nvSpPr>
          <p:spPr>
            <a:xfrm>
              <a:off x="8070149" y="828579"/>
              <a:ext cx="3750825" cy="1431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en-US" sz="7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a:extLst>
              <a:ext uri="{FF2B5EF4-FFF2-40B4-BE49-F238E27FC236}">
                <a16:creationId xmlns:a16="http://schemas.microsoft.com/office/drawing/2014/main" xmlns="" id="{DB6BABD7-C97B-476E-BC82-77B03B2A0F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02719" y="4515774"/>
            <a:ext cx="3189952" cy="2196448"/>
          </a:xfrm>
          <a:prstGeom prst="rect">
            <a:avLst/>
          </a:prstGeom>
        </p:spPr>
      </p:pic>
      <p:sp>
        <p:nvSpPr>
          <p:cNvPr id="18" name="Rectangle: Rounded Corners 17">
            <a:extLst>
              <a:ext uri="{FF2B5EF4-FFF2-40B4-BE49-F238E27FC236}">
                <a16:creationId xmlns:a16="http://schemas.microsoft.com/office/drawing/2014/main" xmlns="" id="{C9F2C735-DF35-44E5-B811-F98B80E135E0}"/>
              </a:ext>
            </a:extLst>
          </p:cNvPr>
          <p:cNvSpPr/>
          <p:nvPr/>
        </p:nvSpPr>
        <p:spPr>
          <a:xfrm>
            <a:off x="219921"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xmlns=""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1" y="4029674"/>
            <a:ext cx="487363" cy="487363"/>
          </a:xfrm>
          <a:prstGeom prst="rect">
            <a:avLst/>
          </a:prstGeom>
        </p:spPr>
      </p:pic>
    </p:spTree>
    <p:extLst>
      <p:ext uri="{BB962C8B-B14F-4D97-AF65-F5344CB8AC3E}">
        <p14:creationId xmlns:p14="http://schemas.microsoft.com/office/powerpoint/2010/main" val="37704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1134</TotalTime>
  <Words>2913</Words>
  <Application>Microsoft Office PowerPoint</Application>
  <PresentationFormat>Custom</PresentationFormat>
  <Paragraphs>490</Paragraphs>
  <Slides>45</Slides>
  <Notes>1</Notes>
  <HiddenSlides>0</HiddenSlides>
  <MMClips>6</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2</vt:i4>
      </vt:variant>
      <vt:variant>
        <vt:lpstr>Slide Titles</vt:lpstr>
      </vt:variant>
      <vt:variant>
        <vt:i4>45</vt:i4>
      </vt:variant>
    </vt:vector>
  </HeadingPairs>
  <TitlesOfParts>
    <vt:vector size="66" baseType="lpstr">
      <vt:lpstr>Arial</vt:lpstr>
      <vt:lpstr>.VnTime</vt:lpstr>
      <vt:lpstr>Symbol</vt:lpstr>
      <vt:lpstr>Wingdings</vt:lpstr>
      <vt:lpstr>Wingdings 3</vt:lpstr>
      <vt:lpstr>.VnArial</vt:lpstr>
      <vt:lpstr>Cambria Math</vt:lpstr>
      <vt:lpstr>Times New Roman</vt:lpstr>
      <vt:lpstr>Calibri</vt:lpstr>
      <vt:lpstr>Calibri Light</vt:lpstr>
      <vt:lpstr>Tahoma</vt:lpstr>
      <vt:lpstr>Office Theme</vt:lpstr>
      <vt:lpstr>Default Design</vt:lpstr>
      <vt:lpstr>1_Default Design</vt:lpstr>
      <vt:lpstr>3_Default Design</vt:lpstr>
      <vt:lpstr>2_Default Design</vt:lpstr>
      <vt:lpstr>4_Default Design</vt:lpstr>
      <vt:lpstr>5_Default Design</vt:lpstr>
      <vt:lpstr>6_Default Design</vt:lpstr>
      <vt:lpstr>Equation</vt:lpstr>
      <vt:lpstr>Slide</vt:lpstr>
      <vt:lpstr> Gồm 5 câu hỏi trắc nghiệm - Thời gian suy nghĩ: 10 giây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119</cp:revision>
  <dcterms:created xsi:type="dcterms:W3CDTF">2019-04-05T07:52:07Z</dcterms:created>
  <dcterms:modified xsi:type="dcterms:W3CDTF">2020-10-05T13:17:13Z</dcterms:modified>
</cp:coreProperties>
</file>