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0" r:id="rId2"/>
    <p:sldId id="259" r:id="rId3"/>
    <p:sldId id="260" r:id="rId4"/>
    <p:sldId id="262" r:id="rId5"/>
    <p:sldId id="328" r:id="rId6"/>
    <p:sldId id="265" r:id="rId7"/>
    <p:sldId id="267" r:id="rId8"/>
    <p:sldId id="270" r:id="rId9"/>
    <p:sldId id="272" r:id="rId10"/>
    <p:sldId id="273" r:id="rId11"/>
    <p:sldId id="275" r:id="rId12"/>
    <p:sldId id="277" r:id="rId13"/>
    <p:sldId id="279" r:id="rId14"/>
    <p:sldId id="322" r:id="rId15"/>
    <p:sldId id="282" r:id="rId16"/>
    <p:sldId id="283" r:id="rId17"/>
    <p:sldId id="284" r:id="rId18"/>
    <p:sldId id="286" r:id="rId19"/>
    <p:sldId id="287" r:id="rId20"/>
    <p:sldId id="289" r:id="rId21"/>
    <p:sldId id="291" r:id="rId22"/>
    <p:sldId id="292" r:id="rId23"/>
    <p:sldId id="293" r:id="rId24"/>
    <p:sldId id="327" r:id="rId25"/>
    <p:sldId id="324" r:id="rId26"/>
    <p:sldId id="325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4" r:id="rId35"/>
    <p:sldId id="306" r:id="rId36"/>
    <p:sldId id="308" r:id="rId37"/>
    <p:sldId id="309" r:id="rId38"/>
    <p:sldId id="329" r:id="rId39"/>
    <p:sldId id="313" r:id="rId40"/>
    <p:sldId id="314" r:id="rId41"/>
    <p:sldId id="315" r:id="rId42"/>
    <p:sldId id="320" r:id="rId43"/>
  </p:sldIdLst>
  <p:sldSz cx="9144000" cy="6858000" type="screen4x3"/>
  <p:notesSz cx="6858000" cy="9144000"/>
  <p:embeddedFontLst>
    <p:embeddedFont>
      <p:font typeface="VNI-Times" pitchFamily="2" charset="0"/>
      <p:regular r:id="rId44"/>
      <p:bold r:id="rId45"/>
      <p:italic r:id="rId46"/>
      <p:boldItalic r:id="rId47"/>
    </p:embeddedFont>
    <p:embeddedFont>
      <p:font typeface=".VnTimeH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23B7-871C-42FA-8177-3EF27CA4A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A9A5-531A-4D7E-81CA-6FACFDB4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6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D6A6-803C-4ADC-AB9F-5A065C6A2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2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2876-FFD6-4A37-AD50-64E238894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1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8477-EC63-4169-AA48-835690A76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4FD6-F51D-4A92-8346-A9FA6519C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1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C0F5-053E-4E89-A2E4-FCD3679E8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C16A-771A-4FFE-972D-16AC38956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3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90FA-F8C0-425E-8D49-5AF8B9981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27D7-4CE7-463A-A588-E01EB34D8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66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CFB-6992-48C5-84E9-27A3D30B3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8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B6D7-E4B8-4E7D-8D2E-139C0B77C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1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E65D-40FF-4D42-BBF5-ACD3AEB64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A81E5D-60DB-4E9F-BD71-6A3BA375D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ettat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i%20huyen\02%20-%20Love%20is%20blue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239000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b="1" i="1">
              <a:solidFill>
                <a:srgbClr val="FF0000"/>
              </a:solidFill>
              <a:latin typeface="VNI-Timfani-Heavy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-5181600"/>
            <a:ext cx="1295400" cy="3429000"/>
            <a:chOff x="624" y="4848"/>
            <a:chExt cx="816" cy="2160"/>
          </a:xfrm>
        </p:grpSpPr>
        <p:sp>
          <p:nvSpPr>
            <p:cNvPr id="2133" name="Oval 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4" name="Freeform 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38600" y="-5029200"/>
            <a:ext cx="1295400" cy="2743200"/>
            <a:chOff x="624" y="4848"/>
            <a:chExt cx="816" cy="2160"/>
          </a:xfrm>
        </p:grpSpPr>
        <p:sp>
          <p:nvSpPr>
            <p:cNvPr id="2131" name="Oval 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2" name="Freeform 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48400" y="-4800600"/>
            <a:ext cx="1295400" cy="3962400"/>
            <a:chOff x="624" y="4848"/>
            <a:chExt cx="816" cy="2160"/>
          </a:xfrm>
        </p:grpSpPr>
        <p:sp>
          <p:nvSpPr>
            <p:cNvPr id="2129" name="Oval 1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56078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" name="Freeform 1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-3810000"/>
            <a:ext cx="1676400" cy="3962400"/>
            <a:chOff x="624" y="4848"/>
            <a:chExt cx="816" cy="2160"/>
          </a:xfrm>
        </p:grpSpPr>
        <p:sp>
          <p:nvSpPr>
            <p:cNvPr id="2127" name="Oval 1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8" name="Freeform 1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24000" y="-7696200"/>
            <a:ext cx="1905000" cy="3429000"/>
            <a:chOff x="624" y="4848"/>
            <a:chExt cx="816" cy="2160"/>
          </a:xfrm>
        </p:grpSpPr>
        <p:sp>
          <p:nvSpPr>
            <p:cNvPr id="2125" name="Oval 1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6" name="Freeform 1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895600" y="-3962400"/>
            <a:ext cx="1981200" cy="3886200"/>
            <a:chOff x="624" y="4848"/>
            <a:chExt cx="816" cy="2160"/>
          </a:xfrm>
        </p:grpSpPr>
        <p:sp>
          <p:nvSpPr>
            <p:cNvPr id="2123" name="Oval 1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4" name="Freeform 2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10400" y="-7924800"/>
            <a:ext cx="1600200" cy="3200400"/>
            <a:chOff x="624" y="4848"/>
            <a:chExt cx="816" cy="2160"/>
          </a:xfrm>
        </p:grpSpPr>
        <p:sp>
          <p:nvSpPr>
            <p:cNvPr id="2121" name="Oval 2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2" name="Freeform 2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-152400" y="-8001000"/>
            <a:ext cx="1828800" cy="3429000"/>
            <a:chOff x="624" y="4848"/>
            <a:chExt cx="816" cy="2160"/>
          </a:xfrm>
        </p:grpSpPr>
        <p:sp>
          <p:nvSpPr>
            <p:cNvPr id="2119" name="Oval 2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0" name="Freeform 2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562600" y="-8305800"/>
            <a:ext cx="1447800" cy="2819400"/>
            <a:chOff x="624" y="4848"/>
            <a:chExt cx="816" cy="2160"/>
          </a:xfrm>
        </p:grpSpPr>
        <p:sp>
          <p:nvSpPr>
            <p:cNvPr id="2117" name="Oval 2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8" name="Freeform 2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620000" y="-4343400"/>
            <a:ext cx="1447800" cy="3657600"/>
            <a:chOff x="624" y="4848"/>
            <a:chExt cx="816" cy="2160"/>
          </a:xfrm>
        </p:grpSpPr>
        <p:sp>
          <p:nvSpPr>
            <p:cNvPr id="2115" name="Oval 3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6" name="Freeform 3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781800" y="-5867400"/>
            <a:ext cx="1066800" cy="2819400"/>
            <a:chOff x="624" y="4848"/>
            <a:chExt cx="816" cy="2160"/>
          </a:xfrm>
        </p:grpSpPr>
        <p:sp>
          <p:nvSpPr>
            <p:cNvPr id="2113" name="Oval 3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4" name="Freeform 3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600200" y="-5715000"/>
            <a:ext cx="1600200" cy="3200400"/>
            <a:chOff x="624" y="4848"/>
            <a:chExt cx="816" cy="2160"/>
          </a:xfrm>
        </p:grpSpPr>
        <p:sp>
          <p:nvSpPr>
            <p:cNvPr id="2111" name="Oval 3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2" name="Freeform 3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1981200" y="-3733800"/>
            <a:ext cx="1371600" cy="3124200"/>
            <a:chOff x="624" y="4848"/>
            <a:chExt cx="816" cy="2160"/>
          </a:xfrm>
        </p:grpSpPr>
        <p:sp>
          <p:nvSpPr>
            <p:cNvPr id="2109" name="Oval 4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0" name="Freeform 4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5105400" y="-4724400"/>
            <a:ext cx="1828800" cy="3429000"/>
            <a:chOff x="624" y="4848"/>
            <a:chExt cx="816" cy="2160"/>
          </a:xfrm>
        </p:grpSpPr>
        <p:sp>
          <p:nvSpPr>
            <p:cNvPr id="2107" name="Oval 4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8" name="Freeform 4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848600" y="-6705600"/>
            <a:ext cx="1828800" cy="3962400"/>
            <a:chOff x="624" y="4848"/>
            <a:chExt cx="816" cy="2160"/>
          </a:xfrm>
        </p:grpSpPr>
        <p:sp>
          <p:nvSpPr>
            <p:cNvPr id="2105" name="Oval 4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99CC">
                <a:alpha val="54901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6" name="Freeform 4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-457200" y="-4876800"/>
            <a:ext cx="1828800" cy="4800600"/>
            <a:chOff x="624" y="4848"/>
            <a:chExt cx="816" cy="2160"/>
          </a:xfrm>
        </p:grpSpPr>
        <p:sp>
          <p:nvSpPr>
            <p:cNvPr id="2103" name="Oval 4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4" name="Freeform 5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-685800" y="-7010400"/>
            <a:ext cx="1600200" cy="3124200"/>
            <a:chOff x="624" y="4848"/>
            <a:chExt cx="816" cy="2160"/>
          </a:xfrm>
        </p:grpSpPr>
        <p:sp>
          <p:nvSpPr>
            <p:cNvPr id="2101" name="Oval 5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2" name="Freeform 5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5181600" y="-6858000"/>
            <a:ext cx="1600200" cy="5334000"/>
            <a:chOff x="624" y="4848"/>
            <a:chExt cx="816" cy="2160"/>
          </a:xfrm>
        </p:grpSpPr>
        <p:sp>
          <p:nvSpPr>
            <p:cNvPr id="2099" name="Oval 5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0" name="Freeform 5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3048000" y="-6400800"/>
            <a:ext cx="1676400" cy="3505200"/>
            <a:chOff x="624" y="4848"/>
            <a:chExt cx="816" cy="2160"/>
          </a:xfrm>
        </p:grpSpPr>
        <p:sp>
          <p:nvSpPr>
            <p:cNvPr id="2097" name="Oval 5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8" name="Freeform 5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838200" y="-3733800"/>
            <a:ext cx="2057400" cy="3657600"/>
            <a:chOff x="624" y="4848"/>
            <a:chExt cx="816" cy="2160"/>
          </a:xfrm>
        </p:grpSpPr>
        <p:sp>
          <p:nvSpPr>
            <p:cNvPr id="2095" name="Oval 6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6" name="Freeform 6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581400" y="-8001000"/>
            <a:ext cx="1828800" cy="4114800"/>
            <a:chOff x="624" y="4848"/>
            <a:chExt cx="816" cy="2160"/>
          </a:xfrm>
        </p:grpSpPr>
        <p:sp>
          <p:nvSpPr>
            <p:cNvPr id="2093" name="Oval 6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4" name="Freeform 6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2895600" y="-6248400"/>
            <a:ext cx="914400" cy="2209800"/>
            <a:chOff x="624" y="4848"/>
            <a:chExt cx="816" cy="2160"/>
          </a:xfrm>
        </p:grpSpPr>
        <p:sp>
          <p:nvSpPr>
            <p:cNvPr id="2091" name="Oval 6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2" name="Freeform 6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5257800" y="-2895600"/>
            <a:ext cx="762000" cy="2057400"/>
            <a:chOff x="624" y="4848"/>
            <a:chExt cx="816" cy="2160"/>
          </a:xfrm>
        </p:grpSpPr>
        <p:sp>
          <p:nvSpPr>
            <p:cNvPr id="2089" name="Oval 7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0" name="Freeform 7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1752600" y="-2362200"/>
            <a:ext cx="762000" cy="1600200"/>
            <a:chOff x="624" y="4848"/>
            <a:chExt cx="816" cy="2160"/>
          </a:xfrm>
        </p:grpSpPr>
        <p:sp>
          <p:nvSpPr>
            <p:cNvPr id="2087" name="Oval 7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88" name="Freeform 7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123" name="Text Box 75"/>
          <p:cNvSpPr txBox="1">
            <a:spLocks noChangeArrowheads="1"/>
          </p:cNvSpPr>
          <p:nvPr/>
        </p:nvSpPr>
        <p:spPr bwMode="auto">
          <a:xfrm>
            <a:off x="304800" y="381000"/>
            <a:ext cx="8534400" cy="2370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cs typeface="Arial" pitchFamily="34" charset="0"/>
              </a:rPr>
              <a:t>TRƯỜNG THCS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cs typeface="Arial" pitchFamily="34" charset="0"/>
              </a:rPr>
              <a:t>Địa lí 8</a:t>
            </a:r>
            <a:endParaRPr lang="en-US" sz="3200" b="1" i="1">
              <a:solidFill>
                <a:srgbClr val="FF0000"/>
              </a:solidFill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i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0124" name="Text Box 76"/>
          <p:cNvSpPr txBox="1">
            <a:spLocks noChangeArrowheads="1"/>
          </p:cNvSpPr>
          <p:nvPr/>
        </p:nvSpPr>
        <p:spPr bwMode="auto">
          <a:xfrm>
            <a:off x="0" y="2362200"/>
            <a:ext cx="914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sz="6600">
              <a:solidFill>
                <a:srgbClr val="FF3300"/>
              </a:solidFill>
              <a:latin typeface="VNI-Fato"/>
              <a:cs typeface="Arial" pitchFamily="34" charset="0"/>
            </a:endParaRPr>
          </a:p>
        </p:txBody>
      </p:sp>
      <p:sp>
        <p:nvSpPr>
          <p:cNvPr id="2077" name="WordArt 78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51054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70195"/>
                  </a:srgb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78" name="WordArt 79"/>
          <p:cNvSpPr>
            <a:spLocks noChangeArrowheads="1" noChangeShapeType="1" noTextEdit="1"/>
          </p:cNvSpPr>
          <p:nvPr/>
        </p:nvSpPr>
        <p:spPr bwMode="auto">
          <a:xfrm>
            <a:off x="2743200" y="3048000"/>
            <a:ext cx="4572000" cy="304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439897"/>
              </a:avLst>
            </a:prstTxWarp>
          </a:bodyPr>
          <a:lstStyle/>
          <a:p>
            <a:pPr algn="ctr"/>
            <a:endParaRPr lang="en-US" sz="12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79" name="Group 80"/>
          <p:cNvGrpSpPr>
            <a:grpSpLocks/>
          </p:cNvGrpSpPr>
          <p:nvPr/>
        </p:nvGrpSpPr>
        <p:grpSpPr bwMode="auto">
          <a:xfrm>
            <a:off x="4038600" y="3505200"/>
            <a:ext cx="1828800" cy="2438400"/>
            <a:chOff x="397" y="0"/>
            <a:chExt cx="1680" cy="2112"/>
          </a:xfrm>
        </p:grpSpPr>
        <p:pic>
          <p:nvPicPr>
            <p:cNvPr id="2083" name="Picture 81" descr="Logo-BG&amp;DD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00"/>
              <a:ext cx="7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4" name="Group 82"/>
            <p:cNvGrpSpPr>
              <a:grpSpLocks/>
            </p:cNvGrpSpPr>
            <p:nvPr/>
          </p:nvGrpSpPr>
          <p:grpSpPr bwMode="auto">
            <a:xfrm>
              <a:off x="397" y="0"/>
              <a:ext cx="1680" cy="2112"/>
              <a:chOff x="397" y="0"/>
              <a:chExt cx="1680" cy="2112"/>
            </a:xfrm>
          </p:grpSpPr>
          <p:pic>
            <p:nvPicPr>
              <p:cNvPr id="2085" name="Picture 83" descr="hoa van trang tr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" y="1725"/>
                <a:ext cx="1680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6" name="Picture 84" descr="feu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" y="0"/>
                <a:ext cx="544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80" name="Text Box 87"/>
          <p:cNvSpPr txBox="1">
            <a:spLocks noChangeArrowheads="1"/>
          </p:cNvSpPr>
          <p:nvPr/>
        </p:nvSpPr>
        <p:spPr bwMode="auto">
          <a:xfrm>
            <a:off x="1752600" y="2362200"/>
            <a:ext cx="5562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solidFill>
                  <a:srgbClr val="002060"/>
                </a:solidFill>
                <a:cs typeface="Times New Roman" pitchFamily="18" charset="0"/>
              </a:rPr>
              <a:t>Giáo viên :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solidFill>
                  <a:srgbClr val="002060"/>
                </a:solidFill>
                <a:cs typeface="Times New Roman" pitchFamily="18" charset="0"/>
              </a:rPr>
              <a:t>Bùi Thị Trang</a:t>
            </a:r>
          </a:p>
        </p:txBody>
      </p:sp>
      <p:pic>
        <p:nvPicPr>
          <p:cNvPr id="2081" name="Picture 88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89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824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3" presetClass="emph" presetSubtype="0" fill="remov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895600" y="228600"/>
            <a:ext cx="350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Pháo đài bay B52</a:t>
            </a:r>
          </a:p>
        </p:txBody>
      </p:sp>
      <p:pic>
        <p:nvPicPr>
          <p:cNvPr id="24579" name="Picture 6" descr="800px-B-52H_static_display_arms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2800"/>
            <a:ext cx="80772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09800" y="64008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HỘI NGHỊ CẤP CAO  ASEAN 16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93713" y="65087"/>
            <a:ext cx="81930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Tại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sao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Hiệp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Đông</a:t>
            </a:r>
            <a:r>
              <a:rPr lang="en-US" altLang="en-US" dirty="0">
                <a:solidFill>
                  <a:srgbClr val="FF0000"/>
                </a:solidFill>
              </a:rPr>
              <a:t> Nam Á </a:t>
            </a:r>
            <a:r>
              <a:rPr lang="en-US" altLang="en-US" dirty="0" err="1">
                <a:solidFill>
                  <a:srgbClr val="FF0000"/>
                </a:solidFill>
              </a:rPr>
              <a:t>lại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thay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đổi</a:t>
            </a:r>
            <a:r>
              <a:rPr lang="en-US" alt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5607" name="Picture 9" descr="ct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4425"/>
            <a:ext cx="8229600" cy="6381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495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</a:rPr>
              <a:t>- Thành lập ngày 8/8/1967</a:t>
            </a:r>
            <a:r>
              <a:rPr lang="en-US" altLang="en-US" sz="3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2112963"/>
            <a:ext cx="548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84325" y="285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53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+ 1967: Liên kết về quân sự là chính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" y="3895725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Từ cuối 1970 đầu 1980: Hợp tác về kinh tế.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7688" y="4343400"/>
            <a:ext cx="8443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Từ 1990: Giữ vững hoà bình, an ninh, ổn định khu vực.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8600" y="4800600"/>
            <a:ext cx="8915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12/1998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nay: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3" grpId="0"/>
      <p:bldP spid="13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33600" y="6461125"/>
            <a:ext cx="477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HỘI NGHỊ CẤP CAO ASEAN 17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5633" y="65087"/>
            <a:ext cx="841533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Hiệp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Đông</a:t>
            </a:r>
            <a:r>
              <a:rPr lang="en-US" altLang="en-US" dirty="0">
                <a:solidFill>
                  <a:srgbClr val="FF0000"/>
                </a:solidFill>
              </a:rPr>
              <a:t> Nam Á </a:t>
            </a:r>
            <a:r>
              <a:rPr lang="en-US" altLang="en-US" dirty="0" err="1">
                <a:solidFill>
                  <a:srgbClr val="FF0000"/>
                </a:solidFill>
              </a:rPr>
              <a:t>hoạt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động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dựa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nguyên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tắc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chính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nào</a:t>
            </a:r>
            <a:r>
              <a:rPr lang="en-US" altLang="en-US" dirty="0" smtClean="0">
                <a:solidFill>
                  <a:srgbClr val="FF0000"/>
                </a:solidFill>
              </a:rPr>
              <a:t>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7657" name="Picture 10" descr="dung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216819"/>
            <a:ext cx="85344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4425"/>
            <a:ext cx="6019800" cy="6381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495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8/8/1967</a:t>
            </a:r>
            <a:r>
              <a:rPr lang="en-US" altLang="en-U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2112963"/>
            <a:ext cx="426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10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584325" y="285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53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+ 1967: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" y="3895725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Từ cuối 1970 đầu 1980: Hợp tác về kinh tế.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7688" y="4343400"/>
            <a:ext cx="8443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1990: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688" y="4800600"/>
            <a:ext cx="8596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12/1998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nay: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57200" y="5613400"/>
            <a:ext cx="8305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71600" y="6172200"/>
            <a:ext cx="624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       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TRỤ SỞ ASEAN TẠI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JAKARTA (INDONESIA)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6" descr="800px-ASEAN_HQ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305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s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8486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05000" y="6232525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TỔNG THƯ KÝ ASEAN: SURIN PITSUWAN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212_ttgD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ASEAN1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hoi_nghi_cap_cao_asean_tai_ha_noi_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ca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1219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2954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FF0000"/>
                </a:solidFill>
              </a:rPr>
              <a:t>Dựa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kiến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thức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đã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kết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sát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lược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Đông</a:t>
            </a:r>
            <a:r>
              <a:rPr lang="en-US" altLang="en-US" sz="2800" dirty="0" smtClean="0">
                <a:solidFill>
                  <a:srgbClr val="FF0000"/>
                </a:solidFill>
              </a:rPr>
              <a:t> Nam Á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điều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kiện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thuận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lợi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để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tác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phát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triển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kinh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484" name="Picture 4" descr="Luoc do cac nuoc thanh vien ASE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542213" cy="498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05000" y="6457890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Lược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viên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ASEAN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44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343872"/>
            <a:ext cx="4800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 dirty="0" smtClean="0">
                <a:solidFill>
                  <a:srgbClr val="FF0000"/>
                </a:solidFill>
                <a:latin typeface="VNI-Times" pitchFamily="2" charset="0"/>
              </a:rPr>
              <a:t>BAØI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VNI-Times" pitchFamily="2" charset="0"/>
              </a:rPr>
              <a:t>17:</a:t>
            </a:r>
            <a:endParaRPr lang="en-US" altLang="en-US" sz="3600" b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66700" y="1371600"/>
            <a:ext cx="8648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HIEÄP HOÄI CAÙC NÖÔÙC ÑOÂNG NAM AÙ ( ASEAN </a:t>
            </a:r>
            <a:r>
              <a:rPr lang="en-US" sz="32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).</a:t>
            </a:r>
            <a:endParaRPr lang="en-US" sz="32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ờ AS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8229600" cy="1066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 /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1000" y="2551839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ng truong xi gio r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3200" r="11455"/>
          <a:stretch>
            <a:fillRect/>
          </a:stretch>
        </p:blipFill>
        <p:spPr>
          <a:xfrm>
            <a:off x="381000" y="1165224"/>
            <a:ext cx="8335963" cy="5540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3429000" y="2362200"/>
            <a:ext cx="152400" cy="838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505200" y="3200400"/>
            <a:ext cx="37338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3581400" y="2362200"/>
            <a:ext cx="36576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36493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Xi-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giô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3" grpId="0" animBg="1"/>
      <p:bldP spid="225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Ban do Dong Nam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533400"/>
            <a:ext cx="8702675" cy="580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1916113" y="2397125"/>
            <a:ext cx="1357312" cy="2041525"/>
          </a:xfrm>
          <a:custGeom>
            <a:avLst/>
            <a:gdLst>
              <a:gd name="T0" fmla="*/ 539313239 w 855"/>
              <a:gd name="T1" fmla="*/ 0 h 1286"/>
              <a:gd name="T2" fmla="*/ 410784524 w 855"/>
              <a:gd name="T3" fmla="*/ 292338125 h 1286"/>
              <a:gd name="T4" fmla="*/ 279736447 w 855"/>
              <a:gd name="T5" fmla="*/ 1000502825 h 1286"/>
              <a:gd name="T6" fmla="*/ 441026388 w 855"/>
              <a:gd name="T7" fmla="*/ 1484372825 h 1286"/>
              <a:gd name="T8" fmla="*/ 667840366 w 855"/>
              <a:gd name="T9" fmla="*/ 1872476888 h 1286"/>
              <a:gd name="T10" fmla="*/ 763606269 w 855"/>
              <a:gd name="T11" fmla="*/ 1968242825 h 1286"/>
              <a:gd name="T12" fmla="*/ 957659022 w 855"/>
              <a:gd name="T13" fmla="*/ 2033766888 h 1286"/>
              <a:gd name="T14" fmla="*/ 1023183061 w 855"/>
              <a:gd name="T15" fmla="*/ 2129532825 h 1286"/>
              <a:gd name="T16" fmla="*/ 1217234227 w 855"/>
              <a:gd name="T17" fmla="*/ 2147483646 h 1286"/>
              <a:gd name="T18" fmla="*/ 1313000129 w 855"/>
              <a:gd name="T19" fmla="*/ 2147483646 h 1286"/>
              <a:gd name="T20" fmla="*/ 1378524167 w 855"/>
              <a:gd name="T21" fmla="*/ 2147483646 h 1286"/>
              <a:gd name="T22" fmla="*/ 1570055972 w 855"/>
              <a:gd name="T23" fmla="*/ 2147483646 h 1286"/>
              <a:gd name="T24" fmla="*/ 1668342823 w 855"/>
              <a:gd name="T25" fmla="*/ 2147483646 h 1286"/>
              <a:gd name="T26" fmla="*/ 1764108725 w 855"/>
              <a:gd name="T27" fmla="*/ 2147483646 h 1286"/>
              <a:gd name="T28" fmla="*/ 1313000129 w 855"/>
              <a:gd name="T29" fmla="*/ 2147483646 h 1286"/>
              <a:gd name="T30" fmla="*/ 1184473001 w 855"/>
              <a:gd name="T31" fmla="*/ 2147483646 h 1286"/>
              <a:gd name="T32" fmla="*/ 1086186150 w 855"/>
              <a:gd name="T33" fmla="*/ 2147483646 h 1286"/>
              <a:gd name="T34" fmla="*/ 861893120 w 855"/>
              <a:gd name="T35" fmla="*/ 2147483646 h 1286"/>
              <a:gd name="T36" fmla="*/ 733364405 w 855"/>
              <a:gd name="T37" fmla="*/ 2147483646 h 1286"/>
              <a:gd name="T38" fmla="*/ 602316328 w 855"/>
              <a:gd name="T39" fmla="*/ 2147483646 h 1286"/>
              <a:gd name="T40" fmla="*/ 572074464 w 855"/>
              <a:gd name="T41" fmla="*/ 2147483646 h 1286"/>
              <a:gd name="T42" fmla="*/ 473789200 w 855"/>
              <a:gd name="T43" fmla="*/ 2147483646 h 1286"/>
              <a:gd name="T44" fmla="*/ 441026388 w 855"/>
              <a:gd name="T45" fmla="*/ 2033766888 h 1286"/>
              <a:gd name="T46" fmla="*/ 88204643 w 855"/>
              <a:gd name="T47" fmla="*/ 1612900000 h 1286"/>
              <a:gd name="T48" fmla="*/ 22680604 w 855"/>
              <a:gd name="T49" fmla="*/ 1355844063 h 1286"/>
              <a:gd name="T50" fmla="*/ 88204643 w 855"/>
              <a:gd name="T51" fmla="*/ 1098788125 h 1286"/>
              <a:gd name="T52" fmla="*/ 345260485 w 855"/>
              <a:gd name="T53" fmla="*/ 677922825 h 1286"/>
              <a:gd name="T54" fmla="*/ 441026388 w 855"/>
              <a:gd name="T55" fmla="*/ 516632825 h 128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55" h="1286">
                <a:moveTo>
                  <a:pt x="214" y="0"/>
                </a:moveTo>
                <a:cubicBezTo>
                  <a:pt x="188" y="39"/>
                  <a:pt x="177" y="72"/>
                  <a:pt x="163" y="116"/>
                </a:cubicBezTo>
                <a:cubicBezTo>
                  <a:pt x="177" y="218"/>
                  <a:pt x="188" y="322"/>
                  <a:pt x="111" y="397"/>
                </a:cubicBezTo>
                <a:cubicBezTo>
                  <a:pt x="85" y="480"/>
                  <a:pt x="105" y="543"/>
                  <a:pt x="175" y="589"/>
                </a:cubicBezTo>
                <a:cubicBezTo>
                  <a:pt x="197" y="677"/>
                  <a:pt x="196" y="685"/>
                  <a:pt x="265" y="743"/>
                </a:cubicBezTo>
                <a:cubicBezTo>
                  <a:pt x="279" y="755"/>
                  <a:pt x="287" y="772"/>
                  <a:pt x="303" y="781"/>
                </a:cubicBezTo>
                <a:cubicBezTo>
                  <a:pt x="327" y="794"/>
                  <a:pt x="380" y="807"/>
                  <a:pt x="380" y="807"/>
                </a:cubicBezTo>
                <a:cubicBezTo>
                  <a:pt x="389" y="820"/>
                  <a:pt x="393" y="837"/>
                  <a:pt x="406" y="845"/>
                </a:cubicBezTo>
                <a:cubicBezTo>
                  <a:pt x="429" y="859"/>
                  <a:pt x="483" y="871"/>
                  <a:pt x="483" y="871"/>
                </a:cubicBezTo>
                <a:cubicBezTo>
                  <a:pt x="496" y="888"/>
                  <a:pt x="516" y="901"/>
                  <a:pt x="521" y="922"/>
                </a:cubicBezTo>
                <a:cubicBezTo>
                  <a:pt x="538" y="993"/>
                  <a:pt x="519" y="1073"/>
                  <a:pt x="547" y="1140"/>
                </a:cubicBezTo>
                <a:cubicBezTo>
                  <a:pt x="557" y="1165"/>
                  <a:pt x="623" y="1165"/>
                  <a:pt x="623" y="1165"/>
                </a:cubicBezTo>
                <a:cubicBezTo>
                  <a:pt x="639" y="1189"/>
                  <a:pt x="642" y="1222"/>
                  <a:pt x="662" y="1242"/>
                </a:cubicBezTo>
                <a:cubicBezTo>
                  <a:pt x="671" y="1251"/>
                  <a:pt x="687" y="1251"/>
                  <a:pt x="700" y="1255"/>
                </a:cubicBezTo>
                <a:cubicBezTo>
                  <a:pt x="806" y="1286"/>
                  <a:pt x="855" y="1274"/>
                  <a:pt x="521" y="1255"/>
                </a:cubicBezTo>
                <a:cubicBezTo>
                  <a:pt x="418" y="1220"/>
                  <a:pt x="540" y="1273"/>
                  <a:pt x="470" y="1204"/>
                </a:cubicBezTo>
                <a:cubicBezTo>
                  <a:pt x="460" y="1194"/>
                  <a:pt x="444" y="1196"/>
                  <a:pt x="431" y="1191"/>
                </a:cubicBezTo>
                <a:cubicBezTo>
                  <a:pt x="315" y="1141"/>
                  <a:pt x="435" y="1184"/>
                  <a:pt x="342" y="1152"/>
                </a:cubicBezTo>
                <a:cubicBezTo>
                  <a:pt x="325" y="1139"/>
                  <a:pt x="303" y="1131"/>
                  <a:pt x="291" y="1114"/>
                </a:cubicBezTo>
                <a:cubicBezTo>
                  <a:pt x="215" y="1009"/>
                  <a:pt x="345" y="1108"/>
                  <a:pt x="239" y="1037"/>
                </a:cubicBezTo>
                <a:cubicBezTo>
                  <a:pt x="235" y="1024"/>
                  <a:pt x="234" y="1010"/>
                  <a:pt x="227" y="999"/>
                </a:cubicBezTo>
                <a:cubicBezTo>
                  <a:pt x="217" y="984"/>
                  <a:pt x="193" y="978"/>
                  <a:pt x="188" y="960"/>
                </a:cubicBezTo>
                <a:cubicBezTo>
                  <a:pt x="175" y="911"/>
                  <a:pt x="182" y="858"/>
                  <a:pt x="175" y="807"/>
                </a:cubicBezTo>
                <a:cubicBezTo>
                  <a:pt x="165" y="732"/>
                  <a:pt x="90" y="682"/>
                  <a:pt x="35" y="640"/>
                </a:cubicBezTo>
                <a:cubicBezTo>
                  <a:pt x="26" y="606"/>
                  <a:pt x="18" y="572"/>
                  <a:pt x="9" y="538"/>
                </a:cubicBezTo>
                <a:cubicBezTo>
                  <a:pt x="0" y="504"/>
                  <a:pt x="25" y="470"/>
                  <a:pt x="35" y="436"/>
                </a:cubicBezTo>
                <a:cubicBezTo>
                  <a:pt x="57" y="366"/>
                  <a:pt x="77" y="310"/>
                  <a:pt x="137" y="269"/>
                </a:cubicBezTo>
                <a:cubicBezTo>
                  <a:pt x="168" y="223"/>
                  <a:pt x="157" y="245"/>
                  <a:pt x="175" y="20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8200" y="25146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Khu bắc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867400" y="2743200"/>
            <a:ext cx="3276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Tứ giác tăng trưởng đông ASEAN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095375" y="587375"/>
            <a:ext cx="2535238" cy="2643188"/>
          </a:xfrm>
          <a:custGeom>
            <a:avLst/>
            <a:gdLst>
              <a:gd name="T0" fmla="*/ 453628214 w 1597"/>
              <a:gd name="T1" fmla="*/ 196572225 h 1665"/>
              <a:gd name="T2" fmla="*/ 325101014 w 1597"/>
              <a:gd name="T3" fmla="*/ 486391042 h 1665"/>
              <a:gd name="T4" fmla="*/ 68045026 w 1597"/>
              <a:gd name="T5" fmla="*/ 970261134 h 1665"/>
              <a:gd name="T6" fmla="*/ 2520950 w 1597"/>
              <a:gd name="T7" fmla="*/ 1164312408 h 1665"/>
              <a:gd name="T8" fmla="*/ 35282194 w 1597"/>
              <a:gd name="T9" fmla="*/ 1391126513 h 1665"/>
              <a:gd name="T10" fmla="*/ 131048151 w 1597"/>
              <a:gd name="T11" fmla="*/ 1421368394 h 1665"/>
              <a:gd name="T12" fmla="*/ 229335058 w 1597"/>
              <a:gd name="T13" fmla="*/ 1486892469 h 1665"/>
              <a:gd name="T14" fmla="*/ 262096302 w 1597"/>
              <a:gd name="T15" fmla="*/ 1648182499 h 1665"/>
              <a:gd name="T16" fmla="*/ 357862258 w 1597"/>
              <a:gd name="T17" fmla="*/ 1713706574 h 1665"/>
              <a:gd name="T18" fmla="*/ 423386334 w 1597"/>
              <a:gd name="T19" fmla="*/ 1938001317 h 1665"/>
              <a:gd name="T20" fmla="*/ 390625090 w 1597"/>
              <a:gd name="T21" fmla="*/ 2147483646 h 1665"/>
              <a:gd name="T22" fmla="*/ 423386334 w 1597"/>
              <a:gd name="T23" fmla="*/ 2147483646 h 1665"/>
              <a:gd name="T24" fmla="*/ 713205153 w 1597"/>
              <a:gd name="T25" fmla="*/ 2147483646 h 1665"/>
              <a:gd name="T26" fmla="*/ 1003022385 w 1597"/>
              <a:gd name="T27" fmla="*/ 2147483646 h 1665"/>
              <a:gd name="T28" fmla="*/ 1197075249 w 1597"/>
              <a:gd name="T29" fmla="*/ 2147483646 h 1665"/>
              <a:gd name="T30" fmla="*/ 1325602449 w 1597"/>
              <a:gd name="T31" fmla="*/ 2147483646 h 1665"/>
              <a:gd name="T32" fmla="*/ 1391126524 w 1597"/>
              <a:gd name="T33" fmla="*/ 2147483646 h 1665"/>
              <a:gd name="T34" fmla="*/ 1582658437 w 1597"/>
              <a:gd name="T35" fmla="*/ 2147483646 h 1665"/>
              <a:gd name="T36" fmla="*/ 1809472544 w 1597"/>
              <a:gd name="T37" fmla="*/ 2147483646 h 1665"/>
              <a:gd name="T38" fmla="*/ 1905238501 w 1597"/>
              <a:gd name="T39" fmla="*/ 2147483646 h 1665"/>
              <a:gd name="T40" fmla="*/ 2147483646 w 1597"/>
              <a:gd name="T41" fmla="*/ 2147483646 h 1665"/>
              <a:gd name="T42" fmla="*/ 2147483646 w 1597"/>
              <a:gd name="T43" fmla="*/ 2147483646 h 1665"/>
              <a:gd name="T44" fmla="*/ 2147483646 w 1597"/>
              <a:gd name="T45" fmla="*/ 2147483646 h 1665"/>
              <a:gd name="T46" fmla="*/ 2147483646 w 1597"/>
              <a:gd name="T47" fmla="*/ 2147483646 h 1665"/>
              <a:gd name="T48" fmla="*/ 2147483646 w 1597"/>
              <a:gd name="T49" fmla="*/ 2147483646 h 1665"/>
              <a:gd name="T50" fmla="*/ 2147483646 w 1597"/>
              <a:gd name="T51" fmla="*/ 2147483646 h 1665"/>
              <a:gd name="T52" fmla="*/ 2147483646 w 1597"/>
              <a:gd name="T53" fmla="*/ 2147483646 h 1665"/>
              <a:gd name="T54" fmla="*/ 2147483646 w 1597"/>
              <a:gd name="T55" fmla="*/ 2147483646 h 1665"/>
              <a:gd name="T56" fmla="*/ 2147483646 w 1597"/>
              <a:gd name="T57" fmla="*/ 2147483646 h 1665"/>
              <a:gd name="T58" fmla="*/ 2147483646 w 1597"/>
              <a:gd name="T59" fmla="*/ 2147483646 h 1665"/>
              <a:gd name="T60" fmla="*/ 2147483646 w 1597"/>
              <a:gd name="T61" fmla="*/ 2147483646 h 1665"/>
              <a:gd name="T62" fmla="*/ 2147483646 w 1597"/>
              <a:gd name="T63" fmla="*/ 2147483646 h 1665"/>
              <a:gd name="T64" fmla="*/ 2147483646 w 1597"/>
              <a:gd name="T65" fmla="*/ 2147483646 h 1665"/>
              <a:gd name="T66" fmla="*/ 2147483646 w 1597"/>
              <a:gd name="T67" fmla="*/ 2147483646 h 1665"/>
              <a:gd name="T68" fmla="*/ 2147483646 w 1597"/>
              <a:gd name="T69" fmla="*/ 2147483646 h 1665"/>
              <a:gd name="T70" fmla="*/ 2147483646 w 1597"/>
              <a:gd name="T71" fmla="*/ 2147483646 h 1665"/>
              <a:gd name="T72" fmla="*/ 2147483646 w 1597"/>
              <a:gd name="T73" fmla="*/ 2147483646 h 1665"/>
              <a:gd name="T74" fmla="*/ 2147483646 w 1597"/>
              <a:gd name="T75" fmla="*/ 2147483646 h 1665"/>
              <a:gd name="T76" fmla="*/ 2147483646 w 1597"/>
              <a:gd name="T77" fmla="*/ 2147483646 h 1665"/>
              <a:gd name="T78" fmla="*/ 2147483646 w 1597"/>
              <a:gd name="T79" fmla="*/ 2147483646 h 1665"/>
              <a:gd name="T80" fmla="*/ 2147483646 w 1597"/>
              <a:gd name="T81" fmla="*/ 2066528516 h 1665"/>
              <a:gd name="T82" fmla="*/ 2147483646 w 1597"/>
              <a:gd name="T83" fmla="*/ 1905238485 h 1665"/>
              <a:gd name="T84" fmla="*/ 2147483646 w 1597"/>
              <a:gd name="T85" fmla="*/ 1486892469 h 1665"/>
              <a:gd name="T86" fmla="*/ 2147483646 w 1597"/>
              <a:gd name="T87" fmla="*/ 1325602438 h 1665"/>
              <a:gd name="T88" fmla="*/ 2147483646 w 1597"/>
              <a:gd name="T89" fmla="*/ 1229836483 h 1665"/>
              <a:gd name="T90" fmla="*/ 2147483646 w 1597"/>
              <a:gd name="T91" fmla="*/ 970261134 h 1665"/>
              <a:gd name="T92" fmla="*/ 2147483646 w 1597"/>
              <a:gd name="T93" fmla="*/ 841732347 h 1665"/>
              <a:gd name="T94" fmla="*/ 2147483646 w 1597"/>
              <a:gd name="T95" fmla="*/ 680442316 h 1665"/>
              <a:gd name="T96" fmla="*/ 2147483646 w 1597"/>
              <a:gd name="T97" fmla="*/ 745966391 h 1665"/>
              <a:gd name="T98" fmla="*/ 2147483646 w 1597"/>
              <a:gd name="T99" fmla="*/ 970261134 h 1665"/>
              <a:gd name="T100" fmla="*/ 2036286652 w 1597"/>
              <a:gd name="T101" fmla="*/ 1068546452 h 1665"/>
              <a:gd name="T102" fmla="*/ 1905238501 w 1597"/>
              <a:gd name="T103" fmla="*/ 1035785208 h 1665"/>
              <a:gd name="T104" fmla="*/ 1776711300 w 1597"/>
              <a:gd name="T105" fmla="*/ 808971103 h 1665"/>
              <a:gd name="T106" fmla="*/ 1680945344 w 1597"/>
              <a:gd name="T107" fmla="*/ 776208272 h 1665"/>
              <a:gd name="T108" fmla="*/ 1615421269 w 1597"/>
              <a:gd name="T109" fmla="*/ 551915117 h 1665"/>
              <a:gd name="T110" fmla="*/ 1421368405 w 1597"/>
              <a:gd name="T111" fmla="*/ 423386330 h 1665"/>
              <a:gd name="T112" fmla="*/ 1068546461 w 1597"/>
              <a:gd name="T113" fmla="*/ 35282194 h 1665"/>
              <a:gd name="T114" fmla="*/ 453628214 w 1597"/>
              <a:gd name="T115" fmla="*/ 262096300 h 1665"/>
              <a:gd name="T116" fmla="*/ 453628214 w 1597"/>
              <a:gd name="T117" fmla="*/ 423386330 h 16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97" h="1665">
                <a:moveTo>
                  <a:pt x="180" y="78"/>
                </a:moveTo>
                <a:cubicBezTo>
                  <a:pt x="150" y="170"/>
                  <a:pt x="170" y="133"/>
                  <a:pt x="129" y="193"/>
                </a:cubicBezTo>
                <a:cubicBezTo>
                  <a:pt x="104" y="270"/>
                  <a:pt x="72" y="317"/>
                  <a:pt x="27" y="385"/>
                </a:cubicBezTo>
                <a:cubicBezTo>
                  <a:pt x="12" y="408"/>
                  <a:pt x="1" y="462"/>
                  <a:pt x="1" y="462"/>
                </a:cubicBezTo>
                <a:cubicBezTo>
                  <a:pt x="5" y="492"/>
                  <a:pt x="0" y="525"/>
                  <a:pt x="14" y="552"/>
                </a:cubicBezTo>
                <a:cubicBezTo>
                  <a:pt x="20" y="564"/>
                  <a:pt x="40" y="558"/>
                  <a:pt x="52" y="564"/>
                </a:cubicBezTo>
                <a:cubicBezTo>
                  <a:pt x="66" y="571"/>
                  <a:pt x="78" y="581"/>
                  <a:pt x="91" y="590"/>
                </a:cubicBezTo>
                <a:cubicBezTo>
                  <a:pt x="95" y="611"/>
                  <a:pt x="93" y="635"/>
                  <a:pt x="104" y="654"/>
                </a:cubicBezTo>
                <a:cubicBezTo>
                  <a:pt x="112" y="667"/>
                  <a:pt x="134" y="667"/>
                  <a:pt x="142" y="680"/>
                </a:cubicBezTo>
                <a:cubicBezTo>
                  <a:pt x="159" y="706"/>
                  <a:pt x="158" y="740"/>
                  <a:pt x="168" y="769"/>
                </a:cubicBezTo>
                <a:cubicBezTo>
                  <a:pt x="164" y="816"/>
                  <a:pt x="155" y="863"/>
                  <a:pt x="155" y="910"/>
                </a:cubicBezTo>
                <a:cubicBezTo>
                  <a:pt x="155" y="932"/>
                  <a:pt x="149" y="963"/>
                  <a:pt x="168" y="974"/>
                </a:cubicBezTo>
                <a:cubicBezTo>
                  <a:pt x="201" y="994"/>
                  <a:pt x="245" y="983"/>
                  <a:pt x="283" y="987"/>
                </a:cubicBezTo>
                <a:cubicBezTo>
                  <a:pt x="306" y="983"/>
                  <a:pt x="370" y="977"/>
                  <a:pt x="398" y="961"/>
                </a:cubicBezTo>
                <a:cubicBezTo>
                  <a:pt x="425" y="946"/>
                  <a:pt x="475" y="910"/>
                  <a:pt x="475" y="910"/>
                </a:cubicBezTo>
                <a:cubicBezTo>
                  <a:pt x="492" y="919"/>
                  <a:pt x="516" y="920"/>
                  <a:pt x="526" y="936"/>
                </a:cubicBezTo>
                <a:cubicBezTo>
                  <a:pt x="546" y="968"/>
                  <a:pt x="534" y="1092"/>
                  <a:pt x="552" y="1115"/>
                </a:cubicBezTo>
                <a:cubicBezTo>
                  <a:pt x="568" y="1135"/>
                  <a:pt x="603" y="1124"/>
                  <a:pt x="628" y="1128"/>
                </a:cubicBezTo>
                <a:cubicBezTo>
                  <a:pt x="657" y="1142"/>
                  <a:pt x="689" y="1151"/>
                  <a:pt x="718" y="1166"/>
                </a:cubicBezTo>
                <a:cubicBezTo>
                  <a:pt x="732" y="1173"/>
                  <a:pt x="741" y="1188"/>
                  <a:pt x="756" y="1192"/>
                </a:cubicBezTo>
                <a:cubicBezTo>
                  <a:pt x="789" y="1201"/>
                  <a:pt x="825" y="1200"/>
                  <a:pt x="859" y="1204"/>
                </a:cubicBezTo>
                <a:cubicBezTo>
                  <a:pt x="867" y="1217"/>
                  <a:pt x="872" y="1233"/>
                  <a:pt x="884" y="1243"/>
                </a:cubicBezTo>
                <a:cubicBezTo>
                  <a:pt x="895" y="1252"/>
                  <a:pt x="913" y="1246"/>
                  <a:pt x="923" y="1256"/>
                </a:cubicBezTo>
                <a:cubicBezTo>
                  <a:pt x="933" y="1265"/>
                  <a:pt x="928" y="1284"/>
                  <a:pt x="936" y="1294"/>
                </a:cubicBezTo>
                <a:cubicBezTo>
                  <a:pt x="946" y="1306"/>
                  <a:pt x="961" y="1311"/>
                  <a:pt x="974" y="1320"/>
                </a:cubicBezTo>
                <a:cubicBezTo>
                  <a:pt x="983" y="1337"/>
                  <a:pt x="987" y="1358"/>
                  <a:pt x="1000" y="1371"/>
                </a:cubicBezTo>
                <a:cubicBezTo>
                  <a:pt x="1009" y="1380"/>
                  <a:pt x="1027" y="1377"/>
                  <a:pt x="1038" y="1384"/>
                </a:cubicBezTo>
                <a:cubicBezTo>
                  <a:pt x="1053" y="1394"/>
                  <a:pt x="1063" y="1409"/>
                  <a:pt x="1076" y="1422"/>
                </a:cubicBezTo>
                <a:cubicBezTo>
                  <a:pt x="1084" y="1478"/>
                  <a:pt x="1097" y="1599"/>
                  <a:pt x="1128" y="1640"/>
                </a:cubicBezTo>
                <a:cubicBezTo>
                  <a:pt x="1144" y="1661"/>
                  <a:pt x="1204" y="1665"/>
                  <a:pt x="1204" y="1665"/>
                </a:cubicBezTo>
                <a:cubicBezTo>
                  <a:pt x="1214" y="1663"/>
                  <a:pt x="1312" y="1648"/>
                  <a:pt x="1332" y="1640"/>
                </a:cubicBezTo>
                <a:cubicBezTo>
                  <a:pt x="1346" y="1634"/>
                  <a:pt x="1357" y="1620"/>
                  <a:pt x="1371" y="1614"/>
                </a:cubicBezTo>
                <a:cubicBezTo>
                  <a:pt x="1396" y="1603"/>
                  <a:pt x="1448" y="1588"/>
                  <a:pt x="1448" y="1588"/>
                </a:cubicBezTo>
                <a:cubicBezTo>
                  <a:pt x="1461" y="1571"/>
                  <a:pt x="1478" y="1557"/>
                  <a:pt x="1486" y="1537"/>
                </a:cubicBezTo>
                <a:cubicBezTo>
                  <a:pt x="1521" y="1448"/>
                  <a:pt x="1478" y="1453"/>
                  <a:pt x="1563" y="1396"/>
                </a:cubicBezTo>
                <a:cubicBezTo>
                  <a:pt x="1597" y="1296"/>
                  <a:pt x="1589" y="1192"/>
                  <a:pt x="1576" y="1089"/>
                </a:cubicBezTo>
                <a:cubicBezTo>
                  <a:pt x="1566" y="1014"/>
                  <a:pt x="1580" y="1031"/>
                  <a:pt x="1524" y="1012"/>
                </a:cubicBezTo>
                <a:cubicBezTo>
                  <a:pt x="1493" y="914"/>
                  <a:pt x="1540" y="1027"/>
                  <a:pt x="1473" y="961"/>
                </a:cubicBezTo>
                <a:cubicBezTo>
                  <a:pt x="1403" y="892"/>
                  <a:pt x="1525" y="945"/>
                  <a:pt x="1422" y="910"/>
                </a:cubicBezTo>
                <a:cubicBezTo>
                  <a:pt x="1387" y="807"/>
                  <a:pt x="1440" y="929"/>
                  <a:pt x="1371" y="859"/>
                </a:cubicBezTo>
                <a:cubicBezTo>
                  <a:pt x="1361" y="849"/>
                  <a:pt x="1366" y="831"/>
                  <a:pt x="1358" y="820"/>
                </a:cubicBezTo>
                <a:cubicBezTo>
                  <a:pt x="1339" y="791"/>
                  <a:pt x="1309" y="775"/>
                  <a:pt x="1281" y="756"/>
                </a:cubicBezTo>
                <a:cubicBezTo>
                  <a:pt x="1258" y="688"/>
                  <a:pt x="1273" y="631"/>
                  <a:pt x="1332" y="590"/>
                </a:cubicBezTo>
                <a:cubicBezTo>
                  <a:pt x="1341" y="569"/>
                  <a:pt x="1346" y="546"/>
                  <a:pt x="1358" y="526"/>
                </a:cubicBezTo>
                <a:cubicBezTo>
                  <a:pt x="1368" y="511"/>
                  <a:pt x="1391" y="505"/>
                  <a:pt x="1396" y="488"/>
                </a:cubicBezTo>
                <a:cubicBezTo>
                  <a:pt x="1404" y="460"/>
                  <a:pt x="1366" y="406"/>
                  <a:pt x="1358" y="385"/>
                </a:cubicBezTo>
                <a:cubicBezTo>
                  <a:pt x="1352" y="369"/>
                  <a:pt x="1357" y="346"/>
                  <a:pt x="1345" y="334"/>
                </a:cubicBezTo>
                <a:cubicBezTo>
                  <a:pt x="1304" y="293"/>
                  <a:pt x="1175" y="285"/>
                  <a:pt x="1115" y="270"/>
                </a:cubicBezTo>
                <a:cubicBezTo>
                  <a:pt x="1059" y="279"/>
                  <a:pt x="998" y="271"/>
                  <a:pt x="948" y="296"/>
                </a:cubicBezTo>
                <a:cubicBezTo>
                  <a:pt x="915" y="312"/>
                  <a:pt x="905" y="355"/>
                  <a:pt x="884" y="385"/>
                </a:cubicBezTo>
                <a:cubicBezTo>
                  <a:pt x="868" y="407"/>
                  <a:pt x="832" y="416"/>
                  <a:pt x="808" y="424"/>
                </a:cubicBezTo>
                <a:cubicBezTo>
                  <a:pt x="791" y="420"/>
                  <a:pt x="771" y="421"/>
                  <a:pt x="756" y="411"/>
                </a:cubicBezTo>
                <a:cubicBezTo>
                  <a:pt x="738" y="399"/>
                  <a:pt x="717" y="333"/>
                  <a:pt x="705" y="321"/>
                </a:cubicBezTo>
                <a:cubicBezTo>
                  <a:pt x="696" y="312"/>
                  <a:pt x="680" y="312"/>
                  <a:pt x="667" y="308"/>
                </a:cubicBezTo>
                <a:cubicBezTo>
                  <a:pt x="657" y="279"/>
                  <a:pt x="661" y="242"/>
                  <a:pt x="641" y="219"/>
                </a:cubicBezTo>
                <a:cubicBezTo>
                  <a:pt x="621" y="196"/>
                  <a:pt x="564" y="168"/>
                  <a:pt x="564" y="168"/>
                </a:cubicBezTo>
                <a:cubicBezTo>
                  <a:pt x="545" y="88"/>
                  <a:pt x="503" y="41"/>
                  <a:pt x="424" y="14"/>
                </a:cubicBezTo>
                <a:cubicBezTo>
                  <a:pt x="351" y="20"/>
                  <a:pt x="203" y="0"/>
                  <a:pt x="180" y="104"/>
                </a:cubicBezTo>
                <a:cubicBezTo>
                  <a:pt x="175" y="125"/>
                  <a:pt x="180" y="147"/>
                  <a:pt x="180" y="1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52800" y="1371600"/>
            <a:ext cx="2514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Tiểu vùng sông Mêcông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343400" y="3810000"/>
            <a:ext cx="9906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5334000" y="4191000"/>
            <a:ext cx="1828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5638800" y="3124200"/>
            <a:ext cx="15240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343400" y="3124200"/>
            <a:ext cx="1371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362200" y="6469063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Lược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Đông</a:t>
            </a:r>
            <a:r>
              <a:rPr lang="en-US" altLang="en-US" sz="2000" b="1" dirty="0">
                <a:solidFill>
                  <a:srgbClr val="0000FF"/>
                </a:solidFill>
              </a:rPr>
              <a:t> Nam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798"/>
            <a:ext cx="8686800" cy="1295402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Sự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hợp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tác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phát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triển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kinh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tế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giữa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3200" dirty="0" smtClean="0">
                <a:solidFill>
                  <a:srgbClr val="FF0000"/>
                </a:solidFill>
              </a:rPr>
              <a:t> ASEAN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biểu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như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thế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altLang="en-US" sz="3200" dirty="0" smtClean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giao luu văn hóa trong 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14400"/>
            <a:ext cx="8458200" cy="57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210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Hợp</a:t>
            </a:r>
            <a:r>
              <a:rPr lang="en-US" sz="3000" dirty="0" smtClean="0"/>
              <a:t> </a:t>
            </a:r>
            <a:r>
              <a:rPr lang="en-US" sz="3000" dirty="0" err="1" smtClean="0"/>
              <a:t>tác</a:t>
            </a:r>
            <a:r>
              <a:rPr lang="en-US" sz="3000" dirty="0" smtClean="0"/>
              <a:t> </a:t>
            </a:r>
            <a:r>
              <a:rPr lang="en-US" sz="3000" dirty="0" err="1" smtClean="0"/>
              <a:t>trên</a:t>
            </a:r>
            <a:r>
              <a:rPr lang="en-US" sz="3000" dirty="0" smtClean="0"/>
              <a:t> </a:t>
            </a:r>
            <a:r>
              <a:rPr lang="en-US" sz="3000" dirty="0" err="1" smtClean="0"/>
              <a:t>nhiều</a:t>
            </a:r>
            <a:r>
              <a:rPr lang="en-US" sz="3000" dirty="0" smtClean="0"/>
              <a:t> </a:t>
            </a:r>
            <a:r>
              <a:rPr lang="en-US" sz="3000" dirty="0" err="1" smtClean="0"/>
              <a:t>lĩnh</a:t>
            </a:r>
            <a:r>
              <a:rPr lang="en-US" sz="3000" dirty="0" smtClean="0"/>
              <a:t> </a:t>
            </a:r>
            <a:r>
              <a:rPr lang="en-US" sz="3000" dirty="0" err="1" smtClean="0"/>
              <a:t>vực</a:t>
            </a: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ASEAN</a:t>
            </a:r>
          </a:p>
        </p:txBody>
      </p:sp>
    </p:spTree>
    <p:extLst>
      <p:ext uri="{BB962C8B-B14F-4D97-AF65-F5344CB8AC3E}">
        <p14:creationId xmlns:p14="http://schemas.microsoft.com/office/powerpoint/2010/main" val="4638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giao luu văn hóa trong 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giao luu GIÁO DỤC trong AS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8229600" cy="1259206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 /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33400" y="2362200"/>
            <a:ext cx="8305800" cy="170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33400" y="40386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33400" y="5105400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04800" y="228600"/>
            <a:ext cx="8458200" cy="6400800"/>
            <a:chOff x="288" y="144"/>
            <a:chExt cx="5328" cy="4032"/>
          </a:xfrm>
        </p:grpSpPr>
        <p:pic>
          <p:nvPicPr>
            <p:cNvPr id="39941" name="Picture 5" descr="malais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5328" cy="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1584" y="3888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</a:rPr>
                <a:t>Malaixia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33400" y="228600"/>
            <a:ext cx="7924800" cy="6477000"/>
            <a:chOff x="336" y="144"/>
            <a:chExt cx="4992" cy="4080"/>
          </a:xfrm>
        </p:grpSpPr>
        <p:pic>
          <p:nvPicPr>
            <p:cNvPr id="40965" name="Picture 5" descr="bba5c26ba15a623f7ec07aadfac1401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"/>
              <a:ext cx="4992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1344" y="393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</a:rPr>
                <a:t>Singapo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</a:t>
            </a:r>
            <a:r>
              <a:rPr lang="en-US" altLang="en-US" sz="36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609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24055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555555"/>
                </a:solidFill>
                <a:latin typeface="+mj-lt"/>
              </a:rPr>
              <a:t>ASEAN</a:t>
            </a:r>
            <a:r>
              <a:rPr lang="vi-VN" sz="2800" dirty="0">
                <a:solidFill>
                  <a:srgbClr val="555555"/>
                </a:solidFill>
                <a:latin typeface="+mj-lt"/>
              </a:rPr>
              <a:t> là </a:t>
            </a:r>
            <a:r>
              <a:rPr lang="vi-VN" sz="2800" dirty="0">
                <a:solidFill>
                  <a:srgbClr val="AA1318"/>
                </a:solidFill>
                <a:latin typeface="+mj-lt"/>
                <a:hlinkClick r:id="rId2"/>
              </a:rPr>
              <a:t>viết tắt</a:t>
            </a:r>
            <a:r>
              <a:rPr lang="vi-VN" sz="2800" dirty="0">
                <a:solidFill>
                  <a:srgbClr val="555555"/>
                </a:solidFill>
                <a:latin typeface="+mj-lt"/>
              </a:rPr>
              <a:t> của Association of South East Asian </a:t>
            </a:r>
            <a:r>
              <a:rPr lang="vi-VN" sz="2800" dirty="0" smtClean="0">
                <a:solidFill>
                  <a:srgbClr val="555555"/>
                </a:solidFill>
                <a:latin typeface="+mj-lt"/>
              </a:rPr>
              <a:t>Nations: </a:t>
            </a:r>
            <a:r>
              <a:rPr lang="vi-VN" sz="2800" dirty="0">
                <a:solidFill>
                  <a:srgbClr val="555555"/>
                </a:solidFill>
                <a:latin typeface="+mj-lt"/>
              </a:rPr>
              <a:t>Hiệp hội các nước Đông Nam Á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33400" y="304800"/>
            <a:ext cx="8001000" cy="6332538"/>
            <a:chOff x="240" y="192"/>
            <a:chExt cx="5040" cy="3989"/>
          </a:xfrm>
        </p:grpSpPr>
        <p:pic>
          <p:nvPicPr>
            <p:cNvPr id="41989" name="Picture 5" descr="800px-Jakar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504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528" y="3931"/>
              <a:ext cx="4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Jakarta - </a:t>
              </a:r>
              <a:r>
                <a:rPr lang="vi-VN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thủ đô Indonesia và là trung tâm thương mại lớn nhất nước</a:t>
              </a:r>
              <a:endParaRPr lang="en-US" altLang="en-US" sz="200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duong 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743200" y="5867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Đại lộ Nguyễn Huệ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401762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Bên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cạnh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thành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tựu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năm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90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thế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kỷ</a:t>
            </a:r>
            <a:r>
              <a:rPr lang="en-US" altLang="en-US" sz="3200" dirty="0" smtClean="0">
                <a:solidFill>
                  <a:srgbClr val="FF0000"/>
                </a:solidFill>
              </a:rPr>
              <a:t> XX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3200" dirty="0" smtClean="0">
                <a:solidFill>
                  <a:srgbClr val="FF0000"/>
                </a:solidFill>
              </a:rPr>
              <a:t> ASEAN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gặp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khó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khăn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altLang="en-US" sz="3200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Kết quả hình ảnh cho bão l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5284"/>
            <a:ext cx="4343400" cy="46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KHỦNG HOẢNG KINH T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5285"/>
            <a:ext cx="4308475" cy="46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828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18462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 /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1000" y="2743200"/>
            <a:ext cx="5562600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ASEAN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209800"/>
            <a:ext cx="990600" cy="4572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N1</a:t>
            </a:r>
            <a:endParaRPr lang="en-US" altLang="en-US" sz="2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4267200"/>
            <a:ext cx="914400" cy="4572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N2</a:t>
            </a:r>
            <a:endParaRPr lang="en-US" altLang="en-US" sz="2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10800000">
            <a:off x="1066800" y="1981200"/>
            <a:ext cx="7848600" cy="1371600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ASEAN </a:t>
            </a:r>
            <a:endParaRPr lang="en-US" alt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am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0800000">
            <a:off x="1066800" y="3810000"/>
            <a:ext cx="7772400" cy="1371599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endParaRPr lang="en-US" alt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nhập</a:t>
            </a:r>
            <a:endParaRPr lang="en-US" altLang="en-US" sz="2800" b="1" i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ASEAN ?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57200" y="228600"/>
            <a:ext cx="34290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5" name="Picture 7" descr="BD213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377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BD213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38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47900" y="152400"/>
            <a:ext cx="48006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VIỆT NAM THAM GIA ASEAN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3886200" y="649664"/>
            <a:ext cx="771098" cy="49333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181600" y="2133600"/>
            <a:ext cx="685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797" name="Group 5"/>
          <p:cNvGraphicFramePr>
            <a:graphicFrameLocks noGrp="1"/>
          </p:cNvGraphicFramePr>
          <p:nvPr>
            <p:ph/>
          </p:nvPr>
        </p:nvGraphicFramePr>
        <p:xfrm>
          <a:off x="152400" y="2667000"/>
          <a:ext cx="4495800" cy="402432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5181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1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524500" y="99531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769358" y="975330"/>
            <a:ext cx="15023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28600" y="1447800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trưởng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mậu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1990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nay: 26,8%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28600" y="2209800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buôn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nuớc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chiếm</a:t>
            </a:r>
            <a:r>
              <a:rPr lang="en-US" altLang="en-US" sz="2400" dirty="0">
                <a:latin typeface="Times New Roman" panose="02020603050405020304" pitchFamily="18" charset="0"/>
              </a:rPr>
              <a:t> 32,4%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buôn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228600" y="3810000"/>
            <a:ext cx="4267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khẩu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gạo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bón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Dự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Tây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nhằm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876800" y="1676400"/>
            <a:ext cx="38862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Chênh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lệch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ngôn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4700515" y="649664"/>
            <a:ext cx="942833" cy="493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572000" y="1600200"/>
            <a:ext cx="85298" cy="525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813" grpId="0"/>
      <p:bldP spid="33814" grpId="0"/>
      <p:bldP spid="33815" grpId="0"/>
      <p:bldP spid="33816" grpId="0"/>
      <p:bldP spid="33817" grpId="0"/>
      <p:bldP spid="33818" grpId="0"/>
      <p:bldP spid="338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65532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 hội các nước Đông Nam Á: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II / Hợp tác để phát triển kinh tế xã hội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381000" y="2438400"/>
            <a:ext cx="5791200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/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ASEAN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81000" y="3048000"/>
            <a:ext cx="8305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ASEAN,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qua.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412750" y="-1"/>
            <a:ext cx="8102600" cy="6324601"/>
            <a:chOff x="336" y="720"/>
            <a:chExt cx="5104" cy="3600"/>
          </a:xfrm>
        </p:grpSpPr>
        <p:pic>
          <p:nvPicPr>
            <p:cNvPr id="49158" name="Picture 5" descr="PakseBrid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20"/>
              <a:ext cx="5104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Rectangle 6"/>
            <p:cNvSpPr>
              <a:spLocks noChangeArrowheads="1"/>
            </p:cNvSpPr>
            <p:nvPr/>
          </p:nvSpPr>
          <p:spPr bwMode="auto">
            <a:xfrm>
              <a:off x="504" y="4089"/>
              <a:ext cx="4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Cầu bắc qua sông Mê Kông, một hạng mục của dự án phát triển đường bộ</a:t>
              </a:r>
            </a:p>
          </p:txBody>
        </p:sp>
      </p:grp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12750" y="6479271"/>
            <a:ext cx="880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đoàn du khách đường bộ nhộn nhịp qua cửa khẩu Lao Bảo (Quảng Trị - Việt Nam).</a:t>
            </a:r>
          </a:p>
        </p:txBody>
      </p:sp>
      <p:pic>
        <p:nvPicPr>
          <p:cNvPr id="49161" name="Picture 9" descr="Kết quả hình ảnh cho cửa khẩu Lao B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105543"/>
            <a:ext cx="8150225" cy="6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ành lang đông tâ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315"/>
            <a:ext cx="7086600" cy="54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324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Hành</a:t>
            </a:r>
            <a:r>
              <a:rPr lang="en-US" sz="2000" dirty="0" smtClean="0"/>
              <a:t> </a:t>
            </a:r>
            <a:r>
              <a:rPr lang="en-US" sz="2000" dirty="0" err="1" smtClean="0"/>
              <a:t>lang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Đông</a:t>
            </a:r>
            <a:r>
              <a:rPr lang="en-US" sz="2000" dirty="0" smtClean="0"/>
              <a:t> </a:t>
            </a:r>
            <a:r>
              <a:rPr lang="en-US" sz="2000" dirty="0" err="1" smtClean="0"/>
              <a:t>Tây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700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ASEAN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954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95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2004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5720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9436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73152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Ự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8288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572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83" grpId="0" animBg="1"/>
      <p:bldP spid="36884" grpId="0" animBg="1"/>
      <p:bldP spid="36884" grpId="1" animBg="1"/>
      <p:bldP spid="36884" grpId="2" animBg="1"/>
      <p:bldP spid="36885" grpId="0" animBg="1"/>
      <p:bldP spid="36886" grpId="0" animBg="1"/>
      <p:bldP spid="36887" grpId="0" animBg="1"/>
      <p:bldP spid="368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uoc do cac nuoc thanh vien ASEAN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09800" y="64611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Lược đồ các nước thành viên ASEAN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0"/>
            <a:ext cx="853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iệp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sở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0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này</a:t>
            </a:r>
            <a:endParaRPr lang="en-US" altLang="en-US" sz="3000" dirty="0" smtClean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43000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1143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76962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4770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2578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0386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8194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16002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3810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ASEAN 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triển</a:t>
            </a:r>
            <a:endParaRPr lang="en-US" altLang="en-US" sz="3000" b="1" i="1" dirty="0" smtClean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12192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19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572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8288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2004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45720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59436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73152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1" grpId="0" animBg="1"/>
      <p:bldP spid="38932" grpId="0" animBg="1"/>
      <p:bldP spid="38933" grpId="0" animBg="1"/>
      <p:bldP spid="38934" grpId="0" animBg="1"/>
      <p:bldP spid="38935" grpId="0" animBg="1"/>
      <p:bldP spid="389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d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32766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AutoShape 6"/>
          <p:cNvSpPr>
            <a:spLocks noChangeArrowheads="1"/>
          </p:cNvSpPr>
          <p:nvPr/>
        </p:nvSpPr>
        <p:spPr bwMode="auto">
          <a:xfrm>
            <a:off x="1295400" y="3067050"/>
            <a:ext cx="1952625" cy="35623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2971800" y="3733800"/>
            <a:ext cx="5181600" cy="2057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1828800" y="3352800"/>
            <a:ext cx="771525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276600"/>
            <a:ext cx="8366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200400"/>
            <a:ext cx="585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BabyBear-Foo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28600"/>
            <a:ext cx="1312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BabyBear-Foo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19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Copy of hd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47663"/>
            <a:ext cx="5984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Copy of hd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2900"/>
            <a:ext cx="5984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02 - Love is blu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713288"/>
            <a:ext cx="87312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b3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410200" y="5943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4876800" y="6096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55" fill="hold"/>
                                        <p:tgtEl>
                                          <p:spTgt spid="39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685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Thành lập ngày 8/8/1967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Luoc do cac nuoc thanh vien ASEAN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8" y="1493837"/>
            <a:ext cx="8305800" cy="49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176818" y="6454301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Lược đồ các nước thành viên ASEAN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5508" y="71011"/>
            <a:ext cx="8541224" cy="14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</a:rPr>
              <a:t> Nam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nhập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? </a:t>
            </a:r>
            <a:r>
              <a:rPr lang="en-US" altLang="en-US" sz="280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nhập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</a:rPr>
              <a:t> Nam? </a:t>
            </a:r>
            <a:r>
              <a:rPr lang="en-US" altLang="en-US" sz="2800" dirty="0" err="1">
                <a:solidFill>
                  <a:srgbClr val="FF0000"/>
                </a:solidFill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chưa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viên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ASEAN?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609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8/8/1967</a:t>
            </a:r>
            <a:r>
              <a:rPr lang="en-US" alt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248086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nhập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28/7/1995.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65087"/>
            <a:ext cx="838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hãy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Hiệp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Đông</a:t>
            </a:r>
            <a:r>
              <a:rPr lang="en-US" altLang="en-US" dirty="0">
                <a:solidFill>
                  <a:srgbClr val="FF0000"/>
                </a:solidFill>
              </a:rPr>
              <a:t> Nam </a:t>
            </a:r>
            <a:r>
              <a:rPr lang="en-US" altLang="en-US" dirty="0" smtClean="0">
                <a:solidFill>
                  <a:srgbClr val="FF0000"/>
                </a:solidFill>
              </a:rPr>
              <a:t>Á </a:t>
            </a:r>
            <a:r>
              <a:rPr lang="en-US" altLang="en-US" dirty="0" err="1" smtClean="0">
                <a:solidFill>
                  <a:srgbClr val="FF0000"/>
                </a:solidFill>
              </a:rPr>
              <a:t>là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gì</a:t>
            </a:r>
            <a:r>
              <a:rPr lang="en-US" altLang="en-US" dirty="0" smtClean="0">
                <a:solidFill>
                  <a:srgbClr val="FF0000"/>
                </a:solidFill>
              </a:rPr>
              <a:t>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2534" name="Picture 7" descr="69629-10TDASEAN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9050"/>
            <a:ext cx="8382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295400" y="63246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                    HỘI NGHỊ CẤP CAO ASEAN 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11607740"/>
              </p:ext>
            </p:extLst>
          </p:nvPr>
        </p:nvGraphicFramePr>
        <p:xfrm>
          <a:off x="228600" y="762000"/>
          <a:ext cx="8686800" cy="5997576"/>
        </p:xfrm>
        <a:graphic>
          <a:graphicData uri="http://schemas.openxmlformats.org/drawingml/2006/table">
            <a:tbl>
              <a:tblPr/>
              <a:tblGrid>
                <a:gridCol w="2362200"/>
                <a:gridCol w="3276600"/>
                <a:gridCol w="3048000"/>
              </a:tblGrid>
              <a:tr h="52711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73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43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70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580" name="Group 28"/>
          <p:cNvGrpSpPr>
            <a:grpSpLocks/>
          </p:cNvGrpSpPr>
          <p:nvPr/>
        </p:nvGrpSpPr>
        <p:grpSpPr bwMode="auto">
          <a:xfrm>
            <a:off x="304800" y="911226"/>
            <a:ext cx="8610600" cy="5672247"/>
            <a:chOff x="192" y="768"/>
            <a:chExt cx="5376" cy="3381"/>
          </a:xfrm>
        </p:grpSpPr>
        <p:sp>
          <p:nvSpPr>
            <p:cNvPr id="23590" name="Text Box 29"/>
            <p:cNvSpPr txBox="1">
              <a:spLocks noChangeArrowheads="1"/>
            </p:cNvSpPr>
            <p:nvPr/>
          </p:nvSpPr>
          <p:spPr bwMode="auto">
            <a:xfrm>
              <a:off x="3748" y="2341"/>
              <a:ext cx="1820" cy="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900" b="1" dirty="0">
                  <a:latin typeface="Times New Roman" panose="02020603050405020304" pitchFamily="18" charset="0"/>
                </a:rPr>
                <a:t> 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vững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hoà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bình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an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ninh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ổn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khu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vực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xây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dựng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đồng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hòa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cùng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kinh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tế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3591" name="Group 30"/>
            <p:cNvGrpSpPr>
              <a:grpSpLocks/>
            </p:cNvGrpSpPr>
            <p:nvPr/>
          </p:nvGrpSpPr>
          <p:grpSpPr bwMode="auto">
            <a:xfrm>
              <a:off x="192" y="768"/>
              <a:ext cx="5328" cy="3381"/>
              <a:chOff x="192" y="768"/>
              <a:chExt cx="5328" cy="3381"/>
            </a:xfrm>
          </p:grpSpPr>
          <p:sp>
            <p:nvSpPr>
              <p:cNvPr id="23592" name="Text Box 31"/>
              <p:cNvSpPr txBox="1">
                <a:spLocks noChangeArrowheads="1"/>
              </p:cNvSpPr>
              <p:nvPr/>
            </p:nvSpPr>
            <p:spPr bwMode="auto">
              <a:xfrm>
                <a:off x="3601" y="1093"/>
                <a:ext cx="1727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   Liên kết về quân sự</a:t>
                </a:r>
              </a:p>
            </p:txBody>
          </p:sp>
          <p:sp>
            <p:nvSpPr>
              <p:cNvPr id="23593" name="Text Box 32"/>
              <p:cNvSpPr txBox="1">
                <a:spLocks noChangeArrowheads="1"/>
              </p:cNvSpPr>
              <p:nvPr/>
            </p:nvSpPr>
            <p:spPr bwMode="auto">
              <a:xfrm>
                <a:off x="598" y="768"/>
                <a:ext cx="9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Thời gian</a:t>
                </a:r>
              </a:p>
            </p:txBody>
          </p:sp>
          <p:sp>
            <p:nvSpPr>
              <p:cNvPr id="23594" name="Text Box 33"/>
              <p:cNvSpPr txBox="1">
                <a:spLocks noChangeArrowheads="1"/>
              </p:cNvSpPr>
              <p:nvPr/>
            </p:nvSpPr>
            <p:spPr bwMode="auto">
              <a:xfrm>
                <a:off x="2064" y="768"/>
                <a:ext cx="138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Hoàn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cảnh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sử</a:t>
                </a:r>
                <a:endParaRPr lang="en-US" altLang="en-US" sz="19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5" name="Text Box 34"/>
              <p:cNvSpPr txBox="1">
                <a:spLocks noChangeArrowheads="1"/>
              </p:cNvSpPr>
              <p:nvPr/>
            </p:nvSpPr>
            <p:spPr bwMode="auto">
              <a:xfrm>
                <a:off x="3844" y="768"/>
                <a:ext cx="162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Mục tiêu của hiệp hội</a:t>
                </a:r>
              </a:p>
            </p:txBody>
          </p:sp>
          <p:sp>
            <p:nvSpPr>
              <p:cNvPr id="23596" name="Text Box 35"/>
              <p:cNvSpPr txBox="1">
                <a:spLocks noChangeArrowheads="1"/>
              </p:cNvSpPr>
              <p:nvPr/>
            </p:nvSpPr>
            <p:spPr bwMode="auto">
              <a:xfrm>
                <a:off x="192" y="1285"/>
                <a:ext cx="13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Năm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1967</a:t>
                </a:r>
              </a:p>
            </p:txBody>
          </p:sp>
          <p:sp>
            <p:nvSpPr>
              <p:cNvPr id="23597" name="Text Box 36"/>
              <p:cNvSpPr txBox="1">
                <a:spLocks noChangeArrowheads="1"/>
              </p:cNvSpPr>
              <p:nvPr/>
            </p:nvSpPr>
            <p:spPr bwMode="auto">
              <a:xfrm>
                <a:off x="1728" y="1056"/>
                <a:ext cx="1920" cy="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Ba nước Đông Dương đang tiến hành cuộc chiến đấu giải phóng đất nước</a:t>
                </a:r>
              </a:p>
            </p:txBody>
          </p:sp>
          <p:sp>
            <p:nvSpPr>
              <p:cNvPr id="23598" name="Text Box 37"/>
              <p:cNvSpPr txBox="1">
                <a:spLocks noChangeArrowheads="1"/>
              </p:cNvSpPr>
              <p:nvPr/>
            </p:nvSpPr>
            <p:spPr bwMode="auto">
              <a:xfrm>
                <a:off x="192" y="1813"/>
                <a:ext cx="1488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Cuối thập niên 70, đầu 80</a:t>
                </a:r>
              </a:p>
            </p:txBody>
          </p:sp>
          <p:sp>
            <p:nvSpPr>
              <p:cNvPr id="23599" name="Text Box 38"/>
              <p:cNvSpPr txBox="1">
                <a:spLocks noChangeArrowheads="1"/>
              </p:cNvSpPr>
              <p:nvPr/>
            </p:nvSpPr>
            <p:spPr bwMode="auto">
              <a:xfrm>
                <a:off x="1728" y="1765"/>
                <a:ext cx="19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Các nước Đông Dương xây dựng kinh tế</a:t>
                </a:r>
              </a:p>
            </p:txBody>
          </p:sp>
          <p:sp>
            <p:nvSpPr>
              <p:cNvPr id="23600" name="Text Box 39"/>
              <p:cNvSpPr txBox="1">
                <a:spLocks noChangeArrowheads="1"/>
              </p:cNvSpPr>
              <p:nvPr/>
            </p:nvSpPr>
            <p:spPr bwMode="auto">
              <a:xfrm>
                <a:off x="3696" y="1700"/>
                <a:ext cx="1824" cy="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Xu hướng hợp tác kinh tế xuất hiện và ngày càng phát triển.</a:t>
                </a:r>
              </a:p>
            </p:txBody>
          </p:sp>
          <p:sp>
            <p:nvSpPr>
              <p:cNvPr id="23601" name="Text Box 40"/>
              <p:cNvSpPr txBox="1">
                <a:spLocks noChangeArrowheads="1"/>
              </p:cNvSpPr>
              <p:nvPr/>
            </p:nvSpPr>
            <p:spPr bwMode="auto">
              <a:xfrm>
                <a:off x="192" y="2736"/>
                <a:ext cx="13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Thập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niên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90</a:t>
                </a:r>
              </a:p>
            </p:txBody>
          </p:sp>
          <p:sp>
            <p:nvSpPr>
              <p:cNvPr id="23602" name="Text Box 41"/>
              <p:cNvSpPr txBox="1">
                <a:spLocks noChangeArrowheads="1"/>
              </p:cNvSpPr>
              <p:nvPr/>
            </p:nvSpPr>
            <p:spPr bwMode="auto">
              <a:xfrm>
                <a:off x="1697" y="2436"/>
                <a:ext cx="1920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>
                    <a:latin typeface="Times New Roman" panose="02020603050405020304" pitchFamily="18" charset="0"/>
                  </a:rPr>
                  <a:t>  Xu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thế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toàn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cầu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hóa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giao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lưu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giữa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nước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mở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rộng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quan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hệ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giữa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nước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khu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vực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cải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thiện</a:t>
                </a:r>
                <a:endParaRPr lang="en-US" altLang="en-US" sz="19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3" name="Text Box 42"/>
              <p:cNvSpPr txBox="1">
                <a:spLocks noChangeArrowheads="1"/>
              </p:cNvSpPr>
              <p:nvPr/>
            </p:nvSpPr>
            <p:spPr bwMode="auto">
              <a:xfrm>
                <a:off x="192" y="3470"/>
                <a:ext cx="13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12/1998</a:t>
                </a:r>
              </a:p>
            </p:txBody>
          </p:sp>
          <p:sp>
            <p:nvSpPr>
              <p:cNvPr id="23604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397"/>
                <a:ext cx="1920" cy="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nước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khu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vực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cùng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mong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muốn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để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phát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triển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kinh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tế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-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xã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hội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605" name="Text Box 44"/>
              <p:cNvSpPr txBox="1">
                <a:spLocks noChangeArrowheads="1"/>
              </p:cNvSpPr>
              <p:nvPr/>
            </p:nvSpPr>
            <p:spPr bwMode="auto">
              <a:xfrm>
                <a:off x="3744" y="3397"/>
                <a:ext cx="1776" cy="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>
                    <a:latin typeface="Times New Roman" panose="02020603050405020304" pitchFamily="18" charset="0"/>
                  </a:rPr>
                  <a:t>  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Đoàn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kết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vì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ASEAN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hòa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bình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ổn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phát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triển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đồng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đều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</p:grpSp>
      <p:sp>
        <p:nvSpPr>
          <p:cNvPr id="23581" name="Line 45"/>
          <p:cNvSpPr>
            <a:spLocks noChangeShapeType="1"/>
          </p:cNvSpPr>
          <p:nvPr/>
        </p:nvSpPr>
        <p:spPr bwMode="auto">
          <a:xfrm>
            <a:off x="2665413" y="762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46"/>
          <p:cNvSpPr>
            <a:spLocks noChangeShapeType="1"/>
          </p:cNvSpPr>
          <p:nvPr/>
        </p:nvSpPr>
        <p:spPr bwMode="auto">
          <a:xfrm>
            <a:off x="5759450" y="771525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47"/>
          <p:cNvSpPr>
            <a:spLocks noChangeShapeType="1"/>
          </p:cNvSpPr>
          <p:nvPr/>
        </p:nvSpPr>
        <p:spPr bwMode="auto">
          <a:xfrm>
            <a:off x="-1" y="1337328"/>
            <a:ext cx="92256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48"/>
          <p:cNvSpPr>
            <a:spLocks noChangeShapeType="1"/>
          </p:cNvSpPr>
          <p:nvPr/>
        </p:nvSpPr>
        <p:spPr bwMode="auto">
          <a:xfrm>
            <a:off x="0" y="250335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49"/>
          <p:cNvSpPr>
            <a:spLocks noChangeShapeType="1"/>
          </p:cNvSpPr>
          <p:nvPr/>
        </p:nvSpPr>
        <p:spPr bwMode="auto">
          <a:xfrm flipV="1">
            <a:off x="0" y="3523714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50"/>
          <p:cNvSpPr>
            <a:spLocks noChangeShapeType="1"/>
          </p:cNvSpPr>
          <p:nvPr/>
        </p:nvSpPr>
        <p:spPr bwMode="auto">
          <a:xfrm flipV="1">
            <a:off x="0" y="5257800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51"/>
          <p:cNvSpPr>
            <a:spLocks noChangeShapeType="1"/>
          </p:cNvSpPr>
          <p:nvPr/>
        </p:nvSpPr>
        <p:spPr bwMode="auto">
          <a:xfrm flipV="1">
            <a:off x="0" y="68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52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Text Box 53"/>
          <p:cNvSpPr txBox="1">
            <a:spLocks noChangeArrowheads="1"/>
          </p:cNvSpPr>
          <p:nvPr/>
        </p:nvSpPr>
        <p:spPr bwMode="auto">
          <a:xfrm>
            <a:off x="990600" y="762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ASEAN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1514</Words>
  <Application>Microsoft Office PowerPoint</Application>
  <PresentationFormat>On-screen Show (4:3)</PresentationFormat>
  <Paragraphs>157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Times New Roman</vt:lpstr>
      <vt:lpstr>VNI-Times</vt:lpstr>
      <vt:lpstr>.VnTimeH</vt:lpstr>
      <vt:lpstr>VNI-Timfani-Heavy</vt:lpstr>
      <vt:lpstr>VNI-Fato</vt:lpstr>
      <vt:lpstr>Default Design</vt:lpstr>
      <vt:lpstr>PowerPoint Presentation</vt:lpstr>
      <vt:lpstr>PowerPoint Presentation</vt:lpstr>
      <vt:lpstr>BÀI 17 : HIỆP HỘI CÁC NƯỚC ĐÔNG NAM Á (ASEAN)</vt:lpstr>
      <vt:lpstr>PowerPoint Presentation</vt:lpstr>
      <vt:lpstr>BÀI 17: HIỆP HỘI CÁC NƯỚC ĐÔNG NAM Á (ASEAN)</vt:lpstr>
      <vt:lpstr>PowerPoint Presentation</vt:lpstr>
      <vt:lpstr>BÀI 17: HIỆP HỘI CÁC NƯỚC ĐÔNG NAM Á (ASEAN)</vt:lpstr>
      <vt:lpstr>PowerPoint Presentation</vt:lpstr>
      <vt:lpstr>PowerPoint Presentation</vt:lpstr>
      <vt:lpstr>PowerPoint Presentation</vt:lpstr>
      <vt:lpstr>PowerPoint Presentation</vt:lpstr>
      <vt:lpstr>BÀI 17: HIỆP HỘI CÁC NƯỚC ĐÔNG NAM Á (ASEAN)</vt:lpstr>
      <vt:lpstr>PowerPoint Presentation</vt:lpstr>
      <vt:lpstr>BÀI 17: HIỆP HỘI CÁC NƯỚC ĐÔNG NAM Á (ASEAN)</vt:lpstr>
      <vt:lpstr>PowerPoint Presentation</vt:lpstr>
      <vt:lpstr>PowerPoint Presentation</vt:lpstr>
      <vt:lpstr>PowerPoint Presentation</vt:lpstr>
      <vt:lpstr>BÀI 17 : HIỆP HỘI CÁC NƯỚC ĐÔNG NAM Á (ASEAN)</vt:lpstr>
      <vt:lpstr>Dựa vào kiến thức đã học và kết hợp quan sát lược đồ em hãy cho biết các nước Đông Nam Á có những điều kiện thuận lợi gì để hợp tác phát triển kinh tế?</vt:lpstr>
      <vt:lpstr>BÀI 17: HIỆP HỘI CÁC NƯỚC ĐÔNG NAM Á (ASEAN)</vt:lpstr>
      <vt:lpstr>PowerPoint Presentation</vt:lpstr>
      <vt:lpstr>PowerPoint Presentation</vt:lpstr>
      <vt:lpstr>Sự hợp tác để phát triển kinh tế giữa các nước ASEAN được biểu hiện như thế nào? </vt:lpstr>
      <vt:lpstr>PowerPoint Presentation</vt:lpstr>
      <vt:lpstr>PowerPoint Presentation</vt:lpstr>
      <vt:lpstr>PowerPoint Presentation</vt:lpstr>
      <vt:lpstr>BÀI 17: HIỆP HỘI CÁC NƯỚC ĐÔNG NAM Á (ASEAN)</vt:lpstr>
      <vt:lpstr>PowerPoint Presentation</vt:lpstr>
      <vt:lpstr>PowerPoint Presentation</vt:lpstr>
      <vt:lpstr>PowerPoint Presentation</vt:lpstr>
      <vt:lpstr>PowerPoint Presentation</vt:lpstr>
      <vt:lpstr>Bên cạnh những thành tựu vào những năm 90 của thế kỷ XX các nước ASEAN gặp những khó khăn gì?</vt:lpstr>
      <vt:lpstr>BÀI 17 : HIỆP HỘI CÁC NƯỚC ĐÔNG NAM Á (ASEAN)</vt:lpstr>
      <vt:lpstr>PowerPoint Presentation</vt:lpstr>
      <vt:lpstr>PowerPoint Presentation</vt:lpstr>
      <vt:lpstr>BÀI 17 : HIỆP HỘI CÁC NƯỚC ĐÔNG NAM Á (ASEAN)</vt:lpstr>
      <vt:lpstr>PowerPoint Presentation</vt:lpstr>
      <vt:lpstr>PowerPoint Presentation</vt:lpstr>
      <vt:lpstr>Câu 1: Đây là mục tiêu của những năm đầu của ASEAN</vt:lpstr>
      <vt:lpstr>Câu 2: Đây là tên của một thành phố mà trụ sở ASEAN đặt ở thành phố này</vt:lpstr>
      <vt:lpstr>Câu 3: Điều mà các nước thành viên của ASEAN  đều mong muốn để cùng nhau phát triển</vt:lpstr>
      <vt:lpstr>PowerPoint Presentation</vt:lpstr>
    </vt:vector>
  </TitlesOfParts>
  <Company>La 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 Nhon</dc:creator>
  <cp:lastModifiedBy>Banh Bao</cp:lastModifiedBy>
  <cp:revision>96</cp:revision>
  <dcterms:created xsi:type="dcterms:W3CDTF">2011-01-18T17:32:32Z</dcterms:created>
  <dcterms:modified xsi:type="dcterms:W3CDTF">2021-01-29T23:24:28Z</dcterms:modified>
</cp:coreProperties>
</file>