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8" r:id="rId2"/>
    <p:sldId id="257" r:id="rId3"/>
    <p:sldId id="305" r:id="rId4"/>
    <p:sldId id="289" r:id="rId5"/>
    <p:sldId id="290" r:id="rId6"/>
    <p:sldId id="258" r:id="rId7"/>
    <p:sldId id="259" r:id="rId8"/>
    <p:sldId id="261" r:id="rId9"/>
    <p:sldId id="307" r:id="rId10"/>
    <p:sldId id="293" r:id="rId11"/>
    <p:sldId id="294" r:id="rId12"/>
    <p:sldId id="300" r:id="rId13"/>
    <p:sldId id="262" r:id="rId14"/>
    <p:sldId id="263" r:id="rId15"/>
    <p:sldId id="264" r:id="rId16"/>
    <p:sldId id="302" r:id="rId17"/>
    <p:sldId id="296" r:id="rId18"/>
    <p:sldId id="297" r:id="rId19"/>
    <p:sldId id="298" r:id="rId20"/>
    <p:sldId id="303" r:id="rId21"/>
    <p:sldId id="269" r:id="rId22"/>
    <p:sldId id="304" r:id="rId23"/>
    <p:sldId id="266" r:id="rId24"/>
    <p:sldId id="271" r:id="rId25"/>
    <p:sldId id="273" r:id="rId26"/>
    <p:sldId id="276" r:id="rId27"/>
    <p:sldId id="275" r:id="rId28"/>
    <p:sldId id="278" r:id="rId29"/>
    <p:sldId id="279" r:id="rId30"/>
    <p:sldId id="280" r:id="rId31"/>
    <p:sldId id="306" r:id="rId32"/>
    <p:sldId id="283" r:id="rId33"/>
    <p:sldId id="285" r:id="rId34"/>
    <p:sldId id="284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B167F-81F3-4692-9AE6-A2DA56D95E6A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C7280-8E6D-4991-BB5F-8940F866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5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7280-8E6D-4991-BB5F-8940F866E4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5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7DC2-118C-4432-9E6A-596F7C0A9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14883-9624-4031-A76E-B4DCC4F60AF8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B4843-5D13-44BF-A32D-B012335C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239000" cy="769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 b="1" i="1">
              <a:solidFill>
                <a:srgbClr val="FF0000"/>
              </a:solidFill>
              <a:latin typeface="VNI-Timfani-Heavy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-5181600"/>
            <a:ext cx="1295400" cy="3429000"/>
            <a:chOff x="624" y="4848"/>
            <a:chExt cx="816" cy="2160"/>
          </a:xfrm>
        </p:grpSpPr>
        <p:sp>
          <p:nvSpPr>
            <p:cNvPr id="2133" name="Oval 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4" name="Freeform 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038600" y="-5029200"/>
            <a:ext cx="1295400" cy="2743200"/>
            <a:chOff x="624" y="4848"/>
            <a:chExt cx="816" cy="2160"/>
          </a:xfrm>
        </p:grpSpPr>
        <p:sp>
          <p:nvSpPr>
            <p:cNvPr id="2131" name="Oval 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2" name="Freeform 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248400" y="-4800600"/>
            <a:ext cx="1295400" cy="3962400"/>
            <a:chOff x="624" y="4848"/>
            <a:chExt cx="816" cy="2160"/>
          </a:xfrm>
        </p:grpSpPr>
        <p:sp>
          <p:nvSpPr>
            <p:cNvPr id="2129" name="Oval 1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56078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" name="Freeform 1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181600" y="-3810000"/>
            <a:ext cx="1676400" cy="3962400"/>
            <a:chOff x="624" y="4848"/>
            <a:chExt cx="816" cy="2160"/>
          </a:xfrm>
        </p:grpSpPr>
        <p:sp>
          <p:nvSpPr>
            <p:cNvPr id="2127" name="Oval 1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FF00">
                <a:alpha val="56078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8" name="Freeform 1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524000" y="-7696200"/>
            <a:ext cx="1905000" cy="3429000"/>
            <a:chOff x="624" y="4848"/>
            <a:chExt cx="816" cy="2160"/>
          </a:xfrm>
        </p:grpSpPr>
        <p:sp>
          <p:nvSpPr>
            <p:cNvPr id="2125" name="Oval 16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6" name="Freeform 17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895600" y="-3962400"/>
            <a:ext cx="1981200" cy="3886200"/>
            <a:chOff x="624" y="4848"/>
            <a:chExt cx="816" cy="2160"/>
          </a:xfrm>
        </p:grpSpPr>
        <p:sp>
          <p:nvSpPr>
            <p:cNvPr id="2123" name="Oval 19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4" name="Freeform 20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010400" y="-7924800"/>
            <a:ext cx="1600200" cy="3200400"/>
            <a:chOff x="624" y="4848"/>
            <a:chExt cx="816" cy="2160"/>
          </a:xfrm>
        </p:grpSpPr>
        <p:sp>
          <p:nvSpPr>
            <p:cNvPr id="2121" name="Oval 22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2" name="Freeform 23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-152400" y="-8001000"/>
            <a:ext cx="1828800" cy="3429000"/>
            <a:chOff x="624" y="4848"/>
            <a:chExt cx="816" cy="2160"/>
          </a:xfrm>
        </p:grpSpPr>
        <p:sp>
          <p:nvSpPr>
            <p:cNvPr id="2119" name="Oval 25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72156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0" name="Freeform 26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562600" y="-8305800"/>
            <a:ext cx="1447800" cy="2819400"/>
            <a:chOff x="624" y="4848"/>
            <a:chExt cx="816" cy="2160"/>
          </a:xfrm>
        </p:grpSpPr>
        <p:sp>
          <p:nvSpPr>
            <p:cNvPr id="2117" name="Oval 28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8" name="Freeform 29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620000" y="-4343400"/>
            <a:ext cx="1447800" cy="3657600"/>
            <a:chOff x="624" y="4848"/>
            <a:chExt cx="816" cy="2160"/>
          </a:xfrm>
        </p:grpSpPr>
        <p:sp>
          <p:nvSpPr>
            <p:cNvPr id="2115" name="Oval 31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6" name="Freeform 32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6781800" y="-5867400"/>
            <a:ext cx="1066800" cy="2819400"/>
            <a:chOff x="624" y="4848"/>
            <a:chExt cx="816" cy="2160"/>
          </a:xfrm>
        </p:grpSpPr>
        <p:sp>
          <p:nvSpPr>
            <p:cNvPr id="2113" name="Oval 3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4" name="Freeform 3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1600200" y="-5715000"/>
            <a:ext cx="1600200" cy="3200400"/>
            <a:chOff x="624" y="4848"/>
            <a:chExt cx="816" cy="2160"/>
          </a:xfrm>
        </p:grpSpPr>
        <p:sp>
          <p:nvSpPr>
            <p:cNvPr id="2111" name="Oval 3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2" name="Freeform 3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1981200" y="-3733800"/>
            <a:ext cx="1371600" cy="3124200"/>
            <a:chOff x="624" y="4848"/>
            <a:chExt cx="816" cy="2160"/>
          </a:xfrm>
        </p:grpSpPr>
        <p:sp>
          <p:nvSpPr>
            <p:cNvPr id="2109" name="Oval 4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FF00">
                <a:alpha val="56078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0" name="Freeform 4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5105400" y="-4724400"/>
            <a:ext cx="1828800" cy="3429000"/>
            <a:chOff x="624" y="4848"/>
            <a:chExt cx="816" cy="2160"/>
          </a:xfrm>
        </p:grpSpPr>
        <p:sp>
          <p:nvSpPr>
            <p:cNvPr id="2107" name="Oval 4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8" name="Freeform 4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7848600" y="-6705600"/>
            <a:ext cx="1828800" cy="3962400"/>
            <a:chOff x="624" y="4848"/>
            <a:chExt cx="816" cy="2160"/>
          </a:xfrm>
        </p:grpSpPr>
        <p:sp>
          <p:nvSpPr>
            <p:cNvPr id="2105" name="Oval 46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99CC">
                <a:alpha val="54901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6" name="Freeform 47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-457200" y="-4876800"/>
            <a:ext cx="1828800" cy="4800600"/>
            <a:chOff x="624" y="4848"/>
            <a:chExt cx="816" cy="2160"/>
          </a:xfrm>
        </p:grpSpPr>
        <p:sp>
          <p:nvSpPr>
            <p:cNvPr id="2103" name="Oval 49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4" name="Freeform 50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-685800" y="-7010400"/>
            <a:ext cx="1600200" cy="3124200"/>
            <a:chOff x="624" y="4848"/>
            <a:chExt cx="816" cy="2160"/>
          </a:xfrm>
        </p:grpSpPr>
        <p:sp>
          <p:nvSpPr>
            <p:cNvPr id="2101" name="Oval 52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2" name="Freeform 53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5181600" y="-6858000"/>
            <a:ext cx="1600200" cy="5334000"/>
            <a:chOff x="624" y="4848"/>
            <a:chExt cx="816" cy="2160"/>
          </a:xfrm>
        </p:grpSpPr>
        <p:sp>
          <p:nvSpPr>
            <p:cNvPr id="2099" name="Oval 55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0" name="Freeform 56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3048000" y="-6400800"/>
            <a:ext cx="1676400" cy="3505200"/>
            <a:chOff x="624" y="4848"/>
            <a:chExt cx="816" cy="2160"/>
          </a:xfrm>
        </p:grpSpPr>
        <p:sp>
          <p:nvSpPr>
            <p:cNvPr id="2097" name="Oval 58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8" name="Freeform 59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60"/>
          <p:cNvGrpSpPr>
            <a:grpSpLocks/>
          </p:cNvGrpSpPr>
          <p:nvPr/>
        </p:nvGrpSpPr>
        <p:grpSpPr bwMode="auto">
          <a:xfrm>
            <a:off x="838200" y="-3733800"/>
            <a:ext cx="2057400" cy="3657600"/>
            <a:chOff x="624" y="4848"/>
            <a:chExt cx="816" cy="2160"/>
          </a:xfrm>
        </p:grpSpPr>
        <p:sp>
          <p:nvSpPr>
            <p:cNvPr id="2095" name="Oval 61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6" name="Freeform 62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3581400" y="-8001000"/>
            <a:ext cx="1828800" cy="4114800"/>
            <a:chOff x="624" y="4848"/>
            <a:chExt cx="816" cy="2160"/>
          </a:xfrm>
        </p:grpSpPr>
        <p:sp>
          <p:nvSpPr>
            <p:cNvPr id="2093" name="Oval 6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72156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4" name="Freeform 6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2895600" y="-6248400"/>
            <a:ext cx="914400" cy="2209800"/>
            <a:chOff x="624" y="4848"/>
            <a:chExt cx="816" cy="2160"/>
          </a:xfrm>
        </p:grpSpPr>
        <p:sp>
          <p:nvSpPr>
            <p:cNvPr id="2091" name="Oval 6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2" name="Freeform 6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5257800" y="-2895600"/>
            <a:ext cx="762000" cy="2057400"/>
            <a:chOff x="624" y="4848"/>
            <a:chExt cx="816" cy="2160"/>
          </a:xfrm>
        </p:grpSpPr>
        <p:sp>
          <p:nvSpPr>
            <p:cNvPr id="2089" name="Oval 7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0" name="Freeform 7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1752600" y="-2362200"/>
            <a:ext cx="762000" cy="1600200"/>
            <a:chOff x="624" y="4848"/>
            <a:chExt cx="816" cy="2160"/>
          </a:xfrm>
        </p:grpSpPr>
        <p:sp>
          <p:nvSpPr>
            <p:cNvPr id="2087" name="Oval 7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88" name="Freeform 7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123" name="Text Box 75"/>
          <p:cNvSpPr txBox="1">
            <a:spLocks noChangeArrowheads="1"/>
          </p:cNvSpPr>
          <p:nvPr/>
        </p:nvSpPr>
        <p:spPr bwMode="auto">
          <a:xfrm>
            <a:off x="304800" y="381000"/>
            <a:ext cx="8534400" cy="2370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cs typeface="Arial" pitchFamily="34" charset="0"/>
              </a:rPr>
              <a:t>TRƯỜNG THCS 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cs typeface="Arial" pitchFamily="34" charset="0"/>
              </a:rPr>
              <a:t>Địa lí 8</a:t>
            </a:r>
            <a:endParaRPr lang="en-US" sz="3200" b="1" i="1">
              <a:solidFill>
                <a:srgbClr val="FF0000"/>
              </a:solidFill>
              <a:cs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i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30124" name="Text Box 76"/>
          <p:cNvSpPr txBox="1">
            <a:spLocks noChangeArrowheads="1"/>
          </p:cNvSpPr>
          <p:nvPr/>
        </p:nvSpPr>
        <p:spPr bwMode="auto">
          <a:xfrm>
            <a:off x="0" y="2362200"/>
            <a:ext cx="914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sz="6600">
              <a:solidFill>
                <a:srgbClr val="FF3300"/>
              </a:solidFill>
              <a:latin typeface="VNI-Fato"/>
              <a:cs typeface="Arial" pitchFamily="34" charset="0"/>
            </a:endParaRPr>
          </a:p>
        </p:txBody>
      </p:sp>
      <p:sp>
        <p:nvSpPr>
          <p:cNvPr id="2077" name="WordArt 78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51054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70195"/>
                  </a:srgbClr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78" name="WordArt 79"/>
          <p:cNvSpPr>
            <a:spLocks noChangeArrowheads="1" noChangeShapeType="1" noTextEdit="1"/>
          </p:cNvSpPr>
          <p:nvPr/>
        </p:nvSpPr>
        <p:spPr bwMode="auto">
          <a:xfrm>
            <a:off x="2743200" y="3048000"/>
            <a:ext cx="4572000" cy="3048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439897"/>
              </a:avLst>
            </a:prstTxWarp>
          </a:bodyPr>
          <a:lstStyle/>
          <a:p>
            <a:pPr algn="ctr"/>
            <a:endParaRPr lang="en-US" sz="12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79" name="Group 80"/>
          <p:cNvGrpSpPr>
            <a:grpSpLocks/>
          </p:cNvGrpSpPr>
          <p:nvPr/>
        </p:nvGrpSpPr>
        <p:grpSpPr bwMode="auto">
          <a:xfrm>
            <a:off x="4038600" y="3505200"/>
            <a:ext cx="1828800" cy="2438400"/>
            <a:chOff x="397" y="0"/>
            <a:chExt cx="1680" cy="2112"/>
          </a:xfrm>
        </p:grpSpPr>
        <p:pic>
          <p:nvPicPr>
            <p:cNvPr id="2083" name="Picture 81" descr="Logo-BG&amp;DD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00"/>
              <a:ext cx="77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84" name="Group 82"/>
            <p:cNvGrpSpPr>
              <a:grpSpLocks/>
            </p:cNvGrpSpPr>
            <p:nvPr/>
          </p:nvGrpSpPr>
          <p:grpSpPr bwMode="auto">
            <a:xfrm>
              <a:off x="397" y="0"/>
              <a:ext cx="1680" cy="2112"/>
              <a:chOff x="397" y="0"/>
              <a:chExt cx="1680" cy="2112"/>
            </a:xfrm>
          </p:grpSpPr>
          <p:pic>
            <p:nvPicPr>
              <p:cNvPr id="2085" name="Picture 83" descr="hoa van trang tr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" y="1725"/>
                <a:ext cx="1680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6" name="Picture 84" descr="feu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2" y="0"/>
                <a:ext cx="544" cy="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80" name="Text Box 87"/>
          <p:cNvSpPr txBox="1">
            <a:spLocks noChangeArrowheads="1"/>
          </p:cNvSpPr>
          <p:nvPr/>
        </p:nvSpPr>
        <p:spPr bwMode="auto">
          <a:xfrm>
            <a:off x="1752600" y="2362200"/>
            <a:ext cx="5562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4400">
                <a:solidFill>
                  <a:srgbClr val="002060"/>
                </a:solidFill>
                <a:cs typeface="Times New Roman" pitchFamily="18" charset="0"/>
              </a:rPr>
              <a:t>Giáo viên : 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4400">
                <a:solidFill>
                  <a:srgbClr val="002060"/>
                </a:solidFill>
                <a:cs typeface="Times New Roman" pitchFamily="18" charset="0"/>
              </a:rPr>
              <a:t>Bùi Thị Trang</a:t>
            </a:r>
          </a:p>
        </p:txBody>
      </p:sp>
      <p:pic>
        <p:nvPicPr>
          <p:cNvPr id="2081" name="Picture 88" descr="EARTH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89" descr="EARTH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630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3" presetClass="emph" presetSubtype="0" fill="remove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3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105400"/>
            <a:ext cx="6477000" cy="503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cong nhan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206"/>
            <a:ext cx="4287486" cy="2875594"/>
          </a:xfrm>
        </p:spPr>
      </p:pic>
      <p:pic>
        <p:nvPicPr>
          <p:cNvPr id="1026" name="Picture 2" descr="D:\hinh mon dia\conh n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4343400" cy="3048000"/>
          </a:xfrm>
          <a:prstGeom prst="rect">
            <a:avLst/>
          </a:prstGeom>
          <a:noFill/>
        </p:spPr>
      </p:pic>
      <p:pic>
        <p:nvPicPr>
          <p:cNvPr id="1028" name="Picture 4" descr="D:\hinh mon dia\khai thac khoang s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4800600" cy="2971800"/>
          </a:xfrm>
          <a:prstGeom prst="rect">
            <a:avLst/>
          </a:prstGeom>
          <a:noFill/>
        </p:spPr>
      </p:pic>
      <p:pic>
        <p:nvPicPr>
          <p:cNvPr id="1030" name="Picture 6" descr="D:\hinh mon dia\tai nguyen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505200"/>
            <a:ext cx="4724400" cy="304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3663" y="2971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2971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hinh mon dia\cay cao 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514600"/>
            <a:ext cx="4343400" cy="1905000"/>
          </a:xfrm>
          <a:prstGeom prst="rect">
            <a:avLst/>
          </a:prstGeom>
          <a:noFill/>
        </p:spPr>
      </p:pic>
      <p:pic>
        <p:nvPicPr>
          <p:cNvPr id="5" name="Picture 8" descr="D:\hinh mon dia\cay caph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2466975"/>
          </a:xfrm>
          <a:prstGeom prst="rect">
            <a:avLst/>
          </a:prstGeom>
          <a:noFill/>
        </p:spPr>
      </p:pic>
      <p:pic>
        <p:nvPicPr>
          <p:cNvPr id="7" name="Picture 7" descr="D:\hinh mon dia\dau 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</p:spPr>
      </p:pic>
      <p:pic>
        <p:nvPicPr>
          <p:cNvPr id="9" name="Picture 5" descr="D:\hinh mon dia\lua ga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495800"/>
            <a:ext cx="4343400" cy="17049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8200" y="62439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37" y="3250555"/>
            <a:ext cx="452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62400"/>
            <a:ext cx="4419600" cy="253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18288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70%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60%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70%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90%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8194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2174838"/>
            <a:ext cx="8229600" cy="3886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-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Á có nguồn tài nguyên thiên nhiên phong phú, đa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dạng, là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 vực Đông dân, nguồn lao động dồi dào, rẻ tiền, thị trường tiêu thụ lớn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những điều kiện tự nhiên và xã hội thuận lợi cho sự tăng trưởng kinh tế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98350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4967" y="34962"/>
            <a:ext cx="8610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16: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ĐẶC ĐIỂM KINH TẾ KHU VỰC ĐÔNG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304799"/>
          <a:ext cx="8382000" cy="446532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28800"/>
                <a:gridCol w="965200"/>
                <a:gridCol w="1397000"/>
                <a:gridCol w="1397000"/>
                <a:gridCol w="1397000"/>
                <a:gridCol w="1397000"/>
              </a:tblGrid>
              <a:tr h="5181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IN-ĐÔ-NE-XI-A</a:t>
                      </a: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-13,2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MA-LAI-XI-A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-7,4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PHI-LIP-PIN</a:t>
                      </a: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- 0,6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  LAN</a:t>
                      </a: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VIỆT NAM</a:t>
                      </a: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5,8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XINGAPO</a:t>
                      </a: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0,1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80310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16.1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+mn-lt"/>
              </a:rPr>
              <a:t>Thảo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luận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nhóm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236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1990-1996</a:t>
            </a:r>
          </a:p>
          <a:p>
            <a:pPr>
              <a:buFont typeface="Arial" charset="0"/>
              <a:buChar char="•"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Font typeface="Arial" charset="0"/>
              <a:buChar char="•"/>
            </a:pP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Cho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</a:p>
          <a:p>
            <a:pPr>
              <a:buFont typeface="Arial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2667000"/>
            <a:ext cx="8534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1998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tăng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trưởng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b="1" baseline="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baseline="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baseline="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1998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4724400"/>
            <a:ext cx="85344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2000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tăng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trưởng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6%;  </a:t>
            </a:r>
            <a:r>
              <a:rPr lang="en-US" sz="2200" b="1" baseline="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baseline="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6%?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xét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mức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tăng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trưởng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3%)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304799"/>
          <a:ext cx="8382000" cy="446532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28800"/>
                <a:gridCol w="965200"/>
                <a:gridCol w="1397000"/>
                <a:gridCol w="1397000"/>
                <a:gridCol w="1397000"/>
                <a:gridCol w="1397000"/>
              </a:tblGrid>
              <a:tr h="5181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IN-ĐÔ-NE-XI-A</a:t>
                      </a: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-13,2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MA-LAI-XI-A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-7,4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PHI-LIP-PIN</a:t>
                      </a: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- 0,6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  LAN</a:t>
                      </a: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VIỆT NAM</a:t>
                      </a: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5,8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XINGAPO</a:t>
                      </a: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0,1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5979" y="4953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16.1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81000" y="295429"/>
            <a:ext cx="8534400" cy="2219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trưởng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Malaixia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Philippin,Việt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tưởng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In-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-xi-a,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Xingapo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un 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67200" cy="3676650"/>
          </a:xfrm>
        </p:spPr>
      </p:pic>
      <p:pic>
        <p:nvPicPr>
          <p:cNvPr id="1027" name="Picture 3" descr="D:\hinh mon dia\pic6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876800" cy="3657600"/>
          </a:xfrm>
          <a:prstGeom prst="rect">
            <a:avLst/>
          </a:prstGeom>
          <a:noFill/>
        </p:spPr>
      </p:pic>
      <p:pic>
        <p:nvPicPr>
          <p:cNvPr id="1028" name="Picture 4" descr="D:\hinh mon dia\T4-moi-tru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57600"/>
            <a:ext cx="4800600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3810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Bôxit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4102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hinh mon dia\o nhi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050"/>
            <a:ext cx="4572000" cy="3257550"/>
          </a:xfrm>
          <a:prstGeom prst="rect">
            <a:avLst/>
          </a:prstGeom>
          <a:noFill/>
        </p:spPr>
      </p:pic>
      <p:pic>
        <p:nvPicPr>
          <p:cNvPr id="5" name="Picture 5" descr="D:\hinh mon dia\o nhiem m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581400"/>
            <a:ext cx="4267200" cy="3276600"/>
          </a:xfrm>
          <a:prstGeom prst="rect">
            <a:avLst/>
          </a:prstGeom>
          <a:noFill/>
        </p:spPr>
      </p:pic>
      <p:pic>
        <p:nvPicPr>
          <p:cNvPr id="6" name="Picture 2" descr="D:\hinh mon dia\pic7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0"/>
            <a:ext cx="426720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4038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L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Malaixia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L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Inđônêxia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L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Philippin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510540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2895599"/>
          </a:xfrm>
        </p:spPr>
        <p:txBody>
          <a:bodyPr/>
          <a:lstStyle/>
          <a:p>
            <a:pPr lvl="0">
              <a:buFont typeface="Arial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-xi-a,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Malaixia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Philippin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Arial" charset="0"/>
              <a:buChar char="•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Xingapo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3581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3200" b="1" dirty="0" err="1" smtClean="0">
                <a:cs typeface="Times New Roman" pitchFamily="18" charset="0"/>
              </a:rPr>
              <a:t>Nguyên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nhân</a:t>
            </a:r>
            <a:r>
              <a:rPr lang="en-US" sz="3200" dirty="0" smtClean="0">
                <a:cs typeface="Times New Roman" pitchFamily="18" charset="0"/>
              </a:rPr>
              <a:t>: Do </a:t>
            </a:r>
            <a:r>
              <a:rPr lang="en-US" sz="3200" dirty="0" err="1" smtClean="0">
                <a:cs typeface="Times New Roman" pitchFamily="18" charset="0"/>
              </a:rPr>
              <a:t>cuộc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khủng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hoảng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tài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chính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năm</a:t>
            </a:r>
            <a:r>
              <a:rPr lang="en-US" sz="3200" dirty="0" smtClean="0">
                <a:cs typeface="Times New Roman" pitchFamily="18" charset="0"/>
              </a:rPr>
              <a:t> 1997 </a:t>
            </a:r>
            <a:r>
              <a:rPr lang="en-US" sz="3200" dirty="0" err="1" smtClean="0">
                <a:cs typeface="Times New Roman" pitchFamily="18" charset="0"/>
              </a:rPr>
              <a:t>tại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Thái</a:t>
            </a:r>
            <a:r>
              <a:rPr lang="en-US" sz="3200" dirty="0" smtClean="0">
                <a:cs typeface="Times New Roman" pitchFamily="18" charset="0"/>
              </a:rPr>
              <a:t> Lan, </a:t>
            </a:r>
            <a:r>
              <a:rPr lang="en-US" sz="3200" dirty="0" err="1" smtClean="0">
                <a:cs typeface="Times New Roman" pitchFamily="18" charset="0"/>
              </a:rPr>
              <a:t>áp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lực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nợ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nước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ngoài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quá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lớn</a:t>
            </a:r>
            <a:r>
              <a:rPr lang="en-US" sz="3200" dirty="0" smtClean="0">
                <a:cs typeface="Times New Roman" pitchFamily="18" charset="0"/>
              </a:rPr>
              <a:t> ( </a:t>
            </a:r>
            <a:r>
              <a:rPr lang="en-US" sz="3200" dirty="0" err="1" smtClean="0">
                <a:cs typeface="Times New Roman" pitchFamily="18" charset="0"/>
              </a:rPr>
              <a:t>Thái</a:t>
            </a:r>
            <a:r>
              <a:rPr lang="en-US" sz="3200" dirty="0" smtClean="0">
                <a:cs typeface="Times New Roman" pitchFamily="18" charset="0"/>
              </a:rPr>
              <a:t> Lan </a:t>
            </a:r>
            <a:r>
              <a:rPr lang="en-US" sz="3200" dirty="0" err="1" smtClean="0">
                <a:cs typeface="Times New Roman" pitchFamily="18" charset="0"/>
              </a:rPr>
              <a:t>nợ</a:t>
            </a:r>
            <a:r>
              <a:rPr lang="en-US" sz="3200" dirty="0" smtClean="0">
                <a:cs typeface="Times New Roman" pitchFamily="18" charset="0"/>
              </a:rPr>
              <a:t> 62 </a:t>
            </a:r>
            <a:r>
              <a:rPr lang="en-US" sz="3200" dirty="0" err="1" smtClean="0">
                <a:cs typeface="Times New Roman" pitchFamily="18" charset="0"/>
              </a:rPr>
              <a:t>tỉ</a:t>
            </a:r>
            <a:r>
              <a:rPr lang="en-US" sz="3200" dirty="0" smtClean="0">
                <a:cs typeface="Times New Roman" pitchFamily="18" charset="0"/>
              </a:rPr>
              <a:t> USD), </a:t>
            </a:r>
            <a:r>
              <a:rPr lang="en-US" sz="3200" dirty="0" err="1" smtClean="0">
                <a:cs typeface="Times New Roman" pitchFamily="18" charset="0"/>
              </a:rPr>
              <a:t>các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nhà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đầu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tư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rút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vốn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khỏi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khu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vực</a:t>
            </a:r>
            <a:r>
              <a:rPr lang="en-US" sz="3200" dirty="0" smtClean="0">
                <a:cs typeface="Times New Roman" pitchFamily="18" charset="0"/>
              </a:rPr>
              <a:t>, </a:t>
            </a:r>
            <a:r>
              <a:rPr lang="en-US" sz="3200" dirty="0" err="1" smtClean="0">
                <a:cs typeface="Times New Roman" pitchFamily="18" charset="0"/>
              </a:rPr>
              <a:t>đồng</a:t>
            </a:r>
            <a:r>
              <a:rPr lang="en-US" sz="3200" dirty="0" smtClean="0">
                <a:cs typeface="Times New Roman" pitchFamily="18" charset="0"/>
              </a:rPr>
              <a:t> bath </a:t>
            </a:r>
            <a:r>
              <a:rPr lang="en-US" sz="3200" dirty="0" err="1" smtClean="0">
                <a:cs typeface="Times New Roman" pitchFamily="18" charset="0"/>
              </a:rPr>
              <a:t>Thái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bị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phá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giá</a:t>
            </a:r>
            <a:r>
              <a:rPr lang="en-US" sz="3200" dirty="0" smtClean="0">
                <a:cs typeface="Times New Roman" pitchFamily="18" charset="0"/>
              </a:rPr>
              <a:t> , </a:t>
            </a:r>
            <a:r>
              <a:rPr lang="en-US" sz="3200" dirty="0" err="1" smtClean="0">
                <a:cs typeface="Times New Roman" pitchFamily="18" charset="0"/>
              </a:rPr>
              <a:t>và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lan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ra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các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nước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trong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khu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vực</a:t>
            </a:r>
            <a:r>
              <a:rPr lang="en-US" sz="3200" dirty="0" smtClean="0">
                <a:cs typeface="Times New Roman" pitchFamily="18" charset="0"/>
              </a:rPr>
              <a:t> . </a:t>
            </a:r>
            <a:r>
              <a:rPr lang="en-US" sz="3200" dirty="0" err="1" smtClean="0">
                <a:cs typeface="Times New Roman" pitchFamily="18" charset="0"/>
              </a:rPr>
              <a:t>Việt</a:t>
            </a:r>
            <a:r>
              <a:rPr lang="en-US" sz="3200" dirty="0" smtClean="0">
                <a:cs typeface="Times New Roman" pitchFamily="18" charset="0"/>
              </a:rPr>
              <a:t> Nam </a:t>
            </a:r>
            <a:r>
              <a:rPr lang="en-US" sz="3200" dirty="0" err="1" smtClean="0">
                <a:cs typeface="Times New Roman" pitchFamily="18" charset="0"/>
              </a:rPr>
              <a:t>mức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tăng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trưởng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không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bị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ảnh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hưởng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nhiều</a:t>
            </a:r>
            <a:r>
              <a:rPr lang="en-US" sz="3200" dirty="0" smtClean="0">
                <a:cs typeface="Times New Roman" pitchFamily="18" charset="0"/>
              </a:rPr>
              <a:t> do </a:t>
            </a:r>
            <a:r>
              <a:rPr lang="en-US" sz="3200" dirty="0" err="1" smtClean="0">
                <a:cs typeface="Times New Roman" pitchFamily="18" charset="0"/>
              </a:rPr>
              <a:t>lúc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đó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nền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kinh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tế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nước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ta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chưa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quan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hệ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rộng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với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bên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ngoài</a:t>
            </a:r>
            <a:endParaRPr lang="en-US" sz="3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906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6%: In-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-xi-a,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Philippin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6%: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Malaixia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Xingapo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3352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-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@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@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 hình là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Xin-ga-po, Ma-lai-xia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8006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@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kinh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7137"/>
            <a:ext cx="8229600" cy="6158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78322"/>
              </p:ext>
            </p:extLst>
          </p:nvPr>
        </p:nvGraphicFramePr>
        <p:xfrm>
          <a:off x="381000" y="2419250"/>
          <a:ext cx="822959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99"/>
                <a:gridCol w="990600"/>
                <a:gridCol w="1143000"/>
                <a:gridCol w="1233246"/>
                <a:gridCol w="1011318"/>
                <a:gridCol w="1011318"/>
                <a:gridCol w="101131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QUỐC GIA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NGHIỆP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NGHIỆP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DICH VỤ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CAMPUCHIA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37,1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PHILIPPIN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31,1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52301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16.2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Á.(%)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99358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43" y="5562600"/>
            <a:ext cx="1066800" cy="815975"/>
          </a:xfrm>
          <a:prstGeom prst="rect">
            <a:avLst/>
          </a:prstGeom>
          <a:noFill/>
          <a:ln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4967" y="34962"/>
            <a:ext cx="8610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16: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ĐẶC ĐIỂM KINH TẾ KHU VỰC ĐÔNG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10" y="847609"/>
            <a:ext cx="8229600" cy="6662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331" y="137828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517" y="5761629"/>
            <a:ext cx="827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94465"/>
              </p:ext>
            </p:extLst>
          </p:nvPr>
        </p:nvGraphicFramePr>
        <p:xfrm>
          <a:off x="469710" y="2209279"/>
          <a:ext cx="8458200" cy="3506715"/>
        </p:xfrm>
        <a:graphic>
          <a:graphicData uri="http://schemas.openxmlformats.org/drawingml/2006/table">
            <a:tbl>
              <a:tblPr/>
              <a:tblGrid>
                <a:gridCol w="2036723"/>
                <a:gridCol w="1722477"/>
                <a:gridCol w="1644650"/>
                <a:gridCol w="1566823"/>
                <a:gridCol w="1487527"/>
              </a:tblGrid>
              <a:tr h="1219200"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Campuchia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Philippin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50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9,2%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a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767" y="5774517"/>
            <a:ext cx="818866" cy="818109"/>
          </a:xfrm>
          <a:prstGeom prst="rect">
            <a:avLst/>
          </a:prstGeom>
          <a:noFill/>
          <a:ln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3400" y="-20753"/>
            <a:ext cx="8610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16: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ĐẶC ĐIỂM KINH TẾ KHU VỰC ĐÔNG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2743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@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04800" y="992875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4967" y="34962"/>
            <a:ext cx="8610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16: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ĐẶC ĐIỂM KINH TẾ KHU VỰC ĐÔNG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anh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638800"/>
            <a:ext cx="1066800" cy="838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05" name="Group 57"/>
          <p:cNvGraphicFramePr>
            <a:graphicFrameLocks noGrp="1"/>
          </p:cNvGraphicFramePr>
          <p:nvPr>
            <p:ph/>
          </p:nvPr>
        </p:nvGraphicFramePr>
        <p:xfrm>
          <a:off x="152400" y="152401"/>
          <a:ext cx="8763000" cy="6407970"/>
        </p:xfrm>
        <a:graphic>
          <a:graphicData uri="http://schemas.openxmlformats.org/drawingml/2006/table">
            <a:tbl>
              <a:tblPr/>
              <a:tblGrid>
                <a:gridCol w="1888938"/>
                <a:gridCol w="3762644"/>
                <a:gridCol w="3111418"/>
              </a:tblGrid>
              <a:tr h="993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BỐ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 KIỆN PHÁT TRIỂN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94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5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2057400" y="1219200"/>
            <a:ext cx="373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.VnTime" pitchFamily="34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nghiêp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5867400" y="1295400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.VnTime" pitchFamily="34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1" grpId="0"/>
      <p:bldP spid="277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638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bố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anh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5562600"/>
            <a:ext cx="1028700" cy="93741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Nam Á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05" name="Group 5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37240158"/>
              </p:ext>
            </p:extLst>
          </p:nvPr>
        </p:nvGraphicFramePr>
        <p:xfrm>
          <a:off x="76200" y="152400"/>
          <a:ext cx="8915400" cy="6629400"/>
        </p:xfrm>
        <a:graphic>
          <a:graphicData uri="http://schemas.openxmlformats.org/drawingml/2006/table">
            <a:tbl>
              <a:tblPr/>
              <a:tblGrid>
                <a:gridCol w="1921789"/>
                <a:gridCol w="3828081"/>
                <a:gridCol w="316553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NGÀNH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PHÂN BỐ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ĐIỀU KIỆN PHÁT TRIỂN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04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2133600" y="914400"/>
            <a:ext cx="373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.VnTime" pitchFamily="34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nghiêp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5867400" y="914400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.VnTime" pitchFamily="34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.VnTime" pitchFamily="34" charset="0"/>
            </a:endParaRPr>
          </a:p>
        </p:txBody>
      </p:sp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5867400" y="2286000"/>
            <a:ext cx="289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.VnTime" pitchFamily="34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9" name="Text Box 61"/>
          <p:cNvSpPr txBox="1">
            <a:spLocks noChangeArrowheads="1"/>
          </p:cNvSpPr>
          <p:nvPr/>
        </p:nvSpPr>
        <p:spPr bwMode="auto">
          <a:xfrm>
            <a:off x="2133600" y="3581400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latin typeface=".VnTime" pitchFamily="34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Inđônêxia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5867400" y="3581400"/>
            <a:ext cx="297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 dirty="0">
                <a:latin typeface=".VnTime" pitchFamily="34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latin typeface=".VnTime" pitchFamily="34" charset="0"/>
              </a:rPr>
              <a:t>.</a:t>
            </a:r>
            <a:endParaRPr lang="en-US" sz="2000" dirty="0">
              <a:latin typeface=".VnTime" pitchFamily="34" charset="0"/>
            </a:endParaRPr>
          </a:p>
        </p:txBody>
      </p:sp>
      <p:sp>
        <p:nvSpPr>
          <p:cNvPr id="27711" name="Text Box 63"/>
          <p:cNvSpPr txBox="1">
            <a:spLocks noChangeArrowheads="1"/>
          </p:cNvSpPr>
          <p:nvPr/>
        </p:nvSpPr>
        <p:spPr bwMode="auto">
          <a:xfrm>
            <a:off x="2057400" y="4724400"/>
            <a:ext cx="373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 dirty="0">
                <a:latin typeface=".VnTime" pitchFamily="34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In-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-xi-a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Malaixia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Brunây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12" name="Text Box 64"/>
          <p:cNvSpPr txBox="1">
            <a:spLocks noChangeArrowheads="1"/>
          </p:cNvSpPr>
          <p:nvPr/>
        </p:nvSpPr>
        <p:spPr bwMode="auto">
          <a:xfrm>
            <a:off x="5791200" y="4572001"/>
            <a:ext cx="297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.VnTim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2286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Philippin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33600" y="5867400"/>
            <a:ext cx="350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57912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8" grpId="0"/>
      <p:bldP spid="27710" grpId="0"/>
      <p:bldP spid="27712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1" y="2180379"/>
            <a:ext cx="8229600" cy="304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@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@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78809" y="1028280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4967" y="34962"/>
            <a:ext cx="8610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16: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ĐẶC ĐIỂM KINH TẾ KHU VỰC ĐÔNG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4191000" cy="2819400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362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33528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495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28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28194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…………………………,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GDP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810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10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7153 C 0.01927 -0.10579 0.04688 -0.13981 0.0934 -0.19097 C 0.13993 -0.24213 0.23889 -0.34769 0.27135 -0.37824 C 0.30382 -0.4088 0.28559 -0.37454 0.28837 -0.3738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4191000" cy="1524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524000"/>
            <a:ext cx="4800600" cy="1524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miền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đ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800" y="1752600"/>
            <a:ext cx="1600200" cy="53340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2400" y="2362200"/>
            <a:ext cx="609600" cy="382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534400" cy="40386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ASEAN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ASEAN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ASEAN </a:t>
            </a:r>
          </a:p>
        </p:txBody>
      </p:sp>
      <p:pic>
        <p:nvPicPr>
          <p:cNvPr id="4" name="Picture 3" descr="carto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711474"/>
            <a:ext cx="2362200" cy="21317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609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990600" y="1828800"/>
            <a:ext cx="73976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HỌC KẾT THÚC</a:t>
            </a:r>
          </a:p>
          <a:p>
            <a:pPr algn="ctr"/>
            <a:r>
              <a:rPr lang="en-US" sz="54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KÍNH CHÀO QUÍ THẦY CÔ</a:t>
            </a:r>
          </a:p>
          <a:p>
            <a:pPr algn="ctr"/>
            <a:r>
              <a:rPr lang="en-US" sz="54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 CÁC EM HỌC SINH</a:t>
            </a:r>
            <a:endParaRPr lang="en-US" sz="5400" b="1" cap="none" spc="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5" descr="do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1992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:</a:t>
            </a:r>
          </a:p>
          <a:p>
            <a:pPr marL="342900" indent="-342900" algn="just">
              <a:buAutoNum type="alphaL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9812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KINH TẾ KHU VỰC ĐÔNG NAM Á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86600" cy="9906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7" descr="Cun_T9_9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648200"/>
            <a:ext cx="1447800" cy="1447800"/>
          </a:xfrm>
          <a:prstGeom prst="rect">
            <a:avLst/>
          </a:prstGeom>
          <a:noFill/>
        </p:spPr>
      </p:pic>
      <p:sp>
        <p:nvSpPr>
          <p:cNvPr id="18" name="Cloud Callout 17"/>
          <p:cNvSpPr/>
          <p:nvPr/>
        </p:nvSpPr>
        <p:spPr>
          <a:xfrm>
            <a:off x="1752600" y="1981200"/>
            <a:ext cx="5105400" cy="3124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1000" y="0"/>
            <a:ext cx="8610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16: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ĐẶC ĐIỂM KINH TẾ KHU VỰC ĐÔNG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438400" y="1828800"/>
            <a:ext cx="4953000" cy="2819400"/>
          </a:xfrm>
          <a:prstGeom prst="wedgeEllipseCallout">
            <a:avLst>
              <a:gd name="adj1" fmla="val -50872"/>
              <a:gd name="adj2" fmla="val 651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8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76736"/>
            <a:ext cx="8458200" cy="2895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-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Á có nguồn tài nguyên thiên nhiên phong phú, đa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dạng, là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 vực đ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dân, nguồn lao động dồi dào, rẻ tiền, thị trường tiêu thụ lớn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những điều kiện tự nhiên và xã hội thuận lợi cho sự tăng trưởng kinh tế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838200"/>
            <a:ext cx="8839200" cy="146115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4967" y="34962"/>
            <a:ext cx="8610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16: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ĐẶC ĐIỂM KINH TẾ KHU VỰC ĐÔNG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286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1941</Words>
  <Application>Microsoft Office PowerPoint</Application>
  <PresentationFormat>On-screen Show (4:3)</PresentationFormat>
  <Paragraphs>314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KHỞI ĐỘNG</vt:lpstr>
      <vt:lpstr>KHỞI ĐỘNG</vt:lpstr>
      <vt:lpstr>KHỞI ĐỘNG</vt:lpstr>
      <vt:lpstr>Câu 5: Đông Nam Á dân cư tập trung đông, có thuận lợi gì cho phát triển kinh tế?</vt:lpstr>
      <vt:lpstr>PowerPoint Presentation</vt:lpstr>
      <vt:lpstr>Chú ý: nội dung ghi bài là nội dung có chữ viết màu đỏ và có kí hiệu </vt:lpstr>
      <vt:lpstr> 1. Nền kinh tế phát triển khá nhanh, song chưa vững chắc?</vt:lpstr>
      <vt:lpstr> 1. Nền kinh tế phát triển khá nhanh, song chưa vững chắc?</vt:lpstr>
      <vt:lpstr>PowerPoint Presentation</vt:lpstr>
      <vt:lpstr>PowerPoint Presentation</vt:lpstr>
      <vt:lpstr>Khu vực Đông Nam Á cung cấp cho thế giới: 70% sản lượng thiếc, 60% gỗ xẻ, 70% dầu thực vật, 90% cao su… Vậy em có nhận xét gì về các ngành sản xuất và xuất khẩu của khu vực?</vt:lpstr>
      <vt:lpstr> 1. Nền kinh tế phát triển khá nhanh, song chưa vững chắc?</vt:lpstr>
      <vt:lpstr>PowerPoint Presentation</vt:lpstr>
      <vt:lpstr>Thảo luận nhóm</vt:lpstr>
      <vt:lpstr>PowerPoint Presentation</vt:lpstr>
      <vt:lpstr>\</vt:lpstr>
      <vt:lpstr>PowerPoint Presentation</vt:lpstr>
      <vt:lpstr>PowerPoint Presentation</vt:lpstr>
      <vt:lpstr>PowerPoint Presentation</vt:lpstr>
      <vt:lpstr> Nguyên nhân: Do cuộc khủng hoảng tài chính năm 1997 tại Thái Lan, áp lực nợ nước ngoài quá lớn ( Thái Lan nợ 62 tỉ USD), các nhà đầu tư rút vốn khỏi khu vực, đồng bath Thái bị phá giá , và lan ra các nước trong khu vực . Việt Nam mức tăng trưởng không bị ảnh hưởng nhiều do lúc đó nền kinh tế nước ta chưa quan hệ rộng với bên ngoài</vt:lpstr>
      <vt:lpstr>PowerPoint Presentation</vt:lpstr>
      <vt:lpstr> 1. Nền kinh tế phát triển khá nhanh, song chưa vững chắc?</vt:lpstr>
      <vt:lpstr>PowerPoint Presentation</vt:lpstr>
      <vt:lpstr>PowerPoint Presentation</vt:lpstr>
      <vt:lpstr>1. Nền kinh tế phát triển khá nhanh, song chưa vững chắc?</vt:lpstr>
      <vt:lpstr>PowerPoint Presentation</vt:lpstr>
      <vt:lpstr>PowerPoint Presentation</vt:lpstr>
      <vt:lpstr>PowerPoint Presentation</vt:lpstr>
      <vt:lpstr>PowerPoint Presentation</vt:lpstr>
      <vt:lpstr>1. Nền kinh tế phát triển khá nhanh, song chưa vững chắc?</vt:lpstr>
      <vt:lpstr>Nền kinh tế Đông Nam Á có các đặc điểm cơ bản: </vt:lpstr>
      <vt:lpstr>Cơ cấu kinh tế của phần lớn các nước Đông Nam Á vẫn thuộc nhóm các nước …………………………, vì tỉ trọng trong GDP của ngành dịch vụ và công nghiệp còn thấp </vt:lpstr>
      <vt:lpstr>Hãy ghép các câu sau cho phù hợp với đặc điểm của khu vực Đông Nam Á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Banh Bao</cp:lastModifiedBy>
  <cp:revision>205</cp:revision>
  <dcterms:created xsi:type="dcterms:W3CDTF">2012-01-04T15:35:55Z</dcterms:created>
  <dcterms:modified xsi:type="dcterms:W3CDTF">2021-01-29T23:22:55Z</dcterms:modified>
</cp:coreProperties>
</file>