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1" r:id="rId2"/>
    <p:sldId id="301" r:id="rId3"/>
    <p:sldId id="277" r:id="rId4"/>
    <p:sldId id="257" r:id="rId5"/>
    <p:sldId id="278" r:id="rId6"/>
    <p:sldId id="279" r:id="rId7"/>
    <p:sldId id="280" r:id="rId8"/>
    <p:sldId id="281" r:id="rId9"/>
    <p:sldId id="284" r:id="rId10"/>
    <p:sldId id="285" r:id="rId11"/>
    <p:sldId id="302" r:id="rId12"/>
    <p:sldId id="298" r:id="rId13"/>
    <p:sldId id="299" r:id="rId14"/>
    <p:sldId id="310" r:id="rId15"/>
    <p:sldId id="307" r:id="rId16"/>
    <p:sldId id="308" r:id="rId17"/>
    <p:sldId id="303" r:id="rId18"/>
    <p:sldId id="305" r:id="rId19"/>
    <p:sldId id="269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98263-8C6A-4C0E-A36E-B99382EAE3EF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B51D0-C441-4F96-845D-65B5B4007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0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3E9C6-7455-4061-9302-537F7A76F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6EF52-2959-4404-9F8E-1BBE4DE36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80956-6327-4090-B8E0-8B88156A5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03EDE25-00D0-4BA0-B027-07A617CB4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D30CD-5988-4855-A7D6-B3B9AEA8F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25D9E-170A-4879-B13F-5F3602304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26085-45EB-4F3E-A343-8B691AFFC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790DA-E3F9-4566-9E47-BE611F784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D64F1-FA4B-417D-BACA-7F313ED71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AE3F7-70E1-4C53-B947-D7F2EB924F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5FAB3-BC58-4398-A5A0-2E97D9142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3E37F-0F5B-4F9E-B751-B2E761B5E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602C984-793D-4C2A-A775-5408EB32A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audio" Target="nhac.MP3" TargetMode="Externa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1143000" y="5943600"/>
            <a:ext cx="7239000" cy="7699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4400" b="1" i="1">
              <a:solidFill>
                <a:srgbClr val="FF0000"/>
              </a:solidFill>
              <a:latin typeface="VNI-Timfani-Heavy"/>
              <a:cs typeface="Arial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0" y="-5181600"/>
            <a:ext cx="1295400" cy="3429000"/>
            <a:chOff x="624" y="4848"/>
            <a:chExt cx="816" cy="2160"/>
          </a:xfrm>
        </p:grpSpPr>
        <p:sp>
          <p:nvSpPr>
            <p:cNvPr id="2133" name="Oval 4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0000FF">
                <a:alpha val="72156"/>
              </a:srgbClr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34" name="Freeform 5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038600" y="-5029200"/>
            <a:ext cx="1295400" cy="2743200"/>
            <a:chOff x="624" y="4848"/>
            <a:chExt cx="816" cy="2160"/>
          </a:xfrm>
        </p:grpSpPr>
        <p:sp>
          <p:nvSpPr>
            <p:cNvPr id="2131" name="Oval 7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FF00FF">
                <a:alpha val="56078"/>
              </a:srgbClr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32" name="Freeform 8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248400" y="-4800600"/>
            <a:ext cx="1295400" cy="3962400"/>
            <a:chOff x="624" y="4848"/>
            <a:chExt cx="816" cy="2160"/>
          </a:xfrm>
        </p:grpSpPr>
        <p:sp>
          <p:nvSpPr>
            <p:cNvPr id="2129" name="Oval 10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FF6600">
                <a:alpha val="56078"/>
              </a:srgbClr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30" name="Freeform 11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5181600" y="-3810000"/>
            <a:ext cx="1676400" cy="3962400"/>
            <a:chOff x="624" y="4848"/>
            <a:chExt cx="816" cy="2160"/>
          </a:xfrm>
        </p:grpSpPr>
        <p:sp>
          <p:nvSpPr>
            <p:cNvPr id="2127" name="Oval 13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00FF00">
                <a:alpha val="56078"/>
              </a:srgbClr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28" name="Freeform 14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1524000" y="-7696200"/>
            <a:ext cx="1905000" cy="3429000"/>
            <a:chOff x="624" y="4848"/>
            <a:chExt cx="816" cy="2160"/>
          </a:xfrm>
        </p:grpSpPr>
        <p:sp>
          <p:nvSpPr>
            <p:cNvPr id="2125" name="Oval 16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00CCFF">
                <a:alpha val="72156"/>
              </a:srgbClr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26" name="Freeform 17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2895600" y="-3962400"/>
            <a:ext cx="1981200" cy="3886200"/>
            <a:chOff x="624" y="4848"/>
            <a:chExt cx="816" cy="2160"/>
          </a:xfrm>
        </p:grpSpPr>
        <p:sp>
          <p:nvSpPr>
            <p:cNvPr id="2123" name="Oval 19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FF00FF">
                <a:alpha val="56078"/>
              </a:srgbClr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24" name="Freeform 20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7010400" y="-7924800"/>
            <a:ext cx="1600200" cy="3200400"/>
            <a:chOff x="624" y="4848"/>
            <a:chExt cx="816" cy="2160"/>
          </a:xfrm>
        </p:grpSpPr>
        <p:sp>
          <p:nvSpPr>
            <p:cNvPr id="2121" name="Oval 22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9933FF">
                <a:alpha val="67058"/>
              </a:srgbClr>
            </a:solidFill>
            <a:ln w="9525">
              <a:solidFill>
                <a:srgbClr val="9933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22" name="Freeform 23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-152400" y="-8001000"/>
            <a:ext cx="1828800" cy="3429000"/>
            <a:chOff x="624" y="4848"/>
            <a:chExt cx="816" cy="2160"/>
          </a:xfrm>
        </p:grpSpPr>
        <p:sp>
          <p:nvSpPr>
            <p:cNvPr id="2119" name="Oval 25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FF6600">
                <a:alpha val="72156"/>
              </a:srgbClr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20" name="Freeform 26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5562600" y="-8305800"/>
            <a:ext cx="1447800" cy="2819400"/>
            <a:chOff x="624" y="4848"/>
            <a:chExt cx="816" cy="2160"/>
          </a:xfrm>
        </p:grpSpPr>
        <p:sp>
          <p:nvSpPr>
            <p:cNvPr id="2117" name="Oval 28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00CCFF">
                <a:alpha val="72156"/>
              </a:srgbClr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18" name="Freeform 29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30"/>
          <p:cNvGrpSpPr>
            <a:grpSpLocks/>
          </p:cNvGrpSpPr>
          <p:nvPr/>
        </p:nvGrpSpPr>
        <p:grpSpPr bwMode="auto">
          <a:xfrm>
            <a:off x="7620000" y="-4343400"/>
            <a:ext cx="1447800" cy="3657600"/>
            <a:chOff x="624" y="4848"/>
            <a:chExt cx="816" cy="2160"/>
          </a:xfrm>
        </p:grpSpPr>
        <p:sp>
          <p:nvSpPr>
            <p:cNvPr id="2115" name="Oval 31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FF00FF">
                <a:alpha val="56078"/>
              </a:srgbClr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16" name="Freeform 32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33"/>
          <p:cNvGrpSpPr>
            <a:grpSpLocks/>
          </p:cNvGrpSpPr>
          <p:nvPr/>
        </p:nvGrpSpPr>
        <p:grpSpPr bwMode="auto">
          <a:xfrm>
            <a:off x="6781800" y="-5867400"/>
            <a:ext cx="1066800" cy="2819400"/>
            <a:chOff x="624" y="4848"/>
            <a:chExt cx="816" cy="2160"/>
          </a:xfrm>
        </p:grpSpPr>
        <p:sp>
          <p:nvSpPr>
            <p:cNvPr id="2113" name="Oval 34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00CCFF">
                <a:alpha val="72156"/>
              </a:srgbClr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14" name="Freeform 35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36"/>
          <p:cNvGrpSpPr>
            <a:grpSpLocks/>
          </p:cNvGrpSpPr>
          <p:nvPr/>
        </p:nvGrpSpPr>
        <p:grpSpPr bwMode="auto">
          <a:xfrm>
            <a:off x="1600200" y="-5715000"/>
            <a:ext cx="1600200" cy="3200400"/>
            <a:chOff x="624" y="4848"/>
            <a:chExt cx="816" cy="2160"/>
          </a:xfrm>
        </p:grpSpPr>
        <p:sp>
          <p:nvSpPr>
            <p:cNvPr id="2111" name="Oval 37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9933FF">
                <a:alpha val="67058"/>
              </a:srgbClr>
            </a:solidFill>
            <a:ln w="9525">
              <a:solidFill>
                <a:srgbClr val="9933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12" name="Freeform 38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39"/>
          <p:cNvGrpSpPr>
            <a:grpSpLocks/>
          </p:cNvGrpSpPr>
          <p:nvPr/>
        </p:nvGrpSpPr>
        <p:grpSpPr bwMode="auto">
          <a:xfrm>
            <a:off x="1981200" y="-3733800"/>
            <a:ext cx="1371600" cy="3124200"/>
            <a:chOff x="624" y="4848"/>
            <a:chExt cx="816" cy="2160"/>
          </a:xfrm>
        </p:grpSpPr>
        <p:sp>
          <p:nvSpPr>
            <p:cNvPr id="2109" name="Oval 40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00FF00">
                <a:alpha val="56078"/>
              </a:srgbClr>
            </a:solidFill>
            <a:ln w="9525">
              <a:solidFill>
                <a:srgbClr val="99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10" name="Freeform 41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42"/>
          <p:cNvGrpSpPr>
            <a:grpSpLocks/>
          </p:cNvGrpSpPr>
          <p:nvPr/>
        </p:nvGrpSpPr>
        <p:grpSpPr bwMode="auto">
          <a:xfrm>
            <a:off x="5105400" y="-4724400"/>
            <a:ext cx="1828800" cy="3429000"/>
            <a:chOff x="624" y="4848"/>
            <a:chExt cx="816" cy="2160"/>
          </a:xfrm>
        </p:grpSpPr>
        <p:sp>
          <p:nvSpPr>
            <p:cNvPr id="2107" name="Oval 43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0000FF">
                <a:alpha val="50195"/>
              </a:srgbClr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08" name="Freeform 44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45"/>
          <p:cNvGrpSpPr>
            <a:grpSpLocks/>
          </p:cNvGrpSpPr>
          <p:nvPr/>
        </p:nvGrpSpPr>
        <p:grpSpPr bwMode="auto">
          <a:xfrm>
            <a:off x="7848600" y="-6705600"/>
            <a:ext cx="1828800" cy="3962400"/>
            <a:chOff x="624" y="4848"/>
            <a:chExt cx="816" cy="2160"/>
          </a:xfrm>
        </p:grpSpPr>
        <p:sp>
          <p:nvSpPr>
            <p:cNvPr id="2105" name="Oval 46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FF99CC">
                <a:alpha val="54901"/>
              </a:srgbClr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06" name="Freeform 47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48"/>
          <p:cNvGrpSpPr>
            <a:grpSpLocks/>
          </p:cNvGrpSpPr>
          <p:nvPr/>
        </p:nvGrpSpPr>
        <p:grpSpPr bwMode="auto">
          <a:xfrm>
            <a:off x="-457200" y="-4876800"/>
            <a:ext cx="1828800" cy="4800600"/>
            <a:chOff x="624" y="4848"/>
            <a:chExt cx="816" cy="2160"/>
          </a:xfrm>
        </p:grpSpPr>
        <p:sp>
          <p:nvSpPr>
            <p:cNvPr id="2103" name="Oval 49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00CCFF">
                <a:alpha val="72156"/>
              </a:srgbClr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04" name="Freeform 50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51"/>
          <p:cNvGrpSpPr>
            <a:grpSpLocks/>
          </p:cNvGrpSpPr>
          <p:nvPr/>
        </p:nvGrpSpPr>
        <p:grpSpPr bwMode="auto">
          <a:xfrm>
            <a:off x="-685800" y="-7010400"/>
            <a:ext cx="1600200" cy="3124200"/>
            <a:chOff x="624" y="4848"/>
            <a:chExt cx="816" cy="2160"/>
          </a:xfrm>
        </p:grpSpPr>
        <p:sp>
          <p:nvSpPr>
            <p:cNvPr id="2101" name="Oval 52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FF0066">
                <a:alpha val="56862"/>
              </a:srgbClr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02" name="Freeform 53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54"/>
          <p:cNvGrpSpPr>
            <a:grpSpLocks/>
          </p:cNvGrpSpPr>
          <p:nvPr/>
        </p:nvGrpSpPr>
        <p:grpSpPr bwMode="auto">
          <a:xfrm>
            <a:off x="5181600" y="-6858000"/>
            <a:ext cx="1600200" cy="5334000"/>
            <a:chOff x="624" y="4848"/>
            <a:chExt cx="816" cy="2160"/>
          </a:xfrm>
        </p:grpSpPr>
        <p:sp>
          <p:nvSpPr>
            <p:cNvPr id="2099" name="Oval 55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9933FF">
                <a:alpha val="67058"/>
              </a:srgbClr>
            </a:solidFill>
            <a:ln w="9525">
              <a:solidFill>
                <a:srgbClr val="9933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00" name="Freeform 56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57"/>
          <p:cNvGrpSpPr>
            <a:grpSpLocks/>
          </p:cNvGrpSpPr>
          <p:nvPr/>
        </p:nvGrpSpPr>
        <p:grpSpPr bwMode="auto">
          <a:xfrm>
            <a:off x="3048000" y="-6400800"/>
            <a:ext cx="1676400" cy="3505200"/>
            <a:chOff x="624" y="4848"/>
            <a:chExt cx="816" cy="2160"/>
          </a:xfrm>
        </p:grpSpPr>
        <p:sp>
          <p:nvSpPr>
            <p:cNvPr id="2097" name="Oval 58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00CCFF">
                <a:alpha val="72156"/>
              </a:srgbClr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98" name="Freeform 59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60"/>
          <p:cNvGrpSpPr>
            <a:grpSpLocks/>
          </p:cNvGrpSpPr>
          <p:nvPr/>
        </p:nvGrpSpPr>
        <p:grpSpPr bwMode="auto">
          <a:xfrm>
            <a:off x="838200" y="-3733800"/>
            <a:ext cx="2057400" cy="3657600"/>
            <a:chOff x="624" y="4848"/>
            <a:chExt cx="816" cy="2160"/>
          </a:xfrm>
        </p:grpSpPr>
        <p:sp>
          <p:nvSpPr>
            <p:cNvPr id="2095" name="Oval 61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FF0066">
                <a:alpha val="56862"/>
              </a:srgbClr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96" name="Freeform 62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63"/>
          <p:cNvGrpSpPr>
            <a:grpSpLocks/>
          </p:cNvGrpSpPr>
          <p:nvPr/>
        </p:nvGrpSpPr>
        <p:grpSpPr bwMode="auto">
          <a:xfrm>
            <a:off x="3581400" y="-8001000"/>
            <a:ext cx="1828800" cy="4114800"/>
            <a:chOff x="624" y="4848"/>
            <a:chExt cx="816" cy="2160"/>
          </a:xfrm>
        </p:grpSpPr>
        <p:sp>
          <p:nvSpPr>
            <p:cNvPr id="2093" name="Oval 64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FF6600">
                <a:alpha val="72156"/>
              </a:srgbClr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94" name="Freeform 65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66"/>
          <p:cNvGrpSpPr>
            <a:grpSpLocks/>
          </p:cNvGrpSpPr>
          <p:nvPr/>
        </p:nvGrpSpPr>
        <p:grpSpPr bwMode="auto">
          <a:xfrm>
            <a:off x="2895600" y="-6248400"/>
            <a:ext cx="914400" cy="2209800"/>
            <a:chOff x="624" y="4848"/>
            <a:chExt cx="816" cy="2160"/>
          </a:xfrm>
        </p:grpSpPr>
        <p:sp>
          <p:nvSpPr>
            <p:cNvPr id="2091" name="Oval 67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0000FF">
                <a:alpha val="50195"/>
              </a:srgbClr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92" name="Freeform 68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69"/>
          <p:cNvGrpSpPr>
            <a:grpSpLocks/>
          </p:cNvGrpSpPr>
          <p:nvPr/>
        </p:nvGrpSpPr>
        <p:grpSpPr bwMode="auto">
          <a:xfrm>
            <a:off x="5257800" y="-2895600"/>
            <a:ext cx="762000" cy="2057400"/>
            <a:chOff x="624" y="4848"/>
            <a:chExt cx="816" cy="2160"/>
          </a:xfrm>
        </p:grpSpPr>
        <p:sp>
          <p:nvSpPr>
            <p:cNvPr id="2089" name="Oval 70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00CCFF">
                <a:alpha val="72156"/>
              </a:srgbClr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90" name="Freeform 71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72"/>
          <p:cNvGrpSpPr>
            <a:grpSpLocks/>
          </p:cNvGrpSpPr>
          <p:nvPr/>
        </p:nvGrpSpPr>
        <p:grpSpPr bwMode="auto">
          <a:xfrm>
            <a:off x="1752600" y="-2362200"/>
            <a:ext cx="762000" cy="1600200"/>
            <a:chOff x="624" y="4848"/>
            <a:chExt cx="816" cy="2160"/>
          </a:xfrm>
        </p:grpSpPr>
        <p:sp>
          <p:nvSpPr>
            <p:cNvPr id="2087" name="Oval 73"/>
            <p:cNvSpPr>
              <a:spLocks noChangeArrowheads="1"/>
            </p:cNvSpPr>
            <p:nvPr/>
          </p:nvSpPr>
          <p:spPr bwMode="auto">
            <a:xfrm>
              <a:off x="624" y="4848"/>
              <a:ext cx="816" cy="1152"/>
            </a:xfrm>
            <a:prstGeom prst="ellipse">
              <a:avLst/>
            </a:prstGeom>
            <a:solidFill>
              <a:srgbClr val="FF0066">
                <a:alpha val="56862"/>
              </a:srgbClr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88" name="Freeform 74"/>
            <p:cNvSpPr>
              <a:spLocks/>
            </p:cNvSpPr>
            <p:nvPr/>
          </p:nvSpPr>
          <p:spPr bwMode="auto">
            <a:xfrm>
              <a:off x="960" y="6000"/>
              <a:ext cx="152" cy="1008"/>
            </a:xfrm>
            <a:custGeom>
              <a:avLst/>
              <a:gdLst>
                <a:gd name="T0" fmla="*/ 96 w 152"/>
                <a:gd name="T1" fmla="*/ 0 h 1008"/>
                <a:gd name="T2" fmla="*/ 48 w 152"/>
                <a:gd name="T3" fmla="*/ 384 h 1008"/>
                <a:gd name="T4" fmla="*/ 144 w 152"/>
                <a:gd name="T5" fmla="*/ 720 h 1008"/>
                <a:gd name="T6" fmla="*/ 0 w 152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008"/>
                <a:gd name="T14" fmla="*/ 152 w 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008">
                  <a:moveTo>
                    <a:pt x="96" y="0"/>
                  </a:moveTo>
                  <a:cubicBezTo>
                    <a:pt x="68" y="132"/>
                    <a:pt x="40" y="264"/>
                    <a:pt x="48" y="384"/>
                  </a:cubicBezTo>
                  <a:cubicBezTo>
                    <a:pt x="56" y="504"/>
                    <a:pt x="152" y="616"/>
                    <a:pt x="144" y="720"/>
                  </a:cubicBezTo>
                  <a:cubicBezTo>
                    <a:pt x="136" y="824"/>
                    <a:pt x="68" y="916"/>
                    <a:pt x="0" y="1008"/>
                  </a:cubicBezTo>
                </a:path>
              </a:pathLst>
            </a:custGeom>
            <a:noFill/>
            <a:ln w="95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0123" name="Text Box 75"/>
          <p:cNvSpPr txBox="1">
            <a:spLocks noChangeArrowheads="1"/>
          </p:cNvSpPr>
          <p:nvPr/>
        </p:nvSpPr>
        <p:spPr bwMode="auto">
          <a:xfrm>
            <a:off x="304800" y="376825"/>
            <a:ext cx="8534400" cy="23701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i="1" dirty="0">
                <a:solidFill>
                  <a:srgbClr val="FF0000"/>
                </a:solidFill>
                <a:cs typeface="Arial" pitchFamily="34" charset="0"/>
              </a:rPr>
              <a:t>TRƯỜNG THCS LONG BIÊN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4000" b="1" i="1" dirty="0" err="1">
                <a:solidFill>
                  <a:srgbClr val="FF0000"/>
                </a:solidFill>
                <a:cs typeface="Arial" pitchFamily="34" charset="0"/>
              </a:rPr>
              <a:t>Địa</a:t>
            </a:r>
            <a:r>
              <a:rPr lang="en-US" sz="4000" b="1" i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cs typeface="Arial" pitchFamily="34" charset="0"/>
              </a:rPr>
              <a:t>lí</a:t>
            </a:r>
            <a:r>
              <a:rPr lang="en-US" sz="4000" b="1" i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4000" b="1" i="1" dirty="0" smtClean="0">
                <a:solidFill>
                  <a:srgbClr val="FF0000"/>
                </a:solidFill>
                <a:cs typeface="Arial" pitchFamily="34" charset="0"/>
              </a:rPr>
              <a:t>6</a:t>
            </a:r>
            <a:endParaRPr lang="en-US" sz="3200" b="1" i="1" dirty="0">
              <a:solidFill>
                <a:srgbClr val="FF0000"/>
              </a:solidFill>
              <a:cs typeface="Arial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3200" b="1" i="1" dirty="0">
              <a:solidFill>
                <a:srgbClr val="FF0000"/>
              </a:solidFill>
              <a:latin typeface=".VnTimeH" pitchFamily="34" charset="0"/>
              <a:cs typeface="Arial" pitchFamily="34" charset="0"/>
            </a:endParaRPr>
          </a:p>
        </p:txBody>
      </p:sp>
      <p:sp>
        <p:nvSpPr>
          <p:cNvPr id="130124" name="Text Box 76"/>
          <p:cNvSpPr txBox="1">
            <a:spLocks noChangeArrowheads="1"/>
          </p:cNvSpPr>
          <p:nvPr/>
        </p:nvSpPr>
        <p:spPr bwMode="auto">
          <a:xfrm>
            <a:off x="0" y="2362200"/>
            <a:ext cx="91440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vi-VN" sz="6600">
              <a:solidFill>
                <a:srgbClr val="FF3300"/>
              </a:solidFill>
              <a:latin typeface="VNI-Fato"/>
              <a:cs typeface="Arial" pitchFamily="34" charset="0"/>
            </a:endParaRPr>
          </a:p>
        </p:txBody>
      </p:sp>
      <p:sp>
        <p:nvSpPr>
          <p:cNvPr id="2077" name="WordArt 78"/>
          <p:cNvSpPr>
            <a:spLocks noChangeArrowheads="1" noChangeShapeType="1" noTextEdit="1"/>
          </p:cNvSpPr>
          <p:nvPr/>
        </p:nvSpPr>
        <p:spPr bwMode="auto">
          <a:xfrm>
            <a:off x="2133600" y="2209800"/>
            <a:ext cx="5105400" cy="4648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FFFF">
                    <a:alpha val="70195"/>
                  </a:srgbClr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2078" name="WordArt 79"/>
          <p:cNvSpPr>
            <a:spLocks noChangeArrowheads="1" noChangeShapeType="1" noTextEdit="1"/>
          </p:cNvSpPr>
          <p:nvPr/>
        </p:nvSpPr>
        <p:spPr bwMode="auto">
          <a:xfrm>
            <a:off x="2743200" y="3048000"/>
            <a:ext cx="4572000" cy="30480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3439897"/>
              </a:avLst>
            </a:prstTxWarp>
          </a:bodyPr>
          <a:lstStyle/>
          <a:p>
            <a:pPr algn="ctr"/>
            <a:endParaRPr lang="en-US" sz="12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079" name="Group 80"/>
          <p:cNvGrpSpPr>
            <a:grpSpLocks/>
          </p:cNvGrpSpPr>
          <p:nvPr/>
        </p:nvGrpSpPr>
        <p:grpSpPr bwMode="auto">
          <a:xfrm>
            <a:off x="4038600" y="3505200"/>
            <a:ext cx="1828800" cy="2438400"/>
            <a:chOff x="397" y="0"/>
            <a:chExt cx="1680" cy="2112"/>
          </a:xfrm>
        </p:grpSpPr>
        <p:pic>
          <p:nvPicPr>
            <p:cNvPr id="2083" name="Picture 81" descr="Logo-BG&amp;DD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200"/>
              <a:ext cx="770" cy="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84" name="Group 82"/>
            <p:cNvGrpSpPr>
              <a:grpSpLocks/>
            </p:cNvGrpSpPr>
            <p:nvPr/>
          </p:nvGrpSpPr>
          <p:grpSpPr bwMode="auto">
            <a:xfrm>
              <a:off x="397" y="0"/>
              <a:ext cx="1680" cy="2112"/>
              <a:chOff x="397" y="0"/>
              <a:chExt cx="1680" cy="2112"/>
            </a:xfrm>
          </p:grpSpPr>
          <p:pic>
            <p:nvPicPr>
              <p:cNvPr id="2085" name="Picture 83" descr="hoa van trang tri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" y="1725"/>
                <a:ext cx="1680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86" name="Picture 84" descr="feu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2" y="0"/>
                <a:ext cx="544" cy="1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080" name="Text Box 87"/>
          <p:cNvSpPr txBox="1">
            <a:spLocks noChangeArrowheads="1"/>
          </p:cNvSpPr>
          <p:nvPr/>
        </p:nvSpPr>
        <p:spPr bwMode="auto">
          <a:xfrm>
            <a:off x="1752600" y="2362200"/>
            <a:ext cx="5562600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sz="4400" dirty="0" err="1">
                <a:solidFill>
                  <a:srgbClr val="002060"/>
                </a:solidFill>
                <a:cs typeface="Times New Roman" pitchFamily="18" charset="0"/>
              </a:rPr>
              <a:t>Giáo</a:t>
            </a:r>
            <a:r>
              <a:rPr lang="en-US" sz="44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cs typeface="Times New Roman" pitchFamily="18" charset="0"/>
              </a:rPr>
              <a:t>viên</a:t>
            </a:r>
            <a:r>
              <a:rPr lang="en-US" sz="4400" dirty="0">
                <a:solidFill>
                  <a:srgbClr val="002060"/>
                </a:solidFill>
                <a:cs typeface="Times New Roman" pitchFamily="18" charset="0"/>
              </a:rPr>
              <a:t> : </a:t>
            </a: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sz="4400" dirty="0" err="1">
                <a:solidFill>
                  <a:srgbClr val="002060"/>
                </a:solidFill>
                <a:cs typeface="Times New Roman" pitchFamily="18" charset="0"/>
              </a:rPr>
              <a:t>Bùi</a:t>
            </a:r>
            <a:r>
              <a:rPr lang="en-US" sz="44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cs typeface="Times New Roman" pitchFamily="18" charset="0"/>
              </a:rPr>
              <a:t>Thị</a:t>
            </a:r>
            <a:r>
              <a:rPr lang="en-US" sz="44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cs typeface="Times New Roman" pitchFamily="18" charset="0"/>
              </a:rPr>
              <a:t>Trang</a:t>
            </a:r>
            <a:endParaRPr lang="en-US" sz="44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2081" name="Picture 88" descr="EARTH-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486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2" name="Picture 89" descr="EARTH-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410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1918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5" presetID="2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130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130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0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3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3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mph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7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13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8" presetClass="emph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1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2" dur="2000" fill="hold"/>
                                        <p:tgtEl>
                                          <p:spTgt spid="13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3" presetClass="emph" presetSubtype="0" fill="remove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5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3000" fill="hold"/>
                                        <p:tgtEl>
                                          <p:spTgt spid="13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3000" fill="hold"/>
                                        <p:tgtEl>
                                          <p:spTgt spid="13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3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/>
      <p:bldP spid="1301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63"/>
          <p:cNvGraphicFramePr>
            <a:graphicFrameLocks noGrp="1"/>
          </p:cNvGraphicFramePr>
          <p:nvPr/>
        </p:nvGraphicFramePr>
        <p:xfrm>
          <a:off x="101600" y="1981200"/>
          <a:ext cx="8890000" cy="4460240"/>
        </p:xfrm>
        <a:graphic>
          <a:graphicData uri="http://schemas.openxmlformats.org/drawingml/2006/table">
            <a:tbl>
              <a:tblPr/>
              <a:tblGrid>
                <a:gridCol w="6386513"/>
                <a:gridCol w="2503487"/>
              </a:tblGrid>
              <a:tr h="284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Hướng từ đỉnh núi A1 đến đỉnh núi A2 là: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…......................…………….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Chênh lệch độ cao giữa hai đường đồng mức là: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………………………....……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Độ cao của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các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đỉnh núi A1, A2 và các điểm B1, B2, B3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..............................................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Khoảng cách từ đỉnh A1 đến đỉnh A2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………....…….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Sườn nào của đỉnh A1 dốc hơn?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……………….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 Box 56"/>
          <p:cNvSpPr txBox="1">
            <a:spLocks noChangeArrowheads="1"/>
          </p:cNvSpPr>
          <p:nvPr/>
        </p:nvSpPr>
        <p:spPr bwMode="auto">
          <a:xfrm>
            <a:off x="228600" y="228600"/>
            <a:ext cx="480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2800" b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. </a:t>
            </a:r>
            <a:r>
              <a:rPr lang="en-US" sz="2800" b="1" u="sng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Bài tập 2 (sgk/51)</a:t>
            </a:r>
            <a:endParaRPr lang="en-US" sz="2800" b="1" u="sng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204788" y="798493"/>
            <a:ext cx="8534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Dựa vào </a:t>
            </a:r>
            <a:r>
              <a:rPr lang="en-US" sz="2400" b="1" i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các đường đồng mức trên H44, tìm các đặc điểm của địa hình trên lược đồ và điền vào phiếu học tập sau:</a:t>
            </a:r>
            <a:endParaRPr lang="en-US" sz="2400" b="1" i="1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dmuc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 l="2542" t="2777" r="5933" b="4167"/>
          <a:stretch>
            <a:fillRect/>
          </a:stretch>
        </p:blipFill>
        <p:spPr bwMode="auto">
          <a:xfrm>
            <a:off x="276516" y="1447800"/>
            <a:ext cx="8638884" cy="4191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AutoShape 36"/>
          <p:cNvSpPr>
            <a:spLocks noChangeArrowheads="1"/>
          </p:cNvSpPr>
          <p:nvPr/>
        </p:nvSpPr>
        <p:spPr bwMode="auto">
          <a:xfrm>
            <a:off x="3429000" y="2971800"/>
            <a:ext cx="3733800" cy="228600"/>
          </a:xfrm>
          <a:prstGeom prst="rightArrow">
            <a:avLst>
              <a:gd name="adj1" fmla="val 50000"/>
              <a:gd name="adj2" fmla="val 30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b="1">
              <a:latin typeface="Arial" charset="0"/>
            </a:endParaRPr>
          </a:p>
        </p:txBody>
      </p: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6019800" y="1487487"/>
            <a:ext cx="1295400" cy="1171575"/>
            <a:chOff x="87" y="1086"/>
            <a:chExt cx="1323" cy="1122"/>
          </a:xfrm>
        </p:grpSpPr>
        <p:sp>
          <p:nvSpPr>
            <p:cNvPr id="6" name="AutoShape 30"/>
            <p:cNvSpPr>
              <a:spLocks noChangeArrowheads="1"/>
            </p:cNvSpPr>
            <p:nvPr/>
          </p:nvSpPr>
          <p:spPr bwMode="auto">
            <a:xfrm>
              <a:off x="384" y="1344"/>
              <a:ext cx="720" cy="576"/>
            </a:xfrm>
            <a:custGeom>
              <a:avLst/>
              <a:gdLst>
                <a:gd name="T0" fmla="*/ 24 w 21600"/>
                <a:gd name="T1" fmla="*/ 8 h 21600"/>
                <a:gd name="T2" fmla="*/ 12 w 21600"/>
                <a:gd name="T3" fmla="*/ 15 h 21600"/>
                <a:gd name="T4" fmla="*/ 0 w 21600"/>
                <a:gd name="T5" fmla="*/ 8 h 21600"/>
                <a:gd name="T6" fmla="*/ 12 w 21600"/>
                <a:gd name="T7" fmla="*/ 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3000 w 21600"/>
                <a:gd name="T13" fmla="*/ 9000 h 21600"/>
                <a:gd name="T14" fmla="*/ 18600 w 21600"/>
                <a:gd name="T15" fmla="*/ 12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8080" y="4556"/>
                  </a:lnTo>
                  <a:lnTo>
                    <a:pt x="9000" y="4556"/>
                  </a:lnTo>
                  <a:lnTo>
                    <a:pt x="9000" y="9000"/>
                  </a:lnTo>
                  <a:lnTo>
                    <a:pt x="4556" y="9000"/>
                  </a:lnTo>
                  <a:lnTo>
                    <a:pt x="4556" y="8080"/>
                  </a:lnTo>
                  <a:lnTo>
                    <a:pt x="0" y="10800"/>
                  </a:lnTo>
                  <a:lnTo>
                    <a:pt x="4556" y="13520"/>
                  </a:lnTo>
                  <a:lnTo>
                    <a:pt x="4556" y="12600"/>
                  </a:lnTo>
                  <a:lnTo>
                    <a:pt x="9000" y="12600"/>
                  </a:lnTo>
                  <a:lnTo>
                    <a:pt x="9000" y="17044"/>
                  </a:lnTo>
                  <a:lnTo>
                    <a:pt x="8080" y="17044"/>
                  </a:lnTo>
                  <a:lnTo>
                    <a:pt x="10800" y="21600"/>
                  </a:lnTo>
                  <a:lnTo>
                    <a:pt x="13520" y="17044"/>
                  </a:lnTo>
                  <a:lnTo>
                    <a:pt x="12600" y="17044"/>
                  </a:lnTo>
                  <a:lnTo>
                    <a:pt x="12600" y="12600"/>
                  </a:lnTo>
                  <a:lnTo>
                    <a:pt x="17044" y="12600"/>
                  </a:lnTo>
                  <a:lnTo>
                    <a:pt x="17044" y="13520"/>
                  </a:lnTo>
                  <a:lnTo>
                    <a:pt x="21600" y="10800"/>
                  </a:lnTo>
                  <a:lnTo>
                    <a:pt x="17044" y="8080"/>
                  </a:lnTo>
                  <a:lnTo>
                    <a:pt x="17044" y="9000"/>
                  </a:lnTo>
                  <a:lnTo>
                    <a:pt x="12600" y="9000"/>
                  </a:lnTo>
                  <a:lnTo>
                    <a:pt x="12600" y="4556"/>
                  </a:lnTo>
                  <a:lnTo>
                    <a:pt x="13520" y="4556"/>
                  </a:ln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b="1">
                <a:latin typeface="Arial" charset="0"/>
              </a:endParaRPr>
            </a:p>
          </p:txBody>
        </p:sp>
        <p:sp>
          <p:nvSpPr>
            <p:cNvPr id="7" name="Rectangle 31"/>
            <p:cNvSpPr>
              <a:spLocks noChangeArrowheads="1"/>
            </p:cNvSpPr>
            <p:nvPr/>
          </p:nvSpPr>
          <p:spPr bwMode="auto">
            <a:xfrm>
              <a:off x="1122" y="1509"/>
              <a:ext cx="288" cy="240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 b="1">
                  <a:solidFill>
                    <a:srgbClr val="FF0000"/>
                  </a:solidFill>
                  <a:latin typeface="Times New Roman" pitchFamily="18" charset="0"/>
                </a:rPr>
                <a:t>Đ</a:t>
              </a:r>
            </a:p>
          </p:txBody>
        </p:sp>
        <p:sp>
          <p:nvSpPr>
            <p:cNvPr id="8" name="Rectangle 32"/>
            <p:cNvSpPr>
              <a:spLocks noChangeArrowheads="1"/>
            </p:cNvSpPr>
            <p:nvPr/>
          </p:nvSpPr>
          <p:spPr bwMode="auto">
            <a:xfrm>
              <a:off x="87" y="1518"/>
              <a:ext cx="288" cy="240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</a:rPr>
                <a:t>T</a:t>
              </a:r>
              <a:endParaRPr lang="en-US" sz="24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9" name="Rectangle 33"/>
            <p:cNvSpPr>
              <a:spLocks noChangeArrowheads="1"/>
            </p:cNvSpPr>
            <p:nvPr/>
          </p:nvSpPr>
          <p:spPr bwMode="auto">
            <a:xfrm>
              <a:off x="606" y="1950"/>
              <a:ext cx="264" cy="258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 b="1">
                  <a:solidFill>
                    <a:srgbClr val="FF0000"/>
                  </a:solidFill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10" name="Rectangle 34"/>
            <p:cNvSpPr>
              <a:spLocks noChangeArrowheads="1"/>
            </p:cNvSpPr>
            <p:nvPr/>
          </p:nvSpPr>
          <p:spPr bwMode="auto">
            <a:xfrm>
              <a:off x="624" y="1086"/>
              <a:ext cx="267" cy="240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 b="1">
                  <a:solidFill>
                    <a:srgbClr val="FF0000"/>
                  </a:solidFill>
                  <a:latin typeface="Times New Roman" pitchFamily="18" charset="0"/>
                </a:rPr>
                <a:t>B</a:t>
              </a:r>
            </a:p>
          </p:txBody>
        </p:sp>
      </p:grpSp>
      <p:sp>
        <p:nvSpPr>
          <p:cNvPr id="11" name="Text Box 56"/>
          <p:cNvSpPr txBox="1">
            <a:spLocks noChangeArrowheads="1"/>
          </p:cNvSpPr>
          <p:nvPr/>
        </p:nvSpPr>
        <p:spPr bwMode="auto">
          <a:xfrm>
            <a:off x="228600" y="228600"/>
            <a:ext cx="373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2400" b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. </a:t>
            </a:r>
            <a:r>
              <a:rPr lang="en-US" sz="2400" b="1" u="sng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Bài tập 2 (sgk/51)</a:t>
            </a:r>
            <a:endParaRPr lang="en-US" sz="2400" b="1" u="sng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gray">
          <a:xfrm>
            <a:off x="2025650" y="212248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gray">
          <a:xfrm>
            <a:off x="2025650" y="303688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gray">
          <a:xfrm>
            <a:off x="2025650" y="392906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gray">
          <a:xfrm>
            <a:off x="2025650" y="484346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vi-VN">
              <a:latin typeface="Arial" charset="0"/>
            </a:endParaRPr>
          </a:p>
        </p:txBody>
      </p:sp>
      <p:pic>
        <p:nvPicPr>
          <p:cNvPr id="15" name="Picture 8" descr="dmuc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 l="2542" t="2777" r="5933" b="4167"/>
          <a:stretch>
            <a:fillRect/>
          </a:stretch>
        </p:blipFill>
        <p:spPr bwMode="auto">
          <a:xfrm>
            <a:off x="685800" y="838200"/>
            <a:ext cx="8001000" cy="388154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7" name="Text Box 56"/>
          <p:cNvSpPr txBox="1">
            <a:spLocks noChangeArrowheads="1"/>
          </p:cNvSpPr>
          <p:nvPr/>
        </p:nvSpPr>
        <p:spPr bwMode="auto">
          <a:xfrm>
            <a:off x="228600" y="228600"/>
            <a:ext cx="373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70C0"/>
                </a:solidFill>
              </a:rPr>
              <a:t>2</a:t>
            </a:r>
            <a:r>
              <a:rPr lang="en-US" sz="2800" b="1" smtClean="0">
                <a:solidFill>
                  <a:srgbClr val="0070C0"/>
                </a:solidFill>
              </a:rPr>
              <a:t>. </a:t>
            </a:r>
            <a:r>
              <a:rPr lang="en-US" sz="2800" b="1" u="sng" smtClean="0">
                <a:solidFill>
                  <a:srgbClr val="0070C0"/>
                </a:solidFill>
              </a:rPr>
              <a:t>Bài tập 2 (sgk/51)</a:t>
            </a:r>
            <a:endParaRPr lang="en-US" sz="2800" b="1" u="sng">
              <a:solidFill>
                <a:srgbClr val="0070C0"/>
              </a:solidFill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685800" y="4953000"/>
            <a:ext cx="8458201" cy="18774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3200" b="1" i="1" smtClean="0">
                <a:solidFill>
                  <a:srgbClr val="FF0000"/>
                </a:solidFill>
                <a:latin typeface="Times New Roman" pitchFamily="18" charset="0"/>
              </a:rPr>
              <a:t>A1 =</a:t>
            </a:r>
            <a:r>
              <a:rPr lang="en-US" sz="3200" b="1" i="1" smtClean="0">
                <a:latin typeface="Times New Roman" pitchFamily="18" charset="0"/>
              </a:rPr>
              <a:t> 900m			</a:t>
            </a:r>
            <a:r>
              <a:rPr lang="en-US" sz="3200" b="1" i="1" smtClean="0">
                <a:solidFill>
                  <a:srgbClr val="FF0000"/>
                </a:solidFill>
                <a:latin typeface="Times New Roman" pitchFamily="18" charset="0"/>
              </a:rPr>
              <a:t>A2</a:t>
            </a: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smtClean="0">
                <a:latin typeface="Times New Roman" pitchFamily="18" charset="0"/>
              </a:rPr>
              <a:t> </a:t>
            </a:r>
            <a:r>
              <a:rPr lang="en-US" sz="3200" b="1" i="1">
                <a:latin typeface="Times New Roman" pitchFamily="18" charset="0"/>
              </a:rPr>
              <a:t>&gt;</a:t>
            </a:r>
            <a:r>
              <a:rPr lang="en-US" sz="3200" b="1" i="1" smtClean="0">
                <a:latin typeface="Times New Roman" pitchFamily="18" charset="0"/>
              </a:rPr>
              <a:t>600m		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3200" b="1" i="1" smtClean="0">
                <a:solidFill>
                  <a:srgbClr val="FF0000"/>
                </a:solidFill>
                <a:latin typeface="Times New Roman" pitchFamily="18" charset="0"/>
              </a:rPr>
              <a:t>B1</a:t>
            </a: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smtClean="0">
                <a:solidFill>
                  <a:srgbClr val="FF0000"/>
                </a:solidFill>
                <a:latin typeface="Times New Roman" pitchFamily="18" charset="0"/>
              </a:rPr>
              <a:t>=</a:t>
            </a:r>
            <a:r>
              <a:rPr lang="en-US" sz="3200" b="1" i="1" smtClean="0">
                <a:latin typeface="Times New Roman" pitchFamily="18" charset="0"/>
              </a:rPr>
              <a:t> 500m			</a:t>
            </a:r>
            <a:r>
              <a:rPr lang="en-US" sz="3200" b="1" i="1" smtClean="0">
                <a:solidFill>
                  <a:srgbClr val="FF0000"/>
                </a:solidFill>
                <a:latin typeface="Times New Roman" pitchFamily="18" charset="0"/>
              </a:rPr>
              <a:t>B2</a:t>
            </a: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smtClean="0">
                <a:solidFill>
                  <a:srgbClr val="FF0000"/>
                </a:solidFill>
                <a:latin typeface="Times New Roman" pitchFamily="18" charset="0"/>
              </a:rPr>
              <a:t>=</a:t>
            </a:r>
            <a:r>
              <a:rPr lang="en-US" sz="3200" b="1" i="1" smtClean="0">
                <a:latin typeface="Times New Roman" pitchFamily="18" charset="0"/>
              </a:rPr>
              <a:t> 650m</a:t>
            </a:r>
            <a:endParaRPr lang="en-US" sz="3200" b="1" i="1">
              <a:latin typeface="Times New Roman" pitchFamily="18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3200" b="1" i="1" smtClean="0">
                <a:solidFill>
                  <a:srgbClr val="FF0000"/>
                </a:solidFill>
                <a:latin typeface="Times New Roman" pitchFamily="18" charset="0"/>
              </a:rPr>
              <a:t>B3 = </a:t>
            </a:r>
            <a:r>
              <a:rPr lang="en-US" sz="3200" b="1" i="1" smtClean="0">
                <a:latin typeface="Times New Roman" pitchFamily="18" charset="0"/>
              </a:rPr>
              <a:t>550m</a:t>
            </a:r>
            <a:endParaRPr lang="en-US" sz="3200" b="1" i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gray">
          <a:xfrm>
            <a:off x="2025650" y="212248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gray">
          <a:xfrm>
            <a:off x="2025650" y="303688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gray">
          <a:xfrm>
            <a:off x="2025650" y="392906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gray">
          <a:xfrm>
            <a:off x="2025650" y="484346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vi-VN">
              <a:latin typeface="Arial" charset="0"/>
            </a:endParaRPr>
          </a:p>
        </p:txBody>
      </p:sp>
      <p:pic>
        <p:nvPicPr>
          <p:cNvPr id="15" name="Picture 8" descr="dmuc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 l="2542" t="2777" r="5933" b="4167"/>
          <a:stretch>
            <a:fillRect/>
          </a:stretch>
        </p:blipFill>
        <p:spPr bwMode="auto">
          <a:xfrm>
            <a:off x="685800" y="838200"/>
            <a:ext cx="8001000" cy="388154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7" name="Text Box 56"/>
          <p:cNvSpPr txBox="1">
            <a:spLocks noChangeArrowheads="1"/>
          </p:cNvSpPr>
          <p:nvPr/>
        </p:nvSpPr>
        <p:spPr bwMode="auto">
          <a:xfrm>
            <a:off x="228600" y="228600"/>
            <a:ext cx="373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70C0"/>
                </a:solidFill>
              </a:rPr>
              <a:t>2</a:t>
            </a:r>
            <a:r>
              <a:rPr lang="en-US" sz="2800" b="1" smtClean="0">
                <a:solidFill>
                  <a:srgbClr val="0070C0"/>
                </a:solidFill>
              </a:rPr>
              <a:t>. </a:t>
            </a:r>
            <a:r>
              <a:rPr lang="en-US" sz="2800" b="1" u="sng" smtClean="0">
                <a:solidFill>
                  <a:srgbClr val="0070C0"/>
                </a:solidFill>
              </a:rPr>
              <a:t>Bài tập 2 (sgk/51)</a:t>
            </a:r>
            <a:endParaRPr lang="en-US" sz="2800" b="1" u="sng">
              <a:solidFill>
                <a:srgbClr val="0070C0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76200" y="487680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i="1">
                <a:latin typeface="Times New Roman" pitchFamily="18" charset="0"/>
              </a:rPr>
              <a:t>- </a:t>
            </a:r>
            <a:r>
              <a:rPr lang="en-US" sz="2800" b="1" i="1">
                <a:latin typeface="+mn-lt"/>
              </a:rPr>
              <a:t>Khoảng cách trên bản đồ A1</a:t>
            </a:r>
            <a:r>
              <a:rPr lang="en-US" sz="2800" b="1" i="1">
                <a:latin typeface="+mn-lt"/>
                <a:sym typeface="Wingdings" pitchFamily="2" charset="2"/>
              </a:rPr>
              <a:t>A2</a:t>
            </a:r>
            <a:r>
              <a:rPr lang="en-US" sz="2800" b="1" i="1">
                <a:latin typeface="+mn-lt"/>
              </a:rPr>
              <a:t>: </a:t>
            </a:r>
            <a:r>
              <a:rPr lang="en-US" sz="2800" b="1" i="1" smtClean="0">
                <a:latin typeface="+mn-lt"/>
              </a:rPr>
              <a:t>7,7cm</a:t>
            </a:r>
            <a:r>
              <a:rPr lang="en-US" sz="2800" b="1" i="1">
                <a:latin typeface="+mn-lt"/>
              </a:rPr>
              <a:t>.</a:t>
            </a:r>
            <a:br>
              <a:rPr lang="en-US" sz="2800" b="1" i="1">
                <a:latin typeface="+mn-lt"/>
              </a:rPr>
            </a:br>
            <a:r>
              <a:rPr lang="en-US" sz="2800" b="1" i="1">
                <a:latin typeface="+mn-lt"/>
              </a:rPr>
              <a:t>- Tỉ lệ: </a:t>
            </a:r>
            <a:r>
              <a:rPr lang="en-US" sz="2800" b="1" i="1" smtClean="0">
                <a:latin typeface="+mn-lt"/>
              </a:rPr>
              <a:t>1:100.000 </a:t>
            </a:r>
            <a:r>
              <a:rPr lang="en-US" sz="2800" b="1" i="1" smtClean="0">
                <a:latin typeface="+mn-lt"/>
                <a:sym typeface="Wingdings" pitchFamily="2" charset="2"/>
              </a:rPr>
              <a:t>  1cm trên bản đồ = 100.000 cm thực tế = 1000 m = 1 km.</a:t>
            </a:r>
            <a:r>
              <a:rPr lang="en-US" sz="2800" b="1" i="1">
                <a:latin typeface="+mn-lt"/>
              </a:rPr>
              <a:t/>
            </a:r>
            <a:br>
              <a:rPr lang="en-US" sz="2800" b="1" i="1">
                <a:latin typeface="+mn-lt"/>
              </a:rPr>
            </a:br>
            <a:r>
              <a:rPr lang="en-US" sz="2800" b="1" i="1">
                <a:latin typeface="+mn-lt"/>
              </a:rPr>
              <a:t>- Khoảng </a:t>
            </a:r>
            <a:r>
              <a:rPr lang="en-US" sz="2800" b="1" i="1" smtClean="0">
                <a:latin typeface="+mn-lt"/>
              </a:rPr>
              <a:t>cách thực tế: 7,7 </a:t>
            </a:r>
            <a:r>
              <a:rPr lang="en-US" sz="2800" b="1" smtClean="0">
                <a:latin typeface="+mn-lt"/>
              </a:rPr>
              <a:t>x</a:t>
            </a:r>
            <a:r>
              <a:rPr lang="en-US" sz="2800" b="1" i="1" smtClean="0">
                <a:latin typeface="+mn-lt"/>
              </a:rPr>
              <a:t> 1000 = 7700m = 7,7km</a:t>
            </a:r>
            <a:r>
              <a:rPr lang="en-US" sz="2800" b="1" i="1">
                <a:latin typeface="+mn-lt"/>
              </a:rPr>
              <a:t>.</a:t>
            </a:r>
            <a:endParaRPr lang="en-US" sz="2400" b="1" i="1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63"/>
          <p:cNvGraphicFramePr>
            <a:graphicFrameLocks noGrp="1"/>
          </p:cNvGraphicFramePr>
          <p:nvPr/>
        </p:nvGraphicFramePr>
        <p:xfrm>
          <a:off x="0" y="838200"/>
          <a:ext cx="8890000" cy="5811520"/>
        </p:xfrm>
        <a:graphic>
          <a:graphicData uri="http://schemas.openxmlformats.org/drawingml/2006/table">
            <a:tbl>
              <a:tblPr/>
              <a:tblGrid>
                <a:gridCol w="6386513"/>
                <a:gridCol w="2503487"/>
              </a:tblGrid>
              <a:tr h="284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Hướng từ đỉnh núi A1 đến đỉnh núi A2 là: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Tây → Đông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Chênh lệch độ cao giữa hai đường đồng mức là: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Độ cao của các đỉnh núi A1, A2 và các điểm B1, B2, B3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i="0" smtClean="0">
                          <a:solidFill>
                            <a:srgbClr val="FF0000"/>
                          </a:solidFill>
                          <a:latin typeface="Tahoma" pitchFamily="34" charset="0"/>
                          <a:cs typeface="Tahoma" pitchFamily="34" charset="0"/>
                        </a:rPr>
                        <a:t>A1</a:t>
                      </a:r>
                      <a:r>
                        <a:rPr lang="en-US" sz="2400" b="1" i="0" baseline="0" smtClean="0">
                          <a:solidFill>
                            <a:srgbClr val="FF0000"/>
                          </a:solidFill>
                          <a:latin typeface="Tahoma" pitchFamily="34" charset="0"/>
                          <a:cs typeface="Tahoma" pitchFamily="34" charset="0"/>
                        </a:rPr>
                        <a:t> =</a:t>
                      </a:r>
                      <a:r>
                        <a:rPr lang="en-US" sz="2400" b="1" i="0" smtClean="0">
                          <a:solidFill>
                            <a:srgbClr val="FF0000"/>
                          </a:solidFill>
                          <a:latin typeface="Tahoma" pitchFamily="34" charset="0"/>
                          <a:cs typeface="Tahoma" pitchFamily="34" charset="0"/>
                        </a:rPr>
                        <a:t> 900m</a:t>
                      </a:r>
                    </a:p>
                    <a:p>
                      <a:pPr algn="ctr" eaLnBrk="1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i="0" smtClean="0">
                          <a:solidFill>
                            <a:srgbClr val="FF0000"/>
                          </a:solidFill>
                          <a:latin typeface="Tahoma" pitchFamily="34" charset="0"/>
                          <a:cs typeface="Tahoma" pitchFamily="34" charset="0"/>
                        </a:rPr>
                        <a:t>A2</a:t>
                      </a:r>
                      <a:r>
                        <a:rPr lang="en-US" sz="2400" b="1" i="0" baseline="0" smtClean="0">
                          <a:solidFill>
                            <a:srgbClr val="FF0000"/>
                          </a:solidFill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400" b="1" i="0" smtClean="0">
                          <a:solidFill>
                            <a:srgbClr val="FF0000"/>
                          </a:solidFill>
                          <a:latin typeface="Tahoma" pitchFamily="34" charset="0"/>
                          <a:cs typeface="Tahoma" pitchFamily="34" charset="0"/>
                        </a:rPr>
                        <a:t> &gt;600m</a:t>
                      </a:r>
                    </a:p>
                    <a:p>
                      <a:pPr algn="ctr" eaLnBrk="1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i="0" smtClean="0">
                          <a:solidFill>
                            <a:srgbClr val="FF0000"/>
                          </a:solidFill>
                          <a:latin typeface="Tahoma" pitchFamily="34" charset="0"/>
                          <a:cs typeface="Tahoma" pitchFamily="34" charset="0"/>
                        </a:rPr>
                        <a:t>B1</a:t>
                      </a:r>
                      <a:r>
                        <a:rPr lang="en-US" sz="2400" b="1" i="0" baseline="0" smtClean="0">
                          <a:solidFill>
                            <a:srgbClr val="FF0000"/>
                          </a:solidFill>
                          <a:latin typeface="Tahoma" pitchFamily="34" charset="0"/>
                          <a:cs typeface="Tahoma" pitchFamily="34" charset="0"/>
                        </a:rPr>
                        <a:t> =</a:t>
                      </a:r>
                      <a:r>
                        <a:rPr lang="en-US" sz="2400" b="1" i="0" smtClean="0">
                          <a:solidFill>
                            <a:srgbClr val="FF0000"/>
                          </a:solidFill>
                          <a:latin typeface="Tahoma" pitchFamily="34" charset="0"/>
                          <a:cs typeface="Tahoma" pitchFamily="34" charset="0"/>
                        </a:rPr>
                        <a:t> 500m</a:t>
                      </a:r>
                    </a:p>
                    <a:p>
                      <a:pPr algn="ctr" eaLnBrk="1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i="0" smtClean="0">
                          <a:solidFill>
                            <a:srgbClr val="FF0000"/>
                          </a:solidFill>
                          <a:latin typeface="Tahoma" pitchFamily="34" charset="0"/>
                          <a:cs typeface="Tahoma" pitchFamily="34" charset="0"/>
                        </a:rPr>
                        <a:t>B2</a:t>
                      </a:r>
                      <a:r>
                        <a:rPr lang="en-US" sz="2400" b="1" i="0" baseline="0" smtClean="0">
                          <a:solidFill>
                            <a:srgbClr val="FF0000"/>
                          </a:solidFill>
                          <a:latin typeface="Tahoma" pitchFamily="34" charset="0"/>
                          <a:cs typeface="Tahoma" pitchFamily="34" charset="0"/>
                        </a:rPr>
                        <a:t> =</a:t>
                      </a:r>
                      <a:r>
                        <a:rPr lang="en-US" sz="2400" b="1" i="0" smtClean="0">
                          <a:solidFill>
                            <a:srgbClr val="FF0000"/>
                          </a:solidFill>
                          <a:latin typeface="Tahoma" pitchFamily="34" charset="0"/>
                          <a:cs typeface="Tahoma" pitchFamily="34" charset="0"/>
                        </a:rPr>
                        <a:t> 650m</a:t>
                      </a:r>
                    </a:p>
                    <a:p>
                      <a:pPr algn="ctr" eaLnBrk="1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i="0" smtClean="0">
                          <a:solidFill>
                            <a:srgbClr val="FF0000"/>
                          </a:solidFill>
                          <a:latin typeface="Tahoma" pitchFamily="34" charset="0"/>
                          <a:cs typeface="Tahoma" pitchFamily="34" charset="0"/>
                        </a:rPr>
                        <a:t>B3</a:t>
                      </a:r>
                      <a:r>
                        <a:rPr lang="en-US" sz="2400" b="1" i="0" baseline="0" smtClean="0">
                          <a:solidFill>
                            <a:srgbClr val="FF0000"/>
                          </a:solidFill>
                          <a:latin typeface="Tahoma" pitchFamily="34" charset="0"/>
                          <a:cs typeface="Tahoma" pitchFamily="34" charset="0"/>
                        </a:rPr>
                        <a:t> = </a:t>
                      </a:r>
                      <a:r>
                        <a:rPr lang="en-US" sz="2400" b="1" i="0" smtClean="0">
                          <a:solidFill>
                            <a:srgbClr val="FF0000"/>
                          </a:solidFill>
                          <a:latin typeface="Tahoma" pitchFamily="34" charset="0"/>
                          <a:cs typeface="Tahoma" pitchFamily="34" charset="0"/>
                        </a:rPr>
                        <a:t>550m</a:t>
                      </a:r>
                      <a:endParaRPr lang="en-US" sz="2400" b="1" i="0">
                        <a:solidFill>
                          <a:srgbClr val="FF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Khoảng cách từ đỉnh A1 đến đỉnh A2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i="0" smtClean="0">
                          <a:solidFill>
                            <a:srgbClr val="FF0000"/>
                          </a:solidFill>
                          <a:latin typeface="Tahoma" pitchFamily="34" charset="0"/>
                          <a:cs typeface="Tahoma" pitchFamily="34" charset="0"/>
                        </a:rPr>
                        <a:t>7,7km</a:t>
                      </a:r>
                      <a:r>
                        <a:rPr lang="en-US" sz="2400" b="1" i="0" baseline="0" smtClean="0">
                          <a:solidFill>
                            <a:srgbClr val="FF0000"/>
                          </a:solidFill>
                          <a:latin typeface="Tahoma" pitchFamily="34" charset="0"/>
                          <a:cs typeface="Tahoma" pitchFamily="34" charset="0"/>
                        </a:rPr>
                        <a:t> (7700m)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Sườn nào của đỉnh A1 dốc hơn?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Sườn Tây A1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 Box 56"/>
          <p:cNvSpPr txBox="1">
            <a:spLocks noChangeArrowheads="1"/>
          </p:cNvSpPr>
          <p:nvPr/>
        </p:nvSpPr>
        <p:spPr bwMode="auto">
          <a:xfrm>
            <a:off x="152400" y="0"/>
            <a:ext cx="373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70C0"/>
                </a:solidFill>
              </a:rPr>
              <a:t>2</a:t>
            </a:r>
            <a:r>
              <a:rPr lang="en-US" sz="2800" b="1" smtClean="0">
                <a:solidFill>
                  <a:srgbClr val="0070C0"/>
                </a:solidFill>
              </a:rPr>
              <a:t>. </a:t>
            </a:r>
            <a:r>
              <a:rPr lang="en-US" sz="2800" b="1" u="sng" smtClean="0">
                <a:solidFill>
                  <a:srgbClr val="0070C0"/>
                </a:solidFill>
              </a:rPr>
              <a:t>Bài tập 2 (sgk/51)</a:t>
            </a:r>
            <a:endParaRPr lang="en-US" sz="2800" b="1" u="sng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133600" y="0"/>
            <a:ext cx="495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smtClean="0">
                <a:solidFill>
                  <a:srgbClr val="FF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CỦNG CỐ</a:t>
            </a:r>
            <a:endParaRPr lang="en-US" sz="4000" b="1" dirty="0">
              <a:solidFill>
                <a:srgbClr val="FF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533400" y="685800"/>
            <a:ext cx="8179973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6200" y="57912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Câu 1: Dựa vào đường đồng mức ở bản đồ trên, em hãy: Xác định độ cao của các đỉnh X1, X2 và điểm A, B</a:t>
            </a:r>
            <a:endParaRPr lang="en-US" sz="2400" b="1" i="1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7912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Đỉnh X1 = 315m.                                 Điểm A = 120m. </a:t>
            </a:r>
          </a:p>
          <a:p>
            <a:pPr algn="ctr"/>
            <a:r>
              <a:rPr lang="en-US" sz="24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Đỉnh X2 = 235m.                                 Điểm B = 220m.</a:t>
            </a:r>
            <a:endParaRPr lang="en-US" sz="2400" b="1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tech12h.com/sites/default/files/styles/inbody400/public/25_4.png?itok=uYYkr1Ne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533400" y="838199"/>
            <a:ext cx="8153400" cy="563389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67000" y="48006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4</a:t>
            </a:r>
            <a:endParaRPr lang="en-US" sz="2000" b="1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5105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3</a:t>
            </a:r>
            <a:endParaRPr lang="en-US" sz="2000" b="1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5486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2</a:t>
            </a:r>
            <a:endParaRPr lang="en-US" sz="2000" b="1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5791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1</a:t>
            </a:r>
            <a:endParaRPr lang="en-US" sz="2000" b="1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Câu 2. </a:t>
            </a:r>
            <a:r>
              <a:rPr lang="vi-VN" sz="2400" b="1" i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Điền độ cao của các đường đồng mức vào</a:t>
            </a:r>
            <a:r>
              <a:rPr lang="en-US" sz="2400" b="1" i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vị trí 1, 2, 3, 4</a:t>
            </a:r>
            <a:r>
              <a:rPr lang="vi-VN" sz="2400" b="1" i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ở hình 2 cho đúng.</a:t>
            </a:r>
            <a:endParaRPr lang="en-US" sz="2400" b="1" i="1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478149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latin typeface="Tahoma" pitchFamily="34" charset="0"/>
                <a:cs typeface="Tahoma" pitchFamily="34" charset="0"/>
              </a:rPr>
              <a:t>1300m</a:t>
            </a:r>
            <a:endParaRPr lang="en-US" sz="20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51054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latin typeface="Tahoma" pitchFamily="34" charset="0"/>
                <a:cs typeface="Tahoma" pitchFamily="34" charset="0"/>
              </a:rPr>
              <a:t>1200m</a:t>
            </a:r>
            <a:endParaRPr lang="en-US" sz="20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54864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latin typeface="Tahoma" pitchFamily="34" charset="0"/>
                <a:cs typeface="Tahoma" pitchFamily="34" charset="0"/>
              </a:rPr>
              <a:t>1100m</a:t>
            </a:r>
            <a:endParaRPr lang="en-US" sz="20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0" y="58674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latin typeface="Tahoma" pitchFamily="34" charset="0"/>
                <a:cs typeface="Tahoma" pitchFamily="34" charset="0"/>
              </a:rPr>
              <a:t>1000m</a:t>
            </a:r>
            <a:endParaRPr lang="en-US" sz="2000" b="1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057400" y="304800"/>
            <a:ext cx="495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smtClean="0">
                <a:solidFill>
                  <a:srgbClr val="FF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HƯỚNG DẪN</a:t>
            </a:r>
            <a:endParaRPr lang="en-US" sz="4000" b="1" dirty="0">
              <a:solidFill>
                <a:srgbClr val="FF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990600" y="1295400"/>
            <a:ext cx="7467600" cy="43434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- Ôn lại bài cũ</a:t>
            </a:r>
          </a:p>
          <a:p>
            <a:pPr algn="just"/>
            <a:r>
              <a:rPr lang="en-US" sz="32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- Chuẩn bị bài 17 (xem trước các câu hỏi in nghiêng trong bài 17).</a:t>
            </a:r>
            <a:endParaRPr lang="en-US" sz="3200" b="1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nhac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410575" y="5562600"/>
            <a:ext cx="7048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 descr="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838200" y="2057400"/>
            <a:ext cx="7620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400" b="1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Xin </a:t>
            </a:r>
            <a:r>
              <a:rPr lang="en-US" sz="4400" b="1" smtClean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chân thành cảm </a:t>
            </a:r>
            <a:r>
              <a:rPr lang="en-US" sz="4400" b="1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ơn các thầy cô giáo đã về dự tiết </a:t>
            </a:r>
            <a:r>
              <a:rPr lang="en-US" sz="4400" b="1" smtClean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học!</a:t>
            </a:r>
            <a:endParaRPr lang="en-US" sz="4400" b="1">
              <a:solidFill>
                <a:srgbClr val="CC000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352800" y="4419600"/>
            <a:ext cx="2362200" cy="952500"/>
            <a:chOff x="2112" y="2640"/>
            <a:chExt cx="1488" cy="600"/>
          </a:xfrm>
        </p:grpSpPr>
        <p:pic>
          <p:nvPicPr>
            <p:cNvPr id="51206" name="Picture 6" descr="rattlesnake_in_gras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684433">
              <a:off x="2112" y="2640"/>
              <a:ext cx="72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07" name="Picture 7" descr="rattlesnake_in_grass_md_clr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20385379" flipH="1">
              <a:off x="2880" y="2640"/>
              <a:ext cx="72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34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42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1752600" y="0"/>
            <a:ext cx="5638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66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.VnBodoniH"/>
              </a:rPr>
              <a:t>Trò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66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.VnBodoniH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66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.VnBodoniH"/>
              </a:rPr>
              <a:t>Chơi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66"/>
                  </a:gs>
                  <a:gs pos="100000">
                    <a:srgbClr val="00FF00"/>
                  </a:gs>
                </a:gsLst>
                <a:lin ang="5400000" scaled="1"/>
              </a:gradFill>
              <a:latin typeface=".VnBodoniH"/>
            </a:endParaRP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6900" y="461963"/>
            <a:ext cx="527050" cy="419100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70300" y="461963"/>
            <a:ext cx="527050" cy="419100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03700" y="461963"/>
            <a:ext cx="527050" cy="419100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37100" y="461963"/>
            <a:ext cx="527050" cy="419100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48400" y="460375"/>
            <a:ext cx="527050" cy="419100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8488" y="863600"/>
            <a:ext cx="533400" cy="412750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71888" y="863600"/>
            <a:ext cx="533400" cy="412750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05288" y="863600"/>
            <a:ext cx="533400" cy="412750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38688" y="863600"/>
            <a:ext cx="533400" cy="412750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65738" y="863600"/>
            <a:ext cx="533400" cy="412750"/>
          </a:xfrm>
          <a:prstGeom prst="actionButtonBlank">
            <a:avLst/>
          </a:prstGeom>
          <a:gradFill rotWithShape="1">
            <a:gsLst>
              <a:gs pos="0">
                <a:srgbClr val="FF0066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91200" y="838200"/>
            <a:ext cx="533400" cy="412750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AutoShap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332538" y="862013"/>
            <a:ext cx="533400" cy="412750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65938" y="842963"/>
            <a:ext cx="533400" cy="412750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90800" y="1252538"/>
            <a:ext cx="533400" cy="404812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24200" y="1252538"/>
            <a:ext cx="533400" cy="404812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1252538"/>
            <a:ext cx="533400" cy="404812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91000" y="1252538"/>
            <a:ext cx="533400" cy="404812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24400" y="1252538"/>
            <a:ext cx="533400" cy="404812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4" name="AutoShape 2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1450" y="1252538"/>
            <a:ext cx="533400" cy="404812"/>
          </a:xfrm>
          <a:prstGeom prst="actionButtonBlank">
            <a:avLst/>
          </a:prstGeom>
          <a:gradFill rotWithShape="1">
            <a:gsLst>
              <a:gs pos="0">
                <a:srgbClr val="FF0066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5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80088" y="1244600"/>
            <a:ext cx="533400" cy="404813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6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90800" y="1662113"/>
            <a:ext cx="533400" cy="425450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24200" y="1662113"/>
            <a:ext cx="533400" cy="425450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8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1662113"/>
            <a:ext cx="533400" cy="425450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9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91000" y="1662113"/>
            <a:ext cx="533400" cy="425450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0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24400" y="1662113"/>
            <a:ext cx="533400" cy="425450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1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1450" y="1662113"/>
            <a:ext cx="533400" cy="425450"/>
          </a:xfrm>
          <a:prstGeom prst="actionButtonBlank">
            <a:avLst/>
          </a:prstGeom>
          <a:gradFill rotWithShape="1">
            <a:gsLst>
              <a:gs pos="0">
                <a:srgbClr val="FF0066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2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80088" y="1654175"/>
            <a:ext cx="533400" cy="425450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3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318250" y="1641475"/>
            <a:ext cx="533400" cy="425450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4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37163" y="2092325"/>
            <a:ext cx="533400" cy="439738"/>
          </a:xfrm>
          <a:prstGeom prst="actionButtonBlank">
            <a:avLst/>
          </a:prstGeom>
          <a:gradFill rotWithShape="1">
            <a:gsLst>
              <a:gs pos="0">
                <a:srgbClr val="FF0066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5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65800" y="2084388"/>
            <a:ext cx="533400" cy="439737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6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303963" y="2071688"/>
            <a:ext cx="533400" cy="439737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7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37363" y="2071688"/>
            <a:ext cx="533400" cy="439737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8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70763" y="2071688"/>
            <a:ext cx="533400" cy="439737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9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899400" y="2071688"/>
            <a:ext cx="533400" cy="439737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10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443913" y="2057400"/>
            <a:ext cx="533400" cy="439738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1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30813" y="2516188"/>
            <a:ext cx="533400" cy="457200"/>
          </a:xfrm>
          <a:prstGeom prst="actionButtonBlank">
            <a:avLst/>
          </a:prstGeom>
          <a:gradFill rotWithShape="1">
            <a:gsLst>
              <a:gs pos="0">
                <a:srgbClr val="FF0066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2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78500" y="2508250"/>
            <a:ext cx="533400" cy="457200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3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97613" y="2495550"/>
            <a:ext cx="533400" cy="457200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4" name="AutoShape 4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31013" y="2495550"/>
            <a:ext cx="533400" cy="457200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5" name="AutoShape 4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24400" y="2965450"/>
            <a:ext cx="533400" cy="433388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6" name="AutoShape 4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1450" y="2965450"/>
            <a:ext cx="533400" cy="433388"/>
          </a:xfrm>
          <a:prstGeom prst="actionButtonBlank">
            <a:avLst/>
          </a:prstGeom>
          <a:gradFill rotWithShape="1">
            <a:gsLst>
              <a:gs pos="0">
                <a:srgbClr val="FF0066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7" name="AutoShape 4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80088" y="2957513"/>
            <a:ext cx="533400" cy="433387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8" name="AutoShape 4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318250" y="2944813"/>
            <a:ext cx="533400" cy="433387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9" name="AutoShape 4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3403600"/>
            <a:ext cx="533400" cy="446088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20" name="AutoShape 4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91000" y="3403600"/>
            <a:ext cx="533400" cy="446088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21" name="AutoShape 4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24400" y="3403600"/>
            <a:ext cx="533400" cy="446088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22" name="AutoShape 5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1450" y="3403600"/>
            <a:ext cx="533400" cy="446088"/>
          </a:xfrm>
          <a:prstGeom prst="actionButtonBlank">
            <a:avLst/>
          </a:prstGeom>
          <a:gradFill rotWithShape="1">
            <a:gsLst>
              <a:gs pos="0">
                <a:srgbClr val="FF0066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23" name="AutoShape 5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80088" y="3395663"/>
            <a:ext cx="533400" cy="446087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24" name="AutoShape 5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318250" y="3382963"/>
            <a:ext cx="533400" cy="446087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25" name="AutoShape 5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51650" y="3382963"/>
            <a:ext cx="533400" cy="446087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26" name="AutoShape 5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85050" y="3382963"/>
            <a:ext cx="533400" cy="446087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27" name="AutoShape 5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912100" y="3382963"/>
            <a:ext cx="533400" cy="446087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28" name="AutoShape 5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16263" y="3840163"/>
            <a:ext cx="533400" cy="427037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29" name="AutoShape 5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49663" y="3840163"/>
            <a:ext cx="533400" cy="427037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30" name="AutoShape 5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83063" y="3840163"/>
            <a:ext cx="533400" cy="427037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31" name="AutoShape 5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16463" y="3840163"/>
            <a:ext cx="533400" cy="427037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32" name="AutoShape 6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43513" y="3840163"/>
            <a:ext cx="533400" cy="427037"/>
          </a:xfrm>
          <a:prstGeom prst="actionButtonBlank">
            <a:avLst/>
          </a:prstGeom>
          <a:gradFill rotWithShape="1">
            <a:gsLst>
              <a:gs pos="0">
                <a:srgbClr val="FF0066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33" name="AutoShape 6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72150" y="3832225"/>
            <a:ext cx="533400" cy="427038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34" name="AutoShape 6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310313" y="3819525"/>
            <a:ext cx="533400" cy="427038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35" name="AutoShape 6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3713" y="3819525"/>
            <a:ext cx="533400" cy="427038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36" name="AutoShape 6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62425" y="4267200"/>
            <a:ext cx="533400" cy="465138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37" name="AutoShape 6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95825" y="4267200"/>
            <a:ext cx="533400" cy="465138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38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22875" y="4267200"/>
            <a:ext cx="533400" cy="465138"/>
          </a:xfrm>
          <a:prstGeom prst="actionButtonBlank">
            <a:avLst/>
          </a:prstGeom>
          <a:gradFill rotWithShape="1">
            <a:gsLst>
              <a:gs pos="0">
                <a:srgbClr val="FF0066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39" name="AutoShape 6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51513" y="4259263"/>
            <a:ext cx="533400" cy="465137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40" name="AutoShape 6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89675" y="4246563"/>
            <a:ext cx="533400" cy="465137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41" name="AutoShape 6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23075" y="4246563"/>
            <a:ext cx="533400" cy="465137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42" name="AutoShape 7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56475" y="4246563"/>
            <a:ext cx="533400" cy="465137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43" name="AutoShape 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862888" y="4246563"/>
            <a:ext cx="533400" cy="465137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44" name="AutoShape 7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10113" y="4725988"/>
            <a:ext cx="533400" cy="455612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45" name="AutoShape 7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37163" y="4725988"/>
            <a:ext cx="533400" cy="455612"/>
          </a:xfrm>
          <a:prstGeom prst="actionButtonBlank">
            <a:avLst/>
          </a:prstGeom>
          <a:gradFill rotWithShape="1">
            <a:gsLst>
              <a:gs pos="0">
                <a:srgbClr val="FF0066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46" name="AutoShape 7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53100" y="4718050"/>
            <a:ext cx="533400" cy="455613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47" name="AutoShape 7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84913" y="4705350"/>
            <a:ext cx="533400" cy="455613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48" name="AutoShape 7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02438" y="4705350"/>
            <a:ext cx="533400" cy="455613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49" name="AutoShape 7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62425" y="5183188"/>
            <a:ext cx="533400" cy="463550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50" name="AutoShape 7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95825" y="5183188"/>
            <a:ext cx="533400" cy="463550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51" name="AutoShape 7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22875" y="5183188"/>
            <a:ext cx="533400" cy="463550"/>
          </a:xfrm>
          <a:prstGeom prst="actionButtonBlank">
            <a:avLst/>
          </a:prstGeom>
          <a:gradFill rotWithShape="1">
            <a:gsLst>
              <a:gs pos="0">
                <a:srgbClr val="FF0066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52" name="AutoShape 8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51513" y="5175250"/>
            <a:ext cx="533400" cy="463550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53" name="AutoShape 8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89675" y="5162550"/>
            <a:ext cx="533400" cy="463550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54" name="AutoShape 8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23075" y="5162550"/>
            <a:ext cx="533400" cy="463550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3" name="Oval 83"/>
          <p:cNvSpPr>
            <a:spLocks noChangeArrowheads="1"/>
          </p:cNvSpPr>
          <p:nvPr/>
        </p:nvSpPr>
        <p:spPr bwMode="auto">
          <a:xfrm>
            <a:off x="0" y="476250"/>
            <a:ext cx="685800" cy="304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3156" name="AutoShape 8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7800" y="458788"/>
            <a:ext cx="527050" cy="419100"/>
          </a:xfrm>
          <a:prstGeom prst="actionButtonBlank">
            <a:avLst/>
          </a:prstGeom>
          <a:gradFill rotWithShape="1">
            <a:gsLst>
              <a:gs pos="0">
                <a:srgbClr val="FF0066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5" name="Oval 85"/>
          <p:cNvSpPr>
            <a:spLocks noChangeArrowheads="1"/>
          </p:cNvSpPr>
          <p:nvPr/>
        </p:nvSpPr>
        <p:spPr bwMode="auto">
          <a:xfrm>
            <a:off x="0" y="914400"/>
            <a:ext cx="685800" cy="304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20566" name="Oval 86"/>
          <p:cNvSpPr>
            <a:spLocks noChangeArrowheads="1"/>
          </p:cNvSpPr>
          <p:nvPr/>
        </p:nvSpPr>
        <p:spPr bwMode="auto">
          <a:xfrm>
            <a:off x="0" y="1371600"/>
            <a:ext cx="685800" cy="304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20567" name="Oval 87"/>
          <p:cNvSpPr>
            <a:spLocks noChangeArrowheads="1"/>
          </p:cNvSpPr>
          <p:nvPr/>
        </p:nvSpPr>
        <p:spPr bwMode="auto">
          <a:xfrm>
            <a:off x="0" y="1828800"/>
            <a:ext cx="685800" cy="304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sp>
        <p:nvSpPr>
          <p:cNvPr id="20568" name="Oval 88"/>
          <p:cNvSpPr>
            <a:spLocks noChangeArrowheads="1"/>
          </p:cNvSpPr>
          <p:nvPr/>
        </p:nvSpPr>
        <p:spPr bwMode="auto">
          <a:xfrm>
            <a:off x="0" y="2209800"/>
            <a:ext cx="685800" cy="304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</p:txBody>
      </p:sp>
      <p:sp>
        <p:nvSpPr>
          <p:cNvPr id="20569" name="Oval 89"/>
          <p:cNvSpPr>
            <a:spLocks noChangeArrowheads="1"/>
          </p:cNvSpPr>
          <p:nvPr/>
        </p:nvSpPr>
        <p:spPr bwMode="auto">
          <a:xfrm>
            <a:off x="0" y="2628900"/>
            <a:ext cx="685800" cy="304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</a:p>
        </p:txBody>
      </p:sp>
      <p:sp>
        <p:nvSpPr>
          <p:cNvPr id="20570" name="Oval 90"/>
          <p:cNvSpPr>
            <a:spLocks noChangeArrowheads="1"/>
          </p:cNvSpPr>
          <p:nvPr/>
        </p:nvSpPr>
        <p:spPr bwMode="auto">
          <a:xfrm>
            <a:off x="0" y="3016250"/>
            <a:ext cx="685800" cy="304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</a:p>
        </p:txBody>
      </p:sp>
      <p:sp>
        <p:nvSpPr>
          <p:cNvPr id="20571" name="Oval 91"/>
          <p:cNvSpPr>
            <a:spLocks noChangeArrowheads="1"/>
          </p:cNvSpPr>
          <p:nvPr/>
        </p:nvSpPr>
        <p:spPr bwMode="auto">
          <a:xfrm>
            <a:off x="0" y="3429000"/>
            <a:ext cx="685800" cy="304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</a:t>
            </a:r>
          </a:p>
        </p:txBody>
      </p:sp>
      <p:sp>
        <p:nvSpPr>
          <p:cNvPr id="20572" name="Oval 92"/>
          <p:cNvSpPr>
            <a:spLocks noChangeArrowheads="1"/>
          </p:cNvSpPr>
          <p:nvPr/>
        </p:nvSpPr>
        <p:spPr bwMode="auto">
          <a:xfrm>
            <a:off x="0" y="3886200"/>
            <a:ext cx="685800" cy="304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</a:t>
            </a:r>
          </a:p>
        </p:txBody>
      </p:sp>
      <p:sp>
        <p:nvSpPr>
          <p:cNvPr id="20573" name="Oval 93"/>
          <p:cNvSpPr>
            <a:spLocks noChangeArrowheads="1"/>
          </p:cNvSpPr>
          <p:nvPr/>
        </p:nvSpPr>
        <p:spPr bwMode="auto">
          <a:xfrm>
            <a:off x="0" y="4352925"/>
            <a:ext cx="685800" cy="304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</a:p>
        </p:txBody>
      </p:sp>
      <p:sp>
        <p:nvSpPr>
          <p:cNvPr id="20574" name="Oval 94"/>
          <p:cNvSpPr>
            <a:spLocks noChangeArrowheads="1"/>
          </p:cNvSpPr>
          <p:nvPr/>
        </p:nvSpPr>
        <p:spPr bwMode="auto">
          <a:xfrm>
            <a:off x="0" y="4819650"/>
            <a:ext cx="685800" cy="304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</a:t>
            </a:r>
          </a:p>
        </p:txBody>
      </p:sp>
      <p:sp>
        <p:nvSpPr>
          <p:cNvPr id="20575" name="Oval 95"/>
          <p:cNvSpPr>
            <a:spLocks noChangeArrowheads="1"/>
          </p:cNvSpPr>
          <p:nvPr/>
        </p:nvSpPr>
        <p:spPr bwMode="auto">
          <a:xfrm>
            <a:off x="0" y="5314950"/>
            <a:ext cx="685800" cy="304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</a:t>
            </a:r>
          </a:p>
        </p:txBody>
      </p:sp>
      <p:sp>
        <p:nvSpPr>
          <p:cNvPr id="20576" name="Text Box 96"/>
          <p:cNvSpPr txBox="1">
            <a:spLocks noChangeArrowheads="1"/>
          </p:cNvSpPr>
          <p:nvPr/>
        </p:nvSpPr>
        <p:spPr bwMode="auto">
          <a:xfrm>
            <a:off x="990600" y="5845314"/>
            <a:ext cx="80010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4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Gồm 7 chữ cái: Đây là một hành tinh đứng ở vị trí thứ ba theo thứ tự xa dần mặt trời ?</a:t>
            </a:r>
          </a:p>
        </p:txBody>
      </p:sp>
      <p:sp>
        <p:nvSpPr>
          <p:cNvPr id="20578" name="AutoShape 9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0550" y="858838"/>
            <a:ext cx="533400" cy="412750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20579" name="AutoShape 9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685800"/>
            <a:ext cx="533400" cy="738188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smtClean="0">
                <a:solidFill>
                  <a:schemeClr val="accent2"/>
                </a:solidFill>
              </a:rPr>
              <a:t>Ả</a:t>
            </a:r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20580" name="AutoShape 10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97350" y="858838"/>
            <a:ext cx="533400" cy="412750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I</a:t>
            </a:r>
          </a:p>
        </p:txBody>
      </p:sp>
      <p:sp>
        <p:nvSpPr>
          <p:cNvPr id="20581" name="AutoShape 10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30750" y="858838"/>
            <a:ext cx="533400" cy="412750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V</a:t>
            </a:r>
          </a:p>
        </p:txBody>
      </p:sp>
      <p:sp>
        <p:nvSpPr>
          <p:cNvPr id="20582" name="AutoShape 10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7800" y="858838"/>
            <a:ext cx="533400" cy="412750"/>
          </a:xfrm>
          <a:prstGeom prst="actionButtonBlank">
            <a:avLst/>
          </a:prstGeom>
          <a:gradFill rotWithShape="1">
            <a:gsLst>
              <a:gs pos="0">
                <a:srgbClr val="FF0066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Ư</a:t>
            </a:r>
          </a:p>
        </p:txBody>
      </p:sp>
      <p:sp>
        <p:nvSpPr>
          <p:cNvPr id="20583" name="AutoShape 10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86438" y="850900"/>
            <a:ext cx="533400" cy="412750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Ơ</a:t>
            </a:r>
          </a:p>
        </p:txBody>
      </p:sp>
      <p:sp>
        <p:nvSpPr>
          <p:cNvPr id="20584" name="AutoShape 10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324600" y="882650"/>
            <a:ext cx="533400" cy="412750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N</a:t>
            </a:r>
          </a:p>
        </p:txBody>
      </p:sp>
      <p:sp>
        <p:nvSpPr>
          <p:cNvPr id="20585" name="AutoShape 10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58000" y="838200"/>
            <a:ext cx="533400" cy="452438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G</a:t>
            </a:r>
          </a:p>
        </p:txBody>
      </p:sp>
      <p:sp>
        <p:nvSpPr>
          <p:cNvPr id="20586" name="Text Box 106"/>
          <p:cNvSpPr txBox="1">
            <a:spLocks noChangeArrowheads="1"/>
          </p:cNvSpPr>
          <p:nvPr/>
        </p:nvSpPr>
        <p:spPr bwMode="auto">
          <a:xfrm rot="10800000" flipV="1">
            <a:off x="1066800" y="5945088"/>
            <a:ext cx="7697787" cy="4001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4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Gồm </a:t>
            </a:r>
            <a:r>
              <a:rPr lang="en-US" sz="200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8 </a:t>
            </a:r>
            <a:r>
              <a:rPr lang="en-US" sz="2000">
                <a:solidFill>
                  <a:schemeClr val="accent4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chữ cái: Đây là tên một hành tinh </a:t>
            </a:r>
            <a:r>
              <a:rPr lang="en-US" sz="200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thứ 8 trong hệ Mặt Trời</a:t>
            </a:r>
            <a:endParaRPr lang="en-US" sz="2000">
              <a:solidFill>
                <a:schemeClr val="accent4">
                  <a:lumMod val="95000"/>
                  <a:lumOff val="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179" name="AutoShape 10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91200" y="457200"/>
            <a:ext cx="533400" cy="412750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88" name="AutoShape 10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6900" y="439738"/>
            <a:ext cx="527050" cy="419100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T</a:t>
            </a:r>
          </a:p>
        </p:txBody>
      </p:sp>
      <p:sp>
        <p:nvSpPr>
          <p:cNvPr id="20589" name="AutoShape 10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70300" y="439738"/>
            <a:ext cx="527050" cy="419100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R</a:t>
            </a:r>
          </a:p>
        </p:txBody>
      </p:sp>
      <p:sp>
        <p:nvSpPr>
          <p:cNvPr id="20590" name="AutoShape 1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03700" y="439738"/>
            <a:ext cx="527050" cy="419100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Á</a:t>
            </a:r>
          </a:p>
        </p:txBody>
      </p:sp>
      <p:sp>
        <p:nvSpPr>
          <p:cNvPr id="20591" name="AutoShape 1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37100" y="439738"/>
            <a:ext cx="527050" cy="419100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I</a:t>
            </a:r>
          </a:p>
        </p:txBody>
      </p:sp>
      <p:sp>
        <p:nvSpPr>
          <p:cNvPr id="3184" name="AutoShape 1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92788" y="454025"/>
            <a:ext cx="527050" cy="419100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93" name="AutoShape 1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324600" y="438150"/>
            <a:ext cx="527050" cy="419100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T</a:t>
            </a:r>
          </a:p>
        </p:txBody>
      </p:sp>
      <p:sp>
        <p:nvSpPr>
          <p:cNvPr id="20594" name="AutoShape 1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91200" y="457200"/>
            <a:ext cx="527050" cy="419100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Ấ</a:t>
            </a:r>
          </a:p>
        </p:txBody>
      </p:sp>
      <p:sp>
        <p:nvSpPr>
          <p:cNvPr id="20595" name="AutoShape 1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7800" y="457200"/>
            <a:ext cx="527050" cy="419100"/>
          </a:xfrm>
          <a:prstGeom prst="actionButtonBlank">
            <a:avLst/>
          </a:prstGeom>
          <a:gradFill rotWithShape="1">
            <a:gsLst>
              <a:gs pos="0">
                <a:srgbClr val="FF0066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Đ</a:t>
            </a:r>
          </a:p>
        </p:txBody>
      </p:sp>
      <p:sp>
        <p:nvSpPr>
          <p:cNvPr id="20596" name="Text Box 116"/>
          <p:cNvSpPr txBox="1">
            <a:spLocks noChangeArrowheads="1"/>
          </p:cNvSpPr>
          <p:nvPr/>
        </p:nvSpPr>
        <p:spPr bwMode="auto">
          <a:xfrm>
            <a:off x="1066800" y="6019800"/>
            <a:ext cx="7772400" cy="4001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4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Gồm 7 chữ cái: Đây là một ngôi sao lớn, tự phát ra ánh sáng ?</a:t>
            </a:r>
          </a:p>
        </p:txBody>
      </p:sp>
      <p:sp>
        <p:nvSpPr>
          <p:cNvPr id="20597" name="AutoShape 1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70163" y="1271588"/>
            <a:ext cx="533400" cy="404812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M</a:t>
            </a:r>
          </a:p>
        </p:txBody>
      </p:sp>
      <p:sp>
        <p:nvSpPr>
          <p:cNvPr id="20598" name="AutoShape 1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03563" y="1271588"/>
            <a:ext cx="533400" cy="404812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Ặ</a:t>
            </a:r>
          </a:p>
        </p:txBody>
      </p:sp>
      <p:sp>
        <p:nvSpPr>
          <p:cNvPr id="20599" name="AutoShape 1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36963" y="1271588"/>
            <a:ext cx="533400" cy="404812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T</a:t>
            </a:r>
          </a:p>
        </p:txBody>
      </p:sp>
      <p:sp>
        <p:nvSpPr>
          <p:cNvPr id="20600" name="AutoShape 1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70363" y="1271588"/>
            <a:ext cx="533400" cy="404812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T</a:t>
            </a:r>
          </a:p>
        </p:txBody>
      </p:sp>
      <p:sp>
        <p:nvSpPr>
          <p:cNvPr id="20601" name="AutoShape 1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03763" y="1271588"/>
            <a:ext cx="533400" cy="404812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R</a:t>
            </a:r>
          </a:p>
        </p:txBody>
      </p:sp>
      <p:sp>
        <p:nvSpPr>
          <p:cNvPr id="20602" name="AutoShape 12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30813" y="1271588"/>
            <a:ext cx="533400" cy="404812"/>
          </a:xfrm>
          <a:prstGeom prst="actionButtonBlank">
            <a:avLst/>
          </a:prstGeom>
          <a:gradFill rotWithShape="1">
            <a:gsLst>
              <a:gs pos="0">
                <a:srgbClr val="FF0066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Ờ</a:t>
            </a:r>
          </a:p>
        </p:txBody>
      </p:sp>
      <p:sp>
        <p:nvSpPr>
          <p:cNvPr id="20603" name="AutoShape 1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59450" y="1263650"/>
            <a:ext cx="533400" cy="404813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I</a:t>
            </a:r>
          </a:p>
        </p:txBody>
      </p:sp>
      <p:sp>
        <p:nvSpPr>
          <p:cNvPr id="20604" name="Text Box 124"/>
          <p:cNvSpPr txBox="1">
            <a:spLocks noChangeArrowheads="1"/>
          </p:cNvSpPr>
          <p:nvPr/>
        </p:nvSpPr>
        <p:spPr bwMode="auto">
          <a:xfrm>
            <a:off x="990600" y="5867400"/>
            <a:ext cx="80010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4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Gồm 8 chữ cái: Đây là một hệ sao lớn, trong đó có hàng trăm tỉ ngôi sao giống như Mặt Trời ?</a:t>
            </a:r>
          </a:p>
        </p:txBody>
      </p:sp>
      <p:sp>
        <p:nvSpPr>
          <p:cNvPr id="20605" name="AutoShape 1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97150" y="1643063"/>
            <a:ext cx="533400" cy="425450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20606" name="AutoShape 1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0550" y="1643063"/>
            <a:ext cx="533400" cy="425450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Ệ</a:t>
            </a:r>
          </a:p>
        </p:txBody>
      </p:sp>
      <p:sp>
        <p:nvSpPr>
          <p:cNvPr id="20607" name="AutoShape 1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63950" y="1643063"/>
            <a:ext cx="533400" cy="425450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N</a:t>
            </a:r>
          </a:p>
        </p:txBody>
      </p:sp>
      <p:sp>
        <p:nvSpPr>
          <p:cNvPr id="20608" name="AutoShape 1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97350" y="1643063"/>
            <a:ext cx="533400" cy="425450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G</a:t>
            </a:r>
          </a:p>
        </p:txBody>
      </p:sp>
      <p:sp>
        <p:nvSpPr>
          <p:cNvPr id="20609" name="AutoShape 1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30750" y="1643063"/>
            <a:ext cx="533400" cy="425450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Â</a:t>
            </a:r>
          </a:p>
        </p:txBody>
      </p:sp>
      <p:sp>
        <p:nvSpPr>
          <p:cNvPr id="20610" name="AutoShape 1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7800" y="1643063"/>
            <a:ext cx="533400" cy="425450"/>
          </a:xfrm>
          <a:prstGeom prst="actionButtonBlank">
            <a:avLst/>
          </a:prstGeom>
          <a:gradFill rotWithShape="1">
            <a:gsLst>
              <a:gs pos="0">
                <a:srgbClr val="FF0066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N</a:t>
            </a:r>
          </a:p>
        </p:txBody>
      </p:sp>
      <p:sp>
        <p:nvSpPr>
          <p:cNvPr id="20611" name="AutoShape 1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86438" y="1635125"/>
            <a:ext cx="533400" cy="425450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20612" name="AutoShape 1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324600" y="1622425"/>
            <a:ext cx="533400" cy="425450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À</a:t>
            </a:r>
          </a:p>
        </p:txBody>
      </p:sp>
      <p:sp>
        <p:nvSpPr>
          <p:cNvPr id="20613" name="Text Box 133"/>
          <p:cNvSpPr txBox="1">
            <a:spLocks noChangeArrowheads="1"/>
          </p:cNvSpPr>
          <p:nvPr/>
        </p:nvSpPr>
        <p:spPr bwMode="auto">
          <a:xfrm>
            <a:off x="1066800" y="5867400"/>
            <a:ext cx="75438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4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Gồm 7 chữ cái: Đây là một đài thiên văn nổi tiếng, nằm ở ngoại ô thành phố Luân Đôn ?</a:t>
            </a:r>
          </a:p>
        </p:txBody>
      </p:sp>
      <p:sp>
        <p:nvSpPr>
          <p:cNvPr id="20614" name="AutoShape 1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32400" y="2070100"/>
            <a:ext cx="533400" cy="439738"/>
          </a:xfrm>
          <a:prstGeom prst="actionButtonBlank">
            <a:avLst/>
          </a:prstGeom>
          <a:gradFill rotWithShape="1">
            <a:gsLst>
              <a:gs pos="0">
                <a:srgbClr val="FF0066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G</a:t>
            </a:r>
          </a:p>
        </p:txBody>
      </p:sp>
      <p:sp>
        <p:nvSpPr>
          <p:cNvPr id="20615" name="AutoShape 1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61038" y="2062163"/>
            <a:ext cx="533400" cy="439737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R</a:t>
            </a:r>
          </a:p>
        </p:txBody>
      </p:sp>
      <p:sp>
        <p:nvSpPr>
          <p:cNvPr id="20616" name="AutoShape 13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99200" y="2049463"/>
            <a:ext cx="533400" cy="439737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I</a:t>
            </a:r>
          </a:p>
        </p:txBody>
      </p:sp>
      <p:sp>
        <p:nvSpPr>
          <p:cNvPr id="20617" name="AutoShape 13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32600" y="2049463"/>
            <a:ext cx="533400" cy="439737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N</a:t>
            </a:r>
          </a:p>
        </p:txBody>
      </p:sp>
      <p:sp>
        <p:nvSpPr>
          <p:cNvPr id="20618" name="AutoShape 1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66000" y="2049463"/>
            <a:ext cx="533400" cy="439737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U</a:t>
            </a:r>
          </a:p>
        </p:txBody>
      </p:sp>
      <p:sp>
        <p:nvSpPr>
          <p:cNvPr id="20619" name="AutoShape 13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894638" y="2049463"/>
            <a:ext cx="533400" cy="439737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Ý</a:t>
            </a:r>
          </a:p>
        </p:txBody>
      </p:sp>
      <p:sp>
        <p:nvSpPr>
          <p:cNvPr id="20620" name="AutoShape 14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439150" y="2035175"/>
            <a:ext cx="533400" cy="439738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T</a:t>
            </a:r>
          </a:p>
        </p:txBody>
      </p:sp>
      <p:sp>
        <p:nvSpPr>
          <p:cNvPr id="20621" name="Text Box 141"/>
          <p:cNvSpPr txBox="1">
            <a:spLocks noChangeArrowheads="1"/>
          </p:cNvSpPr>
          <p:nvPr/>
        </p:nvSpPr>
        <p:spPr bwMode="auto">
          <a:xfrm>
            <a:off x="990600" y="5867400"/>
            <a:ext cx="79248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4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    Gồm 4 chữ cái: Là một loại kí hiệu thường được dùng để biểu hiện trên bản đồ ( lược đồ) ?</a:t>
            </a:r>
          </a:p>
        </p:txBody>
      </p:sp>
      <p:sp>
        <p:nvSpPr>
          <p:cNvPr id="20622" name="AutoShape 14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46688" y="2525713"/>
            <a:ext cx="533400" cy="457200"/>
          </a:xfrm>
          <a:prstGeom prst="actionButtonBlank">
            <a:avLst/>
          </a:prstGeom>
          <a:gradFill rotWithShape="1">
            <a:gsLst>
              <a:gs pos="0">
                <a:srgbClr val="FF0066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 Đ</a:t>
            </a:r>
          </a:p>
        </p:txBody>
      </p:sp>
      <p:sp>
        <p:nvSpPr>
          <p:cNvPr id="20623" name="AutoShape 14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53100" y="2517775"/>
            <a:ext cx="533400" cy="457200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I</a:t>
            </a:r>
          </a:p>
        </p:txBody>
      </p:sp>
      <p:sp>
        <p:nvSpPr>
          <p:cNvPr id="20624" name="AutoShape 14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92850" y="2505075"/>
            <a:ext cx="533400" cy="457200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Ể</a:t>
            </a:r>
          </a:p>
        </p:txBody>
      </p:sp>
      <p:sp>
        <p:nvSpPr>
          <p:cNvPr id="20625" name="AutoShape 14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26250" y="2505075"/>
            <a:ext cx="533400" cy="457200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M</a:t>
            </a:r>
          </a:p>
        </p:txBody>
      </p:sp>
      <p:sp>
        <p:nvSpPr>
          <p:cNvPr id="20626" name="Text Box 146"/>
          <p:cNvSpPr txBox="1">
            <a:spLocks noChangeArrowheads="1"/>
          </p:cNvSpPr>
          <p:nvPr/>
        </p:nvSpPr>
        <p:spPr bwMode="auto">
          <a:xfrm>
            <a:off x="1066800" y="5867400"/>
            <a:ext cx="76962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4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    Gồm 4 chữ cái:Hãy cho biết tên một kim loại quý dùng làm nguyên liệu cho công nghiệp luyện kim màu ?</a:t>
            </a:r>
          </a:p>
        </p:txBody>
      </p:sp>
      <p:sp>
        <p:nvSpPr>
          <p:cNvPr id="20627" name="AutoShape 14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27575" y="2951163"/>
            <a:ext cx="533400" cy="433387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Đ</a:t>
            </a:r>
          </a:p>
        </p:txBody>
      </p:sp>
      <p:sp>
        <p:nvSpPr>
          <p:cNvPr id="20628" name="AutoShape 14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4625" y="2951163"/>
            <a:ext cx="533400" cy="433387"/>
          </a:xfrm>
          <a:prstGeom prst="actionButtonBlank">
            <a:avLst/>
          </a:prstGeom>
          <a:gradFill rotWithShape="1">
            <a:gsLst>
              <a:gs pos="0">
                <a:srgbClr val="FF0066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Ồ</a:t>
            </a:r>
          </a:p>
        </p:txBody>
      </p:sp>
      <p:sp>
        <p:nvSpPr>
          <p:cNvPr id="20629" name="AutoShape 14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83263" y="2943225"/>
            <a:ext cx="533400" cy="433388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N</a:t>
            </a:r>
          </a:p>
        </p:txBody>
      </p:sp>
      <p:sp>
        <p:nvSpPr>
          <p:cNvPr id="20630" name="AutoShape 15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321425" y="2930525"/>
            <a:ext cx="533400" cy="433388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G</a:t>
            </a:r>
          </a:p>
        </p:txBody>
      </p:sp>
      <p:sp>
        <p:nvSpPr>
          <p:cNvPr id="20631" name="Text Box 151"/>
          <p:cNvSpPr txBox="1">
            <a:spLocks noChangeArrowheads="1"/>
          </p:cNvSpPr>
          <p:nvPr/>
        </p:nvSpPr>
        <p:spPr bwMode="auto">
          <a:xfrm>
            <a:off x="990600" y="5867400"/>
            <a:ext cx="80010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4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Gồm 9 chữ cái: Đây là một bộ phận quan trọng của núi giúp phân biệt sự khác nhau giữa núi già và núi trẻ ?</a:t>
            </a:r>
          </a:p>
        </p:txBody>
      </p:sp>
      <p:sp>
        <p:nvSpPr>
          <p:cNvPr id="20632" name="AutoShape 15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79825" y="3405188"/>
            <a:ext cx="533400" cy="446087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T</a:t>
            </a:r>
          </a:p>
        </p:txBody>
      </p:sp>
      <p:sp>
        <p:nvSpPr>
          <p:cNvPr id="20633" name="AutoShape 15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13225" y="3405188"/>
            <a:ext cx="533400" cy="446087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20634" name="AutoShape 15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46625" y="3405188"/>
            <a:ext cx="533400" cy="446087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U</a:t>
            </a:r>
          </a:p>
        </p:txBody>
      </p:sp>
      <p:sp>
        <p:nvSpPr>
          <p:cNvPr id="20635" name="AutoShape 15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73675" y="3405188"/>
            <a:ext cx="533400" cy="446087"/>
          </a:xfrm>
          <a:prstGeom prst="actionButtonBlank">
            <a:avLst/>
          </a:prstGeom>
          <a:gradFill rotWithShape="1">
            <a:gsLst>
              <a:gs pos="0">
                <a:srgbClr val="FF0066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N</a:t>
            </a:r>
          </a:p>
        </p:txBody>
      </p:sp>
      <p:sp>
        <p:nvSpPr>
          <p:cNvPr id="20636" name="AutoShape 15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802313" y="3352800"/>
            <a:ext cx="533400" cy="446088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G</a:t>
            </a:r>
          </a:p>
        </p:txBody>
      </p:sp>
      <p:sp>
        <p:nvSpPr>
          <p:cNvPr id="20637" name="AutoShape 15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340475" y="3384550"/>
            <a:ext cx="533400" cy="446088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L</a:t>
            </a:r>
          </a:p>
        </p:txBody>
      </p:sp>
      <p:sp>
        <p:nvSpPr>
          <p:cNvPr id="20638" name="AutoShape 15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73875" y="3384550"/>
            <a:ext cx="533400" cy="446088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Ũ</a:t>
            </a:r>
          </a:p>
        </p:txBody>
      </p:sp>
      <p:sp>
        <p:nvSpPr>
          <p:cNvPr id="20639" name="AutoShape 15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407275" y="3384550"/>
            <a:ext cx="533400" cy="446088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N</a:t>
            </a:r>
          </a:p>
        </p:txBody>
      </p:sp>
      <p:sp>
        <p:nvSpPr>
          <p:cNvPr id="20640" name="AutoShape 16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934325" y="3384550"/>
            <a:ext cx="533400" cy="446088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G</a:t>
            </a:r>
          </a:p>
        </p:txBody>
      </p:sp>
      <p:sp>
        <p:nvSpPr>
          <p:cNvPr id="3233" name="Text Box 161"/>
          <p:cNvSpPr txBox="1">
            <a:spLocks noChangeArrowheads="1"/>
          </p:cNvSpPr>
          <p:nvPr/>
        </p:nvSpPr>
        <p:spPr bwMode="auto">
          <a:xfrm>
            <a:off x="-2209800" y="3810000"/>
            <a:ext cx="815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642" name="Text Box 162"/>
          <p:cNvSpPr txBox="1">
            <a:spLocks noChangeArrowheads="1"/>
          </p:cNvSpPr>
          <p:nvPr/>
        </p:nvSpPr>
        <p:spPr bwMode="auto">
          <a:xfrm>
            <a:off x="990600" y="5791200"/>
            <a:ext cx="80010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4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Gồm 8 chữ cái: Đây là một địa điểm hang động rất hấp dẫn khách du lịch, nằm ở tỉnh Quảng Bình ?</a:t>
            </a:r>
          </a:p>
        </p:txBody>
      </p:sp>
      <p:sp>
        <p:nvSpPr>
          <p:cNvPr id="20643" name="AutoShape 16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08325" y="3840163"/>
            <a:ext cx="533400" cy="427037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20644" name="AutoShape 16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41725" y="3840163"/>
            <a:ext cx="533400" cy="427037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20645" name="AutoShape 16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75125" y="3840163"/>
            <a:ext cx="533400" cy="427037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O</a:t>
            </a:r>
          </a:p>
        </p:txBody>
      </p:sp>
      <p:sp>
        <p:nvSpPr>
          <p:cNvPr id="20646" name="AutoShape 1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08525" y="3840163"/>
            <a:ext cx="533400" cy="427037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N</a:t>
            </a:r>
          </a:p>
        </p:txBody>
      </p:sp>
      <p:sp>
        <p:nvSpPr>
          <p:cNvPr id="20647" name="AutoShape 16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35575" y="3840163"/>
            <a:ext cx="533400" cy="427037"/>
          </a:xfrm>
          <a:prstGeom prst="actionButtonBlank">
            <a:avLst/>
          </a:prstGeom>
          <a:gradFill rotWithShape="1">
            <a:gsLst>
              <a:gs pos="0">
                <a:srgbClr val="FF0066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G</a:t>
            </a:r>
          </a:p>
        </p:txBody>
      </p:sp>
      <p:sp>
        <p:nvSpPr>
          <p:cNvPr id="20648" name="AutoShape 16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64213" y="3832225"/>
            <a:ext cx="533400" cy="427038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N</a:t>
            </a:r>
          </a:p>
        </p:txBody>
      </p:sp>
      <p:sp>
        <p:nvSpPr>
          <p:cNvPr id="20649" name="AutoShape 16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302375" y="3819525"/>
            <a:ext cx="533400" cy="427038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20650" name="AutoShape 17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35775" y="3819525"/>
            <a:ext cx="533400" cy="427038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20651" name="Text Box 171"/>
          <p:cNvSpPr txBox="1">
            <a:spLocks noChangeArrowheads="1"/>
          </p:cNvSpPr>
          <p:nvPr/>
        </p:nvSpPr>
        <p:spPr bwMode="auto">
          <a:xfrm>
            <a:off x="990600" y="5791200"/>
            <a:ext cx="80010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4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Gồm 8 chữ cái: Đây là tên một hang động nổi tiếng nằm ở thị xã Lạng Sơn ?</a:t>
            </a:r>
          </a:p>
        </p:txBody>
      </p:sp>
      <p:sp>
        <p:nvSpPr>
          <p:cNvPr id="20652" name="AutoShape 17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57663" y="4289425"/>
            <a:ext cx="533400" cy="465138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T</a:t>
            </a:r>
          </a:p>
        </p:txBody>
      </p:sp>
      <p:sp>
        <p:nvSpPr>
          <p:cNvPr id="20653" name="AutoShape 17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91063" y="4289425"/>
            <a:ext cx="533400" cy="465138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20654" name="AutoShape 17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18113" y="4289425"/>
            <a:ext cx="533400" cy="465138"/>
          </a:xfrm>
          <a:prstGeom prst="actionButtonBlank">
            <a:avLst/>
          </a:prstGeom>
          <a:gradFill rotWithShape="1">
            <a:gsLst>
              <a:gs pos="0">
                <a:srgbClr val="FF0066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M</a:t>
            </a:r>
          </a:p>
        </p:txBody>
      </p:sp>
      <p:sp>
        <p:nvSpPr>
          <p:cNvPr id="20655" name="AutoShape 17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46750" y="4281488"/>
            <a:ext cx="533400" cy="465137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T</a:t>
            </a:r>
          </a:p>
        </p:txBody>
      </p:sp>
      <p:sp>
        <p:nvSpPr>
          <p:cNvPr id="20656" name="AutoShape 17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84913" y="4268788"/>
            <a:ext cx="533400" cy="465137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20657" name="AutoShape 17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18313" y="4268788"/>
            <a:ext cx="533400" cy="465137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20658" name="AutoShape 17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51713" y="4268788"/>
            <a:ext cx="533400" cy="465137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N</a:t>
            </a:r>
          </a:p>
        </p:txBody>
      </p:sp>
      <p:sp>
        <p:nvSpPr>
          <p:cNvPr id="20659" name="AutoShape 17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858125" y="4268788"/>
            <a:ext cx="533400" cy="465137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20660" name="Text Box 180"/>
          <p:cNvSpPr txBox="1">
            <a:spLocks noChangeArrowheads="1"/>
          </p:cNvSpPr>
          <p:nvPr/>
        </p:nvSpPr>
        <p:spPr bwMode="auto">
          <a:xfrm>
            <a:off x="990600" y="5791200"/>
            <a:ext cx="80010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4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Gồm 6 chữ cái: Đây là một trong những tác động của nội lực vào các lớp đá trên bề mặt Trái Đất ?</a:t>
            </a:r>
          </a:p>
        </p:txBody>
      </p:sp>
      <p:sp>
        <p:nvSpPr>
          <p:cNvPr id="20661" name="AutoShape 18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32338" y="4713288"/>
            <a:ext cx="533400" cy="455612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Đ</a:t>
            </a:r>
          </a:p>
        </p:txBody>
      </p:sp>
      <p:sp>
        <p:nvSpPr>
          <p:cNvPr id="20662" name="AutoShape 18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9388" y="4713288"/>
            <a:ext cx="533400" cy="455612"/>
          </a:xfrm>
          <a:prstGeom prst="actionButtonBlank">
            <a:avLst/>
          </a:prstGeom>
          <a:gradFill rotWithShape="1">
            <a:gsLst>
              <a:gs pos="0">
                <a:srgbClr val="FF0066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Ứ</a:t>
            </a:r>
          </a:p>
        </p:txBody>
      </p:sp>
      <p:sp>
        <p:nvSpPr>
          <p:cNvPr id="20663" name="AutoShape 18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75325" y="4705350"/>
            <a:ext cx="533400" cy="455613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T</a:t>
            </a:r>
          </a:p>
        </p:txBody>
      </p:sp>
      <p:sp>
        <p:nvSpPr>
          <p:cNvPr id="20664" name="AutoShape 18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307138" y="4692650"/>
            <a:ext cx="533400" cy="455613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G</a:t>
            </a:r>
          </a:p>
        </p:txBody>
      </p:sp>
      <p:sp>
        <p:nvSpPr>
          <p:cNvPr id="20665" name="AutoShape 18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02438" y="4683125"/>
            <a:ext cx="533400" cy="455613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Ã</a:t>
            </a:r>
          </a:p>
        </p:txBody>
      </p:sp>
      <p:sp>
        <p:nvSpPr>
          <p:cNvPr id="20666" name="Text Box 186"/>
          <p:cNvSpPr txBox="1">
            <a:spLocks noChangeArrowheads="1"/>
          </p:cNvSpPr>
          <p:nvPr/>
        </p:nvSpPr>
        <p:spPr bwMode="auto">
          <a:xfrm>
            <a:off x="990600" y="6019800"/>
            <a:ext cx="8153400" cy="4001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4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Gồm 6 chữ cái: Đây là một loại địa hình đặc biệt của vùng núi đá vôi ?</a:t>
            </a:r>
          </a:p>
        </p:txBody>
      </p:sp>
      <p:sp>
        <p:nvSpPr>
          <p:cNvPr id="20667" name="AutoShape 18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37025" y="5202238"/>
            <a:ext cx="533400" cy="463550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20668" name="AutoShape 18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70425" y="5202238"/>
            <a:ext cx="533400" cy="463550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Á</a:t>
            </a:r>
          </a:p>
        </p:txBody>
      </p:sp>
      <p:sp>
        <p:nvSpPr>
          <p:cNvPr id="20669" name="AutoShape 18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97475" y="5202238"/>
            <a:ext cx="533400" cy="463550"/>
          </a:xfrm>
          <a:prstGeom prst="actionButtonBlank">
            <a:avLst/>
          </a:prstGeom>
          <a:gradFill rotWithShape="1">
            <a:gsLst>
              <a:gs pos="0">
                <a:srgbClr val="FFFFFF"/>
              </a:gs>
              <a:gs pos="100000">
                <a:srgbClr val="FF00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C</a:t>
            </a:r>
            <a:endParaRPr lang="en-US" sz="3400" b="1" i="1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20670" name="AutoShape 19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26113" y="5194300"/>
            <a:ext cx="533400" cy="463550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20671" name="AutoShape 19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64275" y="5181600"/>
            <a:ext cx="533400" cy="463550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T</a:t>
            </a:r>
          </a:p>
        </p:txBody>
      </p:sp>
      <p:sp>
        <p:nvSpPr>
          <p:cNvPr id="20672" name="AutoShape 19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797675" y="5181600"/>
            <a:ext cx="533400" cy="463550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Ơ</a:t>
            </a:r>
          </a:p>
        </p:txBody>
      </p:sp>
      <p:sp>
        <p:nvSpPr>
          <p:cNvPr id="20673" name="AutoShape 19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575" y="5734050"/>
            <a:ext cx="838200" cy="838200"/>
          </a:xfrm>
          <a:prstGeom prst="actionButtonBlank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A50021"/>
                </a:solidFill>
              </a:rPr>
              <a:t>ĐÁP</a:t>
            </a:r>
          </a:p>
          <a:p>
            <a:pPr algn="ctr"/>
            <a:r>
              <a:rPr lang="en-US" b="1">
                <a:solidFill>
                  <a:srgbClr val="A50021"/>
                </a:solidFill>
              </a:rPr>
              <a:t>ÁN</a:t>
            </a:r>
          </a:p>
        </p:txBody>
      </p:sp>
      <p:sp>
        <p:nvSpPr>
          <p:cNvPr id="3266" name="AutoShape 19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4702175"/>
            <a:ext cx="533400" cy="449263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>
              <a:solidFill>
                <a:schemeClr val="accent2"/>
              </a:solidFill>
            </a:endParaRPr>
          </a:p>
        </p:txBody>
      </p:sp>
      <p:sp>
        <p:nvSpPr>
          <p:cNvPr id="20675" name="AutoShape 19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4668838"/>
            <a:ext cx="533400" cy="455612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Y</a:t>
            </a:r>
          </a:p>
        </p:txBody>
      </p:sp>
      <p:sp>
        <p:nvSpPr>
          <p:cNvPr id="20676" name="AutoShape 19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49863" y="2549525"/>
            <a:ext cx="533400" cy="457200"/>
          </a:xfrm>
          <a:prstGeom prst="actionButtonBlank">
            <a:avLst/>
          </a:prstGeom>
          <a:gradFill rotWithShape="1">
            <a:gsLst>
              <a:gs pos="0">
                <a:srgbClr val="FF9900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0677" name="AutoShape 19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49863" y="3006725"/>
            <a:ext cx="533400" cy="433388"/>
          </a:xfrm>
          <a:prstGeom prst="actionButtonBlank">
            <a:avLst/>
          </a:prstGeom>
          <a:gradFill rotWithShape="1">
            <a:gsLst>
              <a:gs pos="0">
                <a:srgbClr val="FF9900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Ồ</a:t>
            </a:r>
          </a:p>
        </p:txBody>
      </p:sp>
      <p:sp>
        <p:nvSpPr>
          <p:cNvPr id="20678" name="AutoShape 19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70500" y="3422650"/>
            <a:ext cx="533400" cy="446088"/>
          </a:xfrm>
          <a:prstGeom prst="actionButtonBlank">
            <a:avLst/>
          </a:prstGeom>
          <a:gradFill rotWithShape="1">
            <a:gsLst>
              <a:gs pos="0">
                <a:srgbClr val="FF9900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20679" name="AutoShape 19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35575" y="3886200"/>
            <a:ext cx="533400" cy="427038"/>
          </a:xfrm>
          <a:prstGeom prst="actionButtonBlank">
            <a:avLst/>
          </a:prstGeom>
          <a:gradFill rotWithShape="1">
            <a:gsLst>
              <a:gs pos="0">
                <a:srgbClr val="FF9900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20680" name="AutoShape 20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14938" y="4325938"/>
            <a:ext cx="533400" cy="465137"/>
          </a:xfrm>
          <a:prstGeom prst="actionButtonBlank">
            <a:avLst/>
          </a:prstGeom>
          <a:gradFill rotWithShape="1">
            <a:gsLst>
              <a:gs pos="0">
                <a:srgbClr val="FF9900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20681" name="AutoShape 20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35575" y="4783138"/>
            <a:ext cx="533400" cy="455612"/>
          </a:xfrm>
          <a:prstGeom prst="actionButtonBlank">
            <a:avLst/>
          </a:prstGeom>
          <a:gradFill rotWithShape="1">
            <a:gsLst>
              <a:gs pos="0">
                <a:srgbClr val="FF9900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Ứ</a:t>
            </a:r>
          </a:p>
        </p:txBody>
      </p:sp>
      <p:sp>
        <p:nvSpPr>
          <p:cNvPr id="20682" name="AutoShape 20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94300" y="5240338"/>
            <a:ext cx="533400" cy="463550"/>
          </a:xfrm>
          <a:prstGeom prst="actionButtonBlank">
            <a:avLst/>
          </a:prstGeom>
          <a:gradFill rotWithShape="1">
            <a:gsLst>
              <a:gs pos="0">
                <a:srgbClr val="FF9900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0683" name="AutoShape 20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7800" y="852488"/>
            <a:ext cx="533400" cy="412750"/>
          </a:xfrm>
          <a:prstGeom prst="actionButtonBlank">
            <a:avLst/>
          </a:prstGeom>
          <a:gradFill rotWithShape="1">
            <a:gsLst>
              <a:gs pos="0">
                <a:srgbClr val="FF9900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Ư</a:t>
            </a:r>
          </a:p>
        </p:txBody>
      </p:sp>
      <p:sp>
        <p:nvSpPr>
          <p:cNvPr id="20684" name="AutoShape 20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43513" y="436563"/>
            <a:ext cx="527050" cy="419100"/>
          </a:xfrm>
          <a:prstGeom prst="actionButtonBlank">
            <a:avLst/>
          </a:prstGeom>
          <a:gradFill rotWithShape="1">
            <a:gsLst>
              <a:gs pos="0">
                <a:srgbClr val="FF9900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0685" name="AutoShape 20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29225" y="1271588"/>
            <a:ext cx="533400" cy="404812"/>
          </a:xfrm>
          <a:prstGeom prst="actionButtonBlank">
            <a:avLst/>
          </a:prstGeom>
          <a:gradFill rotWithShape="1">
            <a:gsLst>
              <a:gs pos="0">
                <a:srgbClr val="FF9900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Ờ</a:t>
            </a:r>
          </a:p>
        </p:txBody>
      </p:sp>
      <p:sp>
        <p:nvSpPr>
          <p:cNvPr id="20686" name="AutoShape 20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49863" y="1670050"/>
            <a:ext cx="533400" cy="425450"/>
          </a:xfrm>
          <a:prstGeom prst="actionButtonBlank">
            <a:avLst/>
          </a:prstGeom>
          <a:gradFill rotWithShape="1">
            <a:gsLst>
              <a:gs pos="0">
                <a:srgbClr val="FF9900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20687" name="AutoShape 20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49863" y="2106613"/>
            <a:ext cx="533400" cy="439737"/>
          </a:xfrm>
          <a:prstGeom prst="actionButtonBlank">
            <a:avLst/>
          </a:prstGeom>
          <a:gradFill rotWithShape="1">
            <a:gsLst>
              <a:gs pos="0">
                <a:srgbClr val="FF9900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0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0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0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5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0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20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0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0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0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0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0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0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0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5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20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2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2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2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2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2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05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20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20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20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2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20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20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20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20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20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2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05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206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20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8" dur="500"/>
                                        <p:tgtEl>
                                          <p:spTgt spid="20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1" dur="500"/>
                                        <p:tgtEl>
                                          <p:spTgt spid="206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500"/>
                                        <p:tgtEl>
                                          <p:spTgt spid="20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20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500"/>
                                        <p:tgtEl>
                                          <p:spTgt spid="20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" dur="500"/>
                                        <p:tgtEl>
                                          <p:spTgt spid="20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" dur="500"/>
                                        <p:tgtEl>
                                          <p:spTgt spid="20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1" dur="500"/>
                                        <p:tgtEl>
                                          <p:spTgt spid="20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" dur="500"/>
                                        <p:tgtEl>
                                          <p:spTgt spid="20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8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205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0" dur="500"/>
                                        <p:tgtEl>
                                          <p:spTgt spid="20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4" dur="500"/>
                                        <p:tgtEl>
                                          <p:spTgt spid="20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8" dur="500"/>
                                        <p:tgtEl>
                                          <p:spTgt spid="20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1" dur="500"/>
                                        <p:tgtEl>
                                          <p:spTgt spid="20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4" dur="500"/>
                                        <p:tgtEl>
                                          <p:spTgt spid="20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7" dur="500"/>
                                        <p:tgtEl>
                                          <p:spTgt spid="20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9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205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3" dur="500"/>
                                        <p:tgtEl>
                                          <p:spTgt spid="20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7" dur="500"/>
                                        <p:tgtEl>
                                          <p:spTgt spid="20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1" dur="500"/>
                                        <p:tgtEl>
                                          <p:spTgt spid="20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4" dur="500"/>
                                        <p:tgtEl>
                                          <p:spTgt spid="20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7" dur="500"/>
                                        <p:tgtEl>
                                          <p:spTgt spid="20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0" dur="500"/>
                                        <p:tgtEl>
                                          <p:spTgt spid="20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0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205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6" dur="500"/>
                                        <p:tgtEl>
                                          <p:spTgt spid="20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0" dur="500"/>
                                        <p:tgtEl>
                                          <p:spTgt spid="20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4" dur="500"/>
                                        <p:tgtEl>
                                          <p:spTgt spid="20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7" dur="500"/>
                                        <p:tgtEl>
                                          <p:spTgt spid="20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0" dur="500"/>
                                        <p:tgtEl>
                                          <p:spTgt spid="20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3" dur="500"/>
                                        <p:tgtEl>
                                          <p:spTgt spid="20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6" dur="500"/>
                                        <p:tgtEl>
                                          <p:spTgt spid="20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9" dur="500"/>
                                        <p:tgtEl>
                                          <p:spTgt spid="20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2" dur="500"/>
                                        <p:tgtEl>
                                          <p:spTgt spid="20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5" dur="500"/>
                                        <p:tgtEl>
                                          <p:spTgt spid="20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8" dur="500"/>
                                        <p:tgtEl>
                                          <p:spTgt spid="20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1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205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4" dur="500"/>
                                        <p:tgtEl>
                                          <p:spTgt spid="20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8" dur="500"/>
                                        <p:tgtEl>
                                          <p:spTgt spid="20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2" dur="500"/>
                                        <p:tgtEl>
                                          <p:spTgt spid="20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5" dur="500"/>
                                        <p:tgtEl>
                                          <p:spTgt spid="20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8" dur="500"/>
                                        <p:tgtEl>
                                          <p:spTgt spid="20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1" dur="500"/>
                                        <p:tgtEl>
                                          <p:spTgt spid="20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4" dur="500"/>
                                        <p:tgtEl>
                                          <p:spTgt spid="20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7" dur="500"/>
                                        <p:tgtEl>
                                          <p:spTgt spid="20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0" dur="500"/>
                                        <p:tgtEl>
                                          <p:spTgt spid="20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3" dur="500"/>
                                        <p:tgtEl>
                                          <p:spTgt spid="20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2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205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9" dur="500"/>
                                        <p:tgtEl>
                                          <p:spTgt spid="20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3" dur="500"/>
                                        <p:tgtEl>
                                          <p:spTgt spid="20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7" dur="500"/>
                                        <p:tgtEl>
                                          <p:spTgt spid="20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0" dur="500"/>
                                        <p:tgtEl>
                                          <p:spTgt spid="20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3" dur="500"/>
                                        <p:tgtEl>
                                          <p:spTgt spid="20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6" dur="500"/>
                                        <p:tgtEl>
                                          <p:spTgt spid="20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9" dur="500"/>
                                        <p:tgtEl>
                                          <p:spTgt spid="20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2" dur="500"/>
                                        <p:tgtEl>
                                          <p:spTgt spid="20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5" dur="500"/>
                                        <p:tgtEl>
                                          <p:spTgt spid="2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8" dur="500"/>
                                        <p:tgtEl>
                                          <p:spTgt spid="2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3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205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4" dur="500"/>
                                        <p:tgtEl>
                                          <p:spTgt spid="2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8" dur="500"/>
                                        <p:tgtEl>
                                          <p:spTgt spid="20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2" dur="10"/>
                                        <p:tgtEl>
                                          <p:spTgt spid="2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5" dur="10"/>
                                        <p:tgtEl>
                                          <p:spTgt spid="2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8" dur="10"/>
                                        <p:tgtEl>
                                          <p:spTgt spid="2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1" dur="10"/>
                                        <p:tgtEl>
                                          <p:spTgt spid="2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4" dur="10"/>
                                        <p:tgtEl>
                                          <p:spTgt spid="2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7" dur="10"/>
                                        <p:tgtEl>
                                          <p:spTgt spid="2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4"/>
                  </p:tgtEl>
                </p:cond>
              </p:nextCondLst>
            </p:seq>
            <p:seq concurrent="1" nextAc="seek">
              <p:cTn id="358" restart="whenNotActive" fill="hold" evtFilter="cancelBubble" nodeType="interactiveSeq">
                <p:stCondLst>
                  <p:cond evt="onClick" delay="0">
                    <p:tgtEl>
                      <p:spTgt spid="205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9" fill="hold">
                      <p:stCondLst>
                        <p:cond delay="0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3" dur="500"/>
                                        <p:tgtEl>
                                          <p:spTgt spid="2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7" dur="500"/>
                                        <p:tgtEl>
                                          <p:spTgt spid="20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1" dur="500"/>
                                        <p:tgtEl>
                                          <p:spTgt spid="2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4" dur="500"/>
                                        <p:tgtEl>
                                          <p:spTgt spid="2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7" dur="500"/>
                                        <p:tgtEl>
                                          <p:spTgt spid="2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0" dur="500"/>
                                        <p:tgtEl>
                                          <p:spTgt spid="2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3" dur="500"/>
                                        <p:tgtEl>
                                          <p:spTgt spid="2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6" dur="500"/>
                                        <p:tgtEl>
                                          <p:spTgt spid="2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5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206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2" dur="500"/>
                                        <p:tgtEl>
                                          <p:spTgt spid="2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5" dur="500"/>
                                        <p:tgtEl>
                                          <p:spTgt spid="2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8" dur="500"/>
                                        <p:tgtEl>
                                          <p:spTgt spid="20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1" dur="500"/>
                                        <p:tgtEl>
                                          <p:spTgt spid="20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4" dur="500"/>
                                        <p:tgtEl>
                                          <p:spTgt spid="20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7" dur="500"/>
                                        <p:tgtEl>
                                          <p:spTgt spid="20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0" dur="500"/>
                                        <p:tgtEl>
                                          <p:spTgt spid="2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3" dur="500"/>
                                        <p:tgtEl>
                                          <p:spTgt spid="20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6" dur="500"/>
                                        <p:tgtEl>
                                          <p:spTgt spid="20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9" dur="500"/>
                                        <p:tgtEl>
                                          <p:spTgt spid="20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2" dur="500"/>
                                        <p:tgtEl>
                                          <p:spTgt spid="20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5" dur="500"/>
                                        <p:tgtEl>
                                          <p:spTgt spid="20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33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7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26A0A"/>
                                      </p:to>
                                    </p:animClr>
                                    <p:animClr clrSpc="rgb" dir="cw">
                                      <p:cBhvr>
                                        <p:cTn id="428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26A0A"/>
                                      </p:to>
                                    </p:animClr>
                                    <p:set>
                                      <p:cBhvr>
                                        <p:cTn id="429" dur="500" fill="hold"/>
                                        <p:tgtEl>
                                          <p:spTgt spid="206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0" dur="500" fill="hold"/>
                                        <p:tgtEl>
                                          <p:spTgt spid="206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31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2" presetID="33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3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26A0A"/>
                                      </p:to>
                                    </p:animClr>
                                    <p:animClr clrSpc="rgb" dir="cw">
                                      <p:cBhvr>
                                        <p:cTn id="434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26A0A"/>
                                      </p:to>
                                    </p:animClr>
                                    <p:set>
                                      <p:cBhvr>
                                        <p:cTn id="435" dur="500" fill="hold"/>
                                        <p:tgtEl>
                                          <p:spTgt spid="206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6" dur="500" fill="hold"/>
                                        <p:tgtEl>
                                          <p:spTgt spid="206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37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7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8" presetID="33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9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26A0A"/>
                                      </p:to>
                                    </p:animClr>
                                    <p:animClr clrSpc="rgb" dir="cw">
                                      <p:cBhvr>
                                        <p:cTn id="440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26A0A"/>
                                      </p:to>
                                    </p:animClr>
                                    <p:set>
                                      <p:cBhvr>
                                        <p:cTn id="441" dur="500" fill="hold"/>
                                        <p:tgtEl>
                                          <p:spTgt spid="206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2" dur="500" fill="hold"/>
                                        <p:tgtEl>
                                          <p:spTgt spid="206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43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8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4" presetID="33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5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26A0A"/>
                                      </p:to>
                                    </p:animClr>
                                    <p:animClr clrSpc="rgb" dir="cw">
                                      <p:cBhvr>
                                        <p:cTn id="446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26A0A"/>
                                      </p:to>
                                    </p:animClr>
                                    <p:set>
                                      <p:cBhvr>
                                        <p:cTn id="447" dur="500" fill="hold"/>
                                        <p:tgtEl>
                                          <p:spTgt spid="206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8" dur="500" fill="hold"/>
                                        <p:tgtEl>
                                          <p:spTgt spid="206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49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9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0" presetID="33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1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26A0A"/>
                                      </p:to>
                                    </p:animClr>
                                    <p:animClr clrSpc="rgb" dir="cw">
                                      <p:cBhvr>
                                        <p:cTn id="452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26A0A"/>
                                      </p:to>
                                    </p:animClr>
                                    <p:set>
                                      <p:cBhvr>
                                        <p:cTn id="453" dur="500" fill="hold"/>
                                        <p:tgtEl>
                                          <p:spTgt spid="206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4" dur="500" fill="hold"/>
                                        <p:tgtEl>
                                          <p:spTgt spid="206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55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0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6" presetID="33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7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26A0A"/>
                                      </p:to>
                                    </p:animClr>
                                    <p:animClr clrSpc="rgb" dir="cw">
                                      <p:cBhvr>
                                        <p:cTn id="458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26A0A"/>
                                      </p:to>
                                    </p:animClr>
                                    <p:set>
                                      <p:cBhvr>
                                        <p:cTn id="459" dur="500" fill="hold"/>
                                        <p:tgtEl>
                                          <p:spTgt spid="206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0" dur="500" fill="hold"/>
                                        <p:tgtEl>
                                          <p:spTgt spid="206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61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2" presetID="33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3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26A0A"/>
                                      </p:to>
                                    </p:animClr>
                                    <p:animClr clrSpc="rgb" dir="cw">
                                      <p:cBhvr>
                                        <p:cTn id="464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26A0A"/>
                                      </p:to>
                                    </p:animClr>
                                    <p:set>
                                      <p:cBhvr>
                                        <p:cTn id="465" dur="500" fill="hold"/>
                                        <p:tgtEl>
                                          <p:spTgt spid="206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6" dur="500" fill="hold"/>
                                        <p:tgtEl>
                                          <p:spTgt spid="206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67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8" presetID="33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9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26A0A"/>
                                      </p:to>
                                    </p:animClr>
                                    <p:animClr clrSpc="rgb" dir="cw">
                                      <p:cBhvr>
                                        <p:cTn id="470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26A0A"/>
                                      </p:to>
                                    </p:animClr>
                                    <p:set>
                                      <p:cBhvr>
                                        <p:cTn id="471" dur="500" fill="hold"/>
                                        <p:tgtEl>
                                          <p:spTgt spid="206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2" dur="500" fill="hold"/>
                                        <p:tgtEl>
                                          <p:spTgt spid="206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73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4" presetID="33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5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26A0A"/>
                                      </p:to>
                                    </p:animClr>
                                    <p:animClr clrSpc="rgb" dir="cw">
                                      <p:cBhvr>
                                        <p:cTn id="476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26A0A"/>
                                      </p:to>
                                    </p:animClr>
                                    <p:set>
                                      <p:cBhvr>
                                        <p:cTn id="477" dur="500" fill="hold"/>
                                        <p:tgtEl>
                                          <p:spTgt spid="206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8" dur="500" fill="hold"/>
                                        <p:tgtEl>
                                          <p:spTgt spid="206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79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0" presetID="33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1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26A0A"/>
                                      </p:to>
                                    </p:animClr>
                                    <p:animClr clrSpc="rgb" dir="cw">
                                      <p:cBhvr>
                                        <p:cTn id="482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26A0A"/>
                                      </p:to>
                                    </p:animClr>
                                    <p:set>
                                      <p:cBhvr>
                                        <p:cTn id="483" dur="500" fill="hold"/>
                                        <p:tgtEl>
                                          <p:spTgt spid="206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4" dur="500" fill="hold"/>
                                        <p:tgtEl>
                                          <p:spTgt spid="206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85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6" presetID="33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7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26A0A"/>
                                      </p:to>
                                    </p:animClr>
                                    <p:animClr clrSpc="rgb" dir="cw">
                                      <p:cBhvr>
                                        <p:cTn id="488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26A0A"/>
                                      </p:to>
                                    </p:animClr>
                                    <p:set>
                                      <p:cBhvr>
                                        <p:cTn id="489" dur="500" fill="hold"/>
                                        <p:tgtEl>
                                          <p:spTgt spid="206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0" dur="500" fill="hold"/>
                                        <p:tgtEl>
                                          <p:spTgt spid="206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91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2" presetID="33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3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26A0A"/>
                                      </p:to>
                                    </p:animClr>
                                    <p:animClr clrSpc="rgb" dir="cw">
                                      <p:cBhvr>
                                        <p:cTn id="494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26A0A"/>
                                      </p:to>
                                    </p:animClr>
                                    <p:set>
                                      <p:cBhvr>
                                        <p:cTn id="495" dur="500" fill="hold"/>
                                        <p:tgtEl>
                                          <p:spTgt spid="206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6" dur="500" fill="hold"/>
                                        <p:tgtEl>
                                          <p:spTgt spid="206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97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3"/>
                  </p:tgtEl>
                </p:cond>
              </p:nextCondLst>
            </p:seq>
          </p:childTnLst>
        </p:cTn>
      </p:par>
    </p:tnLst>
    <p:bldLst>
      <p:bldP spid="20576" grpId="0" animBg="1"/>
      <p:bldP spid="20578" grpId="0" animBg="1"/>
      <p:bldP spid="20579" grpId="0" animBg="1"/>
      <p:bldP spid="20580" grpId="0" animBg="1"/>
      <p:bldP spid="20581" grpId="0" animBg="1"/>
      <p:bldP spid="20582" grpId="0" animBg="1"/>
      <p:bldP spid="20583" grpId="0" animBg="1"/>
      <p:bldP spid="20584" grpId="0" animBg="1"/>
      <p:bldP spid="20585" grpId="0" animBg="1"/>
      <p:bldP spid="20586" grpId="0" animBg="1"/>
      <p:bldP spid="20586" grpId="1" animBg="1"/>
      <p:bldP spid="20588" grpId="0" animBg="1"/>
      <p:bldP spid="20589" grpId="0" animBg="1"/>
      <p:bldP spid="20590" grpId="0" animBg="1"/>
      <p:bldP spid="20591" grpId="0" animBg="1"/>
      <p:bldP spid="20593" grpId="0" animBg="1"/>
      <p:bldP spid="20594" grpId="0" animBg="1"/>
      <p:bldP spid="20595" grpId="0" animBg="1"/>
      <p:bldP spid="20596" grpId="0" animBg="1"/>
      <p:bldP spid="20596" grpId="1" animBg="1"/>
      <p:bldP spid="20597" grpId="0" animBg="1"/>
      <p:bldP spid="20598" grpId="0" animBg="1"/>
      <p:bldP spid="20599" grpId="0" animBg="1"/>
      <p:bldP spid="20600" grpId="0" animBg="1"/>
      <p:bldP spid="20601" grpId="0" animBg="1"/>
      <p:bldP spid="20602" grpId="0" animBg="1"/>
      <p:bldP spid="20603" grpId="0" animBg="1"/>
      <p:bldP spid="20604" grpId="0" animBg="1"/>
      <p:bldP spid="20604" grpId="1" animBg="1"/>
      <p:bldP spid="20605" grpId="0" animBg="1"/>
      <p:bldP spid="20606" grpId="0" animBg="1"/>
      <p:bldP spid="20607" grpId="0" animBg="1"/>
      <p:bldP spid="20608" grpId="0" animBg="1"/>
      <p:bldP spid="20609" grpId="0" animBg="1"/>
      <p:bldP spid="20610" grpId="0" animBg="1"/>
      <p:bldP spid="20611" grpId="0" animBg="1"/>
      <p:bldP spid="20612" grpId="0" animBg="1"/>
      <p:bldP spid="20613" grpId="0" build="allAtOnce" animBg="1"/>
      <p:bldP spid="20613" grpId="1" build="allAtOnce" animBg="1"/>
      <p:bldP spid="20614" grpId="0" animBg="1"/>
      <p:bldP spid="20615" grpId="0" animBg="1"/>
      <p:bldP spid="20616" grpId="0" animBg="1"/>
      <p:bldP spid="20617" grpId="0" animBg="1"/>
      <p:bldP spid="20618" grpId="0" animBg="1"/>
      <p:bldP spid="20619" grpId="0" animBg="1"/>
      <p:bldP spid="20620" grpId="0" animBg="1"/>
      <p:bldP spid="20621" grpId="0" animBg="1"/>
      <p:bldP spid="20621" grpId="1" animBg="1"/>
      <p:bldP spid="20622" grpId="0" animBg="1"/>
      <p:bldP spid="20623" grpId="0" animBg="1"/>
      <p:bldP spid="20624" grpId="0" animBg="1"/>
      <p:bldP spid="20625" grpId="0" animBg="1"/>
      <p:bldP spid="20626" grpId="0" animBg="1"/>
      <p:bldP spid="20626" grpId="1" animBg="1"/>
      <p:bldP spid="20627" grpId="0" animBg="1"/>
      <p:bldP spid="20628" grpId="0" animBg="1"/>
      <p:bldP spid="20629" grpId="0" animBg="1"/>
      <p:bldP spid="20630" grpId="0" animBg="1"/>
      <p:bldP spid="20631" grpId="0" animBg="1"/>
      <p:bldP spid="20631" grpId="1" animBg="1"/>
      <p:bldP spid="20632" grpId="0" animBg="1"/>
      <p:bldP spid="20633" grpId="0" animBg="1"/>
      <p:bldP spid="20634" grpId="0" animBg="1"/>
      <p:bldP spid="20635" grpId="0" animBg="1"/>
      <p:bldP spid="20636" grpId="0" animBg="1"/>
      <p:bldP spid="20637" grpId="0" animBg="1"/>
      <p:bldP spid="20638" grpId="0" animBg="1"/>
      <p:bldP spid="20639" grpId="0" animBg="1"/>
      <p:bldP spid="20640" grpId="0" animBg="1"/>
      <p:bldP spid="20642" grpId="0" animBg="1"/>
      <p:bldP spid="20642" grpId="1" animBg="1"/>
      <p:bldP spid="20643" grpId="0" animBg="1"/>
      <p:bldP spid="20644" grpId="0" animBg="1"/>
      <p:bldP spid="20645" grpId="0" animBg="1"/>
      <p:bldP spid="20646" grpId="0" animBg="1"/>
      <p:bldP spid="20647" grpId="0" animBg="1"/>
      <p:bldP spid="20648" grpId="0" animBg="1"/>
      <p:bldP spid="20649" grpId="0" animBg="1"/>
      <p:bldP spid="20650" grpId="0" animBg="1"/>
      <p:bldP spid="20651" grpId="0" animBg="1"/>
      <p:bldP spid="20651" grpId="1" animBg="1"/>
      <p:bldP spid="20652" grpId="0" animBg="1"/>
      <p:bldP spid="20653" grpId="0" animBg="1"/>
      <p:bldP spid="20654" grpId="0" animBg="1"/>
      <p:bldP spid="20655" grpId="0" animBg="1"/>
      <p:bldP spid="20656" grpId="0" animBg="1"/>
      <p:bldP spid="20657" grpId="0" animBg="1"/>
      <p:bldP spid="20658" grpId="0" animBg="1"/>
      <p:bldP spid="20659" grpId="0" animBg="1"/>
      <p:bldP spid="20660" grpId="0" animBg="1"/>
      <p:bldP spid="20660" grpId="1" animBg="1"/>
      <p:bldP spid="20661" grpId="0" animBg="1"/>
      <p:bldP spid="20662" grpId="0" animBg="1"/>
      <p:bldP spid="20663" grpId="0" animBg="1"/>
      <p:bldP spid="20664" grpId="0" animBg="1"/>
      <p:bldP spid="20665" grpId="0" animBg="1"/>
      <p:bldP spid="20666" grpId="0" animBg="1"/>
      <p:bldP spid="20666" grpId="1" animBg="1"/>
      <p:bldP spid="20667" grpId="0" animBg="1"/>
      <p:bldP spid="20668" grpId="0" animBg="1"/>
      <p:bldP spid="20669" grpId="0" animBg="1"/>
      <p:bldP spid="20670" grpId="0" animBg="1"/>
      <p:bldP spid="20671" grpId="0" animBg="1"/>
      <p:bldP spid="20672" grpId="0" animBg="1"/>
      <p:bldP spid="20675" grpId="0" animBg="1"/>
      <p:bldP spid="20676" grpId="0" animBg="1"/>
      <p:bldP spid="20676" grpId="1" animBg="1"/>
      <p:bldP spid="20677" grpId="0" animBg="1"/>
      <p:bldP spid="20677" grpId="1" animBg="1"/>
      <p:bldP spid="20678" grpId="0" animBg="1"/>
      <p:bldP spid="20678" grpId="1" animBg="1"/>
      <p:bldP spid="20679" grpId="0" animBg="1"/>
      <p:bldP spid="20679" grpId="1" animBg="1"/>
      <p:bldP spid="20680" grpId="0" animBg="1"/>
      <p:bldP spid="20680" grpId="1" animBg="1"/>
      <p:bldP spid="20681" grpId="0" animBg="1"/>
      <p:bldP spid="20681" grpId="1" animBg="1"/>
      <p:bldP spid="20682" grpId="0" animBg="1"/>
      <p:bldP spid="20682" grpId="1" animBg="1"/>
      <p:bldP spid="20683" grpId="0" animBg="1"/>
      <p:bldP spid="20683" grpId="1" animBg="1"/>
      <p:bldP spid="20684" grpId="0" animBg="1"/>
      <p:bldP spid="20684" grpId="1" animBg="1"/>
      <p:bldP spid="20685" grpId="0" animBg="1"/>
      <p:bldP spid="20685" grpId="1" animBg="1"/>
      <p:bldP spid="20686" grpId="0" animBg="1"/>
      <p:bldP spid="20686" grpId="1" animBg="1"/>
      <p:bldP spid="20687" grpId="0" animBg="1"/>
      <p:bldP spid="2068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838200"/>
            <a:ext cx="8458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Câu 1: Có mấy cách biểu hiện địa hình bề mặt Trái Đất trên bản đồ?</a:t>
            </a:r>
          </a:p>
          <a:p>
            <a:pPr>
              <a:spcBef>
                <a:spcPct val="50000"/>
              </a:spcBef>
            </a:pPr>
            <a:r>
              <a:rPr lang="en-US" sz="2400" b="1" smtClean="0">
                <a:latin typeface="Tahoma" pitchFamily="34" charset="0"/>
                <a:cs typeface="Tahoma" pitchFamily="34" charset="0"/>
              </a:rPr>
              <a:t>	A. 1                                          C. 3</a:t>
            </a:r>
          </a:p>
          <a:p>
            <a:pPr>
              <a:spcBef>
                <a:spcPct val="50000"/>
              </a:spcBef>
            </a:pPr>
            <a:r>
              <a:rPr lang="en-US" sz="2400" b="1" smtClean="0">
                <a:latin typeface="Tahoma" pitchFamily="34" charset="0"/>
                <a:cs typeface="Tahoma" pitchFamily="34" charset="0"/>
              </a:rPr>
              <a:t>	B. 2                                          D. 4</a:t>
            </a:r>
            <a:endParaRPr lang="en-US" sz="24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209800" y="0"/>
            <a:ext cx="495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KHỞI ĐỘNG</a:t>
            </a:r>
            <a:endParaRPr lang="en-US" sz="40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3400" y="2819400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Câu 2. Hãy điền các phương hướng  trên bản đồ vào hình vẽ dưới đây: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276600" y="3810000"/>
            <a:ext cx="2667000" cy="2514600"/>
            <a:chOff x="3352800" y="4420394"/>
            <a:chExt cx="2286000" cy="2285206"/>
          </a:xfrm>
        </p:grpSpPr>
        <p:cxnSp>
          <p:nvCxnSpPr>
            <p:cNvPr id="8" name="Straight Arrow Connector 7"/>
            <p:cNvCxnSpPr/>
            <p:nvPr/>
          </p:nvCxnSpPr>
          <p:spPr>
            <a:xfrm rot="5400000">
              <a:off x="3353594" y="5562600"/>
              <a:ext cx="2285206" cy="794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3352800" y="5562600"/>
              <a:ext cx="2286000" cy="1588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3657600" y="4724400"/>
              <a:ext cx="1676400" cy="160020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10800000" flipV="1">
              <a:off x="3657600" y="4800600"/>
              <a:ext cx="1676400" cy="152400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3200400" y="3657600"/>
            <a:ext cx="609600" cy="533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TB</a:t>
            </a:r>
            <a:endParaRPr lang="en-US" sz="2000" b="1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343400" y="3352800"/>
            <a:ext cx="609600" cy="457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B</a:t>
            </a:r>
            <a:endParaRPr lang="en-US" sz="2000" b="1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67000" y="4800600"/>
            <a:ext cx="609600" cy="533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</a:t>
            </a:r>
            <a:endParaRPr lang="en-US" sz="2000" b="1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124200" y="5943600"/>
            <a:ext cx="609600" cy="533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TN</a:t>
            </a:r>
            <a:endParaRPr lang="en-US" sz="2000" b="1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343400" y="6324600"/>
            <a:ext cx="609600" cy="533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N</a:t>
            </a:r>
            <a:endParaRPr lang="en-US" sz="2000" b="1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562600" y="3733800"/>
            <a:ext cx="609600" cy="457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ĐB</a:t>
            </a:r>
            <a:endParaRPr lang="en-US" sz="2000" b="1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943600" y="4800600"/>
            <a:ext cx="609600" cy="457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Đ</a:t>
            </a:r>
            <a:endParaRPr lang="en-US" sz="2000" b="1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562600" y="5943600"/>
            <a:ext cx="609600" cy="457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ĐN</a:t>
            </a:r>
            <a:endParaRPr lang="en-US" sz="2000" b="1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295400" y="2286000"/>
            <a:ext cx="533400" cy="4572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B</a:t>
            </a:r>
            <a:endParaRPr lang="en-US" sz="2400" b="1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4" name="Rectangle 64"/>
          <p:cNvSpPr>
            <a:spLocks noChangeArrowheads="1"/>
          </p:cNvSpPr>
          <p:nvPr/>
        </p:nvSpPr>
        <p:spPr bwMode="auto">
          <a:xfrm>
            <a:off x="228600" y="1676400"/>
            <a:ext cx="8534400" cy="2438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b="1" kern="10" dirty="0" err="1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Tiết</a:t>
            </a:r>
            <a:r>
              <a:rPr lang="en-US" sz="32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19 - </a:t>
            </a:r>
            <a:r>
              <a:rPr lang="en-US" sz="3200" b="1" kern="10" dirty="0" err="1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Bài</a:t>
            </a:r>
            <a:r>
              <a:rPr lang="en-US" sz="32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16: </a:t>
            </a:r>
            <a:r>
              <a:rPr lang="en-US" sz="3200" b="1" kern="10" dirty="0" err="1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Thực</a:t>
            </a:r>
            <a:r>
              <a:rPr lang="en-US" sz="32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kern="10" dirty="0" err="1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hành</a:t>
            </a:r>
            <a:endParaRPr lang="en-US" sz="3200" b="1" kern="10" dirty="0" smtClean="0">
              <a:ln w="19050">
                <a:solidFill>
                  <a:srgbClr val="FFFFFF"/>
                </a:solidFill>
                <a:round/>
                <a:headEnd/>
                <a:tailEnd/>
              </a:ln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3200" b="1" kern="10" dirty="0" err="1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Đọc</a:t>
            </a:r>
            <a:r>
              <a:rPr lang="en-US" sz="32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kern="10" dirty="0" err="1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bản</a:t>
            </a:r>
            <a:r>
              <a:rPr lang="en-US" sz="32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kern="10" dirty="0" err="1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đồ</a:t>
            </a:r>
            <a:r>
              <a:rPr lang="en-US" sz="32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( </a:t>
            </a:r>
            <a:r>
              <a:rPr lang="en-US" sz="3200" b="1" kern="10" dirty="0" err="1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hoặc</a:t>
            </a:r>
            <a:r>
              <a:rPr lang="en-US" sz="32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kern="10" dirty="0" err="1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lược</a:t>
            </a:r>
            <a:r>
              <a:rPr lang="en-US" sz="32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kern="10" dirty="0" err="1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đồ</a:t>
            </a:r>
            <a:r>
              <a:rPr lang="en-US" sz="32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) </a:t>
            </a:r>
            <a:r>
              <a:rPr lang="en-US" sz="3200" b="1" kern="10" dirty="0" err="1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địa</a:t>
            </a:r>
            <a:r>
              <a:rPr lang="en-US" sz="32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kern="10" dirty="0" err="1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hình</a:t>
            </a:r>
            <a:r>
              <a:rPr lang="en-US" sz="32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kern="10" dirty="0" err="1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tỉ</a:t>
            </a:r>
            <a:r>
              <a:rPr lang="en-US" sz="32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kern="10" dirty="0" err="1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lệ</a:t>
            </a:r>
            <a:r>
              <a:rPr lang="en-US" sz="32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b="1" kern="10" dirty="0" err="1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lớn</a:t>
            </a:r>
            <a:endParaRPr lang="en-US" sz="3200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0" y="0"/>
            <a:ext cx="777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.VnTime" pitchFamily="34" charset="0"/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533400" y="381000"/>
            <a:ext cx="807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304800" y="1219200"/>
            <a:ext cx="845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- Đường </a:t>
            </a:r>
            <a:r>
              <a:rPr lang="en-US" sz="2400" b="1" i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đồng mức là những đường như thế nào </a:t>
            </a:r>
            <a:r>
              <a:rPr lang="en-US" sz="2400" b="1" i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?</a:t>
            </a:r>
            <a:endParaRPr lang="en-US" sz="2400" b="1" i="1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04800" y="1905000"/>
            <a:ext cx="838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- Tại sao dựa vào các đường đồng mức trên bản đồ, chúng ta có thể biết được hình dạng của địa hình ?</a:t>
            </a:r>
          </a:p>
        </p:txBody>
      </p:sp>
      <p:sp>
        <p:nvSpPr>
          <p:cNvPr id="14" name="Text Box 56"/>
          <p:cNvSpPr txBox="1">
            <a:spLocks noChangeArrowheads="1"/>
          </p:cNvSpPr>
          <p:nvPr/>
        </p:nvSpPr>
        <p:spPr bwMode="auto">
          <a:xfrm>
            <a:off x="152400" y="162580"/>
            <a:ext cx="480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2060"/>
                </a:solidFill>
              </a:rPr>
              <a:t>1</a:t>
            </a:r>
            <a:r>
              <a:rPr lang="en-US" sz="2800" b="1" smtClean="0">
                <a:solidFill>
                  <a:srgbClr val="002060"/>
                </a:solidFill>
              </a:rPr>
              <a:t>. </a:t>
            </a:r>
            <a:r>
              <a:rPr lang="en-US" sz="2800" b="1" u="sng" smtClean="0">
                <a:solidFill>
                  <a:srgbClr val="002060"/>
                </a:solidFill>
              </a:rPr>
              <a:t>Bài tập 1(sgk/51).</a:t>
            </a:r>
            <a:endParaRPr lang="en-US" sz="2800" b="1" u="sng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1" grpId="0"/>
      <p:bldP spid="41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56"/>
          <p:cNvSpPr txBox="1">
            <a:spLocks noChangeArrowheads="1"/>
          </p:cNvSpPr>
          <p:nvPr/>
        </p:nvSpPr>
        <p:spPr bwMode="auto">
          <a:xfrm>
            <a:off x="0" y="0"/>
            <a:ext cx="403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2060"/>
                </a:solidFill>
              </a:rPr>
              <a:t>1</a:t>
            </a:r>
            <a:r>
              <a:rPr lang="en-US" sz="2800" b="1" smtClean="0">
                <a:solidFill>
                  <a:srgbClr val="002060"/>
                </a:solidFill>
              </a:rPr>
              <a:t>. </a:t>
            </a:r>
            <a:r>
              <a:rPr lang="en-US" sz="2800" b="1" u="sng" smtClean="0">
                <a:solidFill>
                  <a:srgbClr val="002060"/>
                </a:solidFill>
              </a:rPr>
              <a:t>Bài tập 1(sgk /51)</a:t>
            </a:r>
            <a:endParaRPr lang="en-US" sz="2800" b="1" u="sng">
              <a:solidFill>
                <a:srgbClr val="002060"/>
              </a:solidFill>
            </a:endParaRPr>
          </a:p>
        </p:txBody>
      </p:sp>
      <p:pic>
        <p:nvPicPr>
          <p:cNvPr id="8" name="Picture 5" descr="H16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1676400" y="1447800"/>
            <a:ext cx="4724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752600" y="838200"/>
            <a:ext cx="144780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/>
              <a:t>Tây</a:t>
            </a:r>
            <a:endParaRPr lang="en-US" sz="2800" b="1" dirty="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800600" y="762000"/>
            <a:ext cx="144780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/>
              <a:t>Đông</a:t>
            </a:r>
            <a:endParaRPr lang="en-US" sz="2800" b="1" dirty="0"/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304800" y="5943600"/>
            <a:ext cx="845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- Đường </a:t>
            </a:r>
            <a:r>
              <a:rPr lang="en-US" sz="2400" b="1" i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đồng mức là những đường như thế nào </a:t>
            </a:r>
            <a:r>
              <a:rPr lang="en-US" sz="2400" b="1" i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?</a:t>
            </a:r>
            <a:endParaRPr lang="en-US" sz="2400" b="1" i="1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0" y="0"/>
            <a:ext cx="777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.VnTime" pitchFamily="34" charset="0"/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533400" y="381000"/>
            <a:ext cx="807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57200" y="685800"/>
            <a:ext cx="8382000" cy="830997"/>
          </a:xfrm>
          <a:prstGeom prst="homePlat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</a:rPr>
              <a:t>- Tại sao dựa vào các đường đồng mức trên bản đồ, chúng ta có thể biết được hình dạng của địa hình ?</a:t>
            </a:r>
          </a:p>
        </p:txBody>
      </p:sp>
      <p:sp>
        <p:nvSpPr>
          <p:cNvPr id="14" name="Text Box 56"/>
          <p:cNvSpPr txBox="1">
            <a:spLocks noChangeArrowheads="1"/>
          </p:cNvSpPr>
          <p:nvPr/>
        </p:nvSpPr>
        <p:spPr bwMode="auto">
          <a:xfrm>
            <a:off x="152400" y="162580"/>
            <a:ext cx="480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70C0"/>
                </a:solidFill>
              </a:rPr>
              <a:t>1</a:t>
            </a:r>
            <a:r>
              <a:rPr lang="en-US" sz="2800" b="1" smtClean="0">
                <a:solidFill>
                  <a:srgbClr val="0070C0"/>
                </a:solidFill>
              </a:rPr>
              <a:t>. </a:t>
            </a:r>
            <a:r>
              <a:rPr lang="en-US" sz="2800" b="1" u="sng" smtClean="0">
                <a:solidFill>
                  <a:srgbClr val="0070C0"/>
                </a:solidFill>
              </a:rPr>
              <a:t>Bài tập 1(sgk/51)</a:t>
            </a:r>
            <a:endParaRPr lang="en-US" sz="2800" b="1" u="sng">
              <a:solidFill>
                <a:srgbClr val="0070C0"/>
              </a:solidFill>
            </a:endParaRPr>
          </a:p>
        </p:txBody>
      </p:sp>
      <p:pic>
        <p:nvPicPr>
          <p:cNvPr id="7" name="Picture 5" descr="H16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1676400" y="1847910"/>
            <a:ext cx="4724400" cy="409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676400" y="1466910"/>
            <a:ext cx="1447800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Tahoma" pitchFamily="34" charset="0"/>
                <a:cs typeface="Tahoma" pitchFamily="34" charset="0"/>
              </a:rPr>
              <a:t>Tây</a:t>
            </a:r>
            <a:endParaRPr lang="en-US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876800" y="1447800"/>
            <a:ext cx="1447800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Tahoma" pitchFamily="34" charset="0"/>
                <a:cs typeface="Tahoma" pitchFamily="34" charset="0"/>
              </a:rPr>
              <a:t>Đông</a:t>
            </a:r>
            <a:endParaRPr lang="en-US" sz="20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4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1219200" y="1905000"/>
            <a:ext cx="6858000" cy="2133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Oval 5"/>
          <p:cNvSpPr>
            <a:spLocks noChangeArrowheads="1"/>
          </p:cNvSpPr>
          <p:nvPr/>
        </p:nvSpPr>
        <p:spPr bwMode="auto">
          <a:xfrm>
            <a:off x="2362200" y="2362200"/>
            <a:ext cx="50292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chemeClr val="hlink"/>
              </a:solidFill>
            </a:endParaRPr>
          </a:p>
        </p:txBody>
      </p:sp>
      <p:sp>
        <p:nvSpPr>
          <p:cNvPr id="40966" name="Oval 6"/>
          <p:cNvSpPr>
            <a:spLocks noChangeArrowheads="1"/>
          </p:cNvSpPr>
          <p:nvPr/>
        </p:nvSpPr>
        <p:spPr bwMode="auto">
          <a:xfrm>
            <a:off x="3657600" y="2590800"/>
            <a:ext cx="2514600" cy="685800"/>
          </a:xfrm>
          <a:prstGeom prst="ellipse">
            <a:avLst/>
          </a:prstGeom>
          <a:solidFill>
            <a:srgbClr val="FAF8A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 rot="-1177123">
            <a:off x="1479550" y="1825775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240CD6"/>
                </a:solidFill>
              </a:rPr>
              <a:t>100m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 rot="-1115711">
            <a:off x="2438400" y="2279491"/>
            <a:ext cx="99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240CD6"/>
                </a:solidFill>
              </a:rPr>
              <a:t>200m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 rot="-1180999">
            <a:off x="3471130" y="2325439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240CD6"/>
                </a:solidFill>
              </a:rPr>
              <a:t>300m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4191000" y="2667000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240CD6"/>
                </a:solidFill>
              </a:rPr>
              <a:t>350m</a:t>
            </a: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4724400" y="1524000"/>
            <a:ext cx="60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smtClean="0"/>
              <a:t> </a:t>
            </a:r>
            <a:r>
              <a:rPr lang="en-US" sz="3600" b="1" dirty="0"/>
              <a:t>A</a:t>
            </a:r>
            <a:endParaRPr lang="en-US" sz="2400" b="1" dirty="0"/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5029200" y="2590800"/>
            <a:ext cx="53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smtClean="0"/>
              <a:t>C</a:t>
            </a:r>
            <a:endParaRPr lang="en-US" sz="3200" b="1" dirty="0"/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4572000" y="3276600"/>
            <a:ext cx="53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smtClean="0"/>
              <a:t>D</a:t>
            </a:r>
            <a:endParaRPr lang="en-US" sz="3200" b="1" dirty="0"/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5638800" y="2438400"/>
            <a:ext cx="60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smtClean="0"/>
              <a:t> </a:t>
            </a:r>
            <a:r>
              <a:rPr lang="en-US" sz="3200" b="1" dirty="0"/>
              <a:t>B</a:t>
            </a: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1371600" y="4495800"/>
            <a:ext cx="2057400" cy="523220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</a:rPr>
              <a:t>A</a:t>
            </a:r>
            <a:r>
              <a:rPr lang="en-US" sz="2800" b="1">
                <a:solidFill>
                  <a:srgbClr val="002060"/>
                </a:solidFill>
              </a:rPr>
              <a:t>= </a:t>
            </a:r>
            <a:r>
              <a:rPr lang="en-US" sz="2800" b="1" smtClean="0">
                <a:solidFill>
                  <a:srgbClr val="002060"/>
                </a:solidFill>
              </a:rPr>
              <a:t>100m  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5715000" y="4495800"/>
            <a:ext cx="1905000" cy="523220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smtClean="0">
                <a:solidFill>
                  <a:srgbClr val="002060"/>
                </a:solidFill>
              </a:rPr>
              <a:t>B = 300m</a:t>
            </a:r>
            <a:endParaRPr lang="en-US" sz="2800" b="1">
              <a:solidFill>
                <a:srgbClr val="002060"/>
              </a:solidFill>
            </a:endParaRPr>
          </a:p>
        </p:txBody>
      </p:sp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1371600" y="5562600"/>
            <a:ext cx="1981200" cy="523220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smtClean="0">
                <a:solidFill>
                  <a:srgbClr val="002060"/>
                </a:solidFill>
              </a:rPr>
              <a:t>C = 350m</a:t>
            </a:r>
            <a:endParaRPr lang="en-US" sz="2800" b="1">
              <a:solidFill>
                <a:srgbClr val="002060"/>
              </a:solidFill>
            </a:endParaRPr>
          </a:p>
        </p:txBody>
      </p:sp>
      <p:sp>
        <p:nvSpPr>
          <p:cNvPr id="40979" name="Text Box 19"/>
          <p:cNvSpPr txBox="1">
            <a:spLocks noChangeArrowheads="1"/>
          </p:cNvSpPr>
          <p:nvPr/>
        </p:nvSpPr>
        <p:spPr bwMode="auto">
          <a:xfrm>
            <a:off x="5715000" y="5486400"/>
            <a:ext cx="1981200" cy="523220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smtClean="0">
                <a:solidFill>
                  <a:srgbClr val="002060"/>
                </a:solidFill>
              </a:rPr>
              <a:t>D = </a:t>
            </a:r>
            <a:r>
              <a:rPr lang="en-US" sz="2800" b="1">
                <a:solidFill>
                  <a:srgbClr val="002060"/>
                </a:solidFill>
              </a:rPr>
              <a:t>200m</a:t>
            </a:r>
          </a:p>
        </p:txBody>
      </p:sp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1500632" y="457200"/>
            <a:ext cx="7643368" cy="954107"/>
          </a:xfrm>
          <a:prstGeom prst="homePlate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  </a:t>
            </a:r>
            <a:r>
              <a:rPr lang="es-ES" sz="2800" b="1" dirty="0" err="1"/>
              <a:t>Dựa</a:t>
            </a:r>
            <a:r>
              <a:rPr lang="es-ES" sz="2800" b="1" dirty="0"/>
              <a:t> </a:t>
            </a:r>
            <a:r>
              <a:rPr lang="es-ES" sz="2800" b="1" dirty="0" err="1"/>
              <a:t>vào</a:t>
            </a:r>
            <a:r>
              <a:rPr lang="es-ES" sz="2800" b="1" dirty="0"/>
              <a:t> </a:t>
            </a:r>
            <a:r>
              <a:rPr lang="es-ES" sz="2800" b="1" dirty="0" err="1"/>
              <a:t>đường</a:t>
            </a:r>
            <a:r>
              <a:rPr lang="es-ES" sz="2800" b="1" dirty="0"/>
              <a:t> </a:t>
            </a:r>
            <a:r>
              <a:rPr lang="es-ES" sz="2800" b="1" err="1"/>
              <a:t>đồng</a:t>
            </a:r>
            <a:r>
              <a:rPr lang="es-ES" sz="2800" b="1"/>
              <a:t> </a:t>
            </a:r>
            <a:r>
              <a:rPr lang="es-ES" sz="2800" b="1" smtClean="0"/>
              <a:t>mức, xác </a:t>
            </a:r>
            <a:r>
              <a:rPr lang="es-ES" sz="2800" b="1" dirty="0" err="1"/>
              <a:t>định</a:t>
            </a:r>
            <a:r>
              <a:rPr lang="es-ES" sz="2800" b="1" dirty="0"/>
              <a:t> </a:t>
            </a:r>
            <a:r>
              <a:rPr lang="es-ES" sz="2800" b="1" dirty="0" err="1"/>
              <a:t>độ</a:t>
            </a:r>
            <a:r>
              <a:rPr lang="es-ES" sz="2800" b="1" dirty="0"/>
              <a:t> cao </a:t>
            </a:r>
            <a:r>
              <a:rPr lang="es-ES" sz="2800" b="1" dirty="0" err="1"/>
              <a:t>của</a:t>
            </a:r>
            <a:r>
              <a:rPr lang="es-ES" sz="2800" b="1" dirty="0"/>
              <a:t> </a:t>
            </a:r>
            <a:r>
              <a:rPr lang="es-ES" sz="2800" b="1" err="1"/>
              <a:t>các</a:t>
            </a:r>
            <a:r>
              <a:rPr lang="es-ES" sz="2800" b="1"/>
              <a:t> </a:t>
            </a:r>
            <a:r>
              <a:rPr lang="es-ES" sz="2800" b="1" smtClean="0"/>
              <a:t>địa</a:t>
            </a:r>
            <a:r>
              <a:rPr lang="es-ES" sz="2800" b="1" dirty="0"/>
              <a:t> </a:t>
            </a:r>
            <a:r>
              <a:rPr lang="es-ES" sz="2800" b="1" smtClean="0"/>
              <a:t>điểm  </a:t>
            </a:r>
            <a:r>
              <a:rPr lang="es-ES" sz="2800" b="1" dirty="0"/>
              <a:t>A, B, C</a:t>
            </a:r>
            <a:r>
              <a:rPr lang="en-US" sz="2800" b="1"/>
              <a:t>, </a:t>
            </a:r>
            <a:r>
              <a:rPr lang="en-US" sz="2800" b="1" smtClean="0"/>
              <a:t>D trên hình?</a:t>
            </a:r>
            <a:endParaRPr lang="en-US" sz="2800" b="1" dirty="0"/>
          </a:p>
        </p:txBody>
      </p:sp>
      <p:pic>
        <p:nvPicPr>
          <p:cNvPr id="19" name="Picture 6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304800"/>
            <a:ext cx="1277988" cy="12954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  <p:bldP spid="40965" grpId="0" animBg="1"/>
      <p:bldP spid="40966" grpId="0" animBg="1"/>
      <p:bldP spid="40967" grpId="0"/>
      <p:bldP spid="40968" grpId="0"/>
      <p:bldP spid="40969" grpId="0"/>
      <p:bldP spid="40970" grpId="0"/>
      <p:bldP spid="40971" grpId="0"/>
      <p:bldP spid="40972" grpId="0"/>
      <p:bldP spid="40973" grpId="0"/>
      <p:bldP spid="40974" grpId="0"/>
      <p:bldP spid="40976" grpId="0" animBg="1"/>
      <p:bldP spid="40977" grpId="0" animBg="1"/>
      <p:bldP spid="40978" grpId="0" animBg="1"/>
      <p:bldP spid="40979" grpId="0" animBg="1"/>
      <p:bldP spid="409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1447800" y="4495800"/>
            <a:ext cx="5943600" cy="2057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2362200" y="4953000"/>
            <a:ext cx="4876800" cy="1143000"/>
          </a:xfrm>
          <a:prstGeom prst="ellipse">
            <a:avLst/>
          </a:prstGeom>
          <a:solidFill>
            <a:srgbClr val="FAF8A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3581400" y="5257800"/>
            <a:ext cx="3429000" cy="609600"/>
          </a:xfrm>
          <a:prstGeom prst="ellipse">
            <a:avLst/>
          </a:prstGeom>
          <a:solidFill>
            <a:srgbClr val="EB917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4876800" y="5410200"/>
            <a:ext cx="1828800" cy="228600"/>
          </a:xfrm>
          <a:prstGeom prst="ellipse">
            <a:avLst/>
          </a:prstGeom>
          <a:solidFill>
            <a:srgbClr val="F05E6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0" name="Freeform 24"/>
          <p:cNvSpPr>
            <a:spLocks/>
          </p:cNvSpPr>
          <p:nvPr/>
        </p:nvSpPr>
        <p:spPr bwMode="auto">
          <a:xfrm>
            <a:off x="1447800" y="200025"/>
            <a:ext cx="5943600" cy="3746500"/>
          </a:xfrm>
          <a:custGeom>
            <a:avLst/>
            <a:gdLst/>
            <a:ahLst/>
            <a:cxnLst>
              <a:cxn ang="0">
                <a:pos x="0" y="2360"/>
              </a:cxn>
              <a:cxn ang="0">
                <a:pos x="624" y="1736"/>
              </a:cxn>
              <a:cxn ang="0">
                <a:pos x="1392" y="1064"/>
              </a:cxn>
              <a:cxn ang="0">
                <a:pos x="2256" y="296"/>
              </a:cxn>
              <a:cxn ang="0">
                <a:pos x="2880" y="8"/>
              </a:cxn>
              <a:cxn ang="0">
                <a:pos x="3360" y="344"/>
              </a:cxn>
              <a:cxn ang="0">
                <a:pos x="3552" y="1064"/>
              </a:cxn>
              <a:cxn ang="0">
                <a:pos x="3696" y="1736"/>
              </a:cxn>
              <a:cxn ang="0">
                <a:pos x="3792" y="2360"/>
              </a:cxn>
            </a:cxnLst>
            <a:rect l="0" t="0" r="r" b="b"/>
            <a:pathLst>
              <a:path w="3792" h="2360">
                <a:moveTo>
                  <a:pt x="0" y="2360"/>
                </a:moveTo>
                <a:cubicBezTo>
                  <a:pt x="196" y="2156"/>
                  <a:pt x="392" y="1952"/>
                  <a:pt x="624" y="1736"/>
                </a:cubicBezTo>
                <a:cubicBezTo>
                  <a:pt x="856" y="1520"/>
                  <a:pt x="1120" y="1304"/>
                  <a:pt x="1392" y="1064"/>
                </a:cubicBezTo>
                <a:cubicBezTo>
                  <a:pt x="1664" y="824"/>
                  <a:pt x="2008" y="472"/>
                  <a:pt x="2256" y="296"/>
                </a:cubicBezTo>
                <a:cubicBezTo>
                  <a:pt x="2504" y="120"/>
                  <a:pt x="2696" y="0"/>
                  <a:pt x="2880" y="8"/>
                </a:cubicBezTo>
                <a:cubicBezTo>
                  <a:pt x="3064" y="16"/>
                  <a:pt x="3248" y="168"/>
                  <a:pt x="3360" y="344"/>
                </a:cubicBezTo>
                <a:cubicBezTo>
                  <a:pt x="3472" y="520"/>
                  <a:pt x="3496" y="832"/>
                  <a:pt x="3552" y="1064"/>
                </a:cubicBezTo>
                <a:cubicBezTo>
                  <a:pt x="3608" y="1296"/>
                  <a:pt x="3656" y="1520"/>
                  <a:pt x="3696" y="1736"/>
                </a:cubicBezTo>
                <a:cubicBezTo>
                  <a:pt x="3736" y="1952"/>
                  <a:pt x="3764" y="2156"/>
                  <a:pt x="3792" y="2360"/>
                </a:cubicBezTo>
              </a:path>
            </a:pathLst>
          </a:cu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1447800" y="39624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7391400" y="39624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V="1">
            <a:off x="2362200" y="29718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 flipV="1">
            <a:off x="7239000" y="29718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 flipV="1">
            <a:off x="3581400" y="1905000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 flipV="1">
            <a:off x="7010400" y="1905000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 flipV="1">
            <a:off x="4876800" y="7620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 flipV="1">
            <a:off x="6705600" y="7620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1447800" y="3962400"/>
            <a:ext cx="5943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2362200" y="29718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>
            <a:off x="3581400" y="19050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>
            <a:off x="4876800" y="7620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838200" y="54864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100m</a:t>
            </a:r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1828800" y="5410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200m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3352800" y="54864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300m</a:t>
            </a:r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4495800" y="5410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400m</a:t>
            </a:r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5410200" y="52578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450m</a:t>
            </a:r>
          </a:p>
        </p:txBody>
      </p:sp>
      <p:sp>
        <p:nvSpPr>
          <p:cNvPr id="9247" name="Text Box 31"/>
          <p:cNvSpPr txBox="1">
            <a:spLocks noChangeArrowheads="1"/>
          </p:cNvSpPr>
          <p:nvPr/>
        </p:nvSpPr>
        <p:spPr bwMode="auto">
          <a:xfrm>
            <a:off x="533400" y="37338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100m</a:t>
            </a:r>
          </a:p>
        </p:txBody>
      </p:sp>
      <p:sp>
        <p:nvSpPr>
          <p:cNvPr id="9249" name="Text Box 33"/>
          <p:cNvSpPr txBox="1">
            <a:spLocks noChangeArrowheads="1"/>
          </p:cNvSpPr>
          <p:nvPr/>
        </p:nvSpPr>
        <p:spPr bwMode="auto">
          <a:xfrm>
            <a:off x="1600200" y="2743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200m</a:t>
            </a:r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2743200" y="1600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300m</a:t>
            </a:r>
          </a:p>
        </p:txBody>
      </p:sp>
      <p:sp>
        <p:nvSpPr>
          <p:cNvPr id="9251" name="Text Box 35"/>
          <p:cNvSpPr txBox="1">
            <a:spLocks noChangeArrowheads="1"/>
          </p:cNvSpPr>
          <p:nvPr/>
        </p:nvSpPr>
        <p:spPr bwMode="auto">
          <a:xfrm>
            <a:off x="4038600" y="457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400m</a:t>
            </a:r>
          </a:p>
        </p:txBody>
      </p:sp>
      <p:sp>
        <p:nvSpPr>
          <p:cNvPr id="9252" name="Text Box 36"/>
          <p:cNvSpPr txBox="1">
            <a:spLocks noChangeArrowheads="1"/>
          </p:cNvSpPr>
          <p:nvPr/>
        </p:nvSpPr>
        <p:spPr bwMode="auto">
          <a:xfrm>
            <a:off x="5334000" y="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450m</a:t>
            </a:r>
          </a:p>
        </p:txBody>
      </p:sp>
      <p:sp>
        <p:nvSpPr>
          <p:cNvPr id="9253" name="Text Box 37"/>
          <p:cNvSpPr txBox="1">
            <a:spLocks noChangeArrowheads="1"/>
          </p:cNvSpPr>
          <p:nvPr/>
        </p:nvSpPr>
        <p:spPr bwMode="auto">
          <a:xfrm>
            <a:off x="609600" y="228600"/>
            <a:ext cx="2209800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00"/>
                </a:solidFill>
              </a:rPr>
              <a:t>Sườn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Tây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254" name="Text Box 38"/>
          <p:cNvSpPr txBox="1">
            <a:spLocks noChangeArrowheads="1"/>
          </p:cNvSpPr>
          <p:nvPr/>
        </p:nvSpPr>
        <p:spPr bwMode="auto">
          <a:xfrm>
            <a:off x="7162800" y="1524000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 err="1" smtClean="0">
                <a:solidFill>
                  <a:srgbClr val="D60C9C"/>
                </a:solidFill>
              </a:rPr>
              <a:t>Sườn</a:t>
            </a:r>
            <a:r>
              <a:rPr lang="en-US" sz="2800" b="1" dirty="0" smtClean="0">
                <a:solidFill>
                  <a:srgbClr val="D60C9C"/>
                </a:solidFill>
              </a:rPr>
              <a:t> </a:t>
            </a:r>
            <a:r>
              <a:rPr lang="en-US" sz="2800" b="1" dirty="0" err="1" smtClean="0">
                <a:solidFill>
                  <a:srgbClr val="D60C9C"/>
                </a:solidFill>
              </a:rPr>
              <a:t>dốc</a:t>
            </a:r>
            <a:endParaRPr lang="en-US" sz="2800" b="1" dirty="0">
              <a:solidFill>
                <a:srgbClr val="D60C9C"/>
              </a:solidFill>
            </a:endParaRPr>
          </a:p>
        </p:txBody>
      </p:sp>
      <p:sp>
        <p:nvSpPr>
          <p:cNvPr id="34" name="Text Box 37"/>
          <p:cNvSpPr txBox="1">
            <a:spLocks noChangeArrowheads="1"/>
          </p:cNvSpPr>
          <p:nvPr/>
        </p:nvSpPr>
        <p:spPr bwMode="auto">
          <a:xfrm>
            <a:off x="533400" y="1524000"/>
            <a:ext cx="228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 err="1" smtClean="0">
                <a:solidFill>
                  <a:srgbClr val="D60C9C"/>
                </a:solidFill>
              </a:rPr>
              <a:t>Sườn</a:t>
            </a:r>
            <a:r>
              <a:rPr lang="en-US" sz="2800" b="1" dirty="0" smtClean="0">
                <a:solidFill>
                  <a:srgbClr val="D60C9C"/>
                </a:solidFill>
              </a:rPr>
              <a:t> </a:t>
            </a:r>
            <a:r>
              <a:rPr lang="en-US" sz="2800" b="1" dirty="0" err="1" smtClean="0">
                <a:solidFill>
                  <a:srgbClr val="D60C9C"/>
                </a:solidFill>
              </a:rPr>
              <a:t>thoải</a:t>
            </a:r>
            <a:endParaRPr lang="en-US" sz="2800" b="1" dirty="0">
              <a:solidFill>
                <a:srgbClr val="D60C9C"/>
              </a:solidFill>
            </a:endParaRPr>
          </a:p>
        </p:txBody>
      </p:sp>
      <p:sp>
        <p:nvSpPr>
          <p:cNvPr id="35" name="Text Box 37"/>
          <p:cNvSpPr txBox="1">
            <a:spLocks noChangeArrowheads="1"/>
          </p:cNvSpPr>
          <p:nvPr/>
        </p:nvSpPr>
        <p:spPr bwMode="auto">
          <a:xfrm>
            <a:off x="6934200" y="228600"/>
            <a:ext cx="2209800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00"/>
                </a:solidFill>
              </a:rPr>
              <a:t>Sườn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Đông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6" name="Cloud Callout 35"/>
          <p:cNvSpPr/>
          <p:nvPr/>
        </p:nvSpPr>
        <p:spPr>
          <a:xfrm>
            <a:off x="0" y="838200"/>
            <a:ext cx="3733800" cy="1752600"/>
          </a:xfrm>
          <a:prstGeom prst="cloudCallout">
            <a:avLst>
              <a:gd name="adj1" fmla="val 42380"/>
              <a:gd name="adj2" fmla="val 19070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i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Quan sát hình, em hãy cho biết sườn nào dốc, sườn nào thoải?</a:t>
            </a:r>
            <a:endParaRPr lang="en-US" sz="2000" b="1" i="1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1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5" dur="1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animBg="1"/>
      <p:bldP spid="9225" grpId="0" animBg="1"/>
      <p:bldP spid="9226" grpId="0" animBg="1"/>
      <p:bldP spid="9227" grpId="0" animBg="1"/>
      <p:bldP spid="9240" grpId="0" animBg="1"/>
      <p:bldP spid="9228" grpId="0" animBg="1"/>
      <p:bldP spid="9229" grpId="0" animBg="1"/>
      <p:bldP spid="9231" grpId="0" animBg="1"/>
      <p:bldP spid="9232" grpId="0" animBg="1"/>
      <p:bldP spid="9234" grpId="0" animBg="1"/>
      <p:bldP spid="9235" grpId="0" animBg="1"/>
      <p:bldP spid="9237" grpId="0" animBg="1"/>
      <p:bldP spid="9238" grpId="0" animBg="1"/>
      <p:bldP spid="9230" grpId="0" animBg="1"/>
      <p:bldP spid="9233" grpId="0" animBg="1"/>
      <p:bldP spid="9236" grpId="0" animBg="1"/>
      <p:bldP spid="9239" grpId="0" animBg="1"/>
      <p:bldP spid="9242" grpId="0"/>
      <p:bldP spid="9243" grpId="0"/>
      <p:bldP spid="9244" grpId="0"/>
      <p:bldP spid="9245" grpId="0"/>
      <p:bldP spid="9246" grpId="0"/>
      <p:bldP spid="9247" grpId="0"/>
      <p:bldP spid="9249" grpId="0"/>
      <p:bldP spid="9250" grpId="0"/>
      <p:bldP spid="9251" grpId="0"/>
      <p:bldP spid="9252" grpId="0"/>
      <p:bldP spid="9253" grpId="0" animBg="1"/>
      <p:bldP spid="9254" grpId="0"/>
      <p:bldP spid="34" grpId="0"/>
      <p:bldP spid="35" grpId="0" animBg="1"/>
      <p:bldP spid="36" grpId="0" animBg="1"/>
      <p:bldP spid="3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gray">
          <a:xfrm>
            <a:off x="2025650" y="212248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gray">
          <a:xfrm>
            <a:off x="2025650" y="303688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gray">
          <a:xfrm>
            <a:off x="2025650" y="392906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gray">
          <a:xfrm>
            <a:off x="2025650" y="484346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vi-VN">
              <a:latin typeface="Arial" charset="0"/>
            </a:endParaRPr>
          </a:p>
        </p:txBody>
      </p:sp>
      <p:sp>
        <p:nvSpPr>
          <p:cNvPr id="117776" name="Text Box 16"/>
          <p:cNvSpPr txBox="1">
            <a:spLocks noChangeArrowheads="1"/>
          </p:cNvSpPr>
          <p:nvPr/>
        </p:nvSpPr>
        <p:spPr bwMode="auto">
          <a:xfrm>
            <a:off x="152400" y="762000"/>
            <a:ext cx="8991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Dựa vào các đường đồng </a:t>
            </a:r>
            <a:r>
              <a:rPr lang="en-US" sz="2400" b="1" i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mức trên H44, </a:t>
            </a:r>
            <a:r>
              <a:rPr lang="en-US" sz="2400" b="1" i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tìm các đặc điểm của địa hình trên lược đồ và điền vào phiếu học tập </a:t>
            </a:r>
            <a:r>
              <a:rPr lang="en-US" sz="2400" b="1" i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sau:</a:t>
            </a:r>
            <a:endParaRPr lang="en-US" sz="2400" b="1" i="1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38113" y="1963738"/>
            <a:ext cx="8839200" cy="4513262"/>
            <a:chOff x="96" y="955"/>
            <a:chExt cx="5568" cy="2843"/>
          </a:xfrm>
        </p:grpSpPr>
        <p:pic>
          <p:nvPicPr>
            <p:cNvPr id="10270" name="Picture 18" descr="hoi giang"/>
            <p:cNvPicPr>
              <a:picLocks noChangeAspect="1" noChangeArrowheads="1"/>
            </p:cNvPicPr>
            <p:nvPr/>
          </p:nvPicPr>
          <p:blipFill>
            <a:blip r:embed="rId2">
              <a:lum bright="-10000" contrast="30000"/>
            </a:blip>
            <a:srcRect t="3378" r="1088" b="13834"/>
            <a:stretch>
              <a:fillRect/>
            </a:stretch>
          </p:blipFill>
          <p:spPr bwMode="auto">
            <a:xfrm>
              <a:off x="144" y="955"/>
              <a:ext cx="5472" cy="2483"/>
            </a:xfrm>
            <a:prstGeom prst="rect">
              <a:avLst/>
            </a:prstGeom>
            <a:noFill/>
            <a:ln w="76200" cmpd="tri">
              <a:solidFill>
                <a:srgbClr val="FF3300"/>
              </a:solidFill>
              <a:miter lim="800000"/>
              <a:headEnd/>
              <a:tailEnd/>
            </a:ln>
          </p:spPr>
        </p:pic>
        <p:sp>
          <p:nvSpPr>
            <p:cNvPr id="10271" name="Text Box 19"/>
            <p:cNvSpPr txBox="1">
              <a:spLocks noChangeArrowheads="1"/>
            </p:cNvSpPr>
            <p:nvPr/>
          </p:nvSpPr>
          <p:spPr bwMode="auto">
            <a:xfrm>
              <a:off x="96" y="3490"/>
              <a:ext cx="5568" cy="308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600" b="1" i="1">
                  <a:latin typeface="Times New Roman" pitchFamily="18" charset="0"/>
                </a:rPr>
                <a:t>Hình 44. Lược đồ địa hình tỉ lệ lớn</a:t>
              </a:r>
            </a:p>
          </p:txBody>
        </p:sp>
      </p:grpSp>
      <p:sp>
        <p:nvSpPr>
          <p:cNvPr id="14" name="Text Box 56"/>
          <p:cNvSpPr txBox="1">
            <a:spLocks noChangeArrowheads="1"/>
          </p:cNvSpPr>
          <p:nvPr/>
        </p:nvSpPr>
        <p:spPr bwMode="auto">
          <a:xfrm>
            <a:off x="228600" y="152400"/>
            <a:ext cx="449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2800" b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. </a:t>
            </a:r>
            <a:r>
              <a:rPr lang="en-US" sz="2800" b="1" u="sng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Bài tập 2 (sgk/51)</a:t>
            </a:r>
            <a:endParaRPr lang="en-US" sz="2800" b="1" u="sng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58&quot;&gt;&lt;object type=&quot;3&quot; unique_id=&quot;10060&quot;&gt;&lt;property id=&quot;20148&quot; value=&quot;5&quot;/&gt;&lt;property id=&quot;20300&quot; value=&quot;Slide 20&quot;/&gt;&lt;property id=&quot;20307&quot; value=&quot;269&quot;/&gt;&lt;/object&gt;&lt;object type=&quot;3&quot; unique_id=&quot;10061&quot;&gt;&lt;property id=&quot;20148&quot; value=&quot;5&quot;/&gt;&lt;property id=&quot;20300&quot; value=&quot;Slide 4&quot;/&gt;&lt;property id=&quot;20307&quot; value=&quot;257&quot;/&gt;&lt;/object&gt;&lt;object type=&quot;3&quot; unique_id=&quot;14961&quot;&gt;&lt;property id=&quot;20148&quot; value=&quot;5&quot;/&gt;&lt;property id=&quot;20300&quot; value=&quot;Slide 19&quot;/&gt;&lt;property id=&quot;20307&quot; value=&quot;276&quot;/&gt;&lt;/object&gt;&lt;object type=&quot;3&quot; unique_id=&quot;14962&quot;&gt;&lt;property id=&quot;20148&quot; value=&quot;5&quot;/&gt;&lt;property id=&quot;20300&quot; value=&quot;Slide 3&quot;/&gt;&lt;property id=&quot;20307&quot; value=&quot;277&quot;/&gt;&lt;/object&gt;&lt;object type=&quot;3&quot; unique_id=&quot;14963&quot;&gt;&lt;property id=&quot;20148&quot; value=&quot;5&quot;/&gt;&lt;property id=&quot;20300&quot; value=&quot;Slide 5&quot;/&gt;&lt;property id=&quot;20307&quot; value=&quot;278&quot;/&gt;&lt;/object&gt;&lt;object type=&quot;3&quot; unique_id=&quot;14964&quot;&gt;&lt;property id=&quot;20148&quot; value=&quot;5&quot;/&gt;&lt;property id=&quot;20300&quot; value=&quot;Slide 6&quot;/&gt;&lt;property id=&quot;20307&quot; value=&quot;279&quot;/&gt;&lt;/object&gt;&lt;object type=&quot;3&quot; unique_id=&quot;14965&quot;&gt;&lt;property id=&quot;20148&quot; value=&quot;5&quot;/&gt;&lt;property id=&quot;20300&quot; value=&quot;Slide 7&quot;/&gt;&lt;property id=&quot;20307&quot; value=&quot;280&quot;/&gt;&lt;/object&gt;&lt;object type=&quot;3&quot; unique_id=&quot;14966&quot;&gt;&lt;property id=&quot;20148&quot; value=&quot;5&quot;/&gt;&lt;property id=&quot;20300&quot; value=&quot;Slide 8&quot;/&gt;&lt;property id=&quot;20307&quot; value=&quot;281&quot;/&gt;&lt;/object&gt;&lt;object type=&quot;3&quot; unique_id=&quot;14967&quot;&gt;&lt;property id=&quot;20148&quot; value=&quot;5&quot;/&gt;&lt;property id=&quot;20300&quot; value=&quot;Slide 9&quot;/&gt;&lt;property id=&quot;20307&quot; value=&quot;284&quot;/&gt;&lt;/object&gt;&lt;object type=&quot;3&quot; unique_id=&quot;14968&quot;&gt;&lt;property id=&quot;20148&quot; value=&quot;5&quot;/&gt;&lt;property id=&quot;20300&quot; value=&quot;Slide 10&quot;/&gt;&lt;property id=&quot;20307&quot; value=&quot;285&quot;/&gt;&lt;/object&gt;&lt;object type=&quot;3&quot; unique_id=&quot;14971&quot;&gt;&lt;property id=&quot;20148&quot; value=&quot;5&quot;/&gt;&lt;property id=&quot;20300&quot; value=&quot;Slide 12&quot;/&gt;&lt;property id=&quot;20307&quot; value=&quot;298&quot;/&gt;&lt;/object&gt;&lt;object type=&quot;3&quot; unique_id=&quot;14972&quot;&gt;&lt;property id=&quot;20148&quot; value=&quot;5&quot;/&gt;&lt;property id=&quot;20300&quot; value=&quot;Slide 13&quot;/&gt;&lt;property id=&quot;20307&quot; value=&quot;299&quot;/&gt;&lt;/object&gt;&lt;object type=&quot;3&quot; unique_id=&quot;14992&quot;&gt;&lt;property id=&quot;20148&quot; value=&quot;5&quot;/&gt;&lt;property id=&quot;20300&quot; value=&quot;Slide 2&quot;/&gt;&lt;property id=&quot;20307&quot; value=&quot;301&quot;/&gt;&lt;/object&gt;&lt;object type=&quot;3&quot; unique_id=&quot;15084&quot;&gt;&lt;property id=&quot;20148&quot; value=&quot;5&quot;/&gt;&lt;property id=&quot;20300&quot; value=&quot;Slide 1&quot;/&gt;&lt;property id=&quot;20307&quot; value=&quot;306&quot;/&gt;&lt;/object&gt;&lt;object type=&quot;3&quot; unique_id=&quot;15085&quot;&gt;&lt;property id=&quot;20148&quot; value=&quot;5&quot;/&gt;&lt;property id=&quot;20300&quot; value=&quot;Slide 11&quot;/&gt;&lt;property id=&quot;20307&quot; value=&quot;302&quot;/&gt;&lt;/object&gt;&lt;object type=&quot;3&quot; unique_id=&quot;15086&quot;&gt;&lt;property id=&quot;20148&quot; value=&quot;5&quot;/&gt;&lt;property id=&quot;20300&quot; value=&quot;Slide 17&quot;/&gt;&lt;property id=&quot;20307&quot; value=&quot;303&quot;/&gt;&lt;/object&gt;&lt;object type=&quot;3&quot; unique_id=&quot;15087&quot;&gt;&lt;property id=&quot;20148&quot; value=&quot;5&quot;/&gt;&lt;property id=&quot;20300&quot; value=&quot;Slide 18&quot;/&gt;&lt;property id=&quot;20307&quot; value=&quot;305&quot;/&gt;&lt;/object&gt;&lt;object type=&quot;3&quot; unique_id=&quot;15165&quot;&gt;&lt;property id=&quot;20148&quot; value=&quot;5&quot;/&gt;&lt;property id=&quot;20300&quot; value=&quot;Slide 14&quot;/&gt;&lt;property id=&quot;20307&quot; value=&quot;310&quot;/&gt;&lt;/object&gt;&lt;object type=&quot;3&quot; unique_id=&quot;15166&quot;&gt;&lt;property id=&quot;20148&quot; value=&quot;5&quot;/&gt;&lt;property id=&quot;20300&quot; value=&quot;Slide 15&quot;/&gt;&lt;property id=&quot;20307&quot; value=&quot;307&quot;/&gt;&lt;/object&gt;&lt;object type=&quot;3&quot; unique_id=&quot;15167&quot;&gt;&lt;property id=&quot;20148&quot; value=&quot;5&quot;/&gt;&lt;property id=&quot;20300&quot; value=&quot;Slide 16&quot;/&gt;&lt;property id=&quot;20307&quot; value=&quot;308&quot;/&gt;&lt;/object&gt;&lt;/object&gt;&lt;object type=&quot;8&quot; unique_id=&quot;1007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</TotalTime>
  <Words>1051</Words>
  <Application>Microsoft Office PowerPoint</Application>
  <PresentationFormat>On-screen Show (4:3)</PresentationFormat>
  <Paragraphs>251</Paragraphs>
  <Slides>19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Minhduc</dc:creator>
  <cp:lastModifiedBy>Banh Bao</cp:lastModifiedBy>
  <cp:revision>199</cp:revision>
  <dcterms:created xsi:type="dcterms:W3CDTF">2008-01-17T10:12:48Z</dcterms:created>
  <dcterms:modified xsi:type="dcterms:W3CDTF">2021-01-29T23:09:06Z</dcterms:modified>
</cp:coreProperties>
</file>