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10" r:id="rId3"/>
    <p:sldId id="256" r:id="rId4"/>
    <p:sldId id="299" r:id="rId5"/>
    <p:sldId id="257" r:id="rId6"/>
    <p:sldId id="259" r:id="rId7"/>
    <p:sldId id="260" r:id="rId8"/>
    <p:sldId id="292" r:id="rId9"/>
    <p:sldId id="303" r:id="rId10"/>
    <p:sldId id="261" r:id="rId11"/>
    <p:sldId id="263" r:id="rId12"/>
    <p:sldId id="304" r:id="rId13"/>
    <p:sldId id="294" r:id="rId14"/>
    <p:sldId id="264" r:id="rId15"/>
    <p:sldId id="265" r:id="rId16"/>
    <p:sldId id="266" r:id="rId17"/>
    <p:sldId id="300" r:id="rId18"/>
    <p:sldId id="305" r:id="rId19"/>
    <p:sldId id="301" r:id="rId20"/>
    <p:sldId id="267" r:id="rId21"/>
    <p:sldId id="306" r:id="rId22"/>
    <p:sldId id="307" r:id="rId23"/>
    <p:sldId id="302" r:id="rId24"/>
    <p:sldId id="308" r:id="rId25"/>
    <p:sldId id="309" r:id="rId26"/>
    <p:sldId id="269" r:id="rId27"/>
    <p:sldId id="271" r:id="rId28"/>
    <p:sldId id="278" r:id="rId29"/>
    <p:sldId id="275" r:id="rId30"/>
    <p:sldId id="282" r:id="rId31"/>
    <p:sldId id="283" r:id="rId32"/>
    <p:sldId id="280" r:id="rId33"/>
    <p:sldId id="277" r:id="rId34"/>
    <p:sldId id="284" r:id="rId35"/>
    <p:sldId id="285" r:id="rId36"/>
    <p:sldId id="288" r:id="rId37"/>
    <p:sldId id="287" r:id="rId38"/>
    <p:sldId id="296" r:id="rId39"/>
    <p:sldId id="29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990033"/>
    <a:srgbClr val="0000FF"/>
    <a:srgbClr val="24F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6" autoAdjust="0"/>
    <p:restoredTop sz="86232" autoAdjust="0"/>
  </p:normalViewPr>
  <p:slideViewPr>
    <p:cSldViewPr>
      <p:cViewPr>
        <p:scale>
          <a:sx n="66" d="100"/>
          <a:sy n="66"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F50573-0075-4B51-95E6-D3CC8350DF91}" type="datetimeFigureOut">
              <a:rPr lang="en-US"/>
              <a:pPr>
                <a:defRPr/>
              </a:pPr>
              <a:t>1/30/2021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FF85ECA-F883-4A82-838B-9F0156AF656C}" type="slidenum">
              <a:rPr lang="en-US"/>
              <a:pPr>
                <a:defRPr/>
              </a:pPr>
              <a:t>‹#›</a:t>
            </a:fld>
            <a:endParaRPr lang="en-US"/>
          </a:p>
        </p:txBody>
      </p:sp>
    </p:spTree>
    <p:extLst>
      <p:ext uri="{BB962C8B-B14F-4D97-AF65-F5344CB8AC3E}">
        <p14:creationId xmlns:p14="http://schemas.microsoft.com/office/powerpoint/2010/main" val="2820613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b="1"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F46A3A-2783-44F1-A715-A62CF4407232}"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Trên TG có một số đồng bằng lớn như ĐB Amadon (Nam Mỹ), ĐB đông âu, ĐB sông Nin (châu Phi), ĐB Hoa Bắc của sông Hoàng Hà (TQ), ĐB sông Cửu Long (VN). Trên bản đồ này cô đã đánh dấu các đb sông Nin, sông Hoàng Hà và sông Cửu Long bằng nền màu xanh lá đậm hơn các đb còn lại. Cô mời 1 bạn lên xác định cho cô vị trí các ĐB của sông Nin, sông Hoàng Hà và sông Cửu Long</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48E26-FC07-4A14-BEF1-8DC3E1F37288}"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b="1" smtClean="0">
              <a:solidFill>
                <a:schemeClr val="tx2"/>
              </a:solidFill>
              <a:latin typeface="Times New Roman" pitchFamily="18" charset="0"/>
              <a:cs typeface="Times New Roman" pitchFamily="18" charset="0"/>
            </a:endParaRP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126FC7-6C26-4A8C-945B-8B18F1318379}"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smtClean="0"/>
              <a:t>Ngoài thế mạnh về phát triển cây công nghiệp và chăn nuôi gia súc lớn thì các cao nguyên thường có khí hậu mát mẻ rất thích hợp phát triển các loại rau hoa quả ôn đới. Cảnh sắc thiên nhiên tươi đẹp, địa hình độc đáo, khí hậu trong lành biến những cao nguyên trở thành điểm du lịch hấp dẫn (Đà Lạt, Mộc Châu, Đồng Văn…)</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D0017-26A2-4F4E-A3DE-6823BB7D01F0}"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b="1"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59546-B8FD-499D-A857-2929071545F5}"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20BDE-7DF6-4E54-8168-E9CBA4AD8643}"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32C0D83-C3BB-49C6-B1D8-129B4544FA9A}" type="slidenum">
              <a:rPr lang="en-US" sz="1200">
                <a:latin typeface="+mn-lt"/>
              </a:rPr>
              <a:pPr algn="r">
                <a:defRPr/>
              </a:pPr>
              <a:t>17</a:t>
            </a:fld>
            <a:endParaRPr lang="en-US"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US" sz="1600" b="1" smtClean="0">
              <a:solidFill>
                <a:schemeClr val="tx2"/>
              </a:solidFill>
              <a:latin typeface="Times New Roman" pitchFamily="18" charset="0"/>
              <a:cs typeface="Times New Roman" pitchFamily="18"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B1168-C2A4-46DA-A2CB-1E12C8892B83}"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01BC0FA-0F94-4065-9B60-1D69BE8193C3}" type="slidenum">
              <a:rPr lang="en-US" sz="1200">
                <a:latin typeface="+mn-lt"/>
              </a:rPr>
              <a:pPr algn="r">
                <a:defRPr/>
              </a:pPr>
              <a:t>20</a:t>
            </a:fld>
            <a:endParaRPr lang="en-US"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380C947-294B-4E64-8D1D-0E51C3B521BD}" type="slidenum">
              <a:rPr lang="en-US" sz="1200">
                <a:latin typeface="+mn-lt"/>
              </a:rPr>
              <a:pPr algn="r">
                <a:defRPr/>
              </a:pPr>
              <a:t>21</a:t>
            </a:fld>
            <a:endParaRPr lang="en-US" sz="120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C12FEB-F14C-45DC-B6D1-42D7B296E44A}"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Ngoài địa hình núi và thì trên bề mặt đất còn có những dạng đh khác. Để tìm hiểu dạng địa hình này </a:t>
            </a:r>
            <a:r>
              <a:rPr lang="vi-VN" sz="1400" smtClean="0"/>
              <a:t>cô mời các em xem những hình ảnh sau </a:t>
            </a:r>
            <a:r>
              <a:rPr lang="en-US" sz="1400" smtClean="0"/>
              <a:t>.</a:t>
            </a:r>
          </a:p>
          <a:p>
            <a:pPr eaLnBrk="1" hangingPunct="1">
              <a:spcBef>
                <a:spcPct val="0"/>
              </a:spcBef>
            </a:pPr>
            <a:r>
              <a:rPr lang="vi-VN" sz="1400" smtClean="0"/>
              <a:t>Các em quan sát hình ảnh kết hợp với hiểu biết của bản thân, hãy cho cô biết các hình ảnh trên thể hiện những dạng địa hình nào?</a:t>
            </a:r>
            <a:r>
              <a:rPr lang="en-US" sz="1400" smtClean="0"/>
              <a:t> </a:t>
            </a:r>
            <a:r>
              <a:rPr lang="vi-VN" sz="1400" smtClean="0"/>
              <a:t>Qua phần trình bày của các bạn chúng ta được biết thêm những dạng địa hình khác trên Trái đất như bình nguyên, cao nguyên, đồi. Vậy những dạng địa hình này có đặc điểm hình thái ra sao, có vai trò như thế nào trong việc phát triển KT-XH. Hôm nay cô trò chúng ta sẽ cùng tìm hiểu bài 14: ĐỊA HÌNH BỀ MẶT TRÁI ĐẤT (tiếp theo).</a:t>
            </a:r>
            <a:endParaRPr lang="en-US" sz="140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6C89C3-694F-4E64-9223-1787D3257D68}"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7C4238A-4895-4C94-BDC4-128B2071BE1C}" type="slidenum">
              <a:rPr lang="en-US" sz="1200">
                <a:latin typeface="+mn-lt"/>
              </a:rPr>
              <a:pPr algn="r">
                <a:defRPr/>
              </a:pPr>
              <a:t>23</a:t>
            </a:fld>
            <a:endParaRPr lang="en-US"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DAA3DB2-5BE6-4ADA-8AF5-E4F2EAB505A9}" type="slidenum">
              <a:rPr lang="en-US" sz="1200">
                <a:latin typeface="+mn-lt"/>
              </a:rPr>
              <a:pPr algn="r">
                <a:defRPr/>
              </a:pPr>
              <a:t>24</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DF81F-45D2-4AA3-ADA9-BCD772B72A64}" type="slidenum">
              <a:rPr lang="vi-VN">
                <a:cs typeface="Arial" charset="0"/>
              </a:rPr>
              <a:pPr fontAlgn="base">
                <a:spcBef>
                  <a:spcPct val="0"/>
                </a:spcBef>
                <a:spcAft>
                  <a:spcPct val="0"/>
                </a:spcAft>
                <a:defRPr/>
              </a:pPr>
              <a:t>26</a:t>
            </a:fld>
            <a:endParaRPr lang="vi-VN">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E8074C-D86E-45BE-B3AD-6059D5B5EC72}" type="slidenum">
              <a:rPr lang="vi-VN">
                <a:cs typeface="Arial" charset="0"/>
              </a:rPr>
              <a:pPr fontAlgn="base">
                <a:spcBef>
                  <a:spcPct val="0"/>
                </a:spcBef>
                <a:spcAft>
                  <a:spcPct val="0"/>
                </a:spcAft>
                <a:defRPr/>
              </a:pPr>
              <a:t>27</a:t>
            </a:fld>
            <a:endParaRPr lang="vi-VN">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7AD5ED-514C-4F62-8799-1A1FA62B7F03}" type="slidenum">
              <a:rPr lang="vi-VN">
                <a:cs typeface="Arial" charset="0"/>
              </a:rPr>
              <a:pPr fontAlgn="base">
                <a:spcBef>
                  <a:spcPct val="0"/>
                </a:spcBef>
                <a:spcAft>
                  <a:spcPct val="0"/>
                </a:spcAft>
                <a:defRPr/>
              </a:pPr>
              <a:t>28</a:t>
            </a:fld>
            <a:endParaRPr lang="vi-VN">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67FC8-FE05-4FC4-8F75-2CC44136D2AB}" type="slidenum">
              <a:rPr lang="vi-VN">
                <a:cs typeface="Arial" charset="0"/>
              </a:rPr>
              <a:pPr fontAlgn="base">
                <a:spcBef>
                  <a:spcPct val="0"/>
                </a:spcBef>
                <a:spcAft>
                  <a:spcPct val="0"/>
                </a:spcAft>
                <a:defRPr/>
              </a:pPr>
              <a:t>29</a:t>
            </a:fld>
            <a:endParaRPr lang="vi-VN">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9D9194-28D1-44B3-9EC7-6C2B8FA212B1}" type="slidenum">
              <a:rPr lang="vi-VN">
                <a:cs typeface="Arial" charset="0"/>
              </a:rPr>
              <a:pPr fontAlgn="base">
                <a:spcBef>
                  <a:spcPct val="0"/>
                </a:spcBef>
                <a:spcAft>
                  <a:spcPct val="0"/>
                </a:spcAft>
                <a:defRPr/>
              </a:pPr>
              <a:t>30</a:t>
            </a:fld>
            <a:endParaRPr lang="vi-VN">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33D68-1901-4288-881F-CAC05857C24B}" type="slidenum">
              <a:rPr lang="vi-VN">
                <a:cs typeface="Arial" charset="0"/>
              </a:rPr>
              <a:pPr fontAlgn="base">
                <a:spcBef>
                  <a:spcPct val="0"/>
                </a:spcBef>
                <a:spcAft>
                  <a:spcPct val="0"/>
                </a:spcAft>
                <a:defRPr/>
              </a:pPr>
              <a:t>31</a:t>
            </a:fld>
            <a:endParaRPr lang="vi-VN">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B8CB6-1869-4E05-8BD5-2A436466FD47}" type="slidenum">
              <a:rPr lang="vi-VN">
                <a:cs typeface="Arial" charset="0"/>
              </a:rPr>
              <a:pPr fontAlgn="base">
                <a:spcBef>
                  <a:spcPct val="0"/>
                </a:spcBef>
                <a:spcAft>
                  <a:spcPct val="0"/>
                </a:spcAft>
                <a:defRPr/>
              </a:pPr>
              <a:t>32</a:t>
            </a:fld>
            <a:endParaRPr lang="vi-VN">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299491-5EFC-45EF-B034-569952515CDE}" type="slidenum">
              <a:rPr lang="vi-VN">
                <a:cs typeface="Arial" charset="0"/>
              </a:rPr>
              <a:pPr fontAlgn="base">
                <a:spcBef>
                  <a:spcPct val="0"/>
                </a:spcBef>
                <a:spcAft>
                  <a:spcPct val="0"/>
                </a:spcAft>
                <a:defRPr/>
              </a:pPr>
              <a:t>33</a:t>
            </a:fld>
            <a:endParaRPr lang="vi-VN">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7BA61F-D17F-4227-BF34-6F1679A2AB3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BB37FC-D6E6-4480-A6A3-F09B4186E09E}" type="slidenum">
              <a:rPr lang="vi-VN">
                <a:cs typeface="Arial" charset="0"/>
              </a:rPr>
              <a:pPr fontAlgn="base">
                <a:spcBef>
                  <a:spcPct val="0"/>
                </a:spcBef>
                <a:spcAft>
                  <a:spcPct val="0"/>
                </a:spcAft>
                <a:defRPr/>
              </a:pPr>
              <a:t>34</a:t>
            </a:fld>
            <a:endParaRPr lang="vi-VN">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27A59F-506F-4F3A-9705-907C8561DA35}" type="slidenum">
              <a:rPr lang="vi-VN">
                <a:cs typeface="Arial" charset="0"/>
              </a:rPr>
              <a:pPr fontAlgn="base">
                <a:spcBef>
                  <a:spcPct val="0"/>
                </a:spcBef>
                <a:spcAft>
                  <a:spcPct val="0"/>
                </a:spcAft>
                <a:defRPr/>
              </a:pPr>
              <a:t>35</a:t>
            </a:fld>
            <a:endParaRPr lang="vi-VN">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Nội dung game show “Ai là triệu phú”</a:t>
            </a:r>
            <a:endParaRPr lang="vi-VN"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B3090-C50D-4A26-8BB0-1C219F738E8B}" type="slidenum">
              <a:rPr lang="vi-VN">
                <a:cs typeface="Arial" charset="0"/>
              </a:rPr>
              <a:pPr fontAlgn="base">
                <a:spcBef>
                  <a:spcPct val="0"/>
                </a:spcBef>
                <a:spcAft>
                  <a:spcPct val="0"/>
                </a:spcAft>
                <a:defRPr/>
              </a:pPr>
              <a:t>36</a:t>
            </a:fld>
            <a:endParaRPr lang="vi-VN">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94A5B-140F-4B84-8657-5D6B0C73C6BC}"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b="1" smtClean="0">
                <a:solidFill>
                  <a:srgbClr val="FF0000"/>
                </a:solidFill>
                <a:latin typeface="Times New Roman" pitchFamily="18" charset="0"/>
                <a:cs typeface="Times New Roman" pitchFamily="18" charset="0"/>
              </a:rPr>
              <a:t>Treo phiếu học tập</a:t>
            </a:r>
          </a:p>
          <a:p>
            <a:pPr eaLnBrk="1" hangingPunct="1">
              <a:spcBef>
                <a:spcPct val="0"/>
              </a:spcBef>
            </a:pPr>
            <a:r>
              <a:rPr lang="en-US" sz="2000" b="1" smtClean="0">
                <a:solidFill>
                  <a:srgbClr val="FF0000"/>
                </a:solidFill>
                <a:latin typeface="Times New Roman" pitchFamily="18" charset="0"/>
                <a:cs typeface="Times New Roman" pitchFamily="18" charset="0"/>
              </a:rPr>
              <a:t>- </a:t>
            </a:r>
            <a:r>
              <a:rPr lang="en-US" sz="1400" b="1" smtClean="0">
                <a:solidFill>
                  <a:schemeClr val="tx2"/>
                </a:solidFill>
                <a:latin typeface="Times New Roman" pitchFamily="18" charset="0"/>
                <a:cs typeface="Times New Roman" pitchFamily="18" charset="0"/>
              </a:rPr>
              <a:t>Bình nguyên là dạng địa hình thấp, có bề mặt tương đối bằng phẳng hoặc hơi gợn sóng.</a:t>
            </a:r>
            <a:endParaRPr lang="en-US" sz="1400" b="1" i="1" smtClean="0">
              <a:solidFill>
                <a:schemeClr val="tx2"/>
              </a:solidFill>
              <a:latin typeface="Times New Roman" pitchFamily="18" charset="0"/>
              <a:cs typeface="Times New Roman" pitchFamily="18" charset="0"/>
            </a:endParaRPr>
          </a:p>
          <a:p>
            <a:pPr eaLnBrk="1" hangingPunct="1">
              <a:spcBef>
                <a:spcPct val="0"/>
              </a:spcBef>
            </a:pPr>
            <a:r>
              <a:rPr lang="en-US" sz="1400" b="1" smtClean="0">
                <a:solidFill>
                  <a:schemeClr val="tx2"/>
                </a:solidFill>
                <a:latin typeface="Times New Roman" pitchFamily="18" charset="0"/>
                <a:cs typeface="Times New Roman" pitchFamily="18" charset="0"/>
              </a:rPr>
              <a:t>- </a:t>
            </a:r>
            <a:r>
              <a:rPr lang="vi-VN" sz="1400" b="1" smtClean="0">
                <a:solidFill>
                  <a:schemeClr val="tx2"/>
                </a:solidFill>
                <a:latin typeface="Times New Roman" pitchFamily="18" charset="0"/>
                <a:cs typeface="Times New Roman" pitchFamily="18" charset="0"/>
              </a:rPr>
              <a:t>Độ cao tuyệt đối của bình nguyên thường dưới 200m, nhưng cũng có những bình nguyên cao gần 500m.</a:t>
            </a:r>
            <a:endParaRPr lang="en-US" sz="1400" b="1" smtClean="0">
              <a:solidFill>
                <a:schemeClr val="tx2"/>
              </a:solidFill>
              <a:latin typeface="Times New Roman" pitchFamily="18" charset="0"/>
              <a:cs typeface="Times New Roman" pitchFamily="18" charset="0"/>
            </a:endParaRPr>
          </a:p>
          <a:p>
            <a:pPr eaLnBrk="1" hangingPunct="1">
              <a:spcBef>
                <a:spcPct val="0"/>
              </a:spcBef>
            </a:pPr>
            <a:r>
              <a:rPr lang="en-US" sz="1400" smtClean="0">
                <a:solidFill>
                  <a:schemeClr val="tx2"/>
                </a:solidFill>
                <a:latin typeface="Times New Roman" pitchFamily="18" charset="0"/>
                <a:cs typeface="Times New Roman" pitchFamily="18" charset="0"/>
              </a:rPr>
              <a:t>Các em có thể k cần kẻ bảng, chỉ cần ghi những ý chính, gạch đầu dòng này vào vở</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998416-D813-4EDB-8A77-33E07B79B1C1}"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4441EB9-494A-4558-9AD2-0B50081F5073}" type="slidenum">
              <a:rPr lang="en-US" sz="1200">
                <a:latin typeface="+mn-lt"/>
              </a:rPr>
              <a:pPr algn="r">
                <a:defRPr/>
              </a:pPr>
              <a:t>8</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34633-7EBB-475F-89B9-4223290407BA}"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sz="1400" b="1" smtClean="0">
                <a:solidFill>
                  <a:schemeClr val="tx2"/>
                </a:solidFill>
                <a:latin typeface="Times New Roman" pitchFamily="18" charset="0"/>
                <a:cs typeface="Times New Roman" pitchFamily="18" charset="0"/>
              </a:rPr>
              <a:t>Bình nguyên thuận lợi cho việc trồng </a:t>
            </a:r>
            <a:r>
              <a:rPr lang="en-US" sz="1400" b="1" smtClean="0">
                <a:solidFill>
                  <a:schemeClr val="tx2"/>
                </a:solidFill>
                <a:latin typeface="Times New Roman" pitchFamily="18" charset="0"/>
                <a:cs typeface="Times New Roman" pitchFamily="18" charset="0"/>
              </a:rPr>
              <a:t>các loại </a:t>
            </a:r>
            <a:r>
              <a:rPr lang="vi-VN" sz="1400" b="1" smtClean="0">
                <a:solidFill>
                  <a:schemeClr val="tx2"/>
                </a:solidFill>
                <a:latin typeface="Times New Roman" pitchFamily="18" charset="0"/>
                <a:cs typeface="Times New Roman" pitchFamily="18" charset="0"/>
              </a:rPr>
              <a:t>cây lương thực, thực phẩm,</a:t>
            </a:r>
            <a:r>
              <a:rPr lang="en-US" sz="1400" b="1" smtClean="0">
                <a:solidFill>
                  <a:schemeClr val="tx2"/>
                </a:solidFill>
                <a:latin typeface="Times New Roman" pitchFamily="18" charset="0"/>
                <a:cs typeface="Times New Roman" pitchFamily="18" charset="0"/>
              </a:rPr>
              <a:t> chăn nuôi gia súc, gia cầm,… D</a:t>
            </a:r>
            <a:r>
              <a:rPr lang="vi-VN" sz="1400" b="1" smtClean="0">
                <a:solidFill>
                  <a:schemeClr val="tx2"/>
                </a:solidFill>
                <a:latin typeface="Times New Roman" pitchFamily="18" charset="0"/>
                <a:cs typeface="Times New Roman" pitchFamily="18" charset="0"/>
              </a:rPr>
              <a:t>ân cư </a:t>
            </a:r>
            <a:r>
              <a:rPr lang="en-US" sz="1400" b="1" smtClean="0">
                <a:solidFill>
                  <a:schemeClr val="tx2"/>
                </a:solidFill>
                <a:latin typeface="Times New Roman" pitchFamily="18" charset="0"/>
                <a:cs typeface="Times New Roman" pitchFamily="18" charset="0"/>
              </a:rPr>
              <a:t>tập trung </a:t>
            </a:r>
            <a:r>
              <a:rPr lang="vi-VN" sz="1400" b="1" smtClean="0">
                <a:solidFill>
                  <a:schemeClr val="tx2"/>
                </a:solidFill>
                <a:latin typeface="Times New Roman" pitchFamily="18" charset="0"/>
                <a:cs typeface="Times New Roman" pitchFamily="18" charset="0"/>
              </a:rPr>
              <a:t>đông đúc.</a:t>
            </a:r>
            <a:endParaRPr lang="en-US" sz="1400" b="1" smtClean="0">
              <a:solidFill>
                <a:schemeClr val="tx2"/>
              </a:solidFill>
              <a:latin typeface="Times New Roman" pitchFamily="18" charset="0"/>
              <a:cs typeface="Times New Roman" pitchFamily="18" charset="0"/>
            </a:endParaRPr>
          </a:p>
          <a:p>
            <a:pPr eaLnBrk="1" hangingPunct="1">
              <a:spcBef>
                <a:spcPct val="0"/>
              </a:spcBef>
            </a:pPr>
            <a:endParaRPr lang="en-US" sz="1400" b="1" smtClean="0">
              <a:solidFill>
                <a:schemeClr val="tx2"/>
              </a:solidFill>
              <a:latin typeface="Times New Roman" pitchFamily="18" charset="0"/>
              <a:cs typeface="Times New Roman" pitchFamily="18" charset="0"/>
            </a:endParaRP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AC291-82E4-4788-8702-74BD200B5E8C}"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Ở Bài học này chúng ta sẽ cùng nhau tìm hiểu 3 nội dung cơ bản đó là:</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95E314C-200C-4846-AAED-5FD42E2478F5}" type="slidenum">
              <a:rPr lang="en-US" sz="1200">
                <a:latin typeface="+mn-lt"/>
              </a:rPr>
              <a:pPr algn="r">
                <a:defRPr/>
              </a:pPr>
              <a:t>11</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7B1364-F00F-4EEE-87EA-DAB706820C3A}"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A3E63-7A5B-4F9B-80D6-4B3C9C43F6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BD73A1-6489-4666-84A7-A3499240ADB6}"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F59E0C-04CB-4A17-A449-F6D3422E1A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AB0DB9-74B4-4352-8C8C-A7D1DDCA5008}"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90EFC-0236-4AAD-8C81-08E222B8A1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D1431E3-E652-4766-A9C7-5ED7C84EF5A2}" type="datetimeFigureOut">
              <a:rPr lang="en-US"/>
              <a:pPr>
                <a:defRPr/>
              </a:pPr>
              <a:t>1/30/2021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0ECFD5C-75D8-424B-B5F3-B9E4C14D012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7AB92B0-E3A3-4610-82D6-F9E1EC428D05}" type="datetimeFigureOut">
              <a:rPr lang="en-US"/>
              <a:pPr>
                <a:defRPr/>
              </a:pPr>
              <a:t>1/30/2021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E160CE-BAA0-4DBC-AD9B-9AF01D93D3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F68743-C4CA-4352-A67F-04C37914D72A}"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F34F0D-D815-4B9D-B0A9-67255BAC533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1C8525-3870-45F0-A518-9633B1BB90F5}" type="datetimeFigureOut">
              <a:rPr lang="en-US"/>
              <a:pPr>
                <a:defRPr/>
              </a:pPr>
              <a:t>1/30/2021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6374018-8988-4090-BEE5-5848822B2C3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3B68F50-7582-4582-8966-12F43DB3CBB5}" type="datetimeFigureOut">
              <a:rPr lang="en-US"/>
              <a:pPr>
                <a:defRPr/>
              </a:pPr>
              <a:t>1/30/2021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92461AC-D5A6-4DDE-B302-F78A757713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95055B8-5BE0-42A0-A86C-D1BAAE48DEAD}" type="datetimeFigureOut">
              <a:rPr lang="en-US"/>
              <a:pPr>
                <a:defRPr/>
              </a:pPr>
              <a:t>1/30/2021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40AE2B0-4012-455F-9A16-B010D1264E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57BE54D-1C48-49B8-BB64-A42DF1844488}" type="datetimeFigureOut">
              <a:rPr lang="en-US"/>
              <a:pPr>
                <a:defRPr/>
              </a:pPr>
              <a:t>1/30/2021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191A265-30F4-4E5E-AAF8-7819D419CBF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F5DF5DD-296E-470A-9F92-08C33B361009}" type="datetimeFigureOut">
              <a:rPr lang="en-US"/>
              <a:pPr>
                <a:defRPr/>
              </a:pPr>
              <a:t>1/30/2021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A36B2A4-B648-4503-B768-12C27B8499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AAB6CF-1E38-42B7-9185-6CD232E4D4AB}"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F50A09-420F-497E-B0FE-8456EABDF6B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ED7066E-B85B-4881-853A-1E41F14B7AE6}" type="datetimeFigureOut">
              <a:rPr lang="en-US"/>
              <a:pPr>
                <a:defRPr/>
              </a:pPr>
              <a:t>1/30/2021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EAA25F4-E886-4A1A-BBE7-7BFA6B00D32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3A78185-0A67-44E6-986A-1EA0D045F733}" type="datetimeFigureOut">
              <a:rPr lang="en-US"/>
              <a:pPr>
                <a:defRPr/>
              </a:pPr>
              <a:t>1/30/2021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3404D8B-C238-4123-A7F3-BC19364384C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733F1F-EA7D-4F61-84BD-74CE939AA7FA}" type="datetimeFigureOut">
              <a:rPr lang="en-US"/>
              <a:pPr>
                <a:defRPr/>
              </a:pPr>
              <a:t>1/30/2021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C9B9110-B1DA-4EFB-9018-4BE1C1E953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495C65-F206-4C46-A818-572898BC20BB}"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A437C-DD1F-45C4-95FB-ABC0E5331F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82DB95-E2FE-4D85-BAA9-0718CBF472FB}" type="datetimeFigureOut">
              <a:rPr lang="en-US"/>
              <a:pPr>
                <a:defRPr/>
              </a:pPr>
              <a:t>1/30/2021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3B0925-8F56-423A-8101-14DC39830C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427946-F7CA-4A34-BB38-EFCD072839BD}" type="datetimeFigureOut">
              <a:rPr lang="en-US"/>
              <a:pPr>
                <a:defRPr/>
              </a:pPr>
              <a:t>1/30/2021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65EE82-6258-46BC-A3E1-ADCCF66BF0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97B67F-12E3-4D49-8658-7632974ADC9F}" type="datetimeFigureOut">
              <a:rPr lang="en-US"/>
              <a:pPr>
                <a:defRPr/>
              </a:pPr>
              <a:t>1/30/2021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3B6A4E-8FE7-4397-80AD-D7A0BACED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9E7593-6396-4BF3-978C-605A1FA9BAEB}" type="datetimeFigureOut">
              <a:rPr lang="en-US"/>
              <a:pPr>
                <a:defRPr/>
              </a:pPr>
              <a:t>1/30/2021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1B3C49-02A3-4047-87CF-39FFB13F24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A17BA3-6AA4-43A4-A8B1-9F5CF3EE5F7D}" type="datetimeFigureOut">
              <a:rPr lang="en-US"/>
              <a:pPr>
                <a:defRPr/>
              </a:pPr>
              <a:t>1/30/2021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0FD6BD-D5FA-4F12-AB34-672A2CAB26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3C16EF-9A8D-41D8-A188-041BAADB82FB}" type="datetimeFigureOut">
              <a:rPr lang="en-US"/>
              <a:pPr>
                <a:defRPr/>
              </a:pPr>
              <a:t>1/30/2021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DF06EE-D5D8-4E91-AECF-A25AD05E62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019957-47C9-41F5-84E0-A88B97910AC5}" type="datetimeFigureOut">
              <a:rPr lang="en-US"/>
              <a:pPr>
                <a:defRPr/>
              </a:pPr>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9354B8-8BBD-47C4-9287-959BFB256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31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331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C737C5F-5019-48F1-A619-E3CA923EAD13}" type="datetimeFigureOut">
              <a:rPr lang="en-US"/>
              <a:pPr>
                <a:defRPr/>
              </a:pPr>
              <a:t>1/30/2021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0609E99-510B-4B1F-A687-2972EAE476B6}" type="slidenum">
              <a:rPr lang="en-US"/>
              <a:pPr>
                <a:defRPr/>
              </a:pPr>
              <a:t>‹#›</a:t>
            </a:fld>
            <a:endParaRPr lang="en-US"/>
          </a:p>
        </p:txBody>
      </p:sp>
      <p:grpSp>
        <p:nvGrpSpPr>
          <p:cNvPr id="133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hyperlink" Target="bai%206%20thuc%20hanh/Who%20Wants%20To%20Be%20A%20Millionaire%20Full%20Theme.mp4" TargetMode="Externa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12" Type="http://schemas.openxmlformats.org/officeDocument/2006/relationships/hyperlink" Target="bai%206%20thuc%20hanh/$500,000%20Let's%20Play%20-%20Who%20Wants%20to%20Be%20a%20Millionaire-.mp4" TargetMode="External"/><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3.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4.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5.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6.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7.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8.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29.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30.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31.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file:///C:\CD%2020-10\Sound\thang.mp3" TargetMode="External"/><Relationship Id="rId7" Type="http://schemas.openxmlformats.org/officeDocument/2006/relationships/audio" Target="../media/audio2.wav"/><Relationship Id="rId2" Type="http://schemas.openxmlformats.org/officeDocument/2006/relationships/audio" Target="file:///C:\CD%2020-10\Sound\Question.mp3" TargetMode="External"/><Relationship Id="rId1" Type="http://schemas.openxmlformats.org/officeDocument/2006/relationships/audio" Target="file:///C:\CD%2020-10\Sound\Start.mp3" TargetMode="Externa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notesSlide" Target="../notesSlides/notesSlide32.xml"/><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143000" y="5943600"/>
            <a:ext cx="7239000" cy="76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endParaRPr lang="en-US" sz="4400" b="1" i="1">
              <a:solidFill>
                <a:srgbClr val="FF0000"/>
              </a:solidFill>
              <a:latin typeface="VNI-Timfani-Heavy"/>
              <a:cs typeface="Arial" pitchFamily="34" charset="0"/>
            </a:endParaRPr>
          </a:p>
        </p:txBody>
      </p:sp>
      <p:grpSp>
        <p:nvGrpSpPr>
          <p:cNvPr id="2" name="Group 3"/>
          <p:cNvGrpSpPr>
            <a:grpSpLocks/>
          </p:cNvGrpSpPr>
          <p:nvPr/>
        </p:nvGrpSpPr>
        <p:grpSpPr bwMode="auto">
          <a:xfrm>
            <a:off x="609600" y="-5181600"/>
            <a:ext cx="1295400" cy="3429000"/>
            <a:chOff x="624" y="4848"/>
            <a:chExt cx="816" cy="2160"/>
          </a:xfrm>
        </p:grpSpPr>
        <p:sp>
          <p:nvSpPr>
            <p:cNvPr id="2133" name="Oval 4"/>
            <p:cNvSpPr>
              <a:spLocks noChangeArrowheads="1"/>
            </p:cNvSpPr>
            <p:nvPr/>
          </p:nvSpPr>
          <p:spPr bwMode="auto">
            <a:xfrm>
              <a:off x="624" y="4848"/>
              <a:ext cx="816" cy="1152"/>
            </a:xfrm>
            <a:prstGeom prst="ellipse">
              <a:avLst/>
            </a:prstGeom>
            <a:solidFill>
              <a:srgbClr val="0000FF">
                <a:alpha val="72156"/>
              </a:srgbClr>
            </a:solidFill>
            <a:ln w="9525">
              <a:solidFill>
                <a:srgbClr val="00FFFF"/>
              </a:solidFill>
              <a:round/>
              <a:headEnd/>
              <a:tailEnd/>
            </a:ln>
          </p:spPr>
          <p:txBody>
            <a:bodyPr wrap="none" anchor="ctr"/>
            <a:lstStyle/>
            <a:p>
              <a:endParaRPr lang="vi-VN"/>
            </a:p>
          </p:txBody>
        </p:sp>
        <p:sp>
          <p:nvSpPr>
            <p:cNvPr id="2134" name="Freeform 5"/>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6"/>
          <p:cNvGrpSpPr>
            <a:grpSpLocks/>
          </p:cNvGrpSpPr>
          <p:nvPr/>
        </p:nvGrpSpPr>
        <p:grpSpPr bwMode="auto">
          <a:xfrm>
            <a:off x="4038600" y="-5029200"/>
            <a:ext cx="1295400" cy="2743200"/>
            <a:chOff x="624" y="4848"/>
            <a:chExt cx="816" cy="2160"/>
          </a:xfrm>
        </p:grpSpPr>
        <p:sp>
          <p:nvSpPr>
            <p:cNvPr id="2131" name="Oval 7"/>
            <p:cNvSpPr>
              <a:spLocks noChangeArrowheads="1"/>
            </p:cNvSpPr>
            <p:nvPr/>
          </p:nvSpPr>
          <p:spPr bwMode="auto">
            <a:xfrm>
              <a:off x="624" y="4848"/>
              <a:ext cx="816" cy="1152"/>
            </a:xfrm>
            <a:prstGeom prst="ellipse">
              <a:avLst/>
            </a:prstGeom>
            <a:solidFill>
              <a:srgbClr val="FF00FF">
                <a:alpha val="56078"/>
              </a:srgbClr>
            </a:solidFill>
            <a:ln w="9525">
              <a:solidFill>
                <a:srgbClr val="FF0000"/>
              </a:solidFill>
              <a:round/>
              <a:headEnd/>
              <a:tailEnd/>
            </a:ln>
          </p:spPr>
          <p:txBody>
            <a:bodyPr wrap="none" anchor="ctr"/>
            <a:lstStyle/>
            <a:p>
              <a:endParaRPr lang="vi-VN"/>
            </a:p>
          </p:txBody>
        </p:sp>
        <p:sp>
          <p:nvSpPr>
            <p:cNvPr id="2132" name="Freeform 8"/>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9"/>
          <p:cNvGrpSpPr>
            <a:grpSpLocks/>
          </p:cNvGrpSpPr>
          <p:nvPr/>
        </p:nvGrpSpPr>
        <p:grpSpPr bwMode="auto">
          <a:xfrm>
            <a:off x="6248400" y="-4800600"/>
            <a:ext cx="1295400" cy="3962400"/>
            <a:chOff x="624" y="4848"/>
            <a:chExt cx="816" cy="2160"/>
          </a:xfrm>
        </p:grpSpPr>
        <p:sp>
          <p:nvSpPr>
            <p:cNvPr id="2129" name="Oval 10"/>
            <p:cNvSpPr>
              <a:spLocks noChangeArrowheads="1"/>
            </p:cNvSpPr>
            <p:nvPr/>
          </p:nvSpPr>
          <p:spPr bwMode="auto">
            <a:xfrm>
              <a:off x="624" y="4848"/>
              <a:ext cx="816" cy="1152"/>
            </a:xfrm>
            <a:prstGeom prst="ellipse">
              <a:avLst/>
            </a:prstGeom>
            <a:solidFill>
              <a:srgbClr val="FF6600">
                <a:alpha val="56078"/>
              </a:srgbClr>
            </a:solidFill>
            <a:ln w="9525">
              <a:solidFill>
                <a:srgbClr val="FF6600"/>
              </a:solidFill>
              <a:round/>
              <a:headEnd/>
              <a:tailEnd/>
            </a:ln>
          </p:spPr>
          <p:txBody>
            <a:bodyPr wrap="none" anchor="ctr"/>
            <a:lstStyle/>
            <a:p>
              <a:endParaRPr lang="vi-VN"/>
            </a:p>
          </p:txBody>
        </p:sp>
        <p:sp>
          <p:nvSpPr>
            <p:cNvPr id="2130" name="Freeform 11"/>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12"/>
          <p:cNvGrpSpPr>
            <a:grpSpLocks/>
          </p:cNvGrpSpPr>
          <p:nvPr/>
        </p:nvGrpSpPr>
        <p:grpSpPr bwMode="auto">
          <a:xfrm>
            <a:off x="5181600" y="-3810000"/>
            <a:ext cx="1676400" cy="3962400"/>
            <a:chOff x="624" y="4848"/>
            <a:chExt cx="816" cy="2160"/>
          </a:xfrm>
        </p:grpSpPr>
        <p:sp>
          <p:nvSpPr>
            <p:cNvPr id="2127" name="Oval 13"/>
            <p:cNvSpPr>
              <a:spLocks noChangeArrowheads="1"/>
            </p:cNvSpPr>
            <p:nvPr/>
          </p:nvSpPr>
          <p:spPr bwMode="auto">
            <a:xfrm>
              <a:off x="624" y="4848"/>
              <a:ext cx="816" cy="1152"/>
            </a:xfrm>
            <a:prstGeom prst="ellipse">
              <a:avLst/>
            </a:prstGeom>
            <a:solidFill>
              <a:srgbClr val="00FF00">
                <a:alpha val="56078"/>
              </a:srgbClr>
            </a:solidFill>
            <a:ln w="9525">
              <a:solidFill>
                <a:srgbClr val="99CC00"/>
              </a:solidFill>
              <a:round/>
              <a:headEnd/>
              <a:tailEnd/>
            </a:ln>
          </p:spPr>
          <p:txBody>
            <a:bodyPr wrap="none" anchor="ctr"/>
            <a:lstStyle/>
            <a:p>
              <a:endParaRPr lang="vi-VN"/>
            </a:p>
          </p:txBody>
        </p:sp>
        <p:sp>
          <p:nvSpPr>
            <p:cNvPr id="2128" name="Freeform 14"/>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5"/>
          <p:cNvGrpSpPr>
            <a:grpSpLocks/>
          </p:cNvGrpSpPr>
          <p:nvPr/>
        </p:nvGrpSpPr>
        <p:grpSpPr bwMode="auto">
          <a:xfrm>
            <a:off x="1524000" y="-7696200"/>
            <a:ext cx="1905000" cy="3429000"/>
            <a:chOff x="624" y="4848"/>
            <a:chExt cx="816" cy="2160"/>
          </a:xfrm>
        </p:grpSpPr>
        <p:sp>
          <p:nvSpPr>
            <p:cNvPr id="2125" name="Oval 16"/>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126" name="Freeform 17"/>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18"/>
          <p:cNvGrpSpPr>
            <a:grpSpLocks/>
          </p:cNvGrpSpPr>
          <p:nvPr/>
        </p:nvGrpSpPr>
        <p:grpSpPr bwMode="auto">
          <a:xfrm>
            <a:off x="2895600" y="-3962400"/>
            <a:ext cx="1981200" cy="3886200"/>
            <a:chOff x="624" y="4848"/>
            <a:chExt cx="816" cy="2160"/>
          </a:xfrm>
        </p:grpSpPr>
        <p:sp>
          <p:nvSpPr>
            <p:cNvPr id="2123" name="Oval 19"/>
            <p:cNvSpPr>
              <a:spLocks noChangeArrowheads="1"/>
            </p:cNvSpPr>
            <p:nvPr/>
          </p:nvSpPr>
          <p:spPr bwMode="auto">
            <a:xfrm>
              <a:off x="624" y="4848"/>
              <a:ext cx="816" cy="1152"/>
            </a:xfrm>
            <a:prstGeom prst="ellipse">
              <a:avLst/>
            </a:prstGeom>
            <a:solidFill>
              <a:srgbClr val="FF00FF">
                <a:alpha val="56078"/>
              </a:srgbClr>
            </a:solidFill>
            <a:ln w="9525">
              <a:solidFill>
                <a:srgbClr val="FF0000"/>
              </a:solidFill>
              <a:round/>
              <a:headEnd/>
              <a:tailEnd/>
            </a:ln>
          </p:spPr>
          <p:txBody>
            <a:bodyPr wrap="none" anchor="ctr"/>
            <a:lstStyle/>
            <a:p>
              <a:endParaRPr lang="vi-VN"/>
            </a:p>
          </p:txBody>
        </p:sp>
        <p:sp>
          <p:nvSpPr>
            <p:cNvPr id="2124" name="Freeform 20"/>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 name="Group 21"/>
          <p:cNvGrpSpPr>
            <a:grpSpLocks/>
          </p:cNvGrpSpPr>
          <p:nvPr/>
        </p:nvGrpSpPr>
        <p:grpSpPr bwMode="auto">
          <a:xfrm>
            <a:off x="7010400" y="-7924800"/>
            <a:ext cx="1600200" cy="3200400"/>
            <a:chOff x="624" y="4848"/>
            <a:chExt cx="816" cy="2160"/>
          </a:xfrm>
        </p:grpSpPr>
        <p:sp>
          <p:nvSpPr>
            <p:cNvPr id="2121" name="Oval 22"/>
            <p:cNvSpPr>
              <a:spLocks noChangeArrowheads="1"/>
            </p:cNvSpPr>
            <p:nvPr/>
          </p:nvSpPr>
          <p:spPr bwMode="auto">
            <a:xfrm>
              <a:off x="624" y="4848"/>
              <a:ext cx="816" cy="1152"/>
            </a:xfrm>
            <a:prstGeom prst="ellipse">
              <a:avLst/>
            </a:prstGeom>
            <a:solidFill>
              <a:srgbClr val="9933FF">
                <a:alpha val="67058"/>
              </a:srgbClr>
            </a:solidFill>
            <a:ln w="9525">
              <a:solidFill>
                <a:srgbClr val="9933FF"/>
              </a:solidFill>
              <a:round/>
              <a:headEnd/>
              <a:tailEnd/>
            </a:ln>
          </p:spPr>
          <p:txBody>
            <a:bodyPr wrap="none" anchor="ctr"/>
            <a:lstStyle/>
            <a:p>
              <a:endParaRPr lang="vi-VN"/>
            </a:p>
          </p:txBody>
        </p:sp>
        <p:sp>
          <p:nvSpPr>
            <p:cNvPr id="2122" name="Freeform 23"/>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24"/>
          <p:cNvGrpSpPr>
            <a:grpSpLocks/>
          </p:cNvGrpSpPr>
          <p:nvPr/>
        </p:nvGrpSpPr>
        <p:grpSpPr bwMode="auto">
          <a:xfrm>
            <a:off x="-152400" y="-8001000"/>
            <a:ext cx="1828800" cy="3429000"/>
            <a:chOff x="624" y="4848"/>
            <a:chExt cx="816" cy="2160"/>
          </a:xfrm>
        </p:grpSpPr>
        <p:sp>
          <p:nvSpPr>
            <p:cNvPr id="2119" name="Oval 25"/>
            <p:cNvSpPr>
              <a:spLocks noChangeArrowheads="1"/>
            </p:cNvSpPr>
            <p:nvPr/>
          </p:nvSpPr>
          <p:spPr bwMode="auto">
            <a:xfrm>
              <a:off x="624" y="4848"/>
              <a:ext cx="816" cy="1152"/>
            </a:xfrm>
            <a:prstGeom prst="ellipse">
              <a:avLst/>
            </a:prstGeom>
            <a:solidFill>
              <a:srgbClr val="FF6600">
                <a:alpha val="72156"/>
              </a:srgbClr>
            </a:solidFill>
            <a:ln w="9525">
              <a:solidFill>
                <a:srgbClr val="FF6600"/>
              </a:solidFill>
              <a:round/>
              <a:headEnd/>
              <a:tailEnd/>
            </a:ln>
          </p:spPr>
          <p:txBody>
            <a:bodyPr wrap="none" anchor="ctr"/>
            <a:lstStyle/>
            <a:p>
              <a:endParaRPr lang="vi-VN"/>
            </a:p>
          </p:txBody>
        </p:sp>
        <p:sp>
          <p:nvSpPr>
            <p:cNvPr id="2120" name="Freeform 26"/>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27"/>
          <p:cNvGrpSpPr>
            <a:grpSpLocks/>
          </p:cNvGrpSpPr>
          <p:nvPr/>
        </p:nvGrpSpPr>
        <p:grpSpPr bwMode="auto">
          <a:xfrm>
            <a:off x="5562600" y="-8305800"/>
            <a:ext cx="1447800" cy="2819400"/>
            <a:chOff x="624" y="4848"/>
            <a:chExt cx="816" cy="2160"/>
          </a:xfrm>
        </p:grpSpPr>
        <p:sp>
          <p:nvSpPr>
            <p:cNvPr id="2117" name="Oval 28"/>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118" name="Freeform 29"/>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 name="Group 30"/>
          <p:cNvGrpSpPr>
            <a:grpSpLocks/>
          </p:cNvGrpSpPr>
          <p:nvPr/>
        </p:nvGrpSpPr>
        <p:grpSpPr bwMode="auto">
          <a:xfrm>
            <a:off x="7620000" y="-4343400"/>
            <a:ext cx="1447800" cy="3657600"/>
            <a:chOff x="624" y="4848"/>
            <a:chExt cx="816" cy="2160"/>
          </a:xfrm>
        </p:grpSpPr>
        <p:sp>
          <p:nvSpPr>
            <p:cNvPr id="2115" name="Oval 31"/>
            <p:cNvSpPr>
              <a:spLocks noChangeArrowheads="1"/>
            </p:cNvSpPr>
            <p:nvPr/>
          </p:nvSpPr>
          <p:spPr bwMode="auto">
            <a:xfrm>
              <a:off x="624" y="4848"/>
              <a:ext cx="816" cy="1152"/>
            </a:xfrm>
            <a:prstGeom prst="ellipse">
              <a:avLst/>
            </a:prstGeom>
            <a:solidFill>
              <a:srgbClr val="FF00FF">
                <a:alpha val="56078"/>
              </a:srgbClr>
            </a:solidFill>
            <a:ln w="9525">
              <a:solidFill>
                <a:srgbClr val="FF0000"/>
              </a:solidFill>
              <a:round/>
              <a:headEnd/>
              <a:tailEnd/>
            </a:ln>
          </p:spPr>
          <p:txBody>
            <a:bodyPr wrap="none" anchor="ctr"/>
            <a:lstStyle/>
            <a:p>
              <a:endParaRPr lang="vi-VN"/>
            </a:p>
          </p:txBody>
        </p:sp>
        <p:sp>
          <p:nvSpPr>
            <p:cNvPr id="2116" name="Freeform 32"/>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 name="Group 33"/>
          <p:cNvGrpSpPr>
            <a:grpSpLocks/>
          </p:cNvGrpSpPr>
          <p:nvPr/>
        </p:nvGrpSpPr>
        <p:grpSpPr bwMode="auto">
          <a:xfrm>
            <a:off x="6781800" y="-5867400"/>
            <a:ext cx="1066800" cy="2819400"/>
            <a:chOff x="624" y="4848"/>
            <a:chExt cx="816" cy="2160"/>
          </a:xfrm>
        </p:grpSpPr>
        <p:sp>
          <p:nvSpPr>
            <p:cNvPr id="2113" name="Oval 34"/>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114" name="Freeform 35"/>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 name="Group 36"/>
          <p:cNvGrpSpPr>
            <a:grpSpLocks/>
          </p:cNvGrpSpPr>
          <p:nvPr/>
        </p:nvGrpSpPr>
        <p:grpSpPr bwMode="auto">
          <a:xfrm>
            <a:off x="1600200" y="-5715000"/>
            <a:ext cx="1600200" cy="3200400"/>
            <a:chOff x="624" y="4848"/>
            <a:chExt cx="816" cy="2160"/>
          </a:xfrm>
        </p:grpSpPr>
        <p:sp>
          <p:nvSpPr>
            <p:cNvPr id="2111" name="Oval 37"/>
            <p:cNvSpPr>
              <a:spLocks noChangeArrowheads="1"/>
            </p:cNvSpPr>
            <p:nvPr/>
          </p:nvSpPr>
          <p:spPr bwMode="auto">
            <a:xfrm>
              <a:off x="624" y="4848"/>
              <a:ext cx="816" cy="1152"/>
            </a:xfrm>
            <a:prstGeom prst="ellipse">
              <a:avLst/>
            </a:prstGeom>
            <a:solidFill>
              <a:srgbClr val="9933FF">
                <a:alpha val="67058"/>
              </a:srgbClr>
            </a:solidFill>
            <a:ln w="9525">
              <a:solidFill>
                <a:srgbClr val="9933FF"/>
              </a:solidFill>
              <a:round/>
              <a:headEnd/>
              <a:tailEnd/>
            </a:ln>
          </p:spPr>
          <p:txBody>
            <a:bodyPr wrap="none" anchor="ctr"/>
            <a:lstStyle/>
            <a:p>
              <a:endParaRPr lang="vi-VN"/>
            </a:p>
          </p:txBody>
        </p:sp>
        <p:sp>
          <p:nvSpPr>
            <p:cNvPr id="2112" name="Freeform 38"/>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 name="Group 39"/>
          <p:cNvGrpSpPr>
            <a:grpSpLocks/>
          </p:cNvGrpSpPr>
          <p:nvPr/>
        </p:nvGrpSpPr>
        <p:grpSpPr bwMode="auto">
          <a:xfrm>
            <a:off x="1981200" y="-3733800"/>
            <a:ext cx="1371600" cy="3124200"/>
            <a:chOff x="624" y="4848"/>
            <a:chExt cx="816" cy="2160"/>
          </a:xfrm>
        </p:grpSpPr>
        <p:sp>
          <p:nvSpPr>
            <p:cNvPr id="2109" name="Oval 40"/>
            <p:cNvSpPr>
              <a:spLocks noChangeArrowheads="1"/>
            </p:cNvSpPr>
            <p:nvPr/>
          </p:nvSpPr>
          <p:spPr bwMode="auto">
            <a:xfrm>
              <a:off x="624" y="4848"/>
              <a:ext cx="816" cy="1152"/>
            </a:xfrm>
            <a:prstGeom prst="ellipse">
              <a:avLst/>
            </a:prstGeom>
            <a:solidFill>
              <a:srgbClr val="00FF00">
                <a:alpha val="56078"/>
              </a:srgbClr>
            </a:solidFill>
            <a:ln w="9525">
              <a:solidFill>
                <a:srgbClr val="99CC00"/>
              </a:solidFill>
              <a:round/>
              <a:headEnd/>
              <a:tailEnd/>
            </a:ln>
          </p:spPr>
          <p:txBody>
            <a:bodyPr wrap="none" anchor="ctr"/>
            <a:lstStyle/>
            <a:p>
              <a:endParaRPr lang="vi-VN"/>
            </a:p>
          </p:txBody>
        </p:sp>
        <p:sp>
          <p:nvSpPr>
            <p:cNvPr id="2110" name="Freeform 41"/>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 name="Group 42"/>
          <p:cNvGrpSpPr>
            <a:grpSpLocks/>
          </p:cNvGrpSpPr>
          <p:nvPr/>
        </p:nvGrpSpPr>
        <p:grpSpPr bwMode="auto">
          <a:xfrm>
            <a:off x="5105400" y="-4724400"/>
            <a:ext cx="1828800" cy="3429000"/>
            <a:chOff x="624" y="4848"/>
            <a:chExt cx="816" cy="2160"/>
          </a:xfrm>
        </p:grpSpPr>
        <p:sp>
          <p:nvSpPr>
            <p:cNvPr id="2107" name="Oval 43"/>
            <p:cNvSpPr>
              <a:spLocks noChangeArrowheads="1"/>
            </p:cNvSpPr>
            <p:nvPr/>
          </p:nvSpPr>
          <p:spPr bwMode="auto">
            <a:xfrm>
              <a:off x="624" y="4848"/>
              <a:ext cx="816" cy="1152"/>
            </a:xfrm>
            <a:prstGeom prst="ellipse">
              <a:avLst/>
            </a:prstGeom>
            <a:solidFill>
              <a:srgbClr val="0000FF">
                <a:alpha val="50195"/>
              </a:srgbClr>
            </a:solidFill>
            <a:ln w="9525">
              <a:solidFill>
                <a:srgbClr val="00FFFF"/>
              </a:solidFill>
              <a:round/>
              <a:headEnd/>
              <a:tailEnd/>
            </a:ln>
          </p:spPr>
          <p:txBody>
            <a:bodyPr wrap="none" anchor="ctr"/>
            <a:lstStyle/>
            <a:p>
              <a:endParaRPr lang="vi-VN"/>
            </a:p>
          </p:txBody>
        </p:sp>
        <p:sp>
          <p:nvSpPr>
            <p:cNvPr id="2108" name="Freeform 44"/>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 name="Group 45"/>
          <p:cNvGrpSpPr>
            <a:grpSpLocks/>
          </p:cNvGrpSpPr>
          <p:nvPr/>
        </p:nvGrpSpPr>
        <p:grpSpPr bwMode="auto">
          <a:xfrm>
            <a:off x="7848600" y="-6705600"/>
            <a:ext cx="1828800" cy="3962400"/>
            <a:chOff x="624" y="4848"/>
            <a:chExt cx="816" cy="2160"/>
          </a:xfrm>
        </p:grpSpPr>
        <p:sp>
          <p:nvSpPr>
            <p:cNvPr id="2105" name="Oval 46"/>
            <p:cNvSpPr>
              <a:spLocks noChangeArrowheads="1"/>
            </p:cNvSpPr>
            <p:nvPr/>
          </p:nvSpPr>
          <p:spPr bwMode="auto">
            <a:xfrm>
              <a:off x="624" y="4848"/>
              <a:ext cx="816" cy="1152"/>
            </a:xfrm>
            <a:prstGeom prst="ellipse">
              <a:avLst/>
            </a:prstGeom>
            <a:solidFill>
              <a:srgbClr val="FF99CC">
                <a:alpha val="54901"/>
              </a:srgbClr>
            </a:solidFill>
            <a:ln w="9525">
              <a:solidFill>
                <a:srgbClr val="FF00FF"/>
              </a:solidFill>
              <a:round/>
              <a:headEnd/>
              <a:tailEnd/>
            </a:ln>
          </p:spPr>
          <p:txBody>
            <a:bodyPr wrap="none" anchor="ctr"/>
            <a:lstStyle/>
            <a:p>
              <a:endParaRPr lang="vi-VN"/>
            </a:p>
          </p:txBody>
        </p:sp>
        <p:sp>
          <p:nvSpPr>
            <p:cNvPr id="2106" name="Freeform 47"/>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 name="Group 48"/>
          <p:cNvGrpSpPr>
            <a:grpSpLocks/>
          </p:cNvGrpSpPr>
          <p:nvPr/>
        </p:nvGrpSpPr>
        <p:grpSpPr bwMode="auto">
          <a:xfrm>
            <a:off x="-457200" y="-4876800"/>
            <a:ext cx="1828800" cy="4800600"/>
            <a:chOff x="624" y="4848"/>
            <a:chExt cx="816" cy="2160"/>
          </a:xfrm>
        </p:grpSpPr>
        <p:sp>
          <p:nvSpPr>
            <p:cNvPr id="2103" name="Oval 49"/>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104" name="Freeform 50"/>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 name="Group 51"/>
          <p:cNvGrpSpPr>
            <a:grpSpLocks/>
          </p:cNvGrpSpPr>
          <p:nvPr/>
        </p:nvGrpSpPr>
        <p:grpSpPr bwMode="auto">
          <a:xfrm>
            <a:off x="-685800" y="-7010400"/>
            <a:ext cx="1600200" cy="3124200"/>
            <a:chOff x="624" y="4848"/>
            <a:chExt cx="816" cy="2160"/>
          </a:xfrm>
        </p:grpSpPr>
        <p:sp>
          <p:nvSpPr>
            <p:cNvPr id="2101" name="Oval 52"/>
            <p:cNvSpPr>
              <a:spLocks noChangeArrowheads="1"/>
            </p:cNvSpPr>
            <p:nvPr/>
          </p:nvSpPr>
          <p:spPr bwMode="auto">
            <a:xfrm>
              <a:off x="624" y="4848"/>
              <a:ext cx="816" cy="1152"/>
            </a:xfrm>
            <a:prstGeom prst="ellipse">
              <a:avLst/>
            </a:prstGeom>
            <a:solidFill>
              <a:srgbClr val="FF0066">
                <a:alpha val="56862"/>
              </a:srgbClr>
            </a:solidFill>
            <a:ln w="9525">
              <a:solidFill>
                <a:srgbClr val="FF0066"/>
              </a:solidFill>
              <a:round/>
              <a:headEnd/>
              <a:tailEnd/>
            </a:ln>
          </p:spPr>
          <p:txBody>
            <a:bodyPr wrap="none" anchor="ctr"/>
            <a:lstStyle/>
            <a:p>
              <a:endParaRPr lang="vi-VN"/>
            </a:p>
          </p:txBody>
        </p:sp>
        <p:sp>
          <p:nvSpPr>
            <p:cNvPr id="2102" name="Freeform 53"/>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 name="Group 54"/>
          <p:cNvGrpSpPr>
            <a:grpSpLocks/>
          </p:cNvGrpSpPr>
          <p:nvPr/>
        </p:nvGrpSpPr>
        <p:grpSpPr bwMode="auto">
          <a:xfrm>
            <a:off x="5181600" y="-6858000"/>
            <a:ext cx="1600200" cy="5334000"/>
            <a:chOff x="624" y="4848"/>
            <a:chExt cx="816" cy="2160"/>
          </a:xfrm>
        </p:grpSpPr>
        <p:sp>
          <p:nvSpPr>
            <p:cNvPr id="2099" name="Oval 55"/>
            <p:cNvSpPr>
              <a:spLocks noChangeArrowheads="1"/>
            </p:cNvSpPr>
            <p:nvPr/>
          </p:nvSpPr>
          <p:spPr bwMode="auto">
            <a:xfrm>
              <a:off x="624" y="4848"/>
              <a:ext cx="816" cy="1152"/>
            </a:xfrm>
            <a:prstGeom prst="ellipse">
              <a:avLst/>
            </a:prstGeom>
            <a:solidFill>
              <a:srgbClr val="9933FF">
                <a:alpha val="67058"/>
              </a:srgbClr>
            </a:solidFill>
            <a:ln w="9525">
              <a:solidFill>
                <a:srgbClr val="9933FF"/>
              </a:solidFill>
              <a:round/>
              <a:headEnd/>
              <a:tailEnd/>
            </a:ln>
          </p:spPr>
          <p:txBody>
            <a:bodyPr wrap="none" anchor="ctr"/>
            <a:lstStyle/>
            <a:p>
              <a:endParaRPr lang="vi-VN"/>
            </a:p>
          </p:txBody>
        </p:sp>
        <p:sp>
          <p:nvSpPr>
            <p:cNvPr id="2100" name="Freeform 56"/>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 name="Group 57"/>
          <p:cNvGrpSpPr>
            <a:grpSpLocks/>
          </p:cNvGrpSpPr>
          <p:nvPr/>
        </p:nvGrpSpPr>
        <p:grpSpPr bwMode="auto">
          <a:xfrm>
            <a:off x="3048000" y="-6400800"/>
            <a:ext cx="1676400" cy="3505200"/>
            <a:chOff x="624" y="4848"/>
            <a:chExt cx="816" cy="2160"/>
          </a:xfrm>
        </p:grpSpPr>
        <p:sp>
          <p:nvSpPr>
            <p:cNvPr id="2097" name="Oval 58"/>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098" name="Freeform 59"/>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 name="Group 60"/>
          <p:cNvGrpSpPr>
            <a:grpSpLocks/>
          </p:cNvGrpSpPr>
          <p:nvPr/>
        </p:nvGrpSpPr>
        <p:grpSpPr bwMode="auto">
          <a:xfrm>
            <a:off x="838200" y="-3733800"/>
            <a:ext cx="2057400" cy="3657600"/>
            <a:chOff x="624" y="4848"/>
            <a:chExt cx="816" cy="2160"/>
          </a:xfrm>
        </p:grpSpPr>
        <p:sp>
          <p:nvSpPr>
            <p:cNvPr id="2095" name="Oval 61"/>
            <p:cNvSpPr>
              <a:spLocks noChangeArrowheads="1"/>
            </p:cNvSpPr>
            <p:nvPr/>
          </p:nvSpPr>
          <p:spPr bwMode="auto">
            <a:xfrm>
              <a:off x="624" y="4848"/>
              <a:ext cx="816" cy="1152"/>
            </a:xfrm>
            <a:prstGeom prst="ellipse">
              <a:avLst/>
            </a:prstGeom>
            <a:solidFill>
              <a:srgbClr val="FF0066">
                <a:alpha val="56862"/>
              </a:srgbClr>
            </a:solidFill>
            <a:ln w="9525">
              <a:solidFill>
                <a:srgbClr val="FF0066"/>
              </a:solidFill>
              <a:round/>
              <a:headEnd/>
              <a:tailEnd/>
            </a:ln>
          </p:spPr>
          <p:txBody>
            <a:bodyPr wrap="none" anchor="ctr"/>
            <a:lstStyle/>
            <a:p>
              <a:endParaRPr lang="vi-VN"/>
            </a:p>
          </p:txBody>
        </p:sp>
        <p:sp>
          <p:nvSpPr>
            <p:cNvPr id="2096" name="Freeform 62"/>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 name="Group 63"/>
          <p:cNvGrpSpPr>
            <a:grpSpLocks/>
          </p:cNvGrpSpPr>
          <p:nvPr/>
        </p:nvGrpSpPr>
        <p:grpSpPr bwMode="auto">
          <a:xfrm>
            <a:off x="3581400" y="-8001000"/>
            <a:ext cx="1828800" cy="4114800"/>
            <a:chOff x="624" y="4848"/>
            <a:chExt cx="816" cy="2160"/>
          </a:xfrm>
        </p:grpSpPr>
        <p:sp>
          <p:nvSpPr>
            <p:cNvPr id="2093" name="Oval 64"/>
            <p:cNvSpPr>
              <a:spLocks noChangeArrowheads="1"/>
            </p:cNvSpPr>
            <p:nvPr/>
          </p:nvSpPr>
          <p:spPr bwMode="auto">
            <a:xfrm>
              <a:off x="624" y="4848"/>
              <a:ext cx="816" cy="1152"/>
            </a:xfrm>
            <a:prstGeom prst="ellipse">
              <a:avLst/>
            </a:prstGeom>
            <a:solidFill>
              <a:srgbClr val="FF6600">
                <a:alpha val="72156"/>
              </a:srgbClr>
            </a:solidFill>
            <a:ln w="9525">
              <a:solidFill>
                <a:srgbClr val="FF6600"/>
              </a:solidFill>
              <a:round/>
              <a:headEnd/>
              <a:tailEnd/>
            </a:ln>
          </p:spPr>
          <p:txBody>
            <a:bodyPr wrap="none" anchor="ctr"/>
            <a:lstStyle/>
            <a:p>
              <a:endParaRPr lang="vi-VN"/>
            </a:p>
          </p:txBody>
        </p:sp>
        <p:sp>
          <p:nvSpPr>
            <p:cNvPr id="2094" name="Freeform 65"/>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 name="Group 66"/>
          <p:cNvGrpSpPr>
            <a:grpSpLocks/>
          </p:cNvGrpSpPr>
          <p:nvPr/>
        </p:nvGrpSpPr>
        <p:grpSpPr bwMode="auto">
          <a:xfrm>
            <a:off x="2895600" y="-6248400"/>
            <a:ext cx="914400" cy="2209800"/>
            <a:chOff x="624" y="4848"/>
            <a:chExt cx="816" cy="2160"/>
          </a:xfrm>
        </p:grpSpPr>
        <p:sp>
          <p:nvSpPr>
            <p:cNvPr id="2091" name="Oval 67"/>
            <p:cNvSpPr>
              <a:spLocks noChangeArrowheads="1"/>
            </p:cNvSpPr>
            <p:nvPr/>
          </p:nvSpPr>
          <p:spPr bwMode="auto">
            <a:xfrm>
              <a:off x="624" y="4848"/>
              <a:ext cx="816" cy="1152"/>
            </a:xfrm>
            <a:prstGeom prst="ellipse">
              <a:avLst/>
            </a:prstGeom>
            <a:solidFill>
              <a:srgbClr val="0000FF">
                <a:alpha val="50195"/>
              </a:srgbClr>
            </a:solidFill>
            <a:ln w="9525">
              <a:solidFill>
                <a:srgbClr val="00FFFF"/>
              </a:solidFill>
              <a:round/>
              <a:headEnd/>
              <a:tailEnd/>
            </a:ln>
          </p:spPr>
          <p:txBody>
            <a:bodyPr wrap="none" anchor="ctr"/>
            <a:lstStyle/>
            <a:p>
              <a:endParaRPr lang="vi-VN"/>
            </a:p>
          </p:txBody>
        </p:sp>
        <p:sp>
          <p:nvSpPr>
            <p:cNvPr id="2092" name="Freeform 68"/>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 name="Group 69"/>
          <p:cNvGrpSpPr>
            <a:grpSpLocks/>
          </p:cNvGrpSpPr>
          <p:nvPr/>
        </p:nvGrpSpPr>
        <p:grpSpPr bwMode="auto">
          <a:xfrm>
            <a:off x="5257800" y="-2895600"/>
            <a:ext cx="762000" cy="2057400"/>
            <a:chOff x="624" y="4848"/>
            <a:chExt cx="816" cy="2160"/>
          </a:xfrm>
        </p:grpSpPr>
        <p:sp>
          <p:nvSpPr>
            <p:cNvPr id="2089" name="Oval 70"/>
            <p:cNvSpPr>
              <a:spLocks noChangeArrowheads="1"/>
            </p:cNvSpPr>
            <p:nvPr/>
          </p:nvSpPr>
          <p:spPr bwMode="auto">
            <a:xfrm>
              <a:off x="624" y="4848"/>
              <a:ext cx="816" cy="1152"/>
            </a:xfrm>
            <a:prstGeom prst="ellipse">
              <a:avLst/>
            </a:prstGeom>
            <a:solidFill>
              <a:srgbClr val="00CCFF">
                <a:alpha val="72156"/>
              </a:srgbClr>
            </a:solidFill>
            <a:ln w="9525">
              <a:solidFill>
                <a:srgbClr val="00FFFF"/>
              </a:solidFill>
              <a:round/>
              <a:headEnd/>
              <a:tailEnd/>
            </a:ln>
          </p:spPr>
          <p:txBody>
            <a:bodyPr wrap="none" anchor="ctr"/>
            <a:lstStyle/>
            <a:p>
              <a:endParaRPr lang="vi-VN"/>
            </a:p>
          </p:txBody>
        </p:sp>
        <p:sp>
          <p:nvSpPr>
            <p:cNvPr id="2090" name="Freeform 71"/>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 name="Group 72"/>
          <p:cNvGrpSpPr>
            <a:grpSpLocks/>
          </p:cNvGrpSpPr>
          <p:nvPr/>
        </p:nvGrpSpPr>
        <p:grpSpPr bwMode="auto">
          <a:xfrm>
            <a:off x="1752600" y="-2362200"/>
            <a:ext cx="762000" cy="1600200"/>
            <a:chOff x="624" y="4848"/>
            <a:chExt cx="816" cy="2160"/>
          </a:xfrm>
        </p:grpSpPr>
        <p:sp>
          <p:nvSpPr>
            <p:cNvPr id="2087" name="Oval 73"/>
            <p:cNvSpPr>
              <a:spLocks noChangeArrowheads="1"/>
            </p:cNvSpPr>
            <p:nvPr/>
          </p:nvSpPr>
          <p:spPr bwMode="auto">
            <a:xfrm>
              <a:off x="624" y="4848"/>
              <a:ext cx="816" cy="1152"/>
            </a:xfrm>
            <a:prstGeom prst="ellipse">
              <a:avLst/>
            </a:prstGeom>
            <a:solidFill>
              <a:srgbClr val="FF0066">
                <a:alpha val="56862"/>
              </a:srgbClr>
            </a:solidFill>
            <a:ln w="9525">
              <a:solidFill>
                <a:srgbClr val="FF0066"/>
              </a:solidFill>
              <a:round/>
              <a:headEnd/>
              <a:tailEnd/>
            </a:ln>
          </p:spPr>
          <p:txBody>
            <a:bodyPr wrap="none" anchor="ctr"/>
            <a:lstStyle/>
            <a:p>
              <a:endParaRPr lang="vi-VN"/>
            </a:p>
          </p:txBody>
        </p:sp>
        <p:sp>
          <p:nvSpPr>
            <p:cNvPr id="2088" name="Freeform 74"/>
            <p:cNvSpPr>
              <a:spLocks/>
            </p:cNvSpPr>
            <p:nvPr/>
          </p:nvSpPr>
          <p:spPr bwMode="auto">
            <a:xfrm>
              <a:off x="960" y="6000"/>
              <a:ext cx="152" cy="1008"/>
            </a:xfrm>
            <a:custGeom>
              <a:avLst/>
              <a:gdLst>
                <a:gd name="T0" fmla="*/ 96 w 152"/>
                <a:gd name="T1" fmla="*/ 0 h 1008"/>
                <a:gd name="T2" fmla="*/ 48 w 152"/>
                <a:gd name="T3" fmla="*/ 384 h 1008"/>
                <a:gd name="T4" fmla="*/ 144 w 152"/>
                <a:gd name="T5" fmla="*/ 720 h 1008"/>
                <a:gd name="T6" fmla="*/ 0 w 152"/>
                <a:gd name="T7" fmla="*/ 1008 h 1008"/>
                <a:gd name="T8" fmla="*/ 0 60000 65536"/>
                <a:gd name="T9" fmla="*/ 0 60000 65536"/>
                <a:gd name="T10" fmla="*/ 0 60000 65536"/>
                <a:gd name="T11" fmla="*/ 0 60000 65536"/>
                <a:gd name="T12" fmla="*/ 0 w 152"/>
                <a:gd name="T13" fmla="*/ 0 h 1008"/>
                <a:gd name="T14" fmla="*/ 152 w 152"/>
                <a:gd name="T15" fmla="*/ 1008 h 1008"/>
              </a:gdLst>
              <a:ahLst/>
              <a:cxnLst>
                <a:cxn ang="T8">
                  <a:pos x="T0" y="T1"/>
                </a:cxn>
                <a:cxn ang="T9">
                  <a:pos x="T2" y="T3"/>
                </a:cxn>
                <a:cxn ang="T10">
                  <a:pos x="T4" y="T5"/>
                </a:cxn>
                <a:cxn ang="T11">
                  <a:pos x="T6" y="T7"/>
                </a:cxn>
              </a:cxnLst>
              <a:rect l="T12" t="T13" r="T14" b="T15"/>
              <a:pathLst>
                <a:path w="152" h="1008">
                  <a:moveTo>
                    <a:pt x="96" y="0"/>
                  </a:moveTo>
                  <a:cubicBezTo>
                    <a:pt x="68" y="132"/>
                    <a:pt x="40" y="264"/>
                    <a:pt x="48" y="384"/>
                  </a:cubicBezTo>
                  <a:cubicBezTo>
                    <a:pt x="56" y="504"/>
                    <a:pt x="152" y="616"/>
                    <a:pt x="144" y="720"/>
                  </a:cubicBezTo>
                  <a:cubicBezTo>
                    <a:pt x="136" y="824"/>
                    <a:pt x="68" y="916"/>
                    <a:pt x="0" y="1008"/>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0123" name="Text Box 75"/>
          <p:cNvSpPr txBox="1">
            <a:spLocks noChangeArrowheads="1"/>
          </p:cNvSpPr>
          <p:nvPr/>
        </p:nvSpPr>
        <p:spPr bwMode="auto">
          <a:xfrm>
            <a:off x="304800" y="376825"/>
            <a:ext cx="8534400" cy="2370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4000" b="1" i="1" dirty="0">
                <a:solidFill>
                  <a:srgbClr val="FF0000"/>
                </a:solidFill>
                <a:cs typeface="Arial" pitchFamily="34" charset="0"/>
              </a:rPr>
              <a:t>TRƯỜNG THCS LONG BIÊN</a:t>
            </a:r>
          </a:p>
          <a:p>
            <a:pPr algn="ctr" eaLnBrk="1" hangingPunct="1">
              <a:spcBef>
                <a:spcPct val="50000"/>
              </a:spcBef>
            </a:pPr>
            <a:r>
              <a:rPr lang="en-US" sz="4000" b="1" i="1" dirty="0" err="1">
                <a:solidFill>
                  <a:srgbClr val="FF0000"/>
                </a:solidFill>
                <a:cs typeface="Arial" pitchFamily="34" charset="0"/>
              </a:rPr>
              <a:t>Địa</a:t>
            </a:r>
            <a:r>
              <a:rPr lang="en-US" sz="4000" b="1" i="1" dirty="0">
                <a:solidFill>
                  <a:srgbClr val="FF0000"/>
                </a:solidFill>
                <a:cs typeface="Arial" pitchFamily="34" charset="0"/>
              </a:rPr>
              <a:t> </a:t>
            </a:r>
            <a:r>
              <a:rPr lang="en-US" sz="4000" b="1" i="1" dirty="0" err="1">
                <a:solidFill>
                  <a:srgbClr val="FF0000"/>
                </a:solidFill>
                <a:cs typeface="Arial" pitchFamily="34" charset="0"/>
              </a:rPr>
              <a:t>lí</a:t>
            </a:r>
            <a:r>
              <a:rPr lang="en-US" sz="4000" b="1" i="1" dirty="0">
                <a:solidFill>
                  <a:srgbClr val="FF0000"/>
                </a:solidFill>
                <a:cs typeface="Arial" pitchFamily="34" charset="0"/>
              </a:rPr>
              <a:t> </a:t>
            </a:r>
            <a:r>
              <a:rPr lang="en-US" sz="4000" b="1" i="1" dirty="0" smtClean="0">
                <a:solidFill>
                  <a:srgbClr val="FF0000"/>
                </a:solidFill>
                <a:cs typeface="Arial" pitchFamily="34" charset="0"/>
              </a:rPr>
              <a:t>6</a:t>
            </a:r>
            <a:endParaRPr lang="en-US" sz="3200" b="1" i="1" dirty="0">
              <a:solidFill>
                <a:srgbClr val="FF0000"/>
              </a:solidFill>
              <a:cs typeface="Arial" pitchFamily="34" charset="0"/>
            </a:endParaRPr>
          </a:p>
          <a:p>
            <a:pPr algn="ctr" eaLnBrk="1" hangingPunct="1">
              <a:spcBef>
                <a:spcPct val="50000"/>
              </a:spcBef>
            </a:pPr>
            <a:endParaRPr lang="en-US" sz="3200" b="1" i="1" dirty="0">
              <a:solidFill>
                <a:srgbClr val="FF0000"/>
              </a:solidFill>
              <a:latin typeface=".VnTimeH" pitchFamily="34" charset="0"/>
              <a:cs typeface="Arial" pitchFamily="34" charset="0"/>
            </a:endParaRPr>
          </a:p>
        </p:txBody>
      </p:sp>
      <p:sp>
        <p:nvSpPr>
          <p:cNvPr id="130124" name="Text Box 76"/>
          <p:cNvSpPr txBox="1">
            <a:spLocks noChangeArrowheads="1"/>
          </p:cNvSpPr>
          <p:nvPr/>
        </p:nvSpPr>
        <p:spPr bwMode="auto">
          <a:xfrm>
            <a:off x="0" y="2362200"/>
            <a:ext cx="9144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vi-VN" sz="6600">
              <a:solidFill>
                <a:srgbClr val="FF3300"/>
              </a:solidFill>
              <a:latin typeface="VNI-Fato"/>
              <a:cs typeface="Arial" pitchFamily="34" charset="0"/>
            </a:endParaRPr>
          </a:p>
        </p:txBody>
      </p:sp>
      <p:sp>
        <p:nvSpPr>
          <p:cNvPr id="2077" name="WordArt 78"/>
          <p:cNvSpPr>
            <a:spLocks noChangeArrowheads="1" noChangeShapeType="1" noTextEdit="1"/>
          </p:cNvSpPr>
          <p:nvPr/>
        </p:nvSpPr>
        <p:spPr bwMode="auto">
          <a:xfrm>
            <a:off x="2133600" y="2209800"/>
            <a:ext cx="5105400" cy="4648200"/>
          </a:xfrm>
          <a:prstGeom prst="rect">
            <a:avLst/>
          </a:prstGeom>
        </p:spPr>
        <p:txBody>
          <a:bodyPr spcFirstLastPara="1" wrap="none" fromWordArt="1">
            <a:prstTxWarp prst="textArchUp">
              <a:avLst>
                <a:gd name="adj" fmla="val 10800004"/>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rgbClr val="00FFFF">
                    <a:alpha val="70195"/>
                  </a:srgbClr>
                </a:solidFill>
                <a:latin typeface="Times New Roman"/>
                <a:cs typeface="Times New Roman"/>
              </a:rPr>
              <a:t> </a:t>
            </a:r>
          </a:p>
        </p:txBody>
      </p:sp>
      <p:sp>
        <p:nvSpPr>
          <p:cNvPr id="2078" name="WordArt 79"/>
          <p:cNvSpPr>
            <a:spLocks noChangeArrowheads="1" noChangeShapeType="1" noTextEdit="1"/>
          </p:cNvSpPr>
          <p:nvPr/>
        </p:nvSpPr>
        <p:spPr bwMode="auto">
          <a:xfrm>
            <a:off x="2743200" y="3048000"/>
            <a:ext cx="4572000" cy="3048000"/>
          </a:xfrm>
          <a:prstGeom prst="rect">
            <a:avLst/>
          </a:prstGeom>
        </p:spPr>
        <p:txBody>
          <a:bodyPr spcFirstLastPara="1" wrap="none" fromWordArt="1">
            <a:prstTxWarp prst="textArchDown">
              <a:avLst>
                <a:gd name="adj" fmla="val 3439897"/>
              </a:avLst>
            </a:prstTxWarp>
          </a:bodyPr>
          <a:lstStyle/>
          <a:p>
            <a:pPr algn="ctr"/>
            <a:endParaRPr lang="en-US" sz="1200" kern="10">
              <a:ln w="19050">
                <a:solidFill>
                  <a:srgbClr val="FFFF00"/>
                </a:solidFill>
                <a:round/>
                <a:headEnd/>
                <a:tailEnd/>
              </a:ln>
              <a:solidFill>
                <a:srgbClr val="0000FF"/>
              </a:solidFill>
              <a:effectLst>
                <a:outerShdw dist="53882" dir="2700000" algn="ctr" rotWithShape="0">
                  <a:srgbClr val="C0C0C0">
                    <a:alpha val="79999"/>
                  </a:srgbClr>
                </a:outerShdw>
              </a:effectLst>
              <a:latin typeface="Times New Roman"/>
              <a:cs typeface="Times New Roman"/>
            </a:endParaRPr>
          </a:p>
        </p:txBody>
      </p:sp>
      <p:grpSp>
        <p:nvGrpSpPr>
          <p:cNvPr id="2079" name="Group 80"/>
          <p:cNvGrpSpPr>
            <a:grpSpLocks/>
          </p:cNvGrpSpPr>
          <p:nvPr/>
        </p:nvGrpSpPr>
        <p:grpSpPr bwMode="auto">
          <a:xfrm>
            <a:off x="4038600" y="3505200"/>
            <a:ext cx="1828800" cy="2438400"/>
            <a:chOff x="397" y="0"/>
            <a:chExt cx="1680" cy="2112"/>
          </a:xfrm>
        </p:grpSpPr>
        <p:pic>
          <p:nvPicPr>
            <p:cNvPr id="2083" name="Picture 81" descr="Logo-BG&amp;D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200"/>
              <a:ext cx="77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4" name="Group 82"/>
            <p:cNvGrpSpPr>
              <a:grpSpLocks/>
            </p:cNvGrpSpPr>
            <p:nvPr/>
          </p:nvGrpSpPr>
          <p:grpSpPr bwMode="auto">
            <a:xfrm>
              <a:off x="397" y="0"/>
              <a:ext cx="1680" cy="2112"/>
              <a:chOff x="397" y="0"/>
              <a:chExt cx="1680" cy="2112"/>
            </a:xfrm>
          </p:grpSpPr>
          <p:pic>
            <p:nvPicPr>
              <p:cNvPr id="2085" name="Picture 83" descr="hoa van trang 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 y="1725"/>
                <a:ext cx="168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84" descr="feu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2" y="0"/>
                <a:ext cx="544"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80" name="Text Box 87"/>
          <p:cNvSpPr txBox="1">
            <a:spLocks noChangeArrowheads="1"/>
          </p:cNvSpPr>
          <p:nvPr/>
        </p:nvSpPr>
        <p:spPr bwMode="auto">
          <a:xfrm>
            <a:off x="1752600" y="2362200"/>
            <a:ext cx="5562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lnSpc>
                <a:spcPct val="60000"/>
              </a:lnSpc>
              <a:spcBef>
                <a:spcPct val="50000"/>
              </a:spcBef>
            </a:pPr>
            <a:r>
              <a:rPr lang="en-US" sz="4400" dirty="0" err="1">
                <a:solidFill>
                  <a:srgbClr val="002060"/>
                </a:solidFill>
                <a:cs typeface="Times New Roman" pitchFamily="18" charset="0"/>
              </a:rPr>
              <a:t>Giáo</a:t>
            </a:r>
            <a:r>
              <a:rPr lang="en-US" sz="4400" dirty="0">
                <a:solidFill>
                  <a:srgbClr val="002060"/>
                </a:solidFill>
                <a:cs typeface="Times New Roman" pitchFamily="18" charset="0"/>
              </a:rPr>
              <a:t> </a:t>
            </a:r>
            <a:r>
              <a:rPr lang="en-US" sz="4400" dirty="0" err="1">
                <a:solidFill>
                  <a:srgbClr val="002060"/>
                </a:solidFill>
                <a:cs typeface="Times New Roman" pitchFamily="18" charset="0"/>
              </a:rPr>
              <a:t>viên</a:t>
            </a:r>
            <a:r>
              <a:rPr lang="en-US" sz="4400" dirty="0">
                <a:solidFill>
                  <a:srgbClr val="002060"/>
                </a:solidFill>
                <a:cs typeface="Times New Roman" pitchFamily="18" charset="0"/>
              </a:rPr>
              <a:t> : </a:t>
            </a:r>
          </a:p>
          <a:p>
            <a:pPr algn="ctr" eaLnBrk="1" hangingPunct="1">
              <a:lnSpc>
                <a:spcPct val="60000"/>
              </a:lnSpc>
              <a:spcBef>
                <a:spcPct val="50000"/>
              </a:spcBef>
            </a:pPr>
            <a:r>
              <a:rPr lang="en-US" sz="4400" dirty="0" err="1">
                <a:solidFill>
                  <a:srgbClr val="002060"/>
                </a:solidFill>
                <a:cs typeface="Times New Roman" pitchFamily="18" charset="0"/>
              </a:rPr>
              <a:t>Bùi</a:t>
            </a:r>
            <a:r>
              <a:rPr lang="en-US" sz="4400" dirty="0">
                <a:solidFill>
                  <a:srgbClr val="002060"/>
                </a:solidFill>
                <a:cs typeface="Times New Roman" pitchFamily="18" charset="0"/>
              </a:rPr>
              <a:t> </a:t>
            </a:r>
            <a:r>
              <a:rPr lang="en-US" sz="4400" dirty="0" err="1">
                <a:solidFill>
                  <a:srgbClr val="002060"/>
                </a:solidFill>
                <a:cs typeface="Times New Roman" pitchFamily="18" charset="0"/>
              </a:rPr>
              <a:t>Thị</a:t>
            </a:r>
            <a:r>
              <a:rPr lang="en-US" sz="4400" dirty="0">
                <a:solidFill>
                  <a:srgbClr val="002060"/>
                </a:solidFill>
                <a:cs typeface="Times New Roman" pitchFamily="18" charset="0"/>
              </a:rPr>
              <a:t> </a:t>
            </a:r>
            <a:r>
              <a:rPr lang="en-US" sz="4400" dirty="0" err="1">
                <a:solidFill>
                  <a:srgbClr val="002060"/>
                </a:solidFill>
                <a:cs typeface="Times New Roman" pitchFamily="18" charset="0"/>
              </a:rPr>
              <a:t>Trang</a:t>
            </a:r>
            <a:endParaRPr lang="en-US" sz="4400" dirty="0">
              <a:solidFill>
                <a:srgbClr val="002060"/>
              </a:solidFill>
              <a:cs typeface="Times New Roman" pitchFamily="18" charset="0"/>
            </a:endParaRPr>
          </a:p>
        </p:txBody>
      </p:sp>
      <p:pic>
        <p:nvPicPr>
          <p:cNvPr id="2081" name="Picture 88" descr="EARTH-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486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89" descr="EARTH-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410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976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repeatCount="indefinite"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repeatCount="indefinite"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0" fill="hold"/>
                                        <p:tgtEl>
                                          <p:spTgt spid="8"/>
                                        </p:tgtEl>
                                        <p:attrNameLst>
                                          <p:attrName>ppt_x</p:attrName>
                                        </p:attrNameLst>
                                      </p:cBhvr>
                                      <p:tavLst>
                                        <p:tav tm="0">
                                          <p:val>
                                            <p:strVal val="#ppt_x"/>
                                          </p:val>
                                        </p:tav>
                                        <p:tav tm="100000">
                                          <p:val>
                                            <p:strVal val="#ppt_x"/>
                                          </p:val>
                                        </p:tav>
                                      </p:tavLst>
                                    </p:anim>
                                    <p:anim calcmode="lin" valueType="num">
                                      <p:cBhvr additive="base">
                                        <p:cTn id="16" dur="3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repeatCount="indefinite"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repeatCount="indefinite"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0" fill="hold"/>
                                        <p:tgtEl>
                                          <p:spTgt spid="9"/>
                                        </p:tgtEl>
                                        <p:attrNameLst>
                                          <p:attrName>ppt_x</p:attrName>
                                        </p:attrNameLst>
                                      </p:cBhvr>
                                      <p:tavLst>
                                        <p:tav tm="0">
                                          <p:val>
                                            <p:strVal val="1+#ppt_w/2"/>
                                          </p:val>
                                        </p:tav>
                                        <p:tav tm="100000">
                                          <p:val>
                                            <p:strVal val="#ppt_x"/>
                                          </p:val>
                                        </p:tav>
                                      </p:tavLst>
                                    </p:anim>
                                    <p:anim calcmode="lin" valueType="num">
                                      <p:cBhvr additive="base">
                                        <p:cTn id="24" dur="5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6" repeatCount="indefinite"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000" fill="hold"/>
                                        <p:tgtEl>
                                          <p:spTgt spid="6"/>
                                        </p:tgtEl>
                                        <p:attrNameLst>
                                          <p:attrName>ppt_x</p:attrName>
                                        </p:attrNameLst>
                                      </p:cBhvr>
                                      <p:tavLst>
                                        <p:tav tm="0">
                                          <p:val>
                                            <p:strVal val="1+#ppt_w/2"/>
                                          </p:val>
                                        </p:tav>
                                        <p:tav tm="100000">
                                          <p:val>
                                            <p:strVal val="#ppt_x"/>
                                          </p:val>
                                        </p:tav>
                                      </p:tavLst>
                                    </p:anim>
                                    <p:anim calcmode="lin" valueType="num">
                                      <p:cBhvr additive="base">
                                        <p:cTn id="28" dur="30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repeatCount="indefinite"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0" fill="hold"/>
                                        <p:tgtEl>
                                          <p:spTgt spid="3"/>
                                        </p:tgtEl>
                                        <p:attrNameLst>
                                          <p:attrName>ppt_x</p:attrName>
                                        </p:attrNameLst>
                                      </p:cBhvr>
                                      <p:tavLst>
                                        <p:tav tm="0">
                                          <p:val>
                                            <p:strVal val="0-#ppt_w/2"/>
                                          </p:val>
                                        </p:tav>
                                        <p:tav tm="100000">
                                          <p:val>
                                            <p:strVal val="#ppt_x"/>
                                          </p:val>
                                        </p:tav>
                                      </p:tavLst>
                                    </p:anim>
                                    <p:anim calcmode="lin" valueType="num">
                                      <p:cBhvr additive="base">
                                        <p:cTn id="32" dur="50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repeatCount="indefinite"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3000" fill="hold"/>
                                        <p:tgtEl>
                                          <p:spTgt spid="5"/>
                                        </p:tgtEl>
                                        <p:attrNameLst>
                                          <p:attrName>ppt_x</p:attrName>
                                        </p:attrNameLst>
                                      </p:cBhvr>
                                      <p:tavLst>
                                        <p:tav tm="0">
                                          <p:val>
                                            <p:strVal val="0-#ppt_w/2"/>
                                          </p:val>
                                        </p:tav>
                                        <p:tav tm="100000">
                                          <p:val>
                                            <p:strVal val="#ppt_x"/>
                                          </p:val>
                                        </p:tav>
                                      </p:tavLst>
                                    </p:anim>
                                    <p:anim calcmode="lin" valueType="num">
                                      <p:cBhvr additive="base">
                                        <p:cTn id="36" dur="30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12"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000" fill="hold"/>
                                        <p:tgtEl>
                                          <p:spTgt spid="4"/>
                                        </p:tgtEl>
                                        <p:attrNameLst>
                                          <p:attrName>ppt_x</p:attrName>
                                        </p:attrNameLst>
                                      </p:cBhvr>
                                      <p:tavLst>
                                        <p:tav tm="0">
                                          <p:val>
                                            <p:strVal val="0-#ppt_w/2"/>
                                          </p:val>
                                        </p:tav>
                                        <p:tav tm="100000">
                                          <p:val>
                                            <p:strVal val="#ppt_x"/>
                                          </p:val>
                                        </p:tav>
                                      </p:tavLst>
                                    </p:anim>
                                    <p:anim calcmode="lin" valueType="num">
                                      <p:cBhvr additive="base">
                                        <p:cTn id="40" dur="20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12" repeatCount="indefinite"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0" fill="hold"/>
                                        <p:tgtEl>
                                          <p:spTgt spid="11"/>
                                        </p:tgtEl>
                                        <p:attrNameLst>
                                          <p:attrName>ppt_x</p:attrName>
                                        </p:attrNameLst>
                                      </p:cBhvr>
                                      <p:tavLst>
                                        <p:tav tm="0">
                                          <p:val>
                                            <p:strVal val="0-#ppt_w/2"/>
                                          </p:val>
                                        </p:tav>
                                        <p:tav tm="100000">
                                          <p:val>
                                            <p:strVal val="#ppt_x"/>
                                          </p:val>
                                        </p:tav>
                                      </p:tavLst>
                                    </p:anim>
                                    <p:anim calcmode="lin" valueType="num">
                                      <p:cBhvr additive="base">
                                        <p:cTn id="44" dur="50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repeatCount="indefinite"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0" fill="hold"/>
                                        <p:tgtEl>
                                          <p:spTgt spid="12"/>
                                        </p:tgtEl>
                                        <p:attrNameLst>
                                          <p:attrName>ppt_x</p:attrName>
                                        </p:attrNameLst>
                                      </p:cBhvr>
                                      <p:tavLst>
                                        <p:tav tm="0">
                                          <p:val>
                                            <p:strVal val="#ppt_x"/>
                                          </p:val>
                                        </p:tav>
                                        <p:tav tm="100000">
                                          <p:val>
                                            <p:strVal val="#ppt_x"/>
                                          </p:val>
                                        </p:tav>
                                      </p:tavLst>
                                    </p:anim>
                                    <p:anim calcmode="lin" valueType="num">
                                      <p:cBhvr additive="base">
                                        <p:cTn id="48" dur="20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repeatCount="indefinite"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3000" fill="hold"/>
                                        <p:tgtEl>
                                          <p:spTgt spid="13"/>
                                        </p:tgtEl>
                                        <p:attrNameLst>
                                          <p:attrName>ppt_x</p:attrName>
                                        </p:attrNameLst>
                                      </p:cBhvr>
                                      <p:tavLst>
                                        <p:tav tm="0">
                                          <p:val>
                                            <p:strVal val="#ppt_x"/>
                                          </p:val>
                                        </p:tav>
                                        <p:tav tm="100000">
                                          <p:val>
                                            <p:strVal val="#ppt_x"/>
                                          </p:val>
                                        </p:tav>
                                      </p:tavLst>
                                    </p:anim>
                                    <p:anim calcmode="lin" valueType="num">
                                      <p:cBhvr additive="base">
                                        <p:cTn id="52" dur="30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12" repeatCount="indefinite"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3000" fill="hold"/>
                                        <p:tgtEl>
                                          <p:spTgt spid="14"/>
                                        </p:tgtEl>
                                        <p:attrNameLst>
                                          <p:attrName>ppt_x</p:attrName>
                                        </p:attrNameLst>
                                      </p:cBhvr>
                                      <p:tavLst>
                                        <p:tav tm="0">
                                          <p:val>
                                            <p:strVal val="0-#ppt_w/2"/>
                                          </p:val>
                                        </p:tav>
                                        <p:tav tm="100000">
                                          <p:val>
                                            <p:strVal val="#ppt_x"/>
                                          </p:val>
                                        </p:tav>
                                      </p:tavLst>
                                    </p:anim>
                                    <p:anim calcmode="lin" valueType="num">
                                      <p:cBhvr additive="base">
                                        <p:cTn id="56" dur="30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repeatCount="indefinite"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2000" fill="hold"/>
                                        <p:tgtEl>
                                          <p:spTgt spid="15"/>
                                        </p:tgtEl>
                                        <p:attrNameLst>
                                          <p:attrName>ppt_x</p:attrName>
                                        </p:attrNameLst>
                                      </p:cBhvr>
                                      <p:tavLst>
                                        <p:tav tm="0">
                                          <p:val>
                                            <p:strVal val="#ppt_x"/>
                                          </p:val>
                                        </p:tav>
                                        <p:tav tm="100000">
                                          <p:val>
                                            <p:strVal val="#ppt_x"/>
                                          </p:val>
                                        </p:tav>
                                      </p:tavLst>
                                    </p:anim>
                                    <p:anim calcmode="lin" valueType="num">
                                      <p:cBhvr additive="base">
                                        <p:cTn id="60" dur="20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12" repeatCount="indefinite"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2000" fill="hold"/>
                                        <p:tgtEl>
                                          <p:spTgt spid="16"/>
                                        </p:tgtEl>
                                        <p:attrNameLst>
                                          <p:attrName>ppt_x</p:attrName>
                                        </p:attrNameLst>
                                      </p:cBhvr>
                                      <p:tavLst>
                                        <p:tav tm="0">
                                          <p:val>
                                            <p:strVal val="0-#ppt_w/2"/>
                                          </p:val>
                                        </p:tav>
                                        <p:tav tm="100000">
                                          <p:val>
                                            <p:strVal val="#ppt_x"/>
                                          </p:val>
                                        </p:tav>
                                      </p:tavLst>
                                    </p:anim>
                                    <p:anim calcmode="lin" valueType="num">
                                      <p:cBhvr additive="base">
                                        <p:cTn id="64" dur="20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3000" fill="hold"/>
                                        <p:tgtEl>
                                          <p:spTgt spid="17"/>
                                        </p:tgtEl>
                                        <p:attrNameLst>
                                          <p:attrName>ppt_x</p:attrName>
                                        </p:attrNameLst>
                                      </p:cBhvr>
                                      <p:tavLst>
                                        <p:tav tm="0">
                                          <p:val>
                                            <p:strVal val="#ppt_x"/>
                                          </p:val>
                                        </p:tav>
                                        <p:tav tm="100000">
                                          <p:val>
                                            <p:strVal val="#ppt_x"/>
                                          </p:val>
                                        </p:tav>
                                      </p:tavLst>
                                    </p:anim>
                                    <p:anim calcmode="lin" valueType="num">
                                      <p:cBhvr additive="base">
                                        <p:cTn id="68" dur="30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6" repeatCount="indefinite"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0" fill="hold"/>
                                        <p:tgtEl>
                                          <p:spTgt spid="18"/>
                                        </p:tgtEl>
                                        <p:attrNameLst>
                                          <p:attrName>ppt_x</p:attrName>
                                        </p:attrNameLst>
                                      </p:cBhvr>
                                      <p:tavLst>
                                        <p:tav tm="0">
                                          <p:val>
                                            <p:strVal val="1+#ppt_w/2"/>
                                          </p:val>
                                        </p:tav>
                                        <p:tav tm="100000">
                                          <p:val>
                                            <p:strVal val="#ppt_x"/>
                                          </p:val>
                                        </p:tav>
                                      </p:tavLst>
                                    </p:anim>
                                    <p:anim calcmode="lin" valueType="num">
                                      <p:cBhvr additive="base">
                                        <p:cTn id="72" dur="50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repeatCount="indefinite"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0" fill="hold"/>
                                        <p:tgtEl>
                                          <p:spTgt spid="19"/>
                                        </p:tgtEl>
                                        <p:attrNameLst>
                                          <p:attrName>ppt_x</p:attrName>
                                        </p:attrNameLst>
                                      </p:cBhvr>
                                      <p:tavLst>
                                        <p:tav tm="0">
                                          <p:val>
                                            <p:strVal val="#ppt_x"/>
                                          </p:val>
                                        </p:tav>
                                        <p:tav tm="100000">
                                          <p:val>
                                            <p:strVal val="#ppt_x"/>
                                          </p:val>
                                        </p:tav>
                                      </p:tavLst>
                                    </p:anim>
                                    <p:anim calcmode="lin" valueType="num">
                                      <p:cBhvr additive="base">
                                        <p:cTn id="76" dur="50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repeatCount="indefinite"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0" fill="hold"/>
                                        <p:tgtEl>
                                          <p:spTgt spid="20"/>
                                        </p:tgtEl>
                                        <p:attrNameLst>
                                          <p:attrName>ppt_x</p:attrName>
                                        </p:attrNameLst>
                                      </p:cBhvr>
                                      <p:tavLst>
                                        <p:tav tm="0">
                                          <p:val>
                                            <p:strVal val="#ppt_x"/>
                                          </p:val>
                                        </p:tav>
                                        <p:tav tm="100000">
                                          <p:val>
                                            <p:strVal val="#ppt_x"/>
                                          </p:val>
                                        </p:tav>
                                      </p:tavLst>
                                    </p:anim>
                                    <p:anim calcmode="lin" valueType="num">
                                      <p:cBhvr additive="base">
                                        <p:cTn id="80" dur="50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6" repeatCount="indefinite"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3000" fill="hold"/>
                                        <p:tgtEl>
                                          <p:spTgt spid="21"/>
                                        </p:tgtEl>
                                        <p:attrNameLst>
                                          <p:attrName>ppt_x</p:attrName>
                                        </p:attrNameLst>
                                      </p:cBhvr>
                                      <p:tavLst>
                                        <p:tav tm="0">
                                          <p:val>
                                            <p:strVal val="1+#ppt_w/2"/>
                                          </p:val>
                                        </p:tav>
                                        <p:tav tm="100000">
                                          <p:val>
                                            <p:strVal val="#ppt_x"/>
                                          </p:val>
                                        </p:tav>
                                      </p:tavLst>
                                    </p:anim>
                                    <p:anim calcmode="lin" valueType="num">
                                      <p:cBhvr additive="base">
                                        <p:cTn id="84" dur="30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par>
                                <p:cTn id="85" presetID="2" presetClass="entr" presetSubtype="6" repeatCount="indefinite"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0" fill="hold"/>
                                        <p:tgtEl>
                                          <p:spTgt spid="22"/>
                                        </p:tgtEl>
                                        <p:attrNameLst>
                                          <p:attrName>ppt_x</p:attrName>
                                        </p:attrNameLst>
                                      </p:cBhvr>
                                      <p:tavLst>
                                        <p:tav tm="0">
                                          <p:val>
                                            <p:strVal val="1+#ppt_w/2"/>
                                          </p:val>
                                        </p:tav>
                                        <p:tav tm="100000">
                                          <p:val>
                                            <p:strVal val="#ppt_x"/>
                                          </p:val>
                                        </p:tav>
                                      </p:tavLst>
                                    </p:anim>
                                    <p:anim calcmode="lin" valueType="num">
                                      <p:cBhvr additive="base">
                                        <p:cTn id="88" dur="50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repeatCount="indefinite"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3000" fill="hold"/>
                                        <p:tgtEl>
                                          <p:spTgt spid="23"/>
                                        </p:tgtEl>
                                        <p:attrNameLst>
                                          <p:attrName>ppt_x</p:attrName>
                                        </p:attrNameLst>
                                      </p:cBhvr>
                                      <p:tavLst>
                                        <p:tav tm="0">
                                          <p:val>
                                            <p:strVal val="#ppt_x"/>
                                          </p:val>
                                        </p:tav>
                                        <p:tav tm="100000">
                                          <p:val>
                                            <p:strVal val="#ppt_x"/>
                                          </p:val>
                                        </p:tav>
                                      </p:tavLst>
                                    </p:anim>
                                    <p:anim calcmode="lin" valueType="num">
                                      <p:cBhvr additive="base">
                                        <p:cTn id="92" dur="3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repeatCount="indefinite"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3000" fill="hold"/>
                                        <p:tgtEl>
                                          <p:spTgt spid="24"/>
                                        </p:tgtEl>
                                        <p:attrNameLst>
                                          <p:attrName>ppt_x</p:attrName>
                                        </p:attrNameLst>
                                      </p:cBhvr>
                                      <p:tavLst>
                                        <p:tav tm="0">
                                          <p:val>
                                            <p:strVal val="#ppt_x"/>
                                          </p:val>
                                        </p:tav>
                                        <p:tav tm="100000">
                                          <p:val>
                                            <p:strVal val="#ppt_x"/>
                                          </p:val>
                                        </p:tav>
                                      </p:tavLst>
                                    </p:anim>
                                    <p:anim calcmode="lin" valueType="num">
                                      <p:cBhvr additive="base">
                                        <p:cTn id="96" dur="30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6" repeatCount="indefinite"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1000" fill="hold"/>
                                        <p:tgtEl>
                                          <p:spTgt spid="25"/>
                                        </p:tgtEl>
                                        <p:attrNameLst>
                                          <p:attrName>ppt_x</p:attrName>
                                        </p:attrNameLst>
                                      </p:cBhvr>
                                      <p:tavLst>
                                        <p:tav tm="0">
                                          <p:val>
                                            <p:strVal val="1+#ppt_w/2"/>
                                          </p:val>
                                        </p:tav>
                                        <p:tav tm="100000">
                                          <p:val>
                                            <p:strVal val="#ppt_x"/>
                                          </p:val>
                                        </p:tav>
                                      </p:tavLst>
                                    </p:anim>
                                    <p:anim calcmode="lin" valueType="num">
                                      <p:cBhvr additive="base">
                                        <p:cTn id="100" dur="1000" fill="hold"/>
                                        <p:tgtEl>
                                          <p:spTgt spid="2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iterate type="wd">
                                    <p:tmPct val="10000"/>
                                  </p:iterate>
                                  <p:childTnLst>
                                    <p:set>
                                      <p:cBhvr>
                                        <p:cTn id="102" dur="1" fill="hold">
                                          <p:stCondLst>
                                            <p:cond delay="0"/>
                                          </p:stCondLst>
                                        </p:cTn>
                                        <p:tgtEl>
                                          <p:spTgt spid="130123"/>
                                        </p:tgtEl>
                                        <p:attrNameLst>
                                          <p:attrName>style.visibility</p:attrName>
                                        </p:attrNameLst>
                                      </p:cBhvr>
                                      <p:to>
                                        <p:strVal val="visible"/>
                                      </p:to>
                                    </p:set>
                                    <p:anim calcmode="lin" valueType="num">
                                      <p:cBhvr additive="base">
                                        <p:cTn id="103" dur="2000" fill="hold"/>
                                        <p:tgtEl>
                                          <p:spTgt spid="130123"/>
                                        </p:tgtEl>
                                        <p:attrNameLst>
                                          <p:attrName>ppt_x</p:attrName>
                                        </p:attrNameLst>
                                      </p:cBhvr>
                                      <p:tavLst>
                                        <p:tav tm="0">
                                          <p:val>
                                            <p:strVal val="#ppt_x"/>
                                          </p:val>
                                        </p:tav>
                                        <p:tav tm="100000">
                                          <p:val>
                                            <p:strVal val="#ppt_x"/>
                                          </p:val>
                                        </p:tav>
                                      </p:tavLst>
                                    </p:anim>
                                    <p:anim calcmode="lin" valueType="num">
                                      <p:cBhvr additive="base">
                                        <p:cTn id="104" dur="2000" fill="hold"/>
                                        <p:tgtEl>
                                          <p:spTgt spid="130123"/>
                                        </p:tgtEl>
                                        <p:attrNameLst>
                                          <p:attrName>ppt_y</p:attrName>
                                        </p:attrNameLst>
                                      </p:cBhvr>
                                      <p:tavLst>
                                        <p:tav tm="0">
                                          <p:val>
                                            <p:strVal val="1+#ppt_h/2"/>
                                          </p:val>
                                        </p:tav>
                                        <p:tav tm="100000">
                                          <p:val>
                                            <p:strVal val="#ppt_y"/>
                                          </p:val>
                                        </p:tav>
                                      </p:tavLst>
                                    </p:anim>
                                  </p:childTnLst>
                                </p:cTn>
                              </p:par>
                              <p:par>
                                <p:cTn id="105" presetID="2" presetClass="entr" presetSubtype="2" fill="hold" grpId="0" nodeType="withEffect" nodePh="1">
                                  <p:stCondLst>
                                    <p:cond delay="0"/>
                                  </p:stCondLst>
                                  <p:endCondLst>
                                    <p:cond evt="begin" delay="0">
                                      <p:tn val="105"/>
                                    </p:cond>
                                  </p:endCondLst>
                                  <p:childTnLst>
                                    <p:set>
                                      <p:cBhvr>
                                        <p:cTn id="106" dur="1" fill="hold">
                                          <p:stCondLst>
                                            <p:cond delay="0"/>
                                          </p:stCondLst>
                                        </p:cTn>
                                        <p:tgtEl>
                                          <p:spTgt spid="130050"/>
                                        </p:tgtEl>
                                        <p:attrNameLst>
                                          <p:attrName>style.visibility</p:attrName>
                                        </p:attrNameLst>
                                      </p:cBhvr>
                                      <p:to>
                                        <p:strVal val="visible"/>
                                      </p:to>
                                    </p:set>
                                    <p:anim calcmode="lin" valueType="num">
                                      <p:cBhvr additive="base">
                                        <p:cTn id="107" dur="3000" fill="hold"/>
                                        <p:tgtEl>
                                          <p:spTgt spid="130050"/>
                                        </p:tgtEl>
                                        <p:attrNameLst>
                                          <p:attrName>ppt_x</p:attrName>
                                        </p:attrNameLst>
                                      </p:cBhvr>
                                      <p:tavLst>
                                        <p:tav tm="0">
                                          <p:val>
                                            <p:strVal val="1+#ppt_w/2"/>
                                          </p:val>
                                        </p:tav>
                                        <p:tav tm="100000">
                                          <p:val>
                                            <p:strVal val="#ppt_x"/>
                                          </p:val>
                                        </p:tav>
                                      </p:tavLst>
                                    </p:anim>
                                    <p:anim calcmode="lin" valueType="num">
                                      <p:cBhvr additive="base">
                                        <p:cTn id="108" dur="3000" fill="hold"/>
                                        <p:tgtEl>
                                          <p:spTgt spid="130050"/>
                                        </p:tgtEl>
                                        <p:attrNameLst>
                                          <p:attrName>ppt_y</p:attrName>
                                        </p:attrNameLst>
                                      </p:cBhvr>
                                      <p:tavLst>
                                        <p:tav tm="0">
                                          <p:val>
                                            <p:strVal val="#ppt_y"/>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nodePh="1">
                                  <p:stCondLst>
                                    <p:cond delay="0"/>
                                  </p:stCondLst>
                                  <p:endCondLst>
                                    <p:cond evt="begin" delay="0">
                                      <p:tn val="111"/>
                                    </p:cond>
                                  </p:endCondLst>
                                  <p:childTnLst>
                                    <p:set>
                                      <p:cBhvr>
                                        <p:cTn id="112" dur="1" fill="hold">
                                          <p:stCondLst>
                                            <p:cond delay="0"/>
                                          </p:stCondLst>
                                        </p:cTn>
                                        <p:tgtEl>
                                          <p:spTgt spid="130124">
                                            <p:txEl>
                                              <p:pRg st="0" end="0"/>
                                            </p:txEl>
                                          </p:spTgt>
                                        </p:tgtEl>
                                        <p:attrNameLst>
                                          <p:attrName>style.visibility</p:attrName>
                                        </p:attrNameLst>
                                      </p:cBhvr>
                                      <p:to>
                                        <p:strVal val="visible"/>
                                      </p:to>
                                    </p:set>
                                    <p:anim calcmode="lin" valueType="num">
                                      <p:cBhvr additive="base">
                                        <p:cTn id="113" dur="500" fill="hold"/>
                                        <p:tgtEl>
                                          <p:spTgt spid="130124">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30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mph" presetSubtype="0" fill="hold" nodeType="clickEffect" nodePh="1">
                                  <p:stCondLst>
                                    <p:cond delay="0"/>
                                  </p:stCondLst>
                                  <p:endCondLst>
                                    <p:cond evt="begin" delay="0">
                                      <p:tn val="117"/>
                                    </p:cond>
                                  </p:endCondLst>
                                  <p:childTnLst>
                                    <p:animScale>
                                      <p:cBhvr>
                                        <p:cTn id="118" dur="2000" fill="hold"/>
                                        <p:tgtEl>
                                          <p:spTgt spid="130124">
                                            <p:txEl>
                                              <p:pRg st="0" end="0"/>
                                            </p:txEl>
                                          </p:spTgt>
                                        </p:tgtEl>
                                      </p:cBhvr>
                                      <p:by x="150000" y="15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8" presetClass="emph" presetSubtype="0" fill="hold" nodeType="clickEffect" nodePh="1">
                                  <p:stCondLst>
                                    <p:cond delay="0"/>
                                  </p:stCondLst>
                                  <p:endCondLst>
                                    <p:cond evt="begin" delay="0">
                                      <p:tn val="121"/>
                                    </p:cond>
                                  </p:endCondLst>
                                  <p:childTnLst>
                                    <p:animRot by="21600000">
                                      <p:cBhvr>
                                        <p:cTn id="122" dur="2000" fill="hold"/>
                                        <p:tgtEl>
                                          <p:spTgt spid="130124">
                                            <p:txEl>
                                              <p:pRg st="0" end="0"/>
                                            </p:txEl>
                                          </p:spTgt>
                                        </p:tgtEl>
                                        <p:attrNameLst>
                                          <p:attrName>r</p:attrName>
                                        </p:attrNameLst>
                                      </p:cBhvr>
                                    </p:animRo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3" presetClass="emph" presetSubtype="0" fill="remove" nodeType="clickEffect" nodePh="1">
                                  <p:stCondLst>
                                    <p:cond delay="0"/>
                                  </p:stCondLst>
                                  <p:endCondLst>
                                    <p:cond evt="begin" delay="0">
                                      <p:tn val="125"/>
                                    </p:cond>
                                  </p:endCondLst>
                                  <p:childTnLst>
                                    <p:animClr clrSpc="rgb" dir="cw">
                                      <p:cBhvr override="childStyle">
                                        <p:cTn id="126" dur="1500" accel="50000" autoRev="1" fill="hold" tmFilter="0, 0; .33333, 1; 1, 1">
                                          <p:stCondLst>
                                            <p:cond delay="0"/>
                                          </p:stCondLst>
                                        </p:cTn>
                                        <p:tgtEl>
                                          <p:spTgt spid="130124">
                                            <p:txEl>
                                              <p:pRg st="0" end="0"/>
                                            </p:txEl>
                                          </p:spTgt>
                                        </p:tgtEl>
                                        <p:attrNameLst>
                                          <p:attrName>style.color</p:attrName>
                                        </p:attrNameLst>
                                      </p:cBhvr>
                                      <p:to>
                                        <a:schemeClr val="accent2"/>
                                      </p:to>
                                    </p:animClr>
                                    <p:animClr clrSpc="rgb" dir="cw">
                                      <p:cBhvr>
                                        <p:cTn id="127" dur="1500" accel="50000" autoRev="1" fill="hold" tmFilter="0, 0; .33333, 1; 1, 1">
                                          <p:stCondLst>
                                            <p:cond delay="0"/>
                                          </p:stCondLst>
                                        </p:cTn>
                                        <p:tgtEl>
                                          <p:spTgt spid="130124">
                                            <p:txEl>
                                              <p:pRg st="0" end="0"/>
                                            </p:txEl>
                                          </p:spTgt>
                                        </p:tgtEl>
                                        <p:attrNameLst>
                                          <p:attrName>fillcolor</p:attrName>
                                        </p:attrNameLst>
                                      </p:cBhvr>
                                      <p:to>
                                        <a:schemeClr val="accent2"/>
                                      </p:to>
                                    </p:animClr>
                                    <p:set>
                                      <p:cBhvr>
                                        <p:cTn id="128" dur="3000" fill="hold"/>
                                        <p:tgtEl>
                                          <p:spTgt spid="130124">
                                            <p:txEl>
                                              <p:pRg st="0" end="0"/>
                                            </p:txEl>
                                          </p:spTgt>
                                        </p:tgtEl>
                                        <p:attrNameLst>
                                          <p:attrName>fill.type</p:attrName>
                                        </p:attrNameLst>
                                      </p:cBhvr>
                                      <p:to>
                                        <p:strVal val="solid"/>
                                      </p:to>
                                    </p:set>
                                    <p:set>
                                      <p:cBhvr>
                                        <p:cTn id="129" dur="3000" fill="hold"/>
                                        <p:tgtEl>
                                          <p:spTgt spid="130124">
                                            <p:txEl>
                                              <p:pRg st="0" end="0"/>
                                            </p:txEl>
                                          </p:spTgt>
                                        </p:tgtEl>
                                        <p:attrNameLst>
                                          <p:attrName>fill.on</p:attrName>
                                        </p:attrNameLst>
                                      </p:cBhvr>
                                      <p:to>
                                        <p:strVal val="true"/>
                                      </p:to>
                                    </p:set>
                                    <p:animScale>
                                      <p:cBhvr>
                                        <p:cTn id="130" dur="1500" accel="50000" autoRev="1" fill="hold" tmFilter="0, 0; .33333, 1; 1, 1">
                                          <p:stCondLst>
                                            <p:cond delay="0"/>
                                          </p:stCondLst>
                                        </p:cTn>
                                        <p:tgtEl>
                                          <p:spTgt spid="130124">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p:cNvGrpSpPr>
          <p:nvPr/>
        </p:nvGrpSpPr>
        <p:grpSpPr bwMode="auto">
          <a:xfrm>
            <a:off x="0" y="785813"/>
            <a:ext cx="9115425" cy="6072187"/>
            <a:chOff x="33088" y="752547"/>
            <a:chExt cx="9116808" cy="6072796"/>
          </a:xfrm>
        </p:grpSpPr>
        <p:pic>
          <p:nvPicPr>
            <p:cNvPr id="8" name="Picture 7"/>
            <p:cNvPicPr>
              <a:picLocks noChangeAspect="1"/>
            </p:cNvPicPr>
            <p:nvPr/>
          </p:nvPicPr>
          <p:blipFill>
            <a:blip r:embed="rId3">
              <a:extLst/>
            </a:blip>
            <a:stretch>
              <a:fillRect/>
            </a:stretch>
          </p:blipFill>
          <p:spPr>
            <a:xfrm>
              <a:off x="39127" y="3767665"/>
              <a:ext cx="3222400" cy="3057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blip>
            <a:stretch>
              <a:fillRect/>
            </a:stretch>
          </p:blipFill>
          <p:spPr>
            <a:xfrm>
              <a:off x="6125028" y="752547"/>
              <a:ext cx="2993572" cy="2960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blip>
            <a:stretch>
              <a:fillRect/>
            </a:stretch>
          </p:blipFill>
          <p:spPr>
            <a:xfrm>
              <a:off x="33088" y="752547"/>
              <a:ext cx="3221182" cy="2949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blip>
            <a:stretch>
              <a:fillRect/>
            </a:stretch>
          </p:blipFill>
          <p:spPr>
            <a:xfrm>
              <a:off x="6019800" y="3782179"/>
              <a:ext cx="3130096" cy="3043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7">
              <a:extLst/>
            </a:blip>
            <a:stretch>
              <a:fillRect/>
            </a:stretch>
          </p:blipFill>
          <p:spPr>
            <a:xfrm>
              <a:off x="3303256" y="757989"/>
              <a:ext cx="2821772" cy="2949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a:extLst/>
            </a:blip>
            <a:stretch>
              <a:fillRect/>
            </a:stretch>
          </p:blipFill>
          <p:spPr>
            <a:xfrm>
              <a:off x="3261527" y="3752822"/>
              <a:ext cx="2863501" cy="305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1" name="Rectangle 10"/>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r>
              <a:rPr lang="en-US" sz="2800">
                <a:solidFill>
                  <a:srgbClr val="0000FF"/>
                </a:solidFill>
                <a:latin typeface="Calibri" pitchFamily="34" charset="0"/>
              </a:rPr>
              <a:t>Các hoạt động kinh tế nông nghiệp nổi bật ở bình nguyên.</a:t>
            </a:r>
          </a:p>
        </p:txBody>
      </p:sp>
      <p:sp>
        <p:nvSpPr>
          <p:cNvPr id="16" name="Rectangle 15"/>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Qua h.ảnh hãy trên  cho biết thế mạnh của bình nguyên là gì?</a:t>
            </a:r>
          </a:p>
        </p:txBody>
      </p:sp>
      <p:sp>
        <p:nvSpPr>
          <p:cNvPr id="23570" name="Rectangle 18"/>
          <p:cNvSpPr>
            <a:spLocks noChangeArrowheads="1"/>
          </p:cNvSpPr>
          <p:nvPr/>
        </p:nvSpPr>
        <p:spPr bwMode="auto">
          <a:xfrm>
            <a:off x="171450" y="2514600"/>
            <a:ext cx="4419600" cy="2133600"/>
          </a:xfrm>
          <a:prstGeom prst="rect">
            <a:avLst/>
          </a:prstGeom>
          <a:noFill/>
          <a:ln w="9525">
            <a:noFill/>
            <a:miter lim="800000"/>
            <a:headEnd/>
            <a:tailEnd/>
          </a:ln>
          <a:effectLst/>
        </p:spPr>
        <p:txBody>
          <a:bodyPr lIns="89145" tIns="44572" rIns="89145" bIns="44572" anchor="ctr"/>
          <a:lstStyle/>
          <a:p>
            <a:r>
              <a:rPr lang="en-US" sz="2700" b="1">
                <a:solidFill>
                  <a:srgbClr val="FF0000"/>
                </a:solidFill>
                <a:latin typeface="Times New Roman" pitchFamily="18" charset="0"/>
              </a:rPr>
              <a:t>Dựa vào lát cắt địa hình theo vĩ độ 20</a:t>
            </a:r>
            <a:r>
              <a:rPr lang="en-US" sz="2700" b="1" baseline="30000">
                <a:solidFill>
                  <a:srgbClr val="FF0000"/>
                </a:solidFill>
                <a:latin typeface="Times New Roman" pitchFamily="18" charset="0"/>
              </a:rPr>
              <a:t>0</a:t>
            </a:r>
            <a:r>
              <a:rPr lang="en-US" sz="2700" b="1">
                <a:solidFill>
                  <a:srgbClr val="FF0000"/>
                </a:solidFill>
                <a:latin typeface="Times New Roman" pitchFamily="18" charset="0"/>
              </a:rPr>
              <a:t>B, hãy cho biết: Đi từ biên giới Việt Lào ra bờ biển chúng ta gặp những loại đất nào?</a:t>
            </a:r>
            <a:endParaRPr lang="en-US"/>
          </a:p>
        </p:txBody>
      </p:sp>
      <p:pic>
        <p:nvPicPr>
          <p:cNvPr id="39949" name="Picture 13" descr="Trắc nghiệm Địa Lí 8 Bài 30: Thực hành: Đọc bản đồ địa hình Việt Nam | Lý thuyết Địa Lí 8 đầy đủ nhất"/>
          <p:cNvPicPr>
            <a:picLocks noChangeAspect="1" noChangeArrowheads="1"/>
          </p:cNvPicPr>
          <p:nvPr/>
        </p:nvPicPr>
        <p:blipFill>
          <a:blip r:embed="rId9"/>
          <a:srcRect/>
          <a:stretch>
            <a:fillRect/>
          </a:stretch>
        </p:blipFill>
        <p:spPr bwMode="auto">
          <a:xfrm>
            <a:off x="4419600" y="685800"/>
            <a:ext cx="4533900" cy="6172200"/>
          </a:xfrm>
          <a:prstGeom prst="rect">
            <a:avLst/>
          </a:prstGeom>
          <a:noFill/>
        </p:spPr>
      </p:pic>
      <p:sp>
        <p:nvSpPr>
          <p:cNvPr id="39950" name="Line 14"/>
          <p:cNvSpPr>
            <a:spLocks noChangeShapeType="1"/>
          </p:cNvSpPr>
          <p:nvPr/>
        </p:nvSpPr>
        <p:spPr bwMode="auto">
          <a:xfrm>
            <a:off x="5867400" y="2667000"/>
            <a:ext cx="381000" cy="0"/>
          </a:xfrm>
          <a:prstGeom prst="line">
            <a:avLst/>
          </a:prstGeom>
          <a:noFill/>
          <a:ln w="57150">
            <a:solidFill>
              <a:srgbClr val="990033"/>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70"/>
                                        </p:tgtEl>
                                        <p:attrNameLst>
                                          <p:attrName>style.visibility</p:attrName>
                                        </p:attrNameLst>
                                      </p:cBhvr>
                                      <p:to>
                                        <p:strVal val="visible"/>
                                      </p:to>
                                    </p:set>
                                    <p:anim calcmode="lin" valueType="num">
                                      <p:cBhvr>
                                        <p:cTn id="7" dur="500" fill="hold"/>
                                        <p:tgtEl>
                                          <p:spTgt spid="23570"/>
                                        </p:tgtEl>
                                        <p:attrNameLst>
                                          <p:attrName>ppt_w</p:attrName>
                                        </p:attrNameLst>
                                      </p:cBhvr>
                                      <p:tavLst>
                                        <p:tav tm="0">
                                          <p:val>
                                            <p:fltVal val="0"/>
                                          </p:val>
                                        </p:tav>
                                        <p:tav tm="100000">
                                          <p:val>
                                            <p:strVal val="#ppt_w"/>
                                          </p:val>
                                        </p:tav>
                                      </p:tavLst>
                                    </p:anim>
                                    <p:anim calcmode="lin" valueType="num">
                                      <p:cBhvr>
                                        <p:cTn id="8" dur="500" fill="hold"/>
                                        <p:tgtEl>
                                          <p:spTgt spid="23570"/>
                                        </p:tgtEl>
                                        <p:attrNameLst>
                                          <p:attrName>ppt_h</p:attrName>
                                        </p:attrNameLst>
                                      </p:cBhvr>
                                      <p:tavLst>
                                        <p:tav tm="0">
                                          <p:val>
                                            <p:fltVal val="0"/>
                                          </p:val>
                                        </p:tav>
                                        <p:tav tm="100000">
                                          <p:val>
                                            <p:strVal val="#ppt_h"/>
                                          </p:val>
                                        </p:tav>
                                      </p:tavLst>
                                    </p:anim>
                                    <p:animEffect transition="in" filter="fade">
                                      <p:cBhvr>
                                        <p:cTn id="9" dur="500"/>
                                        <p:tgtEl>
                                          <p:spTgt spid="23570"/>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9949"/>
                                        </p:tgtEl>
                                        <p:attrNameLst>
                                          <p:attrName>style.visibility</p:attrName>
                                        </p:attrNameLst>
                                      </p:cBhvr>
                                      <p:to>
                                        <p:strVal val="visible"/>
                                      </p:to>
                                    </p:set>
                                    <p:anim calcmode="lin" valueType="num">
                                      <p:cBhvr>
                                        <p:cTn id="13" dur="500" fill="hold"/>
                                        <p:tgtEl>
                                          <p:spTgt spid="39949"/>
                                        </p:tgtEl>
                                        <p:attrNameLst>
                                          <p:attrName>ppt_w</p:attrName>
                                        </p:attrNameLst>
                                      </p:cBhvr>
                                      <p:tavLst>
                                        <p:tav tm="0">
                                          <p:val>
                                            <p:fltVal val="0"/>
                                          </p:val>
                                        </p:tav>
                                        <p:tav tm="100000">
                                          <p:val>
                                            <p:strVal val="#ppt_w"/>
                                          </p:val>
                                        </p:tav>
                                      </p:tavLst>
                                    </p:anim>
                                    <p:anim calcmode="lin" valueType="num">
                                      <p:cBhvr>
                                        <p:cTn id="14" dur="500" fill="hold"/>
                                        <p:tgtEl>
                                          <p:spTgt spid="39949"/>
                                        </p:tgtEl>
                                        <p:attrNameLst>
                                          <p:attrName>ppt_h</p:attrName>
                                        </p:attrNameLst>
                                      </p:cBhvr>
                                      <p:tavLst>
                                        <p:tav tm="0">
                                          <p:val>
                                            <p:fltVal val="0"/>
                                          </p:val>
                                        </p:tav>
                                        <p:tav tm="100000">
                                          <p:val>
                                            <p:strVal val="#ppt_h"/>
                                          </p:val>
                                        </p:tav>
                                      </p:tavLst>
                                    </p:anim>
                                    <p:animEffect transition="in" filter="fade">
                                      <p:cBhvr>
                                        <p:cTn id="15" dur="500"/>
                                        <p:tgtEl>
                                          <p:spTgt spid="3994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9950"/>
                                        </p:tgtEl>
                                        <p:attrNameLst>
                                          <p:attrName>style.visibility</p:attrName>
                                        </p:attrNameLst>
                                      </p:cBhvr>
                                      <p:to>
                                        <p:strVal val="visible"/>
                                      </p:to>
                                    </p:set>
                                    <p:animEffect transition="in" filter="strips(downRight)">
                                      <p:cBhvr>
                                        <p:cTn id="20" dur="2000"/>
                                        <p:tgtEl>
                                          <p:spTgt spid="3995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39949"/>
                                        </p:tgtEl>
                                      </p:cBhvr>
                                    </p:animEffect>
                                    <p:set>
                                      <p:cBhvr>
                                        <p:cTn id="25" dur="1" fill="hold">
                                          <p:stCondLst>
                                            <p:cond delay="499"/>
                                          </p:stCondLst>
                                        </p:cTn>
                                        <p:tgtEl>
                                          <p:spTgt spid="39949"/>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39950"/>
                                        </p:tgtEl>
                                      </p:cBhvr>
                                    </p:animEffect>
                                    <p:set>
                                      <p:cBhvr>
                                        <p:cTn id="28" dur="1" fill="hold">
                                          <p:stCondLst>
                                            <p:cond delay="499"/>
                                          </p:stCondLst>
                                        </p:cTn>
                                        <p:tgtEl>
                                          <p:spTgt spid="399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grpId="0" nodeType="clickEffect">
                                  <p:stCondLst>
                                    <p:cond delay="0"/>
                                  </p:stCondLst>
                                  <p:childTnLst>
                                    <p:animEffect transition="out" filter="diamond(in)">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i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3570" grpId="0"/>
      <p:bldP spid="39950" grpId="0" animBg="1"/>
      <p:bldP spid="3995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89092"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0" y="1981200"/>
            <a:ext cx="5181600" cy="21336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-Tương đối bằng phẳng hoặc hơi gợn sóng. Các bình nguyên được bồi tụ ở các cửa sông gọi là châu thổ.</a:t>
            </a:r>
            <a:endParaRPr lang="en-US">
              <a:solidFill>
                <a:schemeClr val="hlink"/>
              </a:solidFill>
            </a:endParaRPr>
          </a:p>
        </p:txBody>
      </p:sp>
      <p:sp>
        <p:nvSpPr>
          <p:cNvPr id="3" name="Rectangle 18"/>
          <p:cNvSpPr>
            <a:spLocks noChangeArrowheads="1"/>
          </p:cNvSpPr>
          <p:nvPr/>
        </p:nvSpPr>
        <p:spPr bwMode="auto">
          <a:xfrm>
            <a:off x="76200" y="37338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-Độ cao của bình nguyên thường ở mức 200m- 500m</a:t>
            </a:r>
            <a:endParaRPr lang="en-US">
              <a:solidFill>
                <a:schemeClr val="hlink"/>
              </a:solidFill>
            </a:endParaRPr>
          </a:p>
        </p:txBody>
      </p:sp>
      <p:sp>
        <p:nvSpPr>
          <p:cNvPr id="4" name="Rectangle 18"/>
          <p:cNvSpPr>
            <a:spLocks noChangeArrowheads="1"/>
          </p:cNvSpPr>
          <p:nvPr/>
        </p:nvSpPr>
        <p:spPr bwMode="auto">
          <a:xfrm>
            <a:off x="76200" y="46482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-Thuận lợi trồng cây lương thực, thực phẩm</a:t>
            </a:r>
            <a:endParaRPr lang="en-US">
              <a:solidFill>
                <a:schemeClr val="hlink"/>
              </a:solidFill>
            </a:endParaRPr>
          </a:p>
        </p:txBody>
      </p:sp>
      <p:sp>
        <p:nvSpPr>
          <p:cNvPr id="5" name="Rectangle 18"/>
          <p:cNvSpPr>
            <a:spLocks noChangeArrowheads="1"/>
          </p:cNvSpPr>
          <p:nvPr/>
        </p:nvSpPr>
        <p:spPr bwMode="auto">
          <a:xfrm>
            <a:off x="76200" y="55626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Top)">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n do tu nhien the gioi"/>
          <p:cNvPicPr>
            <a:picLocks noChangeAspect="1" noChangeArrowheads="1"/>
          </p:cNvPicPr>
          <p:nvPr/>
        </p:nvPicPr>
        <p:blipFill>
          <a:blip r:embed="rId3"/>
          <a:srcRect l="33926" t="8025" r="17793" b="19403"/>
          <a:stretch>
            <a:fillRect/>
          </a:stretch>
        </p:blipFill>
        <p:spPr bwMode="auto">
          <a:xfrm>
            <a:off x="0" y="771525"/>
            <a:ext cx="9144000" cy="6086475"/>
          </a:xfrm>
          <a:prstGeom prst="rect">
            <a:avLst/>
          </a:prstGeom>
          <a:noFill/>
          <a:ln w="9525">
            <a:noFill/>
            <a:miter lim="800000"/>
            <a:headEnd/>
            <a:tailEnd/>
          </a:ln>
        </p:spPr>
      </p:pic>
      <p:sp>
        <p:nvSpPr>
          <p:cNvPr id="8" name="Freeform 7"/>
          <p:cNvSpPr/>
          <p:nvPr/>
        </p:nvSpPr>
        <p:spPr>
          <a:xfrm>
            <a:off x="2535238" y="3192463"/>
            <a:ext cx="188912" cy="482600"/>
          </a:xfrm>
          <a:custGeom>
            <a:avLst/>
            <a:gdLst>
              <a:gd name="connsiteX0" fmla="*/ 147466 w 517102"/>
              <a:gd name="connsiteY0" fmla="*/ 1010952 h 1019811"/>
              <a:gd name="connsiteX1" fmla="*/ 259760 w 517102"/>
              <a:gd name="connsiteY1" fmla="*/ 770320 h 1019811"/>
              <a:gd name="connsiteX2" fmla="*/ 243718 w 517102"/>
              <a:gd name="connsiteY2" fmla="*/ 625941 h 1019811"/>
              <a:gd name="connsiteX3" fmla="*/ 131424 w 517102"/>
              <a:gd name="connsiteY3" fmla="*/ 449478 h 1019811"/>
              <a:gd name="connsiteX4" fmla="*/ 35171 w 517102"/>
              <a:gd name="connsiteY4" fmla="*/ 321141 h 1019811"/>
              <a:gd name="connsiteX5" fmla="*/ 3087 w 517102"/>
              <a:gd name="connsiteY5" fmla="*/ 208846 h 1019811"/>
              <a:gd name="connsiteX6" fmla="*/ 3087 w 517102"/>
              <a:gd name="connsiteY6" fmla="*/ 112594 h 1019811"/>
              <a:gd name="connsiteX7" fmla="*/ 19129 w 517102"/>
              <a:gd name="connsiteY7" fmla="*/ 48425 h 1019811"/>
              <a:gd name="connsiteX8" fmla="*/ 115382 w 517102"/>
              <a:gd name="connsiteY8" fmla="*/ 16341 h 1019811"/>
              <a:gd name="connsiteX9" fmla="*/ 179550 w 517102"/>
              <a:gd name="connsiteY9" fmla="*/ 16341 h 1019811"/>
              <a:gd name="connsiteX10" fmla="*/ 275803 w 517102"/>
              <a:gd name="connsiteY10" fmla="*/ 299 h 1019811"/>
              <a:gd name="connsiteX11" fmla="*/ 404139 w 517102"/>
              <a:gd name="connsiteY11" fmla="*/ 32383 h 1019811"/>
              <a:gd name="connsiteX12" fmla="*/ 420182 w 517102"/>
              <a:gd name="connsiteY12" fmla="*/ 128636 h 1019811"/>
              <a:gd name="connsiteX13" fmla="*/ 404139 w 517102"/>
              <a:gd name="connsiteY13" fmla="*/ 176762 h 1019811"/>
              <a:gd name="connsiteX14" fmla="*/ 339971 w 517102"/>
              <a:gd name="connsiteY14" fmla="*/ 273015 h 1019811"/>
              <a:gd name="connsiteX15" fmla="*/ 356013 w 517102"/>
              <a:gd name="connsiteY15" fmla="*/ 369268 h 1019811"/>
              <a:gd name="connsiteX16" fmla="*/ 404139 w 517102"/>
              <a:gd name="connsiteY16" fmla="*/ 465520 h 1019811"/>
              <a:gd name="connsiteX17" fmla="*/ 484350 w 517102"/>
              <a:gd name="connsiteY17" fmla="*/ 545731 h 1019811"/>
              <a:gd name="connsiteX18" fmla="*/ 516434 w 517102"/>
              <a:gd name="connsiteY18" fmla="*/ 706152 h 1019811"/>
              <a:gd name="connsiteX19" fmla="*/ 500392 w 517102"/>
              <a:gd name="connsiteY19" fmla="*/ 834489 h 1019811"/>
              <a:gd name="connsiteX20" fmla="*/ 436224 w 517102"/>
              <a:gd name="connsiteY20" fmla="*/ 946783 h 1019811"/>
              <a:gd name="connsiteX21" fmla="*/ 323929 w 517102"/>
              <a:gd name="connsiteY21" fmla="*/ 962825 h 1019811"/>
              <a:gd name="connsiteX22" fmla="*/ 147466 w 517102"/>
              <a:gd name="connsiteY22" fmla="*/ 1010952 h 101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7102" h="1019811">
                <a:moveTo>
                  <a:pt x="147466" y="1010952"/>
                </a:moveTo>
                <a:cubicBezTo>
                  <a:pt x="136771" y="978868"/>
                  <a:pt x="243718" y="834488"/>
                  <a:pt x="259760" y="770320"/>
                </a:cubicBezTo>
                <a:cubicBezTo>
                  <a:pt x="275802" y="706152"/>
                  <a:pt x="265107" y="679415"/>
                  <a:pt x="243718" y="625941"/>
                </a:cubicBezTo>
                <a:cubicBezTo>
                  <a:pt x="222329" y="572467"/>
                  <a:pt x="166182" y="500278"/>
                  <a:pt x="131424" y="449478"/>
                </a:cubicBezTo>
                <a:cubicBezTo>
                  <a:pt x="96666" y="398678"/>
                  <a:pt x="56560" y="361246"/>
                  <a:pt x="35171" y="321141"/>
                </a:cubicBezTo>
                <a:cubicBezTo>
                  <a:pt x="13782" y="281036"/>
                  <a:pt x="8434" y="243604"/>
                  <a:pt x="3087" y="208846"/>
                </a:cubicBezTo>
                <a:cubicBezTo>
                  <a:pt x="-2260" y="174088"/>
                  <a:pt x="413" y="139331"/>
                  <a:pt x="3087" y="112594"/>
                </a:cubicBezTo>
                <a:cubicBezTo>
                  <a:pt x="5761" y="85857"/>
                  <a:pt x="413" y="64467"/>
                  <a:pt x="19129" y="48425"/>
                </a:cubicBezTo>
                <a:cubicBezTo>
                  <a:pt x="37845" y="32383"/>
                  <a:pt x="88645" y="21688"/>
                  <a:pt x="115382" y="16341"/>
                </a:cubicBezTo>
                <a:cubicBezTo>
                  <a:pt x="142119" y="10994"/>
                  <a:pt x="152813" y="19015"/>
                  <a:pt x="179550" y="16341"/>
                </a:cubicBezTo>
                <a:cubicBezTo>
                  <a:pt x="206287" y="13667"/>
                  <a:pt x="238372" y="-2375"/>
                  <a:pt x="275803" y="299"/>
                </a:cubicBezTo>
                <a:cubicBezTo>
                  <a:pt x="313234" y="2973"/>
                  <a:pt x="380076" y="10993"/>
                  <a:pt x="404139" y="32383"/>
                </a:cubicBezTo>
                <a:cubicBezTo>
                  <a:pt x="428202" y="53772"/>
                  <a:pt x="420182" y="104573"/>
                  <a:pt x="420182" y="128636"/>
                </a:cubicBezTo>
                <a:cubicBezTo>
                  <a:pt x="420182" y="152699"/>
                  <a:pt x="417507" y="152699"/>
                  <a:pt x="404139" y="176762"/>
                </a:cubicBezTo>
                <a:cubicBezTo>
                  <a:pt x="390771" y="200825"/>
                  <a:pt x="347992" y="240931"/>
                  <a:pt x="339971" y="273015"/>
                </a:cubicBezTo>
                <a:cubicBezTo>
                  <a:pt x="331950" y="305099"/>
                  <a:pt x="345318" y="337184"/>
                  <a:pt x="356013" y="369268"/>
                </a:cubicBezTo>
                <a:cubicBezTo>
                  <a:pt x="366708" y="401352"/>
                  <a:pt x="382750" y="436110"/>
                  <a:pt x="404139" y="465520"/>
                </a:cubicBezTo>
                <a:cubicBezTo>
                  <a:pt x="425528" y="494930"/>
                  <a:pt x="465634" y="505626"/>
                  <a:pt x="484350" y="545731"/>
                </a:cubicBezTo>
                <a:cubicBezTo>
                  <a:pt x="503066" y="585836"/>
                  <a:pt x="513760" y="658026"/>
                  <a:pt x="516434" y="706152"/>
                </a:cubicBezTo>
                <a:cubicBezTo>
                  <a:pt x="519108" y="754278"/>
                  <a:pt x="513760" y="794384"/>
                  <a:pt x="500392" y="834489"/>
                </a:cubicBezTo>
                <a:cubicBezTo>
                  <a:pt x="487024" y="874594"/>
                  <a:pt x="465634" y="925394"/>
                  <a:pt x="436224" y="946783"/>
                </a:cubicBezTo>
                <a:cubicBezTo>
                  <a:pt x="406814" y="968172"/>
                  <a:pt x="366708" y="946783"/>
                  <a:pt x="323929" y="962825"/>
                </a:cubicBezTo>
                <a:cubicBezTo>
                  <a:pt x="281150" y="978867"/>
                  <a:pt x="158161" y="1043036"/>
                  <a:pt x="147466" y="1010952"/>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p:nvPr/>
        </p:nvSpPr>
        <p:spPr>
          <a:xfrm>
            <a:off x="2284413" y="2609850"/>
            <a:ext cx="1600200"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Nin</a:t>
            </a:r>
          </a:p>
        </p:txBody>
      </p:sp>
      <p:cxnSp>
        <p:nvCxnSpPr>
          <p:cNvPr id="21" name="Straight Arrow Connector 20"/>
          <p:cNvCxnSpPr>
            <a:endCxn id="8" idx="11"/>
          </p:cNvCxnSpPr>
          <p:nvPr/>
        </p:nvCxnSpPr>
        <p:spPr>
          <a:xfrm flipH="1">
            <a:off x="2682875" y="3006725"/>
            <a:ext cx="401638" cy="2016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Freeform 12"/>
          <p:cNvSpPr/>
          <p:nvPr/>
        </p:nvSpPr>
        <p:spPr>
          <a:xfrm>
            <a:off x="6759575" y="2719388"/>
            <a:ext cx="373063" cy="287337"/>
          </a:xfrm>
          <a:custGeom>
            <a:avLst/>
            <a:gdLst>
              <a:gd name="connsiteX0" fmla="*/ 299 w 802806"/>
              <a:gd name="connsiteY0" fmla="*/ 424409 h 609816"/>
              <a:gd name="connsiteX1" fmla="*/ 16341 w 802806"/>
              <a:gd name="connsiteY1" fmla="*/ 231904 h 609816"/>
              <a:gd name="connsiteX2" fmla="*/ 16341 w 802806"/>
              <a:gd name="connsiteY2" fmla="*/ 39399 h 609816"/>
              <a:gd name="connsiteX3" fmla="*/ 96552 w 802806"/>
              <a:gd name="connsiteY3" fmla="*/ 7315 h 609816"/>
              <a:gd name="connsiteX4" fmla="*/ 240931 w 802806"/>
              <a:gd name="connsiteY4" fmla="*/ 7315 h 609816"/>
              <a:gd name="connsiteX5" fmla="*/ 273015 w 802806"/>
              <a:gd name="connsiteY5" fmla="*/ 87525 h 609816"/>
              <a:gd name="connsiteX6" fmla="*/ 353226 w 802806"/>
              <a:gd name="connsiteY6" fmla="*/ 151694 h 609816"/>
              <a:gd name="connsiteX7" fmla="*/ 417394 w 802806"/>
              <a:gd name="connsiteY7" fmla="*/ 135651 h 609816"/>
              <a:gd name="connsiteX8" fmla="*/ 449478 w 802806"/>
              <a:gd name="connsiteY8" fmla="*/ 183778 h 609816"/>
              <a:gd name="connsiteX9" fmla="*/ 577815 w 802806"/>
              <a:gd name="connsiteY9" fmla="*/ 199820 h 609816"/>
              <a:gd name="connsiteX10" fmla="*/ 658026 w 802806"/>
              <a:gd name="connsiteY10" fmla="*/ 151694 h 609816"/>
              <a:gd name="connsiteX11" fmla="*/ 770320 w 802806"/>
              <a:gd name="connsiteY11" fmla="*/ 151694 h 609816"/>
              <a:gd name="connsiteX12" fmla="*/ 802405 w 802806"/>
              <a:gd name="connsiteY12" fmla="*/ 215862 h 609816"/>
              <a:gd name="connsiteX13" fmla="*/ 754278 w 802806"/>
              <a:gd name="connsiteY13" fmla="*/ 263988 h 609816"/>
              <a:gd name="connsiteX14" fmla="*/ 738236 w 802806"/>
              <a:gd name="connsiteY14" fmla="*/ 263988 h 609816"/>
              <a:gd name="connsiteX15" fmla="*/ 722194 w 802806"/>
              <a:gd name="connsiteY15" fmla="*/ 312115 h 609816"/>
              <a:gd name="connsiteX16" fmla="*/ 674068 w 802806"/>
              <a:gd name="connsiteY16" fmla="*/ 328157 h 609816"/>
              <a:gd name="connsiteX17" fmla="*/ 641984 w 802806"/>
              <a:gd name="connsiteY17" fmla="*/ 392325 h 609816"/>
              <a:gd name="connsiteX18" fmla="*/ 641984 w 802806"/>
              <a:gd name="connsiteY18" fmla="*/ 472536 h 609816"/>
              <a:gd name="connsiteX19" fmla="*/ 690110 w 802806"/>
              <a:gd name="connsiteY19" fmla="*/ 472536 h 609816"/>
              <a:gd name="connsiteX20" fmla="*/ 561773 w 802806"/>
              <a:gd name="connsiteY20" fmla="*/ 552746 h 609816"/>
              <a:gd name="connsiteX21" fmla="*/ 385310 w 802806"/>
              <a:gd name="connsiteY21" fmla="*/ 584830 h 609816"/>
              <a:gd name="connsiteX22" fmla="*/ 273015 w 802806"/>
              <a:gd name="connsiteY22" fmla="*/ 600872 h 609816"/>
              <a:gd name="connsiteX23" fmla="*/ 144678 w 802806"/>
              <a:gd name="connsiteY23" fmla="*/ 600872 h 609816"/>
              <a:gd name="connsiteX24" fmla="*/ 32384 w 802806"/>
              <a:gd name="connsiteY24" fmla="*/ 488578 h 609816"/>
              <a:gd name="connsiteX25" fmla="*/ 299 w 802806"/>
              <a:gd name="connsiteY25" fmla="*/ 424409 h 60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2806" h="609816">
                <a:moveTo>
                  <a:pt x="299" y="424409"/>
                </a:moveTo>
                <a:cubicBezTo>
                  <a:pt x="-2375" y="381630"/>
                  <a:pt x="13667" y="296072"/>
                  <a:pt x="16341" y="231904"/>
                </a:cubicBezTo>
                <a:cubicBezTo>
                  <a:pt x="19015" y="167736"/>
                  <a:pt x="2972" y="76831"/>
                  <a:pt x="16341" y="39399"/>
                </a:cubicBezTo>
                <a:cubicBezTo>
                  <a:pt x="29710" y="1967"/>
                  <a:pt x="59120" y="12662"/>
                  <a:pt x="96552" y="7315"/>
                </a:cubicBezTo>
                <a:cubicBezTo>
                  <a:pt x="133984" y="1968"/>
                  <a:pt x="211521" y="-6053"/>
                  <a:pt x="240931" y="7315"/>
                </a:cubicBezTo>
                <a:cubicBezTo>
                  <a:pt x="270341" y="20683"/>
                  <a:pt x="254299" y="63462"/>
                  <a:pt x="273015" y="87525"/>
                </a:cubicBezTo>
                <a:cubicBezTo>
                  <a:pt x="291731" y="111588"/>
                  <a:pt x="329163" y="143673"/>
                  <a:pt x="353226" y="151694"/>
                </a:cubicBezTo>
                <a:cubicBezTo>
                  <a:pt x="377289" y="159715"/>
                  <a:pt x="401352" y="130304"/>
                  <a:pt x="417394" y="135651"/>
                </a:cubicBezTo>
                <a:cubicBezTo>
                  <a:pt x="433436" y="140998"/>
                  <a:pt x="422741" y="173083"/>
                  <a:pt x="449478" y="183778"/>
                </a:cubicBezTo>
                <a:cubicBezTo>
                  <a:pt x="476215" y="194473"/>
                  <a:pt x="543057" y="205167"/>
                  <a:pt x="577815" y="199820"/>
                </a:cubicBezTo>
                <a:cubicBezTo>
                  <a:pt x="612573" y="194473"/>
                  <a:pt x="625942" y="159715"/>
                  <a:pt x="658026" y="151694"/>
                </a:cubicBezTo>
                <a:cubicBezTo>
                  <a:pt x="690110" y="143673"/>
                  <a:pt x="746257" y="140999"/>
                  <a:pt x="770320" y="151694"/>
                </a:cubicBezTo>
                <a:cubicBezTo>
                  <a:pt x="794383" y="162389"/>
                  <a:pt x="805079" y="197146"/>
                  <a:pt x="802405" y="215862"/>
                </a:cubicBezTo>
                <a:cubicBezTo>
                  <a:pt x="799731" y="234578"/>
                  <a:pt x="764973" y="255967"/>
                  <a:pt x="754278" y="263988"/>
                </a:cubicBezTo>
                <a:cubicBezTo>
                  <a:pt x="743583" y="272009"/>
                  <a:pt x="743583" y="255967"/>
                  <a:pt x="738236" y="263988"/>
                </a:cubicBezTo>
                <a:cubicBezTo>
                  <a:pt x="732889" y="272009"/>
                  <a:pt x="732889" y="301420"/>
                  <a:pt x="722194" y="312115"/>
                </a:cubicBezTo>
                <a:cubicBezTo>
                  <a:pt x="711499" y="322810"/>
                  <a:pt x="687436" y="314789"/>
                  <a:pt x="674068" y="328157"/>
                </a:cubicBezTo>
                <a:cubicBezTo>
                  <a:pt x="660700" y="341525"/>
                  <a:pt x="647331" y="368262"/>
                  <a:pt x="641984" y="392325"/>
                </a:cubicBezTo>
                <a:cubicBezTo>
                  <a:pt x="636637" y="416388"/>
                  <a:pt x="633963" y="459168"/>
                  <a:pt x="641984" y="472536"/>
                </a:cubicBezTo>
                <a:cubicBezTo>
                  <a:pt x="650005" y="485904"/>
                  <a:pt x="703479" y="459168"/>
                  <a:pt x="690110" y="472536"/>
                </a:cubicBezTo>
                <a:cubicBezTo>
                  <a:pt x="676742" y="485904"/>
                  <a:pt x="612573" y="534030"/>
                  <a:pt x="561773" y="552746"/>
                </a:cubicBezTo>
                <a:cubicBezTo>
                  <a:pt x="510973" y="571462"/>
                  <a:pt x="433436" y="576809"/>
                  <a:pt x="385310" y="584830"/>
                </a:cubicBezTo>
                <a:cubicBezTo>
                  <a:pt x="337184" y="592851"/>
                  <a:pt x="313120" y="598198"/>
                  <a:pt x="273015" y="600872"/>
                </a:cubicBezTo>
                <a:cubicBezTo>
                  <a:pt x="232910" y="603546"/>
                  <a:pt x="184783" y="619588"/>
                  <a:pt x="144678" y="600872"/>
                </a:cubicBezTo>
                <a:cubicBezTo>
                  <a:pt x="104573" y="582156"/>
                  <a:pt x="53773" y="517988"/>
                  <a:pt x="32384" y="488578"/>
                </a:cubicBezTo>
                <a:cubicBezTo>
                  <a:pt x="10995" y="459168"/>
                  <a:pt x="2973" y="467188"/>
                  <a:pt x="299" y="424409"/>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p:nvPr/>
        </p:nvSpPr>
        <p:spPr>
          <a:xfrm>
            <a:off x="6200775" y="1982788"/>
            <a:ext cx="2378075"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a:t>
            </a:r>
            <a:endParaRPr lang="en-US" sz="2000" b="1" dirty="0">
              <a:latin typeface="Times New Roman" pitchFamily="18" charset="0"/>
              <a:cs typeface="Times New Roman" pitchFamily="18" charset="0"/>
            </a:endParaRPr>
          </a:p>
        </p:txBody>
      </p:sp>
      <p:cxnSp>
        <p:nvCxnSpPr>
          <p:cNvPr id="25" name="Straight Arrow Connector 24"/>
          <p:cNvCxnSpPr>
            <a:stCxn id="23" idx="2"/>
            <a:endCxn id="13" idx="7"/>
          </p:cNvCxnSpPr>
          <p:nvPr/>
        </p:nvCxnSpPr>
        <p:spPr>
          <a:xfrm flipH="1">
            <a:off x="6954838" y="2382838"/>
            <a:ext cx="434975" cy="400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6624638" y="4094163"/>
            <a:ext cx="112712" cy="130175"/>
          </a:xfrm>
          <a:custGeom>
            <a:avLst/>
            <a:gdLst>
              <a:gd name="connsiteX0" fmla="*/ 131820 w 244115"/>
              <a:gd name="connsiteY0" fmla="*/ 0 h 273942"/>
              <a:gd name="connsiteX1" fmla="*/ 195989 w 244115"/>
              <a:gd name="connsiteY1" fmla="*/ 48126 h 273942"/>
              <a:gd name="connsiteX2" fmla="*/ 244115 w 244115"/>
              <a:gd name="connsiteY2" fmla="*/ 112294 h 273942"/>
              <a:gd name="connsiteX3" fmla="*/ 195989 w 244115"/>
              <a:gd name="connsiteY3" fmla="*/ 160421 h 273942"/>
              <a:gd name="connsiteX4" fmla="*/ 131820 w 244115"/>
              <a:gd name="connsiteY4" fmla="*/ 192505 h 273942"/>
              <a:gd name="connsiteX5" fmla="*/ 99736 w 244115"/>
              <a:gd name="connsiteY5" fmla="*/ 224589 h 273942"/>
              <a:gd name="connsiteX6" fmla="*/ 67652 w 244115"/>
              <a:gd name="connsiteY6" fmla="*/ 256673 h 273942"/>
              <a:gd name="connsiteX7" fmla="*/ 3483 w 244115"/>
              <a:gd name="connsiteY7" fmla="*/ 272715 h 273942"/>
              <a:gd name="connsiteX8" fmla="*/ 19526 w 244115"/>
              <a:gd name="connsiteY8" fmla="*/ 224589 h 273942"/>
              <a:gd name="connsiteX9" fmla="*/ 3483 w 244115"/>
              <a:gd name="connsiteY9" fmla="*/ 128336 h 273942"/>
              <a:gd name="connsiteX10" fmla="*/ 99736 w 244115"/>
              <a:gd name="connsiteY10" fmla="*/ 48126 h 273942"/>
              <a:gd name="connsiteX11" fmla="*/ 131820 w 244115"/>
              <a:gd name="connsiteY11" fmla="*/ 0 h 2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115" h="273942">
                <a:moveTo>
                  <a:pt x="131820" y="0"/>
                </a:moveTo>
                <a:cubicBezTo>
                  <a:pt x="147862" y="0"/>
                  <a:pt x="177273" y="29410"/>
                  <a:pt x="195989" y="48126"/>
                </a:cubicBezTo>
                <a:cubicBezTo>
                  <a:pt x="214705" y="66842"/>
                  <a:pt x="244115" y="93578"/>
                  <a:pt x="244115" y="112294"/>
                </a:cubicBezTo>
                <a:cubicBezTo>
                  <a:pt x="244115" y="131010"/>
                  <a:pt x="214705" y="147053"/>
                  <a:pt x="195989" y="160421"/>
                </a:cubicBezTo>
                <a:cubicBezTo>
                  <a:pt x="177273" y="173789"/>
                  <a:pt x="147862" y="181810"/>
                  <a:pt x="131820" y="192505"/>
                </a:cubicBezTo>
                <a:cubicBezTo>
                  <a:pt x="115778" y="203200"/>
                  <a:pt x="99736" y="224589"/>
                  <a:pt x="99736" y="224589"/>
                </a:cubicBezTo>
                <a:cubicBezTo>
                  <a:pt x="89041" y="235284"/>
                  <a:pt x="83694" y="248652"/>
                  <a:pt x="67652" y="256673"/>
                </a:cubicBezTo>
                <a:cubicBezTo>
                  <a:pt x="51610" y="264694"/>
                  <a:pt x="11504" y="278062"/>
                  <a:pt x="3483" y="272715"/>
                </a:cubicBezTo>
                <a:cubicBezTo>
                  <a:pt x="-4538" y="267368"/>
                  <a:pt x="19526" y="248652"/>
                  <a:pt x="19526" y="224589"/>
                </a:cubicBezTo>
                <a:cubicBezTo>
                  <a:pt x="19526" y="200526"/>
                  <a:pt x="-9885" y="157746"/>
                  <a:pt x="3483" y="128336"/>
                </a:cubicBezTo>
                <a:cubicBezTo>
                  <a:pt x="16851" y="98926"/>
                  <a:pt x="72999" y="66842"/>
                  <a:pt x="99736" y="48126"/>
                </a:cubicBezTo>
                <a:cubicBezTo>
                  <a:pt x="126473" y="29410"/>
                  <a:pt x="115778" y="0"/>
                  <a:pt x="131820" y="0"/>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6737350" y="3417888"/>
            <a:ext cx="2406650"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Cửu</a:t>
            </a:r>
            <a:r>
              <a:rPr lang="en-US" sz="2000" b="1" dirty="0">
                <a:latin typeface="Times New Roman" pitchFamily="18" charset="0"/>
                <a:cs typeface="Times New Roman" pitchFamily="18" charset="0"/>
              </a:rPr>
              <a:t> Long</a:t>
            </a:r>
          </a:p>
        </p:txBody>
      </p:sp>
      <p:cxnSp>
        <p:nvCxnSpPr>
          <p:cNvPr id="32" name="Straight Arrow Connector 31"/>
          <p:cNvCxnSpPr>
            <a:stCxn id="26" idx="2"/>
            <a:endCxn id="12" idx="1"/>
          </p:cNvCxnSpPr>
          <p:nvPr/>
        </p:nvCxnSpPr>
        <p:spPr>
          <a:xfrm flipH="1">
            <a:off x="6715125" y="3817938"/>
            <a:ext cx="1225550" cy="3000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2808288" y="6178550"/>
            <a:ext cx="3725862" cy="49371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600" b="1" dirty="0" err="1">
                <a:latin typeface="Times New Roman" pitchFamily="18" charset="0"/>
                <a:cs typeface="Times New Roman" pitchFamily="18" charset="0"/>
              </a:rPr>
              <a:t>Bản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đồ</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Thế</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giới</a:t>
            </a:r>
            <a:endParaRPr lang="en-US" sz="2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6"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txBox="1">
            <a:spLocks noChangeArrowheads="1"/>
          </p:cNvSpPr>
          <p:nvPr/>
        </p:nvSpPr>
        <p:spPr bwMode="auto">
          <a:xfrm>
            <a:off x="0" y="0"/>
            <a:ext cx="2954338" cy="609600"/>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5. Cao nguyên:</a:t>
            </a:r>
          </a:p>
        </p:txBody>
      </p:sp>
      <p:sp>
        <p:nvSpPr>
          <p:cNvPr id="11" name="TextBox 10"/>
          <p:cNvSpPr txBox="1">
            <a:spLocks noChangeArrowheads="1"/>
          </p:cNvSpPr>
          <p:nvPr/>
        </p:nvSpPr>
        <p:spPr bwMode="auto">
          <a:xfrm>
            <a:off x="228600" y="5334000"/>
            <a:ext cx="8915400" cy="1292225"/>
          </a:xfrm>
          <a:prstGeom prst="rect">
            <a:avLst/>
          </a:prstGeom>
          <a:noFill/>
          <a:ln w="9525">
            <a:noFill/>
            <a:miter lim="800000"/>
            <a:headEnd/>
            <a:tailEnd/>
          </a:ln>
        </p:spPr>
        <p:txBody>
          <a:bodyPr>
            <a:spAutoFit/>
          </a:bodyPr>
          <a:lstStyle/>
          <a:p>
            <a:pPr algn="just"/>
            <a:r>
              <a:rPr lang="en-US" sz="2600">
                <a:solidFill>
                  <a:srgbClr val="0000FF"/>
                </a:solidFill>
                <a:latin typeface="Times New Roman" pitchFamily="18" charset="0"/>
                <a:cs typeface="Times New Roman" pitchFamily="18" charset="0"/>
              </a:rPr>
              <a:t>- </a:t>
            </a:r>
            <a:r>
              <a:rPr lang="vi-VN" sz="2600">
                <a:solidFill>
                  <a:srgbClr val="0000FF"/>
                </a:solidFill>
                <a:latin typeface="Times New Roman" pitchFamily="18" charset="0"/>
                <a:cs typeface="Times New Roman" pitchFamily="18" charset="0"/>
              </a:rPr>
              <a:t>Cao nguyên có b</a:t>
            </a:r>
            <a:r>
              <a:rPr lang="en-US" sz="2600">
                <a:solidFill>
                  <a:srgbClr val="0000FF"/>
                </a:solidFill>
                <a:latin typeface="Times New Roman" pitchFamily="18" charset="0"/>
                <a:cs typeface="Times New Roman" pitchFamily="18" charset="0"/>
              </a:rPr>
              <a:t>ề</a:t>
            </a:r>
            <a:r>
              <a:rPr lang="vi-VN" sz="2600">
                <a:solidFill>
                  <a:srgbClr val="0000FF"/>
                </a:solidFill>
                <a:latin typeface="Times New Roman" pitchFamily="18" charset="0"/>
                <a:cs typeface="Times New Roman" pitchFamily="18" charset="0"/>
              </a:rPr>
              <a:t> mặt tương đ</a:t>
            </a:r>
            <a:r>
              <a:rPr lang="en-US" sz="2600">
                <a:solidFill>
                  <a:srgbClr val="0000FF"/>
                </a:solidFill>
                <a:latin typeface="Times New Roman" pitchFamily="18" charset="0"/>
                <a:cs typeface="Times New Roman" pitchFamily="18" charset="0"/>
              </a:rPr>
              <a:t>ố</a:t>
            </a:r>
            <a:r>
              <a:rPr lang="vi-VN" sz="2600">
                <a:solidFill>
                  <a:srgbClr val="0000FF"/>
                </a:solidFill>
                <a:latin typeface="Times New Roman" pitchFamily="18" charset="0"/>
                <a:cs typeface="Times New Roman" pitchFamily="18" charset="0"/>
              </a:rPr>
              <a:t>i bằng phẳng hoặc hơi gợn sóng, </a:t>
            </a:r>
            <a:r>
              <a:rPr lang="en-US" sz="2600">
                <a:solidFill>
                  <a:srgbClr val="0000FF"/>
                </a:solidFill>
                <a:latin typeface="Times New Roman" pitchFamily="18" charset="0"/>
                <a:cs typeface="Times New Roman" pitchFamily="18" charset="0"/>
              </a:rPr>
              <a:t>nhưng </a:t>
            </a:r>
            <a:r>
              <a:rPr lang="vi-VN" sz="2600">
                <a:solidFill>
                  <a:srgbClr val="0000FF"/>
                </a:solidFill>
                <a:latin typeface="Times New Roman" pitchFamily="18" charset="0"/>
                <a:cs typeface="Times New Roman" pitchFamily="18" charset="0"/>
              </a:rPr>
              <a:t>có sườn dốc</a:t>
            </a:r>
            <a:r>
              <a:rPr lang="en-US" sz="2600">
                <a:solidFill>
                  <a:srgbClr val="0000FF"/>
                </a:solidFill>
                <a:latin typeface="Times New Roman" pitchFamily="18" charset="0"/>
                <a:cs typeface="Times New Roman" pitchFamily="18" charset="0"/>
              </a:rPr>
              <a:t>.</a:t>
            </a:r>
          </a:p>
          <a:p>
            <a:pPr algn="just"/>
            <a:r>
              <a:rPr lang="en-US" sz="2600">
                <a:solidFill>
                  <a:srgbClr val="0000FF"/>
                </a:solidFill>
                <a:latin typeface="Times New Roman" pitchFamily="18" charset="0"/>
                <a:cs typeface="Times New Roman" pitchFamily="18" charset="0"/>
              </a:rPr>
              <a:t>- Độ cao tuyệt đối của cao nguyên thường từ 500m trở lên.</a:t>
            </a:r>
          </a:p>
        </p:txBody>
      </p:sp>
      <p:pic>
        <p:nvPicPr>
          <p:cNvPr id="7" name="Content Placeholder 6"/>
          <p:cNvPicPr>
            <a:picLocks noGrp="1" noChangeAspect="1"/>
          </p:cNvPicPr>
          <p:nvPr>
            <p:ph idx="1"/>
          </p:nvPr>
        </p:nvPicPr>
        <p:blipFill>
          <a:blip r:embed="rId3"/>
          <a:srcRect/>
          <a:stretch>
            <a:fillRect/>
          </a:stretch>
        </p:blipFill>
        <p:spPr>
          <a:xfrm>
            <a:off x="0" y="1143000"/>
            <a:ext cx="5486400" cy="4235450"/>
          </a:xfrm>
        </p:spPr>
      </p:pic>
      <p:grpSp>
        <p:nvGrpSpPr>
          <p:cNvPr id="19" name="Group 18"/>
          <p:cNvGrpSpPr>
            <a:grpSpLocks/>
          </p:cNvGrpSpPr>
          <p:nvPr/>
        </p:nvGrpSpPr>
        <p:grpSpPr bwMode="auto">
          <a:xfrm>
            <a:off x="5029200" y="1981200"/>
            <a:ext cx="3886200" cy="2916238"/>
            <a:chOff x="5181600" y="1655169"/>
            <a:chExt cx="3886200" cy="2916831"/>
          </a:xfrm>
        </p:grpSpPr>
        <p:pic>
          <p:nvPicPr>
            <p:cNvPr id="9" name="Picture 8"/>
            <p:cNvPicPr>
              <a:picLocks noChangeAspect="1"/>
            </p:cNvPicPr>
            <p:nvPr/>
          </p:nvPicPr>
          <p:blipFill>
            <a:blip r:embed="rId4">
              <a:extLst/>
            </a:blip>
            <a:stretch>
              <a:fillRect/>
            </a:stretch>
          </p:blipFill>
          <p:spPr>
            <a:xfrm>
              <a:off x="5181600" y="1655169"/>
              <a:ext cx="3886200" cy="2916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7553325" y="4171869"/>
              <a:ext cx="1489075" cy="4001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sz="2000" b="1" dirty="0">
                  <a:latin typeface="Times New Roman" pitchFamily="18" charset="0"/>
                  <a:cs typeface="Times New Roman" pitchFamily="18" charset="0"/>
                </a:rPr>
                <a:t>Cao </a:t>
              </a:r>
              <a:r>
                <a:rPr lang="en-US" sz="2000" b="1" dirty="0" err="1">
                  <a:latin typeface="Times New Roman" pitchFamily="18" charset="0"/>
                  <a:cs typeface="Times New Roman" pitchFamily="18" charset="0"/>
                </a:rPr>
                <a:t>nguyên</a:t>
              </a:r>
              <a:endParaRPr lang="en-US" sz="2000" b="1" dirty="0">
                <a:latin typeface="Times New Roman" pitchFamily="18" charset="0"/>
                <a:cs typeface="Times New Roman" pitchFamily="18" charset="0"/>
              </a:endParaRPr>
            </a:p>
          </p:txBody>
        </p:sp>
      </p:grpSp>
      <p:sp>
        <p:nvSpPr>
          <p:cNvPr id="4" name="Freeform 3"/>
          <p:cNvSpPr/>
          <p:nvPr/>
        </p:nvSpPr>
        <p:spPr>
          <a:xfrm>
            <a:off x="685800" y="1752600"/>
            <a:ext cx="2252663" cy="1981200"/>
          </a:xfrm>
          <a:custGeom>
            <a:avLst/>
            <a:gdLst>
              <a:gd name="connsiteX0" fmla="*/ 0 w 5043509"/>
              <a:gd name="connsiteY0" fmla="*/ 166362 h 3055217"/>
              <a:gd name="connsiteX1" fmla="*/ 128337 w 5043509"/>
              <a:gd name="connsiteY1" fmla="*/ 246573 h 3055217"/>
              <a:gd name="connsiteX2" fmla="*/ 224589 w 5043509"/>
              <a:gd name="connsiteY2" fmla="*/ 374909 h 3055217"/>
              <a:gd name="connsiteX3" fmla="*/ 304800 w 5043509"/>
              <a:gd name="connsiteY3" fmla="*/ 535330 h 3055217"/>
              <a:gd name="connsiteX4" fmla="*/ 368968 w 5043509"/>
              <a:gd name="connsiteY4" fmla="*/ 695751 h 3055217"/>
              <a:gd name="connsiteX5" fmla="*/ 401052 w 5043509"/>
              <a:gd name="connsiteY5" fmla="*/ 824088 h 3055217"/>
              <a:gd name="connsiteX6" fmla="*/ 417094 w 5043509"/>
              <a:gd name="connsiteY6" fmla="*/ 936383 h 3055217"/>
              <a:gd name="connsiteX7" fmla="*/ 417094 w 5043509"/>
              <a:gd name="connsiteY7" fmla="*/ 1096804 h 3055217"/>
              <a:gd name="connsiteX8" fmla="*/ 417094 w 5043509"/>
              <a:gd name="connsiteY8" fmla="*/ 1225141 h 3055217"/>
              <a:gd name="connsiteX9" fmla="*/ 433137 w 5043509"/>
              <a:gd name="connsiteY9" fmla="*/ 1385562 h 3055217"/>
              <a:gd name="connsiteX10" fmla="*/ 449179 w 5043509"/>
              <a:gd name="connsiteY10" fmla="*/ 1513899 h 3055217"/>
              <a:gd name="connsiteX11" fmla="*/ 481263 w 5043509"/>
              <a:gd name="connsiteY11" fmla="*/ 1690362 h 3055217"/>
              <a:gd name="connsiteX12" fmla="*/ 577516 w 5043509"/>
              <a:gd name="connsiteY12" fmla="*/ 1947036 h 3055217"/>
              <a:gd name="connsiteX13" fmla="*/ 705852 w 5043509"/>
              <a:gd name="connsiteY13" fmla="*/ 2107457 h 3055217"/>
              <a:gd name="connsiteX14" fmla="*/ 818147 w 5043509"/>
              <a:gd name="connsiteY14" fmla="*/ 2332046 h 3055217"/>
              <a:gd name="connsiteX15" fmla="*/ 898358 w 5043509"/>
              <a:gd name="connsiteY15" fmla="*/ 2460383 h 3055217"/>
              <a:gd name="connsiteX16" fmla="*/ 1058779 w 5043509"/>
              <a:gd name="connsiteY16" fmla="*/ 2620804 h 3055217"/>
              <a:gd name="connsiteX17" fmla="*/ 1155031 w 5043509"/>
              <a:gd name="connsiteY17" fmla="*/ 2781225 h 3055217"/>
              <a:gd name="connsiteX18" fmla="*/ 1363579 w 5043509"/>
              <a:gd name="connsiteY18" fmla="*/ 2893520 h 3055217"/>
              <a:gd name="connsiteX19" fmla="*/ 1507958 w 5043509"/>
              <a:gd name="connsiteY19" fmla="*/ 3021857 h 3055217"/>
              <a:gd name="connsiteX20" fmla="*/ 1572126 w 5043509"/>
              <a:gd name="connsiteY20" fmla="*/ 2973730 h 3055217"/>
              <a:gd name="connsiteX21" fmla="*/ 1732547 w 5043509"/>
              <a:gd name="connsiteY21" fmla="*/ 2925604 h 3055217"/>
              <a:gd name="connsiteX22" fmla="*/ 1957137 w 5043509"/>
              <a:gd name="connsiteY22" fmla="*/ 3005815 h 3055217"/>
              <a:gd name="connsiteX23" fmla="*/ 2101516 w 5043509"/>
              <a:gd name="connsiteY23" fmla="*/ 3021857 h 3055217"/>
              <a:gd name="connsiteX24" fmla="*/ 2294021 w 5043509"/>
              <a:gd name="connsiteY24" fmla="*/ 3053941 h 3055217"/>
              <a:gd name="connsiteX25" fmla="*/ 2534652 w 5043509"/>
              <a:gd name="connsiteY25" fmla="*/ 2973730 h 3055217"/>
              <a:gd name="connsiteX26" fmla="*/ 2743200 w 5043509"/>
              <a:gd name="connsiteY26" fmla="*/ 2909562 h 3055217"/>
              <a:gd name="connsiteX27" fmla="*/ 2999873 w 5043509"/>
              <a:gd name="connsiteY27" fmla="*/ 2781225 h 3055217"/>
              <a:gd name="connsiteX28" fmla="*/ 3192379 w 5043509"/>
              <a:gd name="connsiteY28" fmla="*/ 2749141 h 3055217"/>
              <a:gd name="connsiteX29" fmla="*/ 3368842 w 5043509"/>
              <a:gd name="connsiteY29" fmla="*/ 2701015 h 3055217"/>
              <a:gd name="connsiteX30" fmla="*/ 3497179 w 5043509"/>
              <a:gd name="connsiteY30" fmla="*/ 2572678 h 3055217"/>
              <a:gd name="connsiteX31" fmla="*/ 3705726 w 5043509"/>
              <a:gd name="connsiteY31" fmla="*/ 2524551 h 3055217"/>
              <a:gd name="connsiteX32" fmla="*/ 3946358 w 5043509"/>
              <a:gd name="connsiteY32" fmla="*/ 2524551 h 3055217"/>
              <a:gd name="connsiteX33" fmla="*/ 4170947 w 5043509"/>
              <a:gd name="connsiteY33" fmla="*/ 2396215 h 3055217"/>
              <a:gd name="connsiteX34" fmla="*/ 4363452 w 5043509"/>
              <a:gd name="connsiteY34" fmla="*/ 2267878 h 3055217"/>
              <a:gd name="connsiteX35" fmla="*/ 4555958 w 5043509"/>
              <a:gd name="connsiteY35" fmla="*/ 2155583 h 3055217"/>
              <a:gd name="connsiteX36" fmla="*/ 4652210 w 5043509"/>
              <a:gd name="connsiteY36" fmla="*/ 1979120 h 3055217"/>
              <a:gd name="connsiteX37" fmla="*/ 4780547 w 5043509"/>
              <a:gd name="connsiteY37" fmla="*/ 1898909 h 3055217"/>
              <a:gd name="connsiteX38" fmla="*/ 4892842 w 5043509"/>
              <a:gd name="connsiteY38" fmla="*/ 1722446 h 3055217"/>
              <a:gd name="connsiteX39" fmla="*/ 5005137 w 5043509"/>
              <a:gd name="connsiteY39" fmla="*/ 1626194 h 3055217"/>
              <a:gd name="connsiteX40" fmla="*/ 5037221 w 5043509"/>
              <a:gd name="connsiteY40" fmla="*/ 1610151 h 3055217"/>
              <a:gd name="connsiteX41" fmla="*/ 4892842 w 5043509"/>
              <a:gd name="connsiteY41" fmla="*/ 1545983 h 3055217"/>
              <a:gd name="connsiteX42" fmla="*/ 4748463 w 5043509"/>
              <a:gd name="connsiteY42" fmla="*/ 1449730 h 3055217"/>
              <a:gd name="connsiteX43" fmla="*/ 4539916 w 5043509"/>
              <a:gd name="connsiteY43" fmla="*/ 1385562 h 3055217"/>
              <a:gd name="connsiteX44" fmla="*/ 4427621 w 5043509"/>
              <a:gd name="connsiteY44" fmla="*/ 1257225 h 3055217"/>
              <a:gd name="connsiteX45" fmla="*/ 4267200 w 5043509"/>
              <a:gd name="connsiteY45" fmla="*/ 1144930 h 3055217"/>
              <a:gd name="connsiteX46" fmla="*/ 4170947 w 5043509"/>
              <a:gd name="connsiteY46" fmla="*/ 984509 h 3055217"/>
              <a:gd name="connsiteX47" fmla="*/ 4026568 w 5043509"/>
              <a:gd name="connsiteY47" fmla="*/ 792004 h 3055217"/>
              <a:gd name="connsiteX48" fmla="*/ 3914273 w 5043509"/>
              <a:gd name="connsiteY48" fmla="*/ 583457 h 3055217"/>
              <a:gd name="connsiteX49" fmla="*/ 3769894 w 5043509"/>
              <a:gd name="connsiteY49" fmla="*/ 390951 h 3055217"/>
              <a:gd name="connsiteX50" fmla="*/ 3529263 w 5043509"/>
              <a:gd name="connsiteY50" fmla="*/ 342825 h 3055217"/>
              <a:gd name="connsiteX51" fmla="*/ 3384884 w 5043509"/>
              <a:gd name="connsiteY51" fmla="*/ 278657 h 3055217"/>
              <a:gd name="connsiteX52" fmla="*/ 3176337 w 5043509"/>
              <a:gd name="connsiteY52" fmla="*/ 230530 h 3055217"/>
              <a:gd name="connsiteX53" fmla="*/ 3080084 w 5043509"/>
              <a:gd name="connsiteY53" fmla="*/ 230530 h 3055217"/>
              <a:gd name="connsiteX54" fmla="*/ 2919663 w 5043509"/>
              <a:gd name="connsiteY54" fmla="*/ 246573 h 3055217"/>
              <a:gd name="connsiteX55" fmla="*/ 2679031 w 5043509"/>
              <a:gd name="connsiteY55" fmla="*/ 230530 h 3055217"/>
              <a:gd name="connsiteX56" fmla="*/ 2502568 w 5043509"/>
              <a:gd name="connsiteY56" fmla="*/ 166362 h 3055217"/>
              <a:gd name="connsiteX57" fmla="*/ 2229852 w 5043509"/>
              <a:gd name="connsiteY57" fmla="*/ 166362 h 3055217"/>
              <a:gd name="connsiteX58" fmla="*/ 1973179 w 5043509"/>
              <a:gd name="connsiteY58" fmla="*/ 118236 h 3055217"/>
              <a:gd name="connsiteX59" fmla="*/ 1860884 w 5043509"/>
              <a:gd name="connsiteY59" fmla="*/ 182404 h 3055217"/>
              <a:gd name="connsiteX60" fmla="*/ 1652337 w 5043509"/>
              <a:gd name="connsiteY60" fmla="*/ 182404 h 3055217"/>
              <a:gd name="connsiteX61" fmla="*/ 1475873 w 5043509"/>
              <a:gd name="connsiteY61" fmla="*/ 230530 h 3055217"/>
              <a:gd name="connsiteX62" fmla="*/ 1267326 w 5043509"/>
              <a:gd name="connsiteY62" fmla="*/ 150320 h 3055217"/>
              <a:gd name="connsiteX63" fmla="*/ 1010652 w 5043509"/>
              <a:gd name="connsiteY63" fmla="*/ 86151 h 3055217"/>
              <a:gd name="connsiteX64" fmla="*/ 705852 w 5043509"/>
              <a:gd name="connsiteY64" fmla="*/ 5941 h 3055217"/>
              <a:gd name="connsiteX65" fmla="*/ 497305 w 5043509"/>
              <a:gd name="connsiteY65" fmla="*/ 5941 h 3055217"/>
              <a:gd name="connsiteX66" fmla="*/ 336884 w 5043509"/>
              <a:gd name="connsiteY66" fmla="*/ 5941 h 3055217"/>
              <a:gd name="connsiteX67" fmla="*/ 160421 w 5043509"/>
              <a:gd name="connsiteY67" fmla="*/ 38025 h 3055217"/>
              <a:gd name="connsiteX68" fmla="*/ 48126 w 5043509"/>
              <a:gd name="connsiteY68" fmla="*/ 86151 h 3055217"/>
              <a:gd name="connsiteX69" fmla="*/ 16042 w 5043509"/>
              <a:gd name="connsiteY69" fmla="*/ 118236 h 30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43509" h="3055217">
                <a:moveTo>
                  <a:pt x="0" y="166362"/>
                </a:moveTo>
                <a:cubicBezTo>
                  <a:pt x="45453" y="189088"/>
                  <a:pt x="90906" y="211815"/>
                  <a:pt x="128337" y="246573"/>
                </a:cubicBezTo>
                <a:cubicBezTo>
                  <a:pt x="165768" y="281331"/>
                  <a:pt x="195179" y="326783"/>
                  <a:pt x="224589" y="374909"/>
                </a:cubicBezTo>
                <a:cubicBezTo>
                  <a:pt x="253999" y="423035"/>
                  <a:pt x="280737" y="481856"/>
                  <a:pt x="304800" y="535330"/>
                </a:cubicBezTo>
                <a:cubicBezTo>
                  <a:pt x="328863" y="588804"/>
                  <a:pt x="352926" y="647625"/>
                  <a:pt x="368968" y="695751"/>
                </a:cubicBezTo>
                <a:cubicBezTo>
                  <a:pt x="385010" y="743877"/>
                  <a:pt x="393031" y="783983"/>
                  <a:pt x="401052" y="824088"/>
                </a:cubicBezTo>
                <a:cubicBezTo>
                  <a:pt x="409073" y="864193"/>
                  <a:pt x="414420" y="890930"/>
                  <a:pt x="417094" y="936383"/>
                </a:cubicBezTo>
                <a:cubicBezTo>
                  <a:pt x="419768" y="981836"/>
                  <a:pt x="417094" y="1096804"/>
                  <a:pt x="417094" y="1096804"/>
                </a:cubicBezTo>
                <a:cubicBezTo>
                  <a:pt x="417094" y="1144930"/>
                  <a:pt x="414420" y="1177015"/>
                  <a:pt x="417094" y="1225141"/>
                </a:cubicBezTo>
                <a:cubicBezTo>
                  <a:pt x="419768" y="1273267"/>
                  <a:pt x="427790" y="1337436"/>
                  <a:pt x="433137" y="1385562"/>
                </a:cubicBezTo>
                <a:cubicBezTo>
                  <a:pt x="438484" y="1433688"/>
                  <a:pt x="441158" y="1463099"/>
                  <a:pt x="449179" y="1513899"/>
                </a:cubicBezTo>
                <a:cubicBezTo>
                  <a:pt x="457200" y="1564699"/>
                  <a:pt x="459874" y="1618173"/>
                  <a:pt x="481263" y="1690362"/>
                </a:cubicBezTo>
                <a:cubicBezTo>
                  <a:pt x="502652" y="1762551"/>
                  <a:pt x="540085" y="1877520"/>
                  <a:pt x="577516" y="1947036"/>
                </a:cubicBezTo>
                <a:cubicBezTo>
                  <a:pt x="614948" y="2016552"/>
                  <a:pt x="665747" y="2043289"/>
                  <a:pt x="705852" y="2107457"/>
                </a:cubicBezTo>
                <a:cubicBezTo>
                  <a:pt x="745957" y="2171625"/>
                  <a:pt x="786063" y="2273225"/>
                  <a:pt x="818147" y="2332046"/>
                </a:cubicBezTo>
                <a:cubicBezTo>
                  <a:pt x="850231" y="2390867"/>
                  <a:pt x="858253" y="2412257"/>
                  <a:pt x="898358" y="2460383"/>
                </a:cubicBezTo>
                <a:cubicBezTo>
                  <a:pt x="938463" y="2508509"/>
                  <a:pt x="1016000" y="2567330"/>
                  <a:pt x="1058779" y="2620804"/>
                </a:cubicBezTo>
                <a:cubicBezTo>
                  <a:pt x="1101558" y="2674278"/>
                  <a:pt x="1104231" y="2735772"/>
                  <a:pt x="1155031" y="2781225"/>
                </a:cubicBezTo>
                <a:cubicBezTo>
                  <a:pt x="1205831" y="2826678"/>
                  <a:pt x="1304758" y="2853415"/>
                  <a:pt x="1363579" y="2893520"/>
                </a:cubicBezTo>
                <a:cubicBezTo>
                  <a:pt x="1422400" y="2933625"/>
                  <a:pt x="1473200" y="3008489"/>
                  <a:pt x="1507958" y="3021857"/>
                </a:cubicBezTo>
                <a:cubicBezTo>
                  <a:pt x="1542716" y="3035225"/>
                  <a:pt x="1534695" y="2989772"/>
                  <a:pt x="1572126" y="2973730"/>
                </a:cubicBezTo>
                <a:cubicBezTo>
                  <a:pt x="1609558" y="2957688"/>
                  <a:pt x="1668379" y="2920257"/>
                  <a:pt x="1732547" y="2925604"/>
                </a:cubicBezTo>
                <a:cubicBezTo>
                  <a:pt x="1796716" y="2930952"/>
                  <a:pt x="1895642" y="2989773"/>
                  <a:pt x="1957137" y="3005815"/>
                </a:cubicBezTo>
                <a:cubicBezTo>
                  <a:pt x="2018632" y="3021857"/>
                  <a:pt x="2045369" y="3013836"/>
                  <a:pt x="2101516" y="3021857"/>
                </a:cubicBezTo>
                <a:cubicBezTo>
                  <a:pt x="2157663" y="3029878"/>
                  <a:pt x="2221832" y="3061962"/>
                  <a:pt x="2294021" y="3053941"/>
                </a:cubicBezTo>
                <a:cubicBezTo>
                  <a:pt x="2366210" y="3045920"/>
                  <a:pt x="2459789" y="2997793"/>
                  <a:pt x="2534652" y="2973730"/>
                </a:cubicBezTo>
                <a:cubicBezTo>
                  <a:pt x="2609515" y="2949667"/>
                  <a:pt x="2665663" y="2941646"/>
                  <a:pt x="2743200" y="2909562"/>
                </a:cubicBezTo>
                <a:cubicBezTo>
                  <a:pt x="2820737" y="2877478"/>
                  <a:pt x="2925010" y="2807962"/>
                  <a:pt x="2999873" y="2781225"/>
                </a:cubicBezTo>
                <a:cubicBezTo>
                  <a:pt x="3074736" y="2754488"/>
                  <a:pt x="3130884" y="2762509"/>
                  <a:pt x="3192379" y="2749141"/>
                </a:cubicBezTo>
                <a:cubicBezTo>
                  <a:pt x="3253874" y="2735773"/>
                  <a:pt x="3318042" y="2730425"/>
                  <a:pt x="3368842" y="2701015"/>
                </a:cubicBezTo>
                <a:cubicBezTo>
                  <a:pt x="3419642" y="2671605"/>
                  <a:pt x="3441032" y="2602089"/>
                  <a:pt x="3497179" y="2572678"/>
                </a:cubicBezTo>
                <a:cubicBezTo>
                  <a:pt x="3553326" y="2543267"/>
                  <a:pt x="3630863" y="2532572"/>
                  <a:pt x="3705726" y="2524551"/>
                </a:cubicBezTo>
                <a:cubicBezTo>
                  <a:pt x="3780589" y="2516530"/>
                  <a:pt x="3868821" y="2545940"/>
                  <a:pt x="3946358" y="2524551"/>
                </a:cubicBezTo>
                <a:cubicBezTo>
                  <a:pt x="4023895" y="2503162"/>
                  <a:pt x="4101431" y="2438994"/>
                  <a:pt x="4170947" y="2396215"/>
                </a:cubicBezTo>
                <a:cubicBezTo>
                  <a:pt x="4240463" y="2353436"/>
                  <a:pt x="4299284" y="2307983"/>
                  <a:pt x="4363452" y="2267878"/>
                </a:cubicBezTo>
                <a:cubicBezTo>
                  <a:pt x="4427621" y="2227773"/>
                  <a:pt x="4507832" y="2203709"/>
                  <a:pt x="4555958" y="2155583"/>
                </a:cubicBezTo>
                <a:cubicBezTo>
                  <a:pt x="4604084" y="2107457"/>
                  <a:pt x="4614779" y="2021899"/>
                  <a:pt x="4652210" y="1979120"/>
                </a:cubicBezTo>
                <a:cubicBezTo>
                  <a:pt x="4689641" y="1936341"/>
                  <a:pt x="4740442" y="1941688"/>
                  <a:pt x="4780547" y="1898909"/>
                </a:cubicBezTo>
                <a:cubicBezTo>
                  <a:pt x="4820652" y="1856130"/>
                  <a:pt x="4855410" y="1767899"/>
                  <a:pt x="4892842" y="1722446"/>
                </a:cubicBezTo>
                <a:cubicBezTo>
                  <a:pt x="4930274" y="1676994"/>
                  <a:pt x="4981074" y="1644910"/>
                  <a:pt x="5005137" y="1626194"/>
                </a:cubicBezTo>
                <a:cubicBezTo>
                  <a:pt x="5029200" y="1607478"/>
                  <a:pt x="5055937" y="1623519"/>
                  <a:pt x="5037221" y="1610151"/>
                </a:cubicBezTo>
                <a:cubicBezTo>
                  <a:pt x="5018505" y="1596783"/>
                  <a:pt x="4940968" y="1572720"/>
                  <a:pt x="4892842" y="1545983"/>
                </a:cubicBezTo>
                <a:cubicBezTo>
                  <a:pt x="4844716" y="1519246"/>
                  <a:pt x="4807284" y="1476467"/>
                  <a:pt x="4748463" y="1449730"/>
                </a:cubicBezTo>
                <a:cubicBezTo>
                  <a:pt x="4689642" y="1422993"/>
                  <a:pt x="4593390" y="1417646"/>
                  <a:pt x="4539916" y="1385562"/>
                </a:cubicBezTo>
                <a:cubicBezTo>
                  <a:pt x="4486442" y="1353478"/>
                  <a:pt x="4473074" y="1297330"/>
                  <a:pt x="4427621" y="1257225"/>
                </a:cubicBezTo>
                <a:cubicBezTo>
                  <a:pt x="4382168" y="1217120"/>
                  <a:pt x="4309979" y="1190383"/>
                  <a:pt x="4267200" y="1144930"/>
                </a:cubicBezTo>
                <a:cubicBezTo>
                  <a:pt x="4224421" y="1099477"/>
                  <a:pt x="4211052" y="1043330"/>
                  <a:pt x="4170947" y="984509"/>
                </a:cubicBezTo>
                <a:cubicBezTo>
                  <a:pt x="4130842" y="925688"/>
                  <a:pt x="4069347" y="858846"/>
                  <a:pt x="4026568" y="792004"/>
                </a:cubicBezTo>
                <a:cubicBezTo>
                  <a:pt x="3983789" y="725162"/>
                  <a:pt x="3957052" y="650299"/>
                  <a:pt x="3914273" y="583457"/>
                </a:cubicBezTo>
                <a:cubicBezTo>
                  <a:pt x="3871494" y="516615"/>
                  <a:pt x="3834062" y="431056"/>
                  <a:pt x="3769894" y="390951"/>
                </a:cubicBezTo>
                <a:cubicBezTo>
                  <a:pt x="3705726" y="350846"/>
                  <a:pt x="3593431" y="361541"/>
                  <a:pt x="3529263" y="342825"/>
                </a:cubicBezTo>
                <a:cubicBezTo>
                  <a:pt x="3465095" y="324109"/>
                  <a:pt x="3443705" y="297373"/>
                  <a:pt x="3384884" y="278657"/>
                </a:cubicBezTo>
                <a:cubicBezTo>
                  <a:pt x="3326063" y="259941"/>
                  <a:pt x="3227137" y="238551"/>
                  <a:pt x="3176337" y="230530"/>
                </a:cubicBezTo>
                <a:cubicBezTo>
                  <a:pt x="3125537" y="222509"/>
                  <a:pt x="3122863" y="227856"/>
                  <a:pt x="3080084" y="230530"/>
                </a:cubicBezTo>
                <a:cubicBezTo>
                  <a:pt x="3037305" y="233204"/>
                  <a:pt x="2986505" y="246573"/>
                  <a:pt x="2919663" y="246573"/>
                </a:cubicBezTo>
                <a:cubicBezTo>
                  <a:pt x="2852821" y="246573"/>
                  <a:pt x="2748547" y="243899"/>
                  <a:pt x="2679031" y="230530"/>
                </a:cubicBezTo>
                <a:cubicBezTo>
                  <a:pt x="2609515" y="217162"/>
                  <a:pt x="2577431" y="177057"/>
                  <a:pt x="2502568" y="166362"/>
                </a:cubicBezTo>
                <a:cubicBezTo>
                  <a:pt x="2427705" y="155667"/>
                  <a:pt x="2318083" y="174383"/>
                  <a:pt x="2229852" y="166362"/>
                </a:cubicBezTo>
                <a:cubicBezTo>
                  <a:pt x="2141621" y="158341"/>
                  <a:pt x="2034674" y="115562"/>
                  <a:pt x="1973179" y="118236"/>
                </a:cubicBezTo>
                <a:cubicBezTo>
                  <a:pt x="1911684" y="120910"/>
                  <a:pt x="1914358" y="171709"/>
                  <a:pt x="1860884" y="182404"/>
                </a:cubicBezTo>
                <a:cubicBezTo>
                  <a:pt x="1807410" y="193099"/>
                  <a:pt x="1716505" y="174383"/>
                  <a:pt x="1652337" y="182404"/>
                </a:cubicBezTo>
                <a:cubicBezTo>
                  <a:pt x="1588169" y="190425"/>
                  <a:pt x="1540042" y="235877"/>
                  <a:pt x="1475873" y="230530"/>
                </a:cubicBezTo>
                <a:cubicBezTo>
                  <a:pt x="1411705" y="225183"/>
                  <a:pt x="1344863" y="174383"/>
                  <a:pt x="1267326" y="150320"/>
                </a:cubicBezTo>
                <a:cubicBezTo>
                  <a:pt x="1189789" y="126257"/>
                  <a:pt x="1010652" y="86151"/>
                  <a:pt x="1010652" y="86151"/>
                </a:cubicBezTo>
                <a:cubicBezTo>
                  <a:pt x="917073" y="62088"/>
                  <a:pt x="791410" y="19309"/>
                  <a:pt x="705852" y="5941"/>
                </a:cubicBezTo>
                <a:cubicBezTo>
                  <a:pt x="620294" y="-7427"/>
                  <a:pt x="497305" y="5941"/>
                  <a:pt x="497305" y="5941"/>
                </a:cubicBezTo>
                <a:cubicBezTo>
                  <a:pt x="435810" y="5941"/>
                  <a:pt x="393031" y="594"/>
                  <a:pt x="336884" y="5941"/>
                </a:cubicBezTo>
                <a:cubicBezTo>
                  <a:pt x="280737" y="11288"/>
                  <a:pt x="208547" y="24657"/>
                  <a:pt x="160421" y="38025"/>
                </a:cubicBezTo>
                <a:cubicBezTo>
                  <a:pt x="112295" y="51393"/>
                  <a:pt x="72189" y="72783"/>
                  <a:pt x="48126" y="86151"/>
                </a:cubicBezTo>
                <a:cubicBezTo>
                  <a:pt x="24063" y="99519"/>
                  <a:pt x="20052" y="108877"/>
                  <a:pt x="16042" y="11823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7" name="Group 16"/>
          <p:cNvGrpSpPr>
            <a:grpSpLocks/>
          </p:cNvGrpSpPr>
          <p:nvPr/>
        </p:nvGrpSpPr>
        <p:grpSpPr bwMode="auto">
          <a:xfrm>
            <a:off x="2057400" y="1600200"/>
            <a:ext cx="3398838" cy="582613"/>
            <a:chOff x="2057400" y="1600200"/>
            <a:chExt cx="3398699" cy="583240"/>
          </a:xfrm>
        </p:grpSpPr>
        <p:sp>
          <p:nvSpPr>
            <p:cNvPr id="14" name="TextBox 13"/>
            <p:cNvSpPr txBox="1"/>
            <p:nvPr/>
          </p:nvSpPr>
          <p:spPr>
            <a:xfrm>
              <a:off x="3200353" y="1600200"/>
              <a:ext cx="2255746" cy="4529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200" b="1">
                  <a:solidFill>
                    <a:srgbClr val="990033"/>
                  </a:solidFill>
                  <a:latin typeface="Times New Roman" pitchFamily="18" charset="0"/>
                  <a:cs typeface="Times New Roman" pitchFamily="18" charset="0"/>
                </a:rPr>
                <a:t>Sườn cao nguyên</a:t>
              </a:r>
            </a:p>
          </p:txBody>
        </p:sp>
        <p:cxnSp>
          <p:nvCxnSpPr>
            <p:cNvPr id="16" name="Straight Arrow Connector 15"/>
            <p:cNvCxnSpPr>
              <a:cxnSpLocks noChangeShapeType="1"/>
            </p:cNvCxnSpPr>
            <p:nvPr/>
          </p:nvCxnSpPr>
          <p:spPr bwMode="auto">
            <a:xfrm flipH="1">
              <a:off x="2057400" y="1829046"/>
              <a:ext cx="1209626" cy="354394"/>
            </a:xfrm>
            <a:prstGeom prst="straightConnector1">
              <a:avLst/>
            </a:prstGeom>
            <a:noFill/>
            <a:ln w="38100" algn="ctr">
              <a:solidFill>
                <a:srgbClr val="990033"/>
              </a:solidFill>
              <a:round/>
              <a:headEnd/>
              <a:tailEnd type="arrow" w="med" len="med"/>
            </a:ln>
            <a:effectLst>
              <a:outerShdw dist="23000" dir="5400000" rotWithShape="0">
                <a:srgbClr val="000000">
                  <a:alpha val="34999"/>
                </a:srgbClr>
              </a:outerShdw>
            </a:effectLst>
          </p:spPr>
        </p:cxnSp>
      </p:grpSp>
      <p:sp>
        <p:nvSpPr>
          <p:cNvPr id="45063" name="Rectangle 12"/>
          <p:cNvSpPr>
            <a:spLocks noChangeArrowheads="1"/>
          </p:cNvSpPr>
          <p:nvPr/>
        </p:nvSpPr>
        <p:spPr bwMode="auto">
          <a:xfrm>
            <a:off x="0" y="457200"/>
            <a:ext cx="9144000" cy="946150"/>
          </a:xfrm>
          <a:prstGeom prst="rect">
            <a:avLst/>
          </a:prstGeom>
          <a:noFill/>
          <a:ln w="9525">
            <a:noFill/>
            <a:miter lim="800000"/>
            <a:headEnd/>
            <a:tailEnd/>
          </a:ln>
        </p:spPr>
        <p:txBody>
          <a:bodyPr>
            <a:spAutoFit/>
          </a:bodyPr>
          <a:lstStyle/>
          <a:p>
            <a:r>
              <a:rPr lang="en-US" sz="2800">
                <a:latin typeface="Calibri" pitchFamily="34" charset="0"/>
              </a:rPr>
              <a:t>Nêu những đặc điểm của địa hình cao nguyên, cho biết cao nguyên có những </a:t>
            </a:r>
            <a:r>
              <a:rPr lang="en-US" sz="2800" u="sng">
                <a:latin typeface="Calibri" pitchFamily="34" charset="0"/>
              </a:rPr>
              <a:t>thế mạnh nổi bật nào về nông nghiệp</a:t>
            </a:r>
            <a:r>
              <a:rPr lang="en-US" sz="280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500"/>
                                        <p:tgtEl>
                                          <p:spTgt spid="4"/>
                                        </p:tgtEl>
                                      </p:cBhvr>
                                    </p:animEffect>
                                  </p:childTnLst>
                                </p:cTn>
                              </p:par>
                              <p:par>
                                <p:cTn id="16" presetID="1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blip>
          <a:stretch>
            <a:fillRect/>
          </a:stretch>
        </p:blipFill>
        <p:spPr>
          <a:xfrm>
            <a:off x="-6928" y="649793"/>
            <a:ext cx="4502728" cy="293160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6" name="TextBox 7"/>
          <p:cNvSpPr txBox="1">
            <a:spLocks noChangeArrowheads="1"/>
          </p:cNvSpPr>
          <p:nvPr/>
        </p:nvSpPr>
        <p:spPr bwMode="auto">
          <a:xfrm>
            <a:off x="1300163" y="3175"/>
            <a:ext cx="2954337" cy="609600"/>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5. Cao nguyên:</a:t>
            </a:r>
          </a:p>
        </p:txBody>
      </p:sp>
      <p:pic>
        <p:nvPicPr>
          <p:cNvPr id="10" name="Picture 9"/>
          <p:cNvPicPr>
            <a:picLocks noChangeAspect="1"/>
          </p:cNvPicPr>
          <p:nvPr/>
        </p:nvPicPr>
        <p:blipFill>
          <a:blip r:embed="rId4">
            <a:extLst/>
          </a:blip>
          <a:stretch>
            <a:fillRect/>
          </a:stretch>
        </p:blipFill>
        <p:spPr>
          <a:xfrm>
            <a:off x="4475018" y="629372"/>
            <a:ext cx="4662055" cy="2952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blip>
          <a:stretch>
            <a:fillRect/>
          </a:stretch>
        </p:blipFill>
        <p:spPr>
          <a:xfrm>
            <a:off x="0" y="35814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blip>
          <a:stretch>
            <a:fillRect/>
          </a:stretch>
        </p:blipFill>
        <p:spPr>
          <a:xfrm>
            <a:off x="4495800" y="3581400"/>
            <a:ext cx="4662055"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20638" y="3276600"/>
            <a:ext cx="9158288" cy="8921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vi-VN" sz="2600" b="1" dirty="0">
                <a:solidFill>
                  <a:srgbClr val="0000FF"/>
                </a:solidFill>
                <a:latin typeface="Times New Roman" pitchFamily="18" charset="0"/>
                <a:cs typeface="Times New Roman" pitchFamily="18" charset="0"/>
              </a:rPr>
              <a:t>Cao nguyên là nơi thuận lợi cho việc trồng cây công nghiệp và chăn nuôi gia súc lớn.</a:t>
            </a:r>
            <a:endParaRPr lang="en-US" sz="2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80">
                                          <p:stCondLst>
                                            <p:cond delay="0"/>
                                          </p:stCondLst>
                                        </p:cTn>
                                        <p:tgtEl>
                                          <p:spTgt spid="13"/>
                                        </p:tgtEl>
                                      </p:cBhvr>
                                    </p:animEffect>
                                    <p:anim calcmode="lin" valueType="num">
                                      <p:cBhvr>
                                        <p:cTn id="3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gtEl>
                                      </p:cBhvr>
                                      <p:to x="100000" y="60000"/>
                                    </p:animScale>
                                    <p:animScale>
                                      <p:cBhvr>
                                        <p:cTn id="36" dur="166" decel="50000">
                                          <p:stCondLst>
                                            <p:cond delay="676"/>
                                          </p:stCondLst>
                                        </p:cTn>
                                        <p:tgtEl>
                                          <p:spTgt spid="13"/>
                                        </p:tgtEl>
                                      </p:cBhvr>
                                      <p:to x="100000" y="100000"/>
                                    </p:animScale>
                                    <p:animScale>
                                      <p:cBhvr>
                                        <p:cTn id="37" dur="26">
                                          <p:stCondLst>
                                            <p:cond delay="1312"/>
                                          </p:stCondLst>
                                        </p:cTn>
                                        <p:tgtEl>
                                          <p:spTgt spid="13"/>
                                        </p:tgtEl>
                                      </p:cBhvr>
                                      <p:to x="100000" y="80000"/>
                                    </p:animScale>
                                    <p:animScale>
                                      <p:cBhvr>
                                        <p:cTn id="38" dur="166" decel="50000">
                                          <p:stCondLst>
                                            <p:cond delay="1338"/>
                                          </p:stCondLst>
                                        </p:cTn>
                                        <p:tgtEl>
                                          <p:spTgt spid="13"/>
                                        </p:tgtEl>
                                      </p:cBhvr>
                                      <p:to x="100000" y="100000"/>
                                    </p:animScale>
                                    <p:animScale>
                                      <p:cBhvr>
                                        <p:cTn id="39" dur="26">
                                          <p:stCondLst>
                                            <p:cond delay="1642"/>
                                          </p:stCondLst>
                                        </p:cTn>
                                        <p:tgtEl>
                                          <p:spTgt spid="13"/>
                                        </p:tgtEl>
                                      </p:cBhvr>
                                      <p:to x="100000" y="90000"/>
                                    </p:animScale>
                                    <p:animScale>
                                      <p:cBhvr>
                                        <p:cTn id="40" dur="166" decel="50000">
                                          <p:stCondLst>
                                            <p:cond delay="1668"/>
                                          </p:stCondLst>
                                        </p:cTn>
                                        <p:tgtEl>
                                          <p:spTgt spid="13"/>
                                        </p:tgtEl>
                                      </p:cBhvr>
                                      <p:to x="100000" y="100000"/>
                                    </p:animScale>
                                    <p:animScale>
                                      <p:cBhvr>
                                        <p:cTn id="41" dur="26">
                                          <p:stCondLst>
                                            <p:cond delay="1808"/>
                                          </p:stCondLst>
                                        </p:cTn>
                                        <p:tgtEl>
                                          <p:spTgt spid="13"/>
                                        </p:tgtEl>
                                      </p:cBhvr>
                                      <p:to x="100000" y="95000"/>
                                    </p:animScale>
                                    <p:animScale>
                                      <p:cBhvr>
                                        <p:cTn id="4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blip>
          <a:stretch>
            <a:fillRect/>
          </a:stretch>
        </p:blipFill>
        <p:spPr>
          <a:xfrm>
            <a:off x="115888" y="1239837"/>
            <a:ext cx="4648199" cy="286926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blip>
          <a:stretch>
            <a:fillRect/>
          </a:stretch>
        </p:blipFill>
        <p:spPr>
          <a:xfrm>
            <a:off x="4532312" y="1087437"/>
            <a:ext cx="4495800" cy="3025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blip>
          <a:stretch>
            <a:fillRect/>
          </a:stretch>
        </p:blipFill>
        <p:spPr>
          <a:xfrm>
            <a:off x="0" y="4038599"/>
            <a:ext cx="4724400" cy="2819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a:extLst/>
          </a:blip>
          <a:stretch>
            <a:fillRect/>
          </a:stretch>
        </p:blipFill>
        <p:spPr>
          <a:xfrm>
            <a:off x="4648200" y="4114800"/>
            <a:ext cx="4495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7" name="Rectangle 10"/>
          <p:cNvSpPr>
            <a:spLocks noChangeArrowheads="1"/>
          </p:cNvSpPr>
          <p:nvPr/>
        </p:nvSpPr>
        <p:spPr bwMode="auto">
          <a:xfrm>
            <a:off x="0" y="0"/>
            <a:ext cx="9144000" cy="1190625"/>
          </a:xfrm>
          <a:prstGeom prst="rect">
            <a:avLst/>
          </a:prstGeom>
          <a:noFill/>
          <a:ln w="9525">
            <a:noFill/>
            <a:miter lim="800000"/>
            <a:headEnd/>
            <a:tailEnd/>
          </a:ln>
        </p:spPr>
        <p:txBody>
          <a:bodyPr>
            <a:spAutoFit/>
          </a:bodyPr>
          <a:lstStyle/>
          <a:p>
            <a:r>
              <a:rPr lang="en-US" b="1">
                <a:solidFill>
                  <a:srgbClr val="7030A0"/>
                </a:solidFill>
                <a:latin typeface="Calibri" pitchFamily="34" charset="0"/>
              </a:rPr>
              <a:t>Ngoài thế mạnh về phát triển cây công nghiệp và chăn nuôi gia súc lớn thì các cao nguyên thường có khí hậu mát mẻ rất thích hợp phát triển các loại rau hoa quả ôn đới. Cảnh sắc thiên nhiên tươi đẹp, địa hình độc đáo, khí hậu trong lành biến những cao nguyên trở thành điểm du lịch hấp dẫn (Đà Lạt, Mộc Châu, Đồng Văn…)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fill="hold"/>
                                        <p:tgtEl>
                                          <p:spTgt spid="49157"/>
                                        </p:tgtEl>
                                        <p:attrNameLst>
                                          <p:attrName>ppt_w</p:attrName>
                                        </p:attrNameLst>
                                      </p:cBhvr>
                                      <p:tavLst>
                                        <p:tav tm="0">
                                          <p:val>
                                            <p:fltVal val="0"/>
                                          </p:val>
                                        </p:tav>
                                        <p:tav tm="100000">
                                          <p:val>
                                            <p:strVal val="#ppt_w"/>
                                          </p:val>
                                        </p:tav>
                                      </p:tavLst>
                                    </p:anim>
                                    <p:anim calcmode="lin" valueType="num">
                                      <p:cBhvr>
                                        <p:cTn id="8" dur="500" fill="hold"/>
                                        <p:tgtEl>
                                          <p:spTgt spid="49157"/>
                                        </p:tgtEl>
                                        <p:attrNameLst>
                                          <p:attrName>ppt_h</p:attrName>
                                        </p:attrNameLst>
                                      </p:cBhvr>
                                      <p:tavLst>
                                        <p:tav tm="0">
                                          <p:val>
                                            <p:fltVal val="0"/>
                                          </p:val>
                                        </p:tav>
                                        <p:tav tm="100000">
                                          <p:val>
                                            <p:strVal val="#ppt_h"/>
                                          </p:val>
                                        </p:tav>
                                      </p:tavLst>
                                    </p:anim>
                                    <p:animEffect transition="in" filter="fade">
                                      <p:cBhvr>
                                        <p:cTn id="9" dur="500"/>
                                        <p:tgtEl>
                                          <p:spTgt spid="4915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953000" y="0"/>
            <a:ext cx="4191000" cy="3709988"/>
            <a:chOff x="5181600" y="279387"/>
            <a:chExt cx="3886200" cy="4572000"/>
          </a:xfrm>
        </p:grpSpPr>
        <p:grpSp>
          <p:nvGrpSpPr>
            <p:cNvPr id="51219" name="Group 9"/>
            <p:cNvGrpSpPr>
              <a:grpSpLocks/>
            </p:cNvGrpSpPr>
            <p:nvPr/>
          </p:nvGrpSpPr>
          <p:grpSpPr bwMode="auto">
            <a:xfrm>
              <a:off x="5181600" y="279387"/>
              <a:ext cx="3886200" cy="4572000"/>
              <a:chOff x="5181600" y="228600"/>
              <a:chExt cx="3886200" cy="4472634"/>
            </a:xfrm>
          </p:grpSpPr>
          <p:pic>
            <p:nvPicPr>
              <p:cNvPr id="8" name="Picture 7"/>
              <p:cNvPicPr>
                <a:picLocks noChangeAspect="1"/>
              </p:cNvPicPr>
              <p:nvPr/>
            </p:nvPicPr>
            <p:blipFill rotWithShape="1">
              <a:blip r:embed="rId3">
                <a:extLst/>
              </a:blip>
              <a:srcRect l="4631" t="5335" r="3774" b="4910"/>
              <a:stretch/>
            </p:blipFill>
            <p:spPr>
              <a:xfrm>
                <a:off x="5181600" y="2514600"/>
                <a:ext cx="3886200" cy="2186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blip>
              <a:stretch>
                <a:fillRect/>
              </a:stretch>
            </p:blipFill>
            <p:spPr>
              <a:xfrm>
                <a:off x="5181600" y="228600"/>
                <a:ext cx="3886200" cy="2167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 name="TextBox 1"/>
            <p:cNvSpPr txBox="1"/>
            <p:nvPr/>
          </p:nvSpPr>
          <p:spPr>
            <a:xfrm>
              <a:off x="7578090" y="2094884"/>
              <a:ext cx="1489710" cy="39909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sz="2000" b="1" dirty="0">
                  <a:latin typeface="Times New Roman" pitchFamily="18" charset="0"/>
                  <a:cs typeface="Times New Roman" pitchFamily="18" charset="0"/>
                </a:rPr>
                <a:t>Cao </a:t>
              </a:r>
              <a:r>
                <a:rPr lang="en-US" sz="2000" b="1" dirty="0" err="1">
                  <a:latin typeface="Times New Roman" pitchFamily="18" charset="0"/>
                  <a:cs typeface="Times New Roman" pitchFamily="18" charset="0"/>
                </a:rPr>
                <a:t>nguyên</a:t>
              </a:r>
              <a:endParaRPr lang="en-US" sz="2000" b="1" dirty="0">
                <a:latin typeface="Times New Roman" pitchFamily="18" charset="0"/>
                <a:cs typeface="Times New Roman" pitchFamily="18" charset="0"/>
              </a:endParaRPr>
            </a:p>
          </p:txBody>
        </p:sp>
        <p:sp>
          <p:nvSpPr>
            <p:cNvPr id="12" name="TextBox 11"/>
            <p:cNvSpPr txBox="1"/>
            <p:nvPr/>
          </p:nvSpPr>
          <p:spPr>
            <a:xfrm>
              <a:off x="7492711" y="4389687"/>
              <a:ext cx="1575089" cy="40105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sz="2000" b="1" dirty="0" err="1">
                  <a:latin typeface="Times New Roman" pitchFamily="18" charset="0"/>
                  <a:cs typeface="Times New Roman" pitchFamily="18" charset="0"/>
                </a:rPr>
                <a:t>Bình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endParaRPr lang="en-US" sz="2000" b="1" dirty="0">
                <a:latin typeface="Times New Roman" pitchFamily="18" charset="0"/>
                <a:cs typeface="Times New Roman" pitchFamily="18" charset="0"/>
              </a:endParaRPr>
            </a:p>
          </p:txBody>
        </p:sp>
      </p:grpSp>
      <p:pic>
        <p:nvPicPr>
          <p:cNvPr id="7" name="Content Placeholder 6"/>
          <p:cNvPicPr>
            <a:picLocks noGrp="1" noChangeAspect="1"/>
          </p:cNvPicPr>
          <p:nvPr>
            <p:ph idx="1"/>
          </p:nvPr>
        </p:nvPicPr>
        <p:blipFill>
          <a:blip r:embed="rId5"/>
          <a:srcRect/>
          <a:stretch>
            <a:fillRect/>
          </a:stretch>
        </p:blipFill>
        <p:spPr>
          <a:xfrm>
            <a:off x="0" y="0"/>
            <a:ext cx="5181600" cy="3625850"/>
          </a:xfrm>
        </p:spPr>
      </p:pic>
      <p:graphicFrame>
        <p:nvGraphicFramePr>
          <p:cNvPr id="19" name="Table 18"/>
          <p:cNvGraphicFramePr>
            <a:graphicFrameLocks noGrp="1"/>
          </p:cNvGraphicFramePr>
          <p:nvPr/>
        </p:nvGraphicFramePr>
        <p:xfrm>
          <a:off x="114300" y="4968875"/>
          <a:ext cx="9029700" cy="1889760"/>
        </p:xfrm>
        <a:graphic>
          <a:graphicData uri="http://schemas.openxmlformats.org/drawingml/2006/table">
            <a:tbl>
              <a:tblPr firstRow="1" bandRow="1">
                <a:tableStyleId>{5940675A-B579-460E-94D1-54222C63F5DA}</a:tableStyleId>
              </a:tblPr>
              <a:tblGrid>
                <a:gridCol w="1431856"/>
                <a:gridCol w="2667000"/>
                <a:gridCol w="4930844"/>
              </a:tblGrid>
              <a:tr h="414131">
                <a:tc>
                  <a:txBody>
                    <a:bodyPr/>
                    <a:lstStyle/>
                    <a:p>
                      <a:pPr algn="ctr"/>
                      <a:r>
                        <a:rPr lang="en-US" sz="2400" b="1" i="1" dirty="0" err="1" smtClean="0">
                          <a:solidFill>
                            <a:srgbClr val="0000FF"/>
                          </a:solidFill>
                          <a:latin typeface="Times New Roman" pitchFamily="18" charset="0"/>
                          <a:cs typeface="Times New Roman" pitchFamily="18" charset="0"/>
                        </a:rPr>
                        <a:t>Địa</a:t>
                      </a:r>
                      <a:r>
                        <a:rPr lang="en-US" sz="2400" b="1" i="1" baseline="0" dirty="0" smtClean="0">
                          <a:solidFill>
                            <a:srgbClr val="0000FF"/>
                          </a:solidFill>
                          <a:latin typeface="Times New Roman" pitchFamily="18" charset="0"/>
                          <a:cs typeface="Times New Roman" pitchFamily="18" charset="0"/>
                        </a:rPr>
                        <a:t> </a:t>
                      </a:r>
                      <a:r>
                        <a:rPr lang="en-US" sz="2400" b="1" i="1" baseline="0" dirty="0" err="1" smtClean="0">
                          <a:solidFill>
                            <a:srgbClr val="0000FF"/>
                          </a:solidFill>
                          <a:latin typeface="Times New Roman" pitchFamily="18" charset="0"/>
                          <a:cs typeface="Times New Roman" pitchFamily="18" charset="0"/>
                        </a:rPr>
                        <a:t>hình</a:t>
                      </a:r>
                      <a:endParaRPr lang="en-US" sz="2400" b="1" i="1" dirty="0">
                        <a:solidFill>
                          <a:srgbClr val="0000FF"/>
                        </a:solidFill>
                        <a:latin typeface="Times New Roman" pitchFamily="18" charset="0"/>
                        <a:cs typeface="Times New Roman" pitchFamily="18" charset="0"/>
                      </a:endParaRPr>
                    </a:p>
                  </a:txBody>
                  <a:tcPr/>
                </a:tc>
                <a:tc>
                  <a:txBody>
                    <a:bodyPr/>
                    <a:lstStyle/>
                    <a:p>
                      <a:pPr algn="ctr"/>
                      <a:r>
                        <a:rPr lang="en-US" sz="2400" b="1" i="1" dirty="0" err="1" smtClean="0">
                          <a:solidFill>
                            <a:srgbClr val="0000FF"/>
                          </a:solidFill>
                          <a:latin typeface="Times New Roman" pitchFamily="18" charset="0"/>
                          <a:cs typeface="Times New Roman" pitchFamily="18" charset="0"/>
                        </a:rPr>
                        <a:t>Bình</a:t>
                      </a:r>
                      <a:r>
                        <a:rPr lang="en-US" sz="2400" b="1" i="1" baseline="0" dirty="0" smtClean="0">
                          <a:solidFill>
                            <a:srgbClr val="0000FF"/>
                          </a:solidFill>
                          <a:latin typeface="Times New Roman" pitchFamily="18" charset="0"/>
                          <a:cs typeface="Times New Roman" pitchFamily="18" charset="0"/>
                        </a:rPr>
                        <a:t> </a:t>
                      </a:r>
                      <a:r>
                        <a:rPr lang="en-US" sz="2400" b="1" i="1" baseline="0" dirty="0" err="1" smtClean="0">
                          <a:solidFill>
                            <a:srgbClr val="0000FF"/>
                          </a:solidFill>
                          <a:latin typeface="Times New Roman" pitchFamily="18" charset="0"/>
                          <a:cs typeface="Times New Roman" pitchFamily="18" charset="0"/>
                        </a:rPr>
                        <a:t>nguyên</a:t>
                      </a:r>
                      <a:endParaRPr lang="en-US" sz="2400" b="1" i="1" dirty="0">
                        <a:solidFill>
                          <a:srgbClr val="0000FF"/>
                        </a:solidFill>
                        <a:latin typeface="Times New Roman" pitchFamily="18" charset="0"/>
                        <a:cs typeface="Times New Roman" pitchFamily="18" charset="0"/>
                      </a:endParaRPr>
                    </a:p>
                  </a:txBody>
                  <a:tcPr/>
                </a:tc>
                <a:tc>
                  <a:txBody>
                    <a:bodyPr/>
                    <a:lstStyle/>
                    <a:p>
                      <a:pPr algn="ctr"/>
                      <a:r>
                        <a:rPr lang="en-US" sz="2400" b="1" dirty="0" smtClean="0">
                          <a:solidFill>
                            <a:srgbClr val="0000FF"/>
                          </a:solidFill>
                          <a:latin typeface="Times New Roman" pitchFamily="18" charset="0"/>
                          <a:cs typeface="Times New Roman" pitchFamily="18" charset="0"/>
                        </a:rPr>
                        <a:t>Cao </a:t>
                      </a:r>
                      <a:r>
                        <a:rPr lang="en-US" sz="2400" b="1" dirty="0" err="1" smtClean="0">
                          <a:solidFill>
                            <a:srgbClr val="0000FF"/>
                          </a:solidFill>
                          <a:latin typeface="Times New Roman" pitchFamily="18" charset="0"/>
                          <a:cs typeface="Times New Roman" pitchFamily="18" charset="0"/>
                        </a:rPr>
                        <a:t>nguyên</a:t>
                      </a:r>
                      <a:endParaRPr lang="en-US" sz="2400" b="1" dirty="0">
                        <a:solidFill>
                          <a:srgbClr val="0000FF"/>
                        </a:solidFill>
                        <a:latin typeface="Times New Roman" pitchFamily="18" charset="0"/>
                        <a:cs typeface="Times New Roman" pitchFamily="18" charset="0"/>
                      </a:endParaRPr>
                    </a:p>
                  </a:txBody>
                  <a:tcPr/>
                </a:tc>
              </a:tr>
              <a:tr h="1249681">
                <a:tc>
                  <a:txBody>
                    <a:bodyPr/>
                    <a:lstStyle/>
                    <a:p>
                      <a:pPr algn="ctr"/>
                      <a:r>
                        <a:rPr lang="en-US" sz="2400" b="1" i="1" dirty="0" err="1" smtClean="0">
                          <a:solidFill>
                            <a:srgbClr val="0000FF"/>
                          </a:solidFill>
                          <a:latin typeface="Times New Roman" pitchFamily="18" charset="0"/>
                          <a:cs typeface="Times New Roman" pitchFamily="18" charset="0"/>
                        </a:rPr>
                        <a:t>Khác</a:t>
                      </a:r>
                      <a:r>
                        <a:rPr lang="en-US" sz="2400" b="1" i="1" baseline="0" dirty="0" smtClean="0">
                          <a:solidFill>
                            <a:srgbClr val="0000FF"/>
                          </a:solidFill>
                          <a:latin typeface="Times New Roman" pitchFamily="18" charset="0"/>
                          <a:cs typeface="Times New Roman" pitchFamily="18" charset="0"/>
                        </a:rPr>
                        <a:t> </a:t>
                      </a:r>
                      <a:r>
                        <a:rPr lang="en-US" sz="2400" b="1" i="1" baseline="0" dirty="0" err="1" smtClean="0">
                          <a:solidFill>
                            <a:srgbClr val="0000FF"/>
                          </a:solidFill>
                          <a:latin typeface="Times New Roman" pitchFamily="18" charset="0"/>
                          <a:cs typeface="Times New Roman" pitchFamily="18" charset="0"/>
                        </a:rPr>
                        <a:t>nhau</a:t>
                      </a:r>
                      <a:endParaRPr lang="en-US" sz="2400" b="1" i="1" dirty="0">
                        <a:solidFill>
                          <a:srgbClr val="00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200" b="1" dirty="0" smtClean="0">
                          <a:solidFill>
                            <a:srgbClr val="0000FF"/>
                          </a:solidFill>
                          <a:latin typeface="Times New Roman" pitchFamily="18" charset="0"/>
                          <a:cs typeface="Times New Roman" pitchFamily="18" charset="0"/>
                        </a:rPr>
                        <a:t>Độ cao tuyệt đối của bình nguyên thường dưới 200m</a:t>
                      </a:r>
                      <a:r>
                        <a:rPr lang="en-US" sz="2200" b="1" dirty="0" smtClean="0">
                          <a:solidFill>
                            <a:srgbClr val="0000FF"/>
                          </a:solidFill>
                          <a:latin typeface="Times New Roman" pitchFamily="18" charset="0"/>
                          <a:cs typeface="Times New Roman" pitchFamily="18" charset="0"/>
                        </a:rPr>
                        <a:t>.</a:t>
                      </a:r>
                    </a:p>
                    <a:p>
                      <a:pPr algn="just"/>
                      <a:endParaRPr lang="en-US" sz="2200" b="1" dirty="0">
                        <a:solidFill>
                          <a:srgbClr val="0000FF"/>
                        </a:solidFill>
                        <a:latin typeface="Times New Roman" pitchFamily="18" charset="0"/>
                        <a:cs typeface="Times New Roman" pitchFamily="18" charset="0"/>
                      </a:endParaRPr>
                    </a:p>
                  </a:txBody>
                  <a:tcPr/>
                </a:tc>
                <a:tc>
                  <a:txBody>
                    <a:bodyPr/>
                    <a:lstStyle/>
                    <a:p>
                      <a:pPr algn="just"/>
                      <a:r>
                        <a:rPr lang="en-US" sz="2200" b="1" dirty="0" smtClean="0">
                          <a:solidFill>
                            <a:srgbClr val="0000FF"/>
                          </a:solidFill>
                          <a:latin typeface="Times New Roman" pitchFamily="18" charset="0"/>
                          <a:cs typeface="Times New Roman" pitchFamily="18" charset="0"/>
                        </a:rPr>
                        <a:t>- C</a:t>
                      </a:r>
                      <a:r>
                        <a:rPr lang="vi-VN" sz="2200" b="1" dirty="0" smtClean="0">
                          <a:solidFill>
                            <a:srgbClr val="0000FF"/>
                          </a:solidFill>
                          <a:latin typeface="Times New Roman" pitchFamily="18" charset="0"/>
                          <a:cs typeface="Times New Roman" pitchFamily="18" charset="0"/>
                        </a:rPr>
                        <a:t>ó sườn dốc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nhiều</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dựng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thành</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vách</a:t>
                      </a:r>
                      <a:r>
                        <a:rPr lang="en-US" sz="2200" b="1" dirty="0" smtClean="0">
                          <a:solidFill>
                            <a:srgbClr val="0000FF"/>
                          </a:solidFill>
                          <a:latin typeface="Times New Roman" pitchFamily="18" charset="0"/>
                          <a:cs typeface="Times New Roman" pitchFamily="18" charset="0"/>
                        </a:rPr>
                        <a:t> so </a:t>
                      </a:r>
                      <a:r>
                        <a:rPr lang="en-US" sz="2200" b="1" dirty="0" err="1" smtClean="0">
                          <a:solidFill>
                            <a:srgbClr val="0000FF"/>
                          </a:solidFill>
                          <a:latin typeface="Times New Roman" pitchFamily="18" charset="0"/>
                          <a:cs typeface="Times New Roman" pitchFamily="18" charset="0"/>
                        </a:rPr>
                        <a:t>với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vùng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đất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xung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quanh</a:t>
                      </a:r>
                      <a:r>
                        <a:rPr lang="en-US" sz="2200" b="1" dirty="0" smtClean="0">
                          <a:solidFill>
                            <a:srgbClr val="0000FF"/>
                          </a:solidFill>
                          <a:latin typeface="Times New Roman" pitchFamily="18" charset="0"/>
                          <a:cs typeface="Times New Roman" pitchFamily="18" charset="0"/>
                        </a:rPr>
                        <a:t>.</a:t>
                      </a:r>
                    </a:p>
                    <a:p>
                      <a:pPr algn="just"/>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Độ</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cao</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tuyệt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đối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thường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từ</a:t>
                      </a:r>
                      <a:r>
                        <a:rPr lang="en-US" sz="2200" b="1" dirty="0" smtClean="0">
                          <a:solidFill>
                            <a:srgbClr val="0000FF"/>
                          </a:solidFill>
                          <a:latin typeface="Times New Roman" pitchFamily="18" charset="0"/>
                          <a:cs typeface="Times New Roman" pitchFamily="18" charset="0"/>
                        </a:rPr>
                        <a:t> 500m </a:t>
                      </a:r>
                      <a:r>
                        <a:rPr lang="en-US" sz="2200" b="1" dirty="0" err="1" smtClean="0">
                          <a:solidFill>
                            <a:srgbClr val="0000FF"/>
                          </a:solidFill>
                          <a:latin typeface="Times New Roman" pitchFamily="18" charset="0"/>
                          <a:cs typeface="Times New Roman" pitchFamily="18" charset="0"/>
                        </a:rPr>
                        <a:t>trở</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lên</a:t>
                      </a:r>
                      <a:endParaRPr lang="en-US" sz="2200" b="1" dirty="0">
                        <a:solidFill>
                          <a:srgbClr val="0000FF"/>
                        </a:solidFill>
                        <a:latin typeface="Times New Roman" pitchFamily="18" charset="0"/>
                        <a:cs typeface="Times New Roman" pitchFamily="18" charset="0"/>
                      </a:endParaRPr>
                    </a:p>
                  </a:txBody>
                  <a:tcPr/>
                </a:tc>
              </a:tr>
            </a:tbl>
          </a:graphicData>
        </a:graphic>
      </p:graphicFrame>
      <p:sp>
        <p:nvSpPr>
          <p:cNvPr id="20" name="TextBox 19"/>
          <p:cNvSpPr txBox="1">
            <a:spLocks noChangeArrowheads="1"/>
          </p:cNvSpPr>
          <p:nvPr/>
        </p:nvSpPr>
        <p:spPr bwMode="auto">
          <a:xfrm>
            <a:off x="304800" y="4448175"/>
            <a:ext cx="8518525" cy="461963"/>
          </a:xfrm>
          <a:prstGeom prst="rect">
            <a:avLst/>
          </a:prstGeom>
          <a:noFill/>
          <a:ln w="9525">
            <a:noFill/>
            <a:miter lim="800000"/>
            <a:headEnd/>
            <a:tailEnd/>
          </a:ln>
        </p:spPr>
        <p:txBody>
          <a:bodyPr wrap="none">
            <a:spAutoFit/>
          </a:bodyPr>
          <a:lstStyle/>
          <a:p>
            <a:r>
              <a:rPr lang="en-US" sz="2400" b="1" i="1">
                <a:solidFill>
                  <a:srgbClr val="0000FF"/>
                </a:solidFill>
                <a:latin typeface="Times New Roman" pitchFamily="18" charset="0"/>
                <a:cs typeface="Times New Roman" pitchFamily="18" charset="0"/>
              </a:rPr>
              <a:t>Giống nhau: có bề mặt tương đối bằng phẳng hoặc hơi gợn sóng </a:t>
            </a:r>
          </a:p>
        </p:txBody>
      </p:sp>
      <p:sp>
        <p:nvSpPr>
          <p:cNvPr id="18" name="Rectangle 17"/>
          <p:cNvSpPr>
            <a:spLocks noChangeArrowheads="1"/>
          </p:cNvSpPr>
          <p:nvPr/>
        </p:nvSpPr>
        <p:spPr bwMode="auto">
          <a:xfrm>
            <a:off x="84138" y="3741738"/>
            <a:ext cx="9059862" cy="822325"/>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Các em quan sát h.ảnh, kênh chữ trong sgk, thảo luận cặp đôi trong 2 ‘ Tìm những điểm giống và khác nhau giữa bình nguyên và cao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51" name="Picture 15" descr="Bảo tồn, gìn giữ di sản Cao nguyên đá Đồng Văn | baotintuc.vn"/>
          <p:cNvPicPr>
            <a:picLocks noChangeAspect="1" noChangeArrowheads="1"/>
          </p:cNvPicPr>
          <p:nvPr/>
        </p:nvPicPr>
        <p:blipFill>
          <a:blip r:embed="rId3"/>
          <a:srcRect/>
          <a:stretch>
            <a:fillRect/>
          </a:stretch>
        </p:blipFill>
        <p:spPr bwMode="auto">
          <a:xfrm>
            <a:off x="4724400" y="1676400"/>
            <a:ext cx="4267200" cy="4953000"/>
          </a:xfrm>
          <a:prstGeom prst="rect">
            <a:avLst/>
          </a:prstGeom>
          <a:noFill/>
        </p:spPr>
      </p:pic>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91140"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0" y="19812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Độ cao của bình nguyên thường ở mức 200m- 500m</a:t>
            </a:r>
            <a:endParaRPr lang="en-US">
              <a:solidFill>
                <a:schemeClr val="hlink"/>
              </a:solidFill>
            </a:endParaRPr>
          </a:p>
        </p:txBody>
      </p:sp>
      <p:sp>
        <p:nvSpPr>
          <p:cNvPr id="3" name="Rectangle 18"/>
          <p:cNvSpPr>
            <a:spLocks noChangeArrowheads="1"/>
          </p:cNvSpPr>
          <p:nvPr/>
        </p:nvSpPr>
        <p:spPr bwMode="auto">
          <a:xfrm>
            <a:off x="0" y="28956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Thuận lợi trồng cây lương thực, thực phẩm</a:t>
            </a:r>
            <a:endParaRPr lang="en-US">
              <a:solidFill>
                <a:schemeClr val="hlink"/>
              </a:solidFill>
            </a:endParaRPr>
          </a:p>
        </p:txBody>
      </p:sp>
      <p:sp>
        <p:nvSpPr>
          <p:cNvPr id="4" name="Rectangle 18"/>
          <p:cNvSpPr>
            <a:spLocks noChangeArrowheads="1"/>
          </p:cNvSpPr>
          <p:nvPr/>
        </p:nvSpPr>
        <p:spPr bwMode="auto">
          <a:xfrm>
            <a:off x="76200" y="38100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
        <p:nvSpPr>
          <p:cNvPr id="5" name="Rectangle 18"/>
          <p:cNvSpPr>
            <a:spLocks noChangeArrowheads="1"/>
          </p:cNvSpPr>
          <p:nvPr/>
        </p:nvSpPr>
        <p:spPr bwMode="auto">
          <a:xfrm>
            <a:off x="76200" y="4495800"/>
            <a:ext cx="5791200" cy="1524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-Cao nguyên có bề mặt tương đối bằng phẳng hoặc hơi gợn sóng, nhưng có sướn dốc, độ cao tuyệt đối là 500m</a:t>
            </a:r>
            <a:endParaRPr lang="en-US">
              <a:solidFill>
                <a:schemeClr val="hlink"/>
              </a:solidFill>
            </a:endParaRPr>
          </a:p>
        </p:txBody>
      </p:sp>
      <p:sp>
        <p:nvSpPr>
          <p:cNvPr id="91147" name="AutoShape 11"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1149" name="AutoShape 13"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51"/>
                                        </p:tgtEl>
                                        <p:attrNameLst>
                                          <p:attrName>style.visibility</p:attrName>
                                        </p:attrNameLst>
                                      </p:cBhvr>
                                      <p:to>
                                        <p:strVal val="visible"/>
                                      </p:to>
                                    </p:set>
                                    <p:anim calcmode="lin" valueType="num">
                                      <p:cBhvr>
                                        <p:cTn id="12" dur="500" fill="hold"/>
                                        <p:tgtEl>
                                          <p:spTgt spid="91151"/>
                                        </p:tgtEl>
                                        <p:attrNameLst>
                                          <p:attrName>ppt_w</p:attrName>
                                        </p:attrNameLst>
                                      </p:cBhvr>
                                      <p:tavLst>
                                        <p:tav tm="0">
                                          <p:val>
                                            <p:fltVal val="0"/>
                                          </p:val>
                                        </p:tav>
                                        <p:tav tm="100000">
                                          <p:val>
                                            <p:strVal val="#ppt_w"/>
                                          </p:val>
                                        </p:tav>
                                      </p:tavLst>
                                    </p:anim>
                                    <p:anim calcmode="lin" valueType="num">
                                      <p:cBhvr>
                                        <p:cTn id="13" dur="500" fill="hold"/>
                                        <p:tgtEl>
                                          <p:spTgt spid="91151"/>
                                        </p:tgtEl>
                                        <p:attrNameLst>
                                          <p:attrName>ppt_h</p:attrName>
                                        </p:attrNameLst>
                                      </p:cBhvr>
                                      <p:tavLst>
                                        <p:tav tm="0">
                                          <p:val>
                                            <p:fltVal val="0"/>
                                          </p:val>
                                        </p:tav>
                                        <p:tav tm="100000">
                                          <p:val>
                                            <p:strVal val="#ppt_h"/>
                                          </p:val>
                                        </p:tav>
                                      </p:tavLst>
                                    </p:anim>
                                    <p:animEffect transition="in" filter="fade">
                                      <p:cBhvr>
                                        <p:cTn id="14" dur="500"/>
                                        <p:tgtEl>
                                          <p:spTgt spid="91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
          <p:cNvSpPr txBox="1">
            <a:spLocks noChangeArrowheads="1"/>
          </p:cNvSpPr>
          <p:nvPr/>
        </p:nvSpPr>
        <p:spPr bwMode="auto">
          <a:xfrm>
            <a:off x="1143000" y="3175"/>
            <a:ext cx="3146425" cy="646113"/>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2. Cao nguyên:</a:t>
            </a:r>
          </a:p>
        </p:txBody>
      </p:sp>
      <p:pic>
        <p:nvPicPr>
          <p:cNvPr id="53250" name="Picture 5"/>
          <p:cNvPicPr>
            <a:picLocks noChangeAspect="1"/>
          </p:cNvPicPr>
          <p:nvPr/>
        </p:nvPicPr>
        <p:blipFill>
          <a:blip r:embed="rId2"/>
          <a:srcRect/>
          <a:stretch>
            <a:fillRect/>
          </a:stretch>
        </p:blipFill>
        <p:spPr bwMode="auto">
          <a:xfrm>
            <a:off x="1287463" y="649288"/>
            <a:ext cx="5037137" cy="6208712"/>
          </a:xfrm>
          <a:prstGeom prst="rect">
            <a:avLst/>
          </a:prstGeom>
          <a:noFill/>
          <a:ln w="9525">
            <a:noFill/>
            <a:miter lim="800000"/>
            <a:headEnd/>
            <a:tailEnd/>
          </a:ln>
        </p:spPr>
      </p:pic>
      <p:sp>
        <p:nvSpPr>
          <p:cNvPr id="53251" name="TextBox 6"/>
          <p:cNvSpPr txBox="1">
            <a:spLocks noChangeArrowheads="1"/>
          </p:cNvSpPr>
          <p:nvPr/>
        </p:nvSpPr>
        <p:spPr bwMode="auto">
          <a:xfrm>
            <a:off x="6467475" y="2057400"/>
            <a:ext cx="2295525" cy="310832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Dựa vào lược đồ địa hình Việt Nam xác định một số cao nguyên ba dan ở nước 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p:cNvSpPr txBox="1">
            <a:spLocks noChangeArrowheads="1"/>
          </p:cNvSpPr>
          <p:nvPr/>
        </p:nvSpPr>
        <p:spPr bwMode="auto">
          <a:xfrm>
            <a:off x="1143000" y="3175"/>
            <a:ext cx="1420813" cy="615950"/>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3. Đồi:</a:t>
            </a:r>
          </a:p>
        </p:txBody>
      </p:sp>
      <p:pic>
        <p:nvPicPr>
          <p:cNvPr id="10" name="Picture 9"/>
          <p:cNvPicPr>
            <a:picLocks noChangeAspect="1"/>
          </p:cNvPicPr>
          <p:nvPr/>
        </p:nvPicPr>
        <p:blipFill>
          <a:blip r:embed="rId3">
            <a:extLst/>
          </a:blip>
          <a:stretch>
            <a:fillRect/>
          </a:stretch>
        </p:blipFill>
        <p:spPr>
          <a:xfrm>
            <a:off x="4572000" y="762000"/>
            <a:ext cx="45720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blip>
          <a:stretch>
            <a:fillRect/>
          </a:stretch>
        </p:blipFill>
        <p:spPr>
          <a:xfrm>
            <a:off x="6926" y="3962400"/>
            <a:ext cx="4565074"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extLst/>
          </a:blip>
          <a:stretch>
            <a:fillRect/>
          </a:stretch>
        </p:blipFill>
        <p:spPr>
          <a:xfrm>
            <a:off x="4572000" y="3886200"/>
            <a:ext cx="45720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13"/>
          <p:cNvPicPr>
            <a:picLocks noGrp="1" noChangeAspect="1"/>
          </p:cNvPicPr>
          <p:nvPr>
            <p:ph idx="1"/>
          </p:nvPr>
        </p:nvPicPr>
        <p:blipFill>
          <a:blip r:embed="rId6">
            <a:extLst/>
          </a:blip>
          <a:stretch>
            <a:fillRect/>
          </a:stretch>
        </p:blipFill>
        <p:spPr>
          <a:xfrm>
            <a:off x="6926" y="719066"/>
            <a:ext cx="4565074" cy="316713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Danh sách tên, ký hiệu các loại đất ở Việt Nam hiện nay"/>
          <p:cNvPicPr>
            <a:picLocks noChangeAspect="1" noChangeArrowheads="1"/>
          </p:cNvPicPr>
          <p:nvPr/>
        </p:nvPicPr>
        <p:blipFill>
          <a:blip r:embed="rId2"/>
          <a:srcRect/>
          <a:stretch>
            <a:fillRect/>
          </a:stretch>
        </p:blipFill>
        <p:spPr bwMode="auto">
          <a:xfrm>
            <a:off x="0" y="-49213"/>
            <a:ext cx="9144000" cy="6907213"/>
          </a:xfrm>
          <a:prstGeom prst="rect">
            <a:avLst/>
          </a:prstGeom>
          <a:noFill/>
          <a:ln w="9525">
            <a:noFill/>
            <a:miter lim="800000"/>
            <a:headEnd/>
            <a:tailEnd/>
          </a:ln>
        </p:spPr>
      </p:pic>
      <p:sp>
        <p:nvSpPr>
          <p:cNvPr id="12" name="Title 1"/>
          <p:cNvSpPr txBox="1">
            <a:spLocks/>
          </p:cNvSpPr>
          <p:nvPr/>
        </p:nvSpPr>
        <p:spPr bwMode="auto">
          <a:xfrm>
            <a:off x="457200" y="3627438"/>
            <a:ext cx="8229600" cy="2849562"/>
          </a:xfrm>
          <a:prstGeom prst="rect">
            <a:avLst/>
          </a:prstGeom>
          <a:noFill/>
          <a:ln w="9525">
            <a:noFill/>
            <a:miter lim="800000"/>
            <a:headEnd/>
            <a:tailEnd/>
          </a:ln>
        </p:spPr>
        <p:txBody>
          <a:bodyPr anchor="ctr"/>
          <a:lstStyle/>
          <a:p>
            <a:pPr algn="ctr"/>
            <a:r>
              <a:rPr lang="en-US" sz="3800" b="1">
                <a:latin typeface="Times New Roman" pitchFamily="18" charset="0"/>
                <a:cs typeface="Times New Roman" pitchFamily="18" charset="0"/>
              </a:rPr>
              <a:t>BÀI 14: </a:t>
            </a:r>
            <a:br>
              <a:rPr lang="en-US" sz="3800" b="1">
                <a:latin typeface="Times New Roman" pitchFamily="18" charset="0"/>
                <a:cs typeface="Times New Roman" pitchFamily="18" charset="0"/>
              </a:rPr>
            </a:br>
            <a:r>
              <a:rPr lang="en-US" sz="4400" b="1">
                <a:latin typeface="Times New Roman" pitchFamily="18" charset="0"/>
                <a:cs typeface="Times New Roman" pitchFamily="18" charset="0"/>
              </a:rPr>
              <a:t>ĐỊA HÌNH BỀ MẶT TRÁI ĐẤT (tiếp theo)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93189" name="Rectangle 5"/>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76200" y="19050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
        <p:nvSpPr>
          <p:cNvPr id="3" name="Rectangle 18"/>
          <p:cNvSpPr>
            <a:spLocks noChangeArrowheads="1"/>
          </p:cNvSpPr>
          <p:nvPr/>
        </p:nvSpPr>
        <p:spPr bwMode="auto">
          <a:xfrm>
            <a:off x="152400" y="2438400"/>
            <a:ext cx="5791200" cy="1524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-Cao nguyên có bề mặt tương đối bằng phẳng hoặc hơi gợn sóng, nhưng có sướn dốc, độ cao tuyệt đối là 500m</a:t>
            </a:r>
            <a:endParaRPr lang="en-US">
              <a:solidFill>
                <a:schemeClr val="hlink"/>
              </a:solidFill>
            </a:endParaRPr>
          </a:p>
        </p:txBody>
      </p:sp>
      <p:sp>
        <p:nvSpPr>
          <p:cNvPr id="93194" name="AutoShape 10"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3195" name="AutoShape 11"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 name="Rectangle 18"/>
          <p:cNvSpPr>
            <a:spLocks noChangeArrowheads="1"/>
          </p:cNvSpPr>
          <p:nvPr/>
        </p:nvSpPr>
        <p:spPr bwMode="auto">
          <a:xfrm>
            <a:off x="0" y="4038600"/>
            <a:ext cx="5791200" cy="10668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-Cao nguyên là những nơi thuận lợi trồng cây công nghiệp và chăn nuôi gia súc lớn.</a:t>
            </a:r>
            <a:endParaRPr lang="en-US">
              <a:solidFill>
                <a:schemeClr val="hlink"/>
              </a:solidFill>
            </a:endParaRPr>
          </a:p>
        </p:txBody>
      </p:sp>
      <p:sp>
        <p:nvSpPr>
          <p:cNvPr id="5" name="Rectangle 18"/>
          <p:cNvSpPr>
            <a:spLocks noChangeArrowheads="1"/>
          </p:cNvSpPr>
          <p:nvPr/>
        </p:nvSpPr>
        <p:spPr bwMode="auto">
          <a:xfrm>
            <a:off x="76200" y="5105400"/>
            <a:ext cx="5791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6- Đồi</a:t>
            </a:r>
            <a:endParaRPr lang="en-US">
              <a:solidFill>
                <a:srgbClr val="99003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95236"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76200" y="19050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
        <p:nvSpPr>
          <p:cNvPr id="95239" name="AutoShape 7"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5240" name="AutoShape 8"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 name="Rectangle 18"/>
          <p:cNvSpPr>
            <a:spLocks noChangeArrowheads="1"/>
          </p:cNvSpPr>
          <p:nvPr/>
        </p:nvSpPr>
        <p:spPr bwMode="auto">
          <a:xfrm>
            <a:off x="0" y="2438400"/>
            <a:ext cx="5791200" cy="10668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Cao nguyên là những nơi thuận lợi trồng cây công nghiệp và chăn nuôi gia súc lớn.</a:t>
            </a:r>
            <a:endParaRPr lang="en-US">
              <a:solidFill>
                <a:schemeClr val="hlink"/>
              </a:solidFill>
            </a:endParaRPr>
          </a:p>
        </p:txBody>
      </p:sp>
      <p:sp>
        <p:nvSpPr>
          <p:cNvPr id="4" name="Rectangle 18"/>
          <p:cNvSpPr>
            <a:spLocks noChangeArrowheads="1"/>
          </p:cNvSpPr>
          <p:nvPr/>
        </p:nvSpPr>
        <p:spPr bwMode="auto">
          <a:xfrm>
            <a:off x="76200" y="3505200"/>
            <a:ext cx="5791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6- Đồi</a:t>
            </a:r>
            <a:endParaRPr lang="en-US">
              <a:solidFill>
                <a:srgbClr val="99003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8458200" cy="2209800"/>
          </a:xfrm>
        </p:spPr>
        <p:txBody>
          <a:bodyPr/>
          <a:lstStyle/>
          <a:p>
            <a:pPr marL="0" indent="0" algn="just" eaLnBrk="1" hangingPunct="1">
              <a:lnSpc>
                <a:spcPct val="150000"/>
              </a:lnSpc>
              <a:buFont typeface="Arial" charset="0"/>
              <a:buNone/>
            </a:pPr>
            <a:r>
              <a:rPr lang="en-US" b="1" smtClean="0">
                <a:solidFill>
                  <a:srgbClr val="0000FF"/>
                </a:solidFill>
                <a:latin typeface="Times New Roman" pitchFamily="18" charset="0"/>
                <a:cs typeface="Times New Roman" pitchFamily="18" charset="0"/>
              </a:rPr>
              <a:t>- </a:t>
            </a:r>
            <a:r>
              <a:rPr lang="vi-VN" b="1" smtClean="0">
                <a:solidFill>
                  <a:srgbClr val="0000FF"/>
                </a:solidFill>
                <a:latin typeface="Times New Roman" pitchFamily="18" charset="0"/>
                <a:cs typeface="Times New Roman" pitchFamily="18" charset="0"/>
              </a:rPr>
              <a:t>Đồi là nơi thuận lợi cho việc tr</a:t>
            </a:r>
            <a:r>
              <a:rPr lang="en-US" b="1" smtClean="0">
                <a:solidFill>
                  <a:srgbClr val="0000FF"/>
                </a:solidFill>
                <a:latin typeface="Times New Roman" pitchFamily="18" charset="0"/>
                <a:cs typeface="Times New Roman" pitchFamily="18" charset="0"/>
              </a:rPr>
              <a:t>ồ</a:t>
            </a:r>
            <a:r>
              <a:rPr lang="vi-VN" b="1" smtClean="0">
                <a:solidFill>
                  <a:srgbClr val="0000FF"/>
                </a:solidFill>
                <a:latin typeface="Times New Roman" pitchFamily="18" charset="0"/>
                <a:cs typeface="Times New Roman" pitchFamily="18" charset="0"/>
              </a:rPr>
              <a:t>ng các loại cây lương thực và cây công nghiệp</a:t>
            </a:r>
            <a:r>
              <a:rPr lang="en-US" b="1" smtClean="0">
                <a:solidFill>
                  <a:srgbClr val="0000FF"/>
                </a:solidFill>
                <a:latin typeface="Times New Roman" pitchFamily="18" charset="0"/>
                <a:cs typeface="Times New Roman" pitchFamily="18" charset="0"/>
              </a:rPr>
              <a:t>.</a:t>
            </a:r>
          </a:p>
        </p:txBody>
      </p:sp>
      <p:sp>
        <p:nvSpPr>
          <p:cNvPr id="7" name="Rectangle 6"/>
          <p:cNvSpPr>
            <a:spLocks noChangeArrowheads="1"/>
          </p:cNvSpPr>
          <p:nvPr/>
        </p:nvSpPr>
        <p:spPr bwMode="auto">
          <a:xfrm>
            <a:off x="0" y="228600"/>
            <a:ext cx="8991600" cy="1373188"/>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Dựa vào kênh chữ sgk và hiểu biết bản thân, hãy nêu: </a:t>
            </a:r>
          </a:p>
          <a:p>
            <a:r>
              <a:rPr lang="en-US" sz="2800">
                <a:solidFill>
                  <a:srgbClr val="FF0000"/>
                </a:solidFill>
                <a:latin typeface="Calibri" pitchFamily="34" charset="0"/>
              </a:rPr>
              <a:t>- Đặc điểm của địa hình đồi? </a:t>
            </a:r>
          </a:p>
          <a:p>
            <a:r>
              <a:rPr lang="en-US" sz="2800">
                <a:solidFill>
                  <a:srgbClr val="FF0000"/>
                </a:solidFill>
                <a:latin typeface="Calibri" pitchFamily="34" charset="0"/>
              </a:rPr>
              <a:t>- Những thế mạnh KT của vùng đồi?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97284"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76200" y="19050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
        <p:nvSpPr>
          <p:cNvPr id="97286" name="AutoShape 6"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7287" name="AutoShape 7"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 name="Rectangle 18"/>
          <p:cNvSpPr>
            <a:spLocks noChangeArrowheads="1"/>
          </p:cNvSpPr>
          <p:nvPr/>
        </p:nvSpPr>
        <p:spPr bwMode="auto">
          <a:xfrm>
            <a:off x="0" y="2438400"/>
            <a:ext cx="5791200" cy="10668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Cao nguyên là những nơi thuận lợi trồng cây công nghiệp và chăn nuôi gia súc lớn.</a:t>
            </a:r>
            <a:endParaRPr lang="en-US">
              <a:solidFill>
                <a:schemeClr val="hlink"/>
              </a:solidFill>
            </a:endParaRPr>
          </a:p>
        </p:txBody>
      </p:sp>
      <p:sp>
        <p:nvSpPr>
          <p:cNvPr id="5" name="Rectangle 18"/>
          <p:cNvSpPr>
            <a:spLocks noChangeArrowheads="1"/>
          </p:cNvSpPr>
          <p:nvPr/>
        </p:nvSpPr>
        <p:spPr bwMode="auto">
          <a:xfrm>
            <a:off x="76200" y="3505200"/>
            <a:ext cx="5791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6- Đồi</a:t>
            </a:r>
            <a:endParaRPr lang="en-US">
              <a:solidFill>
                <a:srgbClr val="990033"/>
              </a:solidFill>
            </a:endParaRPr>
          </a:p>
        </p:txBody>
      </p:sp>
      <p:sp>
        <p:nvSpPr>
          <p:cNvPr id="3" name="Content Placeholder 2"/>
          <p:cNvSpPr>
            <a:spLocks/>
          </p:cNvSpPr>
          <p:nvPr/>
        </p:nvSpPr>
        <p:spPr bwMode="auto">
          <a:xfrm>
            <a:off x="0" y="3810000"/>
            <a:ext cx="8458200" cy="2209800"/>
          </a:xfrm>
          <a:prstGeom prst="rect">
            <a:avLst/>
          </a:prstGeom>
          <a:noFill/>
          <a:ln w="9525">
            <a:noFill/>
            <a:miter lim="800000"/>
            <a:headEnd/>
            <a:tailEnd/>
          </a:ln>
        </p:spPr>
        <p:txBody>
          <a:bodyPr/>
          <a:lstStyle/>
          <a:p>
            <a:pPr algn="just">
              <a:lnSpc>
                <a:spcPct val="150000"/>
              </a:lnSpc>
              <a:spcBef>
                <a:spcPct val="20000"/>
              </a:spcBef>
              <a:buFont typeface="Arial" charset="0"/>
              <a:buNone/>
            </a:pPr>
            <a:r>
              <a:rPr lang="en-US" sz="3200" b="1">
                <a:solidFill>
                  <a:srgbClr val="0000FF"/>
                </a:solidFill>
                <a:latin typeface="Times New Roman" pitchFamily="18" charset="0"/>
                <a:cs typeface="Times New Roman" pitchFamily="18" charset="0"/>
              </a:rPr>
              <a:t>- Đồi là dạng địa hình nhô cao, có đỉnh tròn, sườn thoải.</a:t>
            </a:r>
            <a:r>
              <a:rPr lang="en-US" sz="3200" b="1" i="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Độ cao tương đối thường không quá 200m.</a:t>
            </a:r>
            <a:endParaRPr lang="en-US" sz="3200" b="1" i="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99332"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76200" y="1905000"/>
            <a:ext cx="2743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5-Cao nguyên:</a:t>
            </a:r>
            <a:endParaRPr lang="en-US">
              <a:solidFill>
                <a:srgbClr val="990033"/>
              </a:solidFill>
            </a:endParaRPr>
          </a:p>
        </p:txBody>
      </p:sp>
      <p:sp>
        <p:nvSpPr>
          <p:cNvPr id="99334" name="AutoShape 6"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9335" name="AutoShape 7" descr="300px-RuongbacthangvanuidaDongVa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 name="Rectangle 18"/>
          <p:cNvSpPr>
            <a:spLocks noChangeArrowheads="1"/>
          </p:cNvSpPr>
          <p:nvPr/>
        </p:nvSpPr>
        <p:spPr bwMode="auto">
          <a:xfrm>
            <a:off x="76200" y="2286000"/>
            <a:ext cx="5791200" cy="685800"/>
          </a:xfrm>
          <a:prstGeom prst="rect">
            <a:avLst/>
          </a:prstGeom>
          <a:noFill/>
          <a:ln w="9525">
            <a:noFill/>
            <a:miter lim="800000"/>
            <a:headEnd/>
            <a:tailEnd/>
          </a:ln>
          <a:effectLst/>
        </p:spPr>
        <p:txBody>
          <a:bodyPr lIns="89145" tIns="44572" rIns="89145" bIns="44572" anchor="ctr"/>
          <a:lstStyle/>
          <a:p>
            <a:r>
              <a:rPr lang="en-US" sz="2700" b="1">
                <a:solidFill>
                  <a:srgbClr val="990033"/>
                </a:solidFill>
              </a:rPr>
              <a:t>6- Đồi</a:t>
            </a:r>
            <a:endParaRPr lang="en-US">
              <a:solidFill>
                <a:srgbClr val="990033"/>
              </a:solidFill>
            </a:endParaRPr>
          </a:p>
        </p:txBody>
      </p:sp>
      <p:sp>
        <p:nvSpPr>
          <p:cNvPr id="3" name="Content Placeholder 2"/>
          <p:cNvSpPr>
            <a:spLocks/>
          </p:cNvSpPr>
          <p:nvPr/>
        </p:nvSpPr>
        <p:spPr bwMode="auto">
          <a:xfrm>
            <a:off x="0" y="2590800"/>
            <a:ext cx="8458200" cy="2209800"/>
          </a:xfrm>
          <a:prstGeom prst="rect">
            <a:avLst/>
          </a:prstGeom>
          <a:noFill/>
          <a:ln w="9525">
            <a:noFill/>
            <a:miter lim="800000"/>
            <a:headEnd/>
            <a:tailEnd/>
          </a:ln>
        </p:spPr>
        <p:txBody>
          <a:bodyPr/>
          <a:lstStyle/>
          <a:p>
            <a:pPr algn="just">
              <a:lnSpc>
                <a:spcPct val="150000"/>
              </a:lnSpc>
              <a:spcBef>
                <a:spcPct val="20000"/>
              </a:spcBef>
              <a:buFont typeface="Arial" charset="0"/>
              <a:buNone/>
            </a:pPr>
            <a:r>
              <a:rPr lang="en-US" sz="3200" b="1">
                <a:solidFill>
                  <a:srgbClr val="0000FF"/>
                </a:solidFill>
                <a:latin typeface="Times New Roman" pitchFamily="18" charset="0"/>
                <a:cs typeface="Times New Roman" pitchFamily="18" charset="0"/>
              </a:rPr>
              <a:t>- Đồi là dạng địa hình nhô cao, có đỉnh tròn, sườn thoải.</a:t>
            </a:r>
            <a:r>
              <a:rPr lang="en-US" sz="3200" b="1" i="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Độ cao tương đối thường không quá 200m.</a:t>
            </a:r>
            <a:endParaRPr lang="en-US" sz="3200" b="1" i="1">
              <a:solidFill>
                <a:srgbClr val="0000FF"/>
              </a:solidFill>
              <a:latin typeface="Times New Roman" pitchFamily="18" charset="0"/>
              <a:cs typeface="Times New Roman" pitchFamily="18" charset="0"/>
            </a:endParaRPr>
          </a:p>
        </p:txBody>
      </p:sp>
      <p:sp>
        <p:nvSpPr>
          <p:cNvPr id="5" name="Content Placeholder 2"/>
          <p:cNvSpPr>
            <a:spLocks/>
          </p:cNvSpPr>
          <p:nvPr/>
        </p:nvSpPr>
        <p:spPr bwMode="auto">
          <a:xfrm>
            <a:off x="0" y="4724400"/>
            <a:ext cx="8458200" cy="2209800"/>
          </a:xfrm>
          <a:prstGeom prst="rect">
            <a:avLst/>
          </a:prstGeom>
          <a:noFill/>
          <a:ln w="9525">
            <a:noFill/>
            <a:miter lim="800000"/>
            <a:headEnd/>
            <a:tailEnd/>
          </a:ln>
        </p:spPr>
        <p:txBody>
          <a:bodyPr/>
          <a:lstStyle/>
          <a:p>
            <a:pPr algn="just">
              <a:lnSpc>
                <a:spcPct val="150000"/>
              </a:lnSpc>
              <a:spcBef>
                <a:spcPct val="20000"/>
              </a:spcBef>
              <a:buFont typeface="Arial" charset="0"/>
              <a:buNone/>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Đồi là nơi thuận lợi cho việc tr</a:t>
            </a:r>
            <a:r>
              <a:rPr lang="en-US" sz="3200" b="1">
                <a:solidFill>
                  <a:srgbClr val="0000FF"/>
                </a:solidFill>
                <a:latin typeface="Times New Roman" pitchFamily="18" charset="0"/>
                <a:cs typeface="Times New Roman" pitchFamily="18" charset="0"/>
              </a:rPr>
              <a:t>ồ</a:t>
            </a:r>
            <a:r>
              <a:rPr lang="vi-VN" sz="3200" b="1">
                <a:solidFill>
                  <a:srgbClr val="0000FF"/>
                </a:solidFill>
                <a:latin typeface="Times New Roman" pitchFamily="18" charset="0"/>
                <a:cs typeface="Times New Roman" pitchFamily="18" charset="0"/>
              </a:rPr>
              <a:t>ng các loại cây lương thực và cây công nghiệp</a:t>
            </a:r>
            <a:r>
              <a:rPr lang="en-US" sz="3200" b="1">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p:cNvSpPr txBox="1">
            <a:spLocks noChangeArrowheads="1"/>
          </p:cNvSpPr>
          <p:nvPr/>
        </p:nvSpPr>
        <p:spPr bwMode="auto">
          <a:xfrm>
            <a:off x="1219200" y="157163"/>
            <a:ext cx="2667000" cy="614362"/>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4. Luyện tập:</a:t>
            </a:r>
          </a:p>
        </p:txBody>
      </p:sp>
      <p:sp>
        <p:nvSpPr>
          <p:cNvPr id="2" name="TextBox 1"/>
          <p:cNvSpPr txBox="1"/>
          <p:nvPr/>
        </p:nvSpPr>
        <p:spPr>
          <a:xfrm>
            <a:off x="1493838" y="2133600"/>
            <a:ext cx="6294437" cy="1262063"/>
          </a:xfrm>
          <a:prstGeom prst="rect">
            <a:avLst/>
          </a:prstGeom>
          <a:noFill/>
        </p:spPr>
        <p:txBody>
          <a:bodyPr wrap="none">
            <a:spAutoFit/>
          </a:bodyPr>
          <a:lstStyle/>
          <a:p>
            <a:pPr algn="ctr" fontAlgn="auto">
              <a:spcBef>
                <a:spcPts val="0"/>
              </a:spcBef>
              <a:spcAft>
                <a:spcPts val="0"/>
              </a:spcAft>
              <a:defRPr/>
            </a:pP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Mời</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các</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em</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tham</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gia</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trò</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chơi</a:t>
            </a:r>
            <a:endPar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endParaRPr>
          </a:p>
          <a:p>
            <a:pPr algn="ctr" fontAlgn="auto">
              <a:spcBef>
                <a:spcPts val="0"/>
              </a:spcBef>
              <a:spcAft>
                <a:spcPts val="0"/>
              </a:spcAft>
              <a:defRPr/>
            </a:pP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Ai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là</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triệu</a:t>
            </a:r>
            <a:r>
              <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n-US" sz="3800" b="1" dirty="0" err="1">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phú</a:t>
            </a:r>
            <a:endParaRPr lang="en-US" sz="3800" b="1" dirty="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a:hlinkClick r:id="rId5" action="ppaction://hlinkfile"/>
          </p:cNvPr>
          <p:cNvPicPr>
            <a:picLocks noChangeAspect="1"/>
          </p:cNvPicPr>
          <p:nvPr/>
        </p:nvPicPr>
        <p:blipFill>
          <a:blip r:embed="rId6"/>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1. </a:t>
            </a:r>
            <a:r>
              <a:rPr lang="en-US" sz="2000" b="1" dirty="0" err="1">
                <a:solidFill>
                  <a:schemeClr val="tx1"/>
                </a:solidFill>
                <a:latin typeface="Times New Roman" pitchFamily="18" charset="0"/>
                <a:cs typeface="Times New Roman" pitchFamily="18" charset="0"/>
              </a:rPr>
              <a:t>Đỉnh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nhất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nước</a:t>
            </a:r>
            <a:r>
              <a:rPr lang="en-US" sz="2000" b="1" dirty="0">
                <a:solidFill>
                  <a:schemeClr val="tx1"/>
                </a:solidFill>
                <a:latin typeface="Times New Roman" pitchFamily="18" charset="0"/>
                <a:cs typeface="Times New Roman" pitchFamily="18" charset="0"/>
              </a:rPr>
              <a:t> ta </a:t>
            </a:r>
            <a:r>
              <a:rPr lang="en-US" sz="2000" b="1" dirty="0" err="1">
                <a:solidFill>
                  <a:schemeClr val="tx1"/>
                </a:solidFill>
                <a:latin typeface="Times New Roman" pitchFamily="18" charset="0"/>
                <a:cs typeface="Times New Roman" pitchFamily="18" charset="0"/>
              </a:rPr>
              <a:t>là</a:t>
            </a:r>
            <a:endParaRPr lang="en-US" sz="2000" b="1" dirty="0">
              <a:solidFill>
                <a:schemeClr val="tx1"/>
              </a:solidFill>
              <a:latin typeface="Times New Roman" pitchFamily="18" charset="0"/>
              <a:cs typeface="Times New Roman" pitchFamily="18" charset="0"/>
            </a:endParaRPr>
          </a:p>
        </p:txBody>
      </p:sp>
      <p:sp>
        <p:nvSpPr>
          <p:cNvPr id="68" name="Flowchart: Preparation 67"/>
          <p:cNvSpPr/>
          <p:nvPr/>
        </p:nvSpPr>
        <p:spPr>
          <a:xfrm>
            <a:off x="1066799" y="4678868"/>
            <a:ext cx="3461463" cy="41148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Ngọc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Linh</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4528261" y="4678868"/>
            <a:ext cx="3502927" cy="41148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Phan</a:t>
            </a:r>
            <a:r>
              <a:rPr lang="en-US" sz="2000" b="1" dirty="0">
                <a:solidFill>
                  <a:schemeClr val="tx1"/>
                </a:solidFill>
                <a:latin typeface="Times New Roman" pitchFamily="18" charset="0"/>
                <a:cs typeface="Times New Roman" pitchFamily="18" charset="0"/>
              </a:rPr>
              <a:t>-xi-</a:t>
            </a:r>
            <a:r>
              <a:rPr lang="en-US" sz="2000" b="1" dirty="0" err="1">
                <a:solidFill>
                  <a:schemeClr val="tx1"/>
                </a:solidFill>
                <a:latin typeface="Times New Roman" pitchFamily="18" charset="0"/>
                <a:cs typeface="Times New Roman" pitchFamily="18" charset="0"/>
              </a:rPr>
              <a:t>păng</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1066799" y="5196558"/>
            <a:ext cx="3461463" cy="41148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Cà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Đam</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4528260" y="5207360"/>
            <a:ext cx="3502927" cy="41148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Tây</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Côn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Lĩnh</a:t>
            </a:r>
            <a:endParaRPr lang="en-US" sz="2000" b="1" dirty="0">
              <a:solidFill>
                <a:schemeClr val="tx1"/>
              </a:solidFill>
              <a:latin typeface="Times New Roman" pitchFamily="18" charset="0"/>
              <a:cs typeface="Times New Roman" pitchFamily="18" charset="0"/>
            </a:endParaRPr>
          </a:p>
        </p:txBody>
      </p:sp>
      <p:sp>
        <p:nvSpPr>
          <p:cNvPr id="72" name="Oval 71"/>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8"/>
                    </p:tgtEl>
                  </p:cond>
                </p:stCondLst>
                <p:endSync evt="end" delay="0">
                  <p:rtn val="all"/>
                </p:endSync>
                <p:childTnLst>
                  <p:par>
                    <p:cTn id="26" fill="hold">
                      <p:stCondLst>
                        <p:cond delay="0"/>
                      </p:stCondLst>
                      <p:childTnLst>
                        <p:par>
                          <p:cTn id="27" fill="hold">
                            <p:stCondLst>
                              <p:cond delay="0"/>
                            </p:stCondLst>
                            <p:childTnLst>
                              <p:par>
                                <p:cTn id="28" presetID="1" presetClass="emph" presetSubtype="10" fill="hold" nodeType="clickEffect">
                                  <p:stCondLst>
                                    <p:cond delay="0"/>
                                  </p:stCondLst>
                                  <p:childTnLst>
                                    <p:animClr clrSpc="hsl" dir="ccw">
                                      <p:cBhvr>
                                        <p:cTn id="29" dur="500" fill="hold"/>
                                        <p:tgtEl>
                                          <p:spTgt spid="68"/>
                                        </p:tgtEl>
                                        <p:attrNameLst>
                                          <p:attrName>fillcolor</p:attrName>
                                        </p:attrNameLst>
                                      </p:cBhvr>
                                      <p:to>
                                        <a:srgbClr val="009900"/>
                                      </p:to>
                                    </p:animClr>
                                    <p:set>
                                      <p:cBhvr>
                                        <p:cTn id="30" dur="500" fill="hold"/>
                                        <p:tgtEl>
                                          <p:spTgt spid="68"/>
                                        </p:tgtEl>
                                        <p:attrNameLst>
                                          <p:attrName>fill.type</p:attrName>
                                        </p:attrNameLst>
                                      </p:cBhvr>
                                      <p:to>
                                        <p:strVal val="solid"/>
                                      </p:to>
                                    </p:set>
                                    <p:set>
                                      <p:cBhvr>
                                        <p:cTn id="31" dur="500" fill="hold"/>
                                        <p:tgtEl>
                                          <p:spTgt spid="6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68"/>
                  </p:tgtEl>
                </p:cond>
              </p:nextCondLst>
            </p:seq>
            <p:seq concurrent="1" nextAc="seek">
              <p:cTn id="32" restart="whenNotActive" fill="hold" evtFilter="cancelBubble" nodeType="interactiveSeq">
                <p:stCondLst>
                  <p:cond evt="onClick" delay="0">
                    <p:tgtEl>
                      <p:spTgt spid="70"/>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70"/>
                                        </p:tgtEl>
                                        <p:attrNameLst>
                                          <p:attrName>fillcolor</p:attrName>
                                        </p:attrNameLst>
                                      </p:cBhvr>
                                      <p:to>
                                        <a:srgbClr val="009900"/>
                                      </p:to>
                                    </p:animClr>
                                    <p:set>
                                      <p:cBhvr>
                                        <p:cTn id="37" dur="500" fill="hold"/>
                                        <p:tgtEl>
                                          <p:spTgt spid="70"/>
                                        </p:tgtEl>
                                        <p:attrNameLst>
                                          <p:attrName>fill.type</p:attrName>
                                        </p:attrNameLst>
                                      </p:cBhvr>
                                      <p:to>
                                        <p:strVal val="solid"/>
                                      </p:to>
                                    </p:set>
                                    <p:set>
                                      <p:cBhvr>
                                        <p:cTn id="38" dur="500" fill="hold"/>
                                        <p:tgtEl>
                                          <p:spTgt spid="7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70"/>
                  </p:tgtEl>
                </p:cond>
              </p:nextCondLst>
            </p:seq>
            <p:seq concurrent="1" nextAc="seek">
              <p:cTn id="39" restart="whenNotActive" fill="hold" evtFilter="cancelBubble" nodeType="interactiveSeq">
                <p:stCondLst>
                  <p:cond evt="onClick" delay="0">
                    <p:tgtEl>
                      <p:spTgt spid="73"/>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3"/>
                                        </p:tgtEl>
                                        <p:attrNameLst>
                                          <p:attrName>fillcolor</p:attrName>
                                        </p:attrNameLst>
                                      </p:cBhvr>
                                      <p:to>
                                        <a:srgbClr val="009900"/>
                                      </p:to>
                                    </p:animClr>
                                    <p:set>
                                      <p:cBhvr>
                                        <p:cTn id="44" dur="500" fill="hold"/>
                                        <p:tgtEl>
                                          <p:spTgt spid="73"/>
                                        </p:tgtEl>
                                        <p:attrNameLst>
                                          <p:attrName>fill.type</p:attrName>
                                        </p:attrNameLst>
                                      </p:cBhvr>
                                      <p:to>
                                        <p:strVal val="solid"/>
                                      </p:to>
                                    </p:set>
                                    <p:set>
                                      <p:cBhvr>
                                        <p:cTn id="45" dur="500" fill="hold"/>
                                        <p:tgtEl>
                                          <p:spTgt spid="7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73"/>
                  </p:tgtEl>
                </p:cond>
              </p:nextCondLst>
            </p:seq>
            <p:seq concurrent="1" nextAc="seek">
              <p:cTn id="46" restart="whenNotActive" fill="hold" evtFilter="cancelBubble" nodeType="interactiveSeq">
                <p:stCondLst>
                  <p:cond evt="onClick" delay="0">
                    <p:tgtEl>
                      <p:spTgt spid="74"/>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4"/>
                                        </p:tgtEl>
                                        <p:attrNameLst>
                                          <p:attrName>fillcolor</p:attrName>
                                        </p:attrNameLst>
                                      </p:cBhvr>
                                      <p:to>
                                        <a:srgbClr val="009900"/>
                                      </p:to>
                                    </p:animClr>
                                    <p:set>
                                      <p:cBhvr>
                                        <p:cTn id="51" dur="500" fill="hold"/>
                                        <p:tgtEl>
                                          <p:spTgt spid="74"/>
                                        </p:tgtEl>
                                        <p:attrNameLst>
                                          <p:attrName>fill.type</p:attrName>
                                        </p:attrNameLst>
                                      </p:cBhvr>
                                      <p:to>
                                        <p:strVal val="solid"/>
                                      </p:to>
                                    </p:set>
                                    <p:set>
                                      <p:cBhvr>
                                        <p:cTn id="52" dur="500" fill="hold"/>
                                        <p:tgtEl>
                                          <p:spTgt spid="74"/>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74"/>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8" presetClass="emph" presetSubtype="0" fill="hold" grpId="0" nodeType="clickEffect">
                                  <p:stCondLst>
                                    <p:cond delay="0"/>
                                  </p:stCondLst>
                                  <p:childTnLst>
                                    <p:animRot by="21600000">
                                      <p:cBhvr>
                                        <p:cTn id="5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6" repeatCount="5000" fill="hold" nodeType="clickEffect">
                                  <p:stCondLst>
                                    <p:cond delay="0"/>
                                  </p:stCondLst>
                                  <p:childTnLst>
                                    <p:animClr clrSpc="hsl" dir="cw">
                                      <p:cBhvr>
                                        <p:cTn id="62" dur="500" fill="hold"/>
                                        <p:tgtEl>
                                          <p:spTgt spid="70"/>
                                        </p:tgtEl>
                                        <p:attrNameLst>
                                          <p:attrName>fillcolor</p:attrName>
                                        </p:attrNameLst>
                                      </p:cBhvr>
                                      <p:to>
                                        <a:srgbClr val="FF0000"/>
                                      </p:to>
                                    </p:animClr>
                                    <p:set>
                                      <p:cBhvr>
                                        <p:cTn id="63" dur="500" fill="hold"/>
                                        <p:tgtEl>
                                          <p:spTgt spid="70"/>
                                        </p:tgtEl>
                                        <p:attrNameLst>
                                          <p:attrName>fill.type</p:attrName>
                                        </p:attrNameLst>
                                      </p:cBhvr>
                                      <p:to>
                                        <p:strVal val="solid"/>
                                      </p:to>
                                    </p:set>
                                    <p:set>
                                      <p:cBhvr>
                                        <p:cTn id="64" dur="500" fill="hold"/>
                                        <p:tgtEl>
                                          <p:spTgt spid="70"/>
                                        </p:tgtEl>
                                        <p:attrNameLst>
                                          <p:attrName>fill.on</p:attrName>
                                        </p:attrNameLst>
                                      </p:cBhvr>
                                      <p:to>
                                        <p:strVal val="true"/>
                                      </p:to>
                                    </p:set>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304800" y="3805241"/>
            <a:ext cx="85344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2. </a:t>
            </a:r>
            <a:r>
              <a:rPr lang="en-US" sz="2000" b="1" dirty="0" err="1">
                <a:solidFill>
                  <a:schemeClr val="tx1"/>
                </a:solidFill>
                <a:latin typeface="Times New Roman" pitchFamily="18" charset="0"/>
                <a:cs typeface="Times New Roman" pitchFamily="18" charset="0"/>
              </a:rPr>
              <a:t>Độ</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tuyệt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đối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được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tính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điểm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điểm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4634345" y="4678868"/>
            <a:ext cx="3690062" cy="7313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Từ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sườn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đỉnh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1002687" y="4678868"/>
            <a:ext cx="3655327" cy="7313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Từ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mực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nước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biển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đỉnh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955145" y="5575326"/>
            <a:ext cx="3667448" cy="74268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Từ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chân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gần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đỉnh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4634345" y="5578378"/>
            <a:ext cx="3595255" cy="7396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Từ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mực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nước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biển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sườn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núi</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a:hlinkClick r:id="rId12" action="ppaction://hlinkfile"/>
          </p:cNvPr>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457200" y="3581401"/>
            <a:ext cx="8229600" cy="874024"/>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3.Địa </a:t>
            </a:r>
            <a:r>
              <a:rPr lang="en-US" sz="2000" b="1" dirty="0" err="1">
                <a:solidFill>
                  <a:schemeClr val="tx1"/>
                </a:solidFill>
                <a:latin typeface="Times New Roman" pitchFamily="18" charset="0"/>
                <a:cs typeface="Times New Roman" pitchFamily="18" charset="0"/>
              </a:rPr>
              <a:t>hình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cacxtơ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loại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địa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đặc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biệt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vùng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1066801" y="4678868"/>
            <a:ext cx="3461462" cy="51769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4588128" y="5321249"/>
            <a:ext cx="3807727" cy="51844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vôi</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4574273" y="4678868"/>
            <a:ext cx="3807727" cy="51769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biển</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1110539" y="5334000"/>
            <a:ext cx="3461461" cy="51844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núi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lửa</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18" name="Oval 17"/>
          <p:cNvSpPr/>
          <p:nvPr/>
        </p:nvSpPr>
        <p:spPr bwMode="auto">
          <a:xfrm>
            <a:off x="4255212"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slide(fromRight)">
                                      <p:cBhvr>
                                        <p:cTn id="20" dur="500"/>
                                        <p:tgtEl>
                                          <p:spTgt spid="74"/>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slide(fromLeft)">
                                      <p:cBhvr>
                                        <p:cTn id="24" dur="500"/>
                                        <p:tgtEl>
                                          <p:spTgt spid="70"/>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4. </a:t>
            </a: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nhiêu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nhân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thành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nguyên</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1066799" y="4701768"/>
            <a:ext cx="3461463" cy="6322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4</a:t>
            </a:r>
          </a:p>
        </p:txBody>
      </p:sp>
      <p:sp>
        <p:nvSpPr>
          <p:cNvPr id="70" name="Flowchart: Preparation 69"/>
          <p:cNvSpPr/>
          <p:nvPr/>
        </p:nvSpPr>
        <p:spPr>
          <a:xfrm>
            <a:off x="1066799" y="5578377"/>
            <a:ext cx="3546765" cy="6307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2</a:t>
            </a:r>
          </a:p>
        </p:txBody>
      </p:sp>
      <p:sp>
        <p:nvSpPr>
          <p:cNvPr id="73" name="Flowchart: Preparation 72"/>
          <p:cNvSpPr/>
          <p:nvPr/>
        </p:nvSpPr>
        <p:spPr>
          <a:xfrm>
            <a:off x="4558358" y="4701768"/>
            <a:ext cx="3461463" cy="6093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3</a:t>
            </a:r>
          </a:p>
        </p:txBody>
      </p:sp>
      <p:sp>
        <p:nvSpPr>
          <p:cNvPr id="74" name="Flowchart: Preparation 73"/>
          <p:cNvSpPr/>
          <p:nvPr/>
        </p:nvSpPr>
        <p:spPr>
          <a:xfrm>
            <a:off x="4634346" y="5578378"/>
            <a:ext cx="3385476" cy="606279"/>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1</a:t>
            </a: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pPr eaLnBrk="1" hangingPunct="1"/>
            <a:endParaRPr lang="en-US" smtClean="0"/>
          </a:p>
        </p:txBody>
      </p:sp>
      <p:pic>
        <p:nvPicPr>
          <p:cNvPr id="1026" name="Picture 2" descr="F:\tin + tanh\giáo án thi\bài 14\articles_1428831359_0d60bde994cb15c5c53abdde5134693f.jpg"/>
          <p:cNvPicPr>
            <a:picLocks noChangeAspect="1" noChangeArrowheads="1"/>
          </p:cNvPicPr>
          <p:nvPr/>
        </p:nvPicPr>
        <p:blipFill>
          <a:blip r:embed="rId3"/>
          <a:srcRect t="20709" r="9770" b="8638"/>
          <a:stretch>
            <a:fillRect/>
          </a:stretch>
        </p:blipFill>
        <p:spPr bwMode="auto">
          <a:xfrm>
            <a:off x="0" y="0"/>
            <a:ext cx="9144000" cy="6858000"/>
          </a:xfrm>
          <a:prstGeom prst="rect">
            <a:avLst/>
          </a:prstGeom>
          <a:noFill/>
          <a:ln w="9525">
            <a:noFill/>
            <a:miter lim="800000"/>
            <a:headEnd/>
            <a:tailEnd/>
          </a:ln>
        </p:spPr>
      </p:pic>
      <p:grpSp>
        <p:nvGrpSpPr>
          <p:cNvPr id="14" name="Group 13"/>
          <p:cNvGrpSpPr>
            <a:grpSpLocks/>
          </p:cNvGrpSpPr>
          <p:nvPr/>
        </p:nvGrpSpPr>
        <p:grpSpPr bwMode="auto">
          <a:xfrm>
            <a:off x="2987675" y="1676400"/>
            <a:ext cx="1339850" cy="762000"/>
            <a:chOff x="3429000" y="1828800"/>
            <a:chExt cx="1340432" cy="762000"/>
          </a:xfrm>
        </p:grpSpPr>
        <p:sp>
          <p:nvSpPr>
            <p:cNvPr id="6" name="TextBox 5"/>
            <p:cNvSpPr txBox="1"/>
            <p:nvPr/>
          </p:nvSpPr>
          <p:spPr>
            <a:xfrm>
              <a:off x="3429000" y="1828800"/>
              <a:ext cx="1340432" cy="46196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err="1">
                  <a:solidFill>
                    <a:srgbClr val="FF0000"/>
                  </a:solidFill>
                  <a:latin typeface="Times New Roman" pitchFamily="18" charset="0"/>
                  <a:cs typeface="Times New Roman" pitchFamily="18" charset="0"/>
                </a:rPr>
                <a:t>Đỉnh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núi</a:t>
              </a:r>
              <a:endParaRPr lang="en-US" sz="2400" b="1" dirty="0">
                <a:solidFill>
                  <a:srgbClr val="FF0000"/>
                </a:solidFill>
                <a:latin typeface="Times New Roman" pitchFamily="18" charset="0"/>
                <a:cs typeface="Times New Roman" pitchFamily="18" charset="0"/>
              </a:endParaRPr>
            </a:p>
          </p:txBody>
        </p:sp>
        <p:cxnSp>
          <p:nvCxnSpPr>
            <p:cNvPr id="9" name="Straight Arrow Connector 8"/>
            <p:cNvCxnSpPr>
              <a:stCxn id="6" idx="2"/>
            </p:cNvCxnSpPr>
            <p:nvPr/>
          </p:nvCxnSpPr>
          <p:spPr>
            <a:xfrm flipH="1">
              <a:off x="3657699" y="2290763"/>
              <a:ext cx="441517" cy="30003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15" name="Group 14"/>
          <p:cNvGrpSpPr>
            <a:grpSpLocks/>
          </p:cNvGrpSpPr>
          <p:nvPr/>
        </p:nvGrpSpPr>
        <p:grpSpPr bwMode="auto">
          <a:xfrm>
            <a:off x="4953000" y="2641600"/>
            <a:ext cx="1387475" cy="700088"/>
            <a:chOff x="5105400" y="2880341"/>
            <a:chExt cx="1386918" cy="701059"/>
          </a:xfrm>
        </p:grpSpPr>
        <p:sp>
          <p:nvSpPr>
            <p:cNvPr id="7" name="TextBox 6"/>
            <p:cNvSpPr txBox="1"/>
            <p:nvPr/>
          </p:nvSpPr>
          <p:spPr>
            <a:xfrm>
              <a:off x="5105400" y="2880341"/>
              <a:ext cx="1386918" cy="46101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err="1">
                  <a:solidFill>
                    <a:srgbClr val="FF0000"/>
                  </a:solidFill>
                  <a:latin typeface="Times New Roman" pitchFamily="18" charset="0"/>
                  <a:cs typeface="Times New Roman" pitchFamily="18" charset="0"/>
                </a:rPr>
                <a:t>Sườn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núi</a:t>
              </a:r>
              <a:endParaRPr lang="en-US" sz="2400" b="1" dirty="0">
                <a:solidFill>
                  <a:srgbClr val="FF0000"/>
                </a:solidFill>
                <a:latin typeface="Times New Roman" pitchFamily="18" charset="0"/>
                <a:cs typeface="Times New Roman" pitchFamily="18" charset="0"/>
              </a:endParaRPr>
            </a:p>
          </p:txBody>
        </p:sp>
        <p:cxnSp>
          <p:nvCxnSpPr>
            <p:cNvPr id="11" name="Straight Arrow Connector 10"/>
            <p:cNvCxnSpPr>
              <a:stCxn id="7" idx="2"/>
            </p:cNvCxnSpPr>
            <p:nvPr/>
          </p:nvCxnSpPr>
          <p:spPr>
            <a:xfrm flipH="1">
              <a:off x="5105400" y="3341355"/>
              <a:ext cx="693459" cy="24004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16" name="Group 15"/>
          <p:cNvGrpSpPr>
            <a:grpSpLocks/>
          </p:cNvGrpSpPr>
          <p:nvPr/>
        </p:nvGrpSpPr>
        <p:grpSpPr bwMode="auto">
          <a:xfrm>
            <a:off x="6716713" y="4495800"/>
            <a:ext cx="1943100" cy="461963"/>
            <a:chOff x="6716486" y="4495800"/>
            <a:chExt cx="1942760" cy="461665"/>
          </a:xfrm>
        </p:grpSpPr>
        <p:sp>
          <p:nvSpPr>
            <p:cNvPr id="8" name="TextBox 7"/>
            <p:cNvSpPr txBox="1"/>
            <p:nvPr/>
          </p:nvSpPr>
          <p:spPr>
            <a:xfrm>
              <a:off x="7249793" y="4495800"/>
              <a:ext cx="1409453"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núi</a:t>
              </a:r>
              <a:endParaRPr lang="en-US" sz="2400" b="1" dirty="0">
                <a:solidFill>
                  <a:srgbClr val="FF0000"/>
                </a:solidFill>
                <a:latin typeface="Times New Roman" pitchFamily="18" charset="0"/>
                <a:cs typeface="Times New Roman" pitchFamily="18" charset="0"/>
              </a:endParaRPr>
            </a:p>
          </p:txBody>
        </p:sp>
        <p:cxnSp>
          <p:nvCxnSpPr>
            <p:cNvPr id="13" name="Straight Arrow Connector 12"/>
            <p:cNvCxnSpPr>
              <a:stCxn id="8" idx="1"/>
            </p:cNvCxnSpPr>
            <p:nvPr/>
          </p:nvCxnSpPr>
          <p:spPr>
            <a:xfrm flipH="1">
              <a:off x="6716486" y="4727425"/>
              <a:ext cx="533307"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27654" name="Rectangle 16"/>
          <p:cNvSpPr>
            <a:spLocks noChangeArrowheads="1"/>
          </p:cNvSpPr>
          <p:nvPr/>
        </p:nvSpPr>
        <p:spPr bwMode="auto">
          <a:xfrm>
            <a:off x="0" y="0"/>
            <a:ext cx="9144000" cy="822325"/>
          </a:xfrm>
          <a:prstGeom prst="rect">
            <a:avLst/>
          </a:prstGeom>
          <a:noFill/>
          <a:ln w="9525">
            <a:noFill/>
            <a:miter lim="800000"/>
            <a:headEnd/>
            <a:tailEnd/>
          </a:ln>
        </p:spPr>
        <p:txBody>
          <a:bodyPr>
            <a:spAutoFit/>
          </a:bodyPr>
          <a:lstStyle/>
          <a:p>
            <a:r>
              <a:rPr lang="en-US" sz="2400">
                <a:latin typeface="Calibri" pitchFamily="34" charset="0"/>
              </a:rPr>
              <a:t> Em hãy cho  biết địa hình núi gồm mấy bộ phận? Kể tên các bộ phận của địa hình núi?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5. </a:t>
            </a:r>
            <a:r>
              <a:rPr lang="en-US" sz="2000" b="1" dirty="0" err="1">
                <a:solidFill>
                  <a:schemeClr val="tx1"/>
                </a:solidFill>
                <a:latin typeface="Times New Roman" pitchFamily="18" charset="0"/>
                <a:cs typeface="Times New Roman" pitchFamily="18" charset="0"/>
              </a:rPr>
              <a:t>Độ</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tuyệt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đối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nhiêu</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4634346" y="4788832"/>
            <a:ext cx="3461463" cy="6322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400m-600m</a:t>
            </a:r>
          </a:p>
        </p:txBody>
      </p:sp>
      <p:sp>
        <p:nvSpPr>
          <p:cNvPr id="70" name="Flowchart: Preparation 69"/>
          <p:cNvSpPr/>
          <p:nvPr/>
        </p:nvSpPr>
        <p:spPr>
          <a:xfrm>
            <a:off x="1094508" y="4780700"/>
            <a:ext cx="3546765" cy="6307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dưới</a:t>
            </a:r>
            <a:r>
              <a:rPr lang="en-US" sz="2000" b="1" dirty="0">
                <a:solidFill>
                  <a:schemeClr val="tx1"/>
                </a:solidFill>
                <a:latin typeface="Times New Roman" pitchFamily="18" charset="0"/>
                <a:cs typeface="Times New Roman" pitchFamily="18" charset="0"/>
              </a:rPr>
              <a:t> 200m</a:t>
            </a:r>
          </a:p>
        </p:txBody>
      </p:sp>
      <p:sp>
        <p:nvSpPr>
          <p:cNvPr id="73" name="Flowchart: Preparation 72"/>
          <p:cNvSpPr/>
          <p:nvPr/>
        </p:nvSpPr>
        <p:spPr>
          <a:xfrm>
            <a:off x="1179810" y="5583187"/>
            <a:ext cx="3461463" cy="6093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500m</a:t>
            </a:r>
          </a:p>
        </p:txBody>
      </p:sp>
      <p:sp>
        <p:nvSpPr>
          <p:cNvPr id="74" name="Flowchart: Preparation 73"/>
          <p:cNvSpPr/>
          <p:nvPr/>
        </p:nvSpPr>
        <p:spPr>
          <a:xfrm>
            <a:off x="4634346" y="5578378"/>
            <a:ext cx="3385476" cy="606279"/>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300m</a:t>
            </a: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6.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diện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tích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lớn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nhất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nước</a:t>
            </a:r>
            <a:r>
              <a:rPr lang="en-US" sz="2000" b="1" dirty="0">
                <a:solidFill>
                  <a:schemeClr val="tx1"/>
                </a:solidFill>
                <a:latin typeface="Times New Roman" pitchFamily="18" charset="0"/>
                <a:cs typeface="Times New Roman" pitchFamily="18" charset="0"/>
              </a:rPr>
              <a:t> ta?</a:t>
            </a:r>
          </a:p>
        </p:txBody>
      </p:sp>
      <p:sp>
        <p:nvSpPr>
          <p:cNvPr id="68" name="Flowchart: Preparation 67"/>
          <p:cNvSpPr/>
          <p:nvPr/>
        </p:nvSpPr>
        <p:spPr>
          <a:xfrm>
            <a:off x="914401" y="4678868"/>
            <a:ext cx="3613861" cy="6551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Hồng</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4602631" y="5619102"/>
            <a:ext cx="3807727" cy="6551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Cửu</a:t>
            </a:r>
            <a:r>
              <a:rPr lang="en-US" sz="2000" b="1" dirty="0">
                <a:solidFill>
                  <a:schemeClr val="tx1"/>
                </a:solidFill>
                <a:latin typeface="Times New Roman" pitchFamily="18" charset="0"/>
                <a:cs typeface="Times New Roman" pitchFamily="18" charset="0"/>
              </a:rPr>
              <a:t> Long</a:t>
            </a:r>
          </a:p>
        </p:txBody>
      </p:sp>
      <p:sp>
        <p:nvSpPr>
          <p:cNvPr id="73" name="Flowchart: Preparation 72"/>
          <p:cNvSpPr/>
          <p:nvPr/>
        </p:nvSpPr>
        <p:spPr>
          <a:xfrm>
            <a:off x="914401" y="5575326"/>
            <a:ext cx="3667448" cy="74268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Thanh-Nghệ-Tĩnh</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4558358" y="4636618"/>
            <a:ext cx="3747655" cy="7396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Bình-Trị-Thiên</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381000" y="3805241"/>
            <a:ext cx="83820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7. </a:t>
            </a:r>
            <a:r>
              <a:rPr lang="en-US" sz="2000" b="1" dirty="0" err="1">
                <a:solidFill>
                  <a:schemeClr val="tx1"/>
                </a:solidFill>
                <a:latin typeface="Times New Roman" pitchFamily="18" charset="0"/>
                <a:cs typeface="Times New Roman" pitchFamily="18" charset="0"/>
              </a:rPr>
              <a:t>Quá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bồi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tụ</a:t>
            </a:r>
            <a:r>
              <a:rPr lang="en-US" sz="2000" b="1" dirty="0">
                <a:solidFill>
                  <a:schemeClr val="tx1"/>
                </a:solidFill>
                <a:latin typeface="Times New Roman" pitchFamily="18" charset="0"/>
                <a:cs typeface="Times New Roman" pitchFamily="18" charset="0"/>
              </a:rPr>
              <a:t> ở </a:t>
            </a:r>
            <a:r>
              <a:rPr lang="en-US" sz="2000" b="1" dirty="0" err="1">
                <a:solidFill>
                  <a:schemeClr val="tx1"/>
                </a:solidFill>
                <a:latin typeface="Times New Roman" pitchFamily="18" charset="0"/>
                <a:cs typeface="Times New Roman" pitchFamily="18" charset="0"/>
              </a:rPr>
              <a:t>hạ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lưu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các</a:t>
            </a:r>
            <a:r>
              <a:rPr lang="en-US" sz="2000" b="1" dirty="0">
                <a:solidFill>
                  <a:schemeClr val="tx1"/>
                </a:solidFill>
                <a:latin typeface="Times New Roman" pitchFamily="18" charset="0"/>
                <a:cs typeface="Times New Roman" pitchFamily="18" charset="0"/>
              </a:rPr>
              <a:t> con </a:t>
            </a:r>
            <a:r>
              <a:rPr lang="en-US" sz="2000" b="1" dirty="0" err="1">
                <a:solidFill>
                  <a:schemeClr val="tx1"/>
                </a:solidFill>
                <a:latin typeface="Times New Roman" pitchFamily="18" charset="0"/>
                <a:cs typeface="Times New Roman" pitchFamily="18" charset="0"/>
              </a:rPr>
              <a:t>sông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lớn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thường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thành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dạng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địa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4592994" y="5472137"/>
            <a:ext cx="4017606" cy="55588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biển</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495877" y="4675751"/>
            <a:ext cx="4105121" cy="6120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bằng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châu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thổ</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554394" y="5458433"/>
            <a:ext cx="4038600" cy="59176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en-US" sz="2000" b="1" dirty="0">
                <a:solidFill>
                  <a:schemeClr val="tx1"/>
                </a:solidFill>
                <a:latin typeface="Times New Roman" pitchFamily="18" charset="0"/>
                <a:cs typeface="Times New Roman" pitchFamily="18" charset="0"/>
              </a:rPr>
              <a:t>C: Cao </a:t>
            </a:r>
            <a:r>
              <a:rPr lang="en-US" sz="2000" b="1" dirty="0" err="1">
                <a:solidFill>
                  <a:schemeClr val="tx1"/>
                </a:solidFill>
                <a:latin typeface="Times New Roman" pitchFamily="18" charset="0"/>
                <a:cs typeface="Times New Roman" pitchFamily="18" charset="0"/>
              </a:rPr>
              <a:t>nguyên</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4600998" y="4703830"/>
            <a:ext cx="4009602" cy="55588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Bán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bình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nguyên</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9" name="Oval 78"/>
          <p:cNvSpPr/>
          <p:nvPr/>
        </p:nvSpPr>
        <p:spPr bwMode="auto">
          <a:xfrm>
            <a:off x="4321021"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7</a:t>
            </a:r>
            <a:endParaRPr lang="vi-VN" sz="16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Left)">
                                      <p:cBhvr>
                                        <p:cTn id="16" dur="500"/>
                                        <p:tgtEl>
                                          <p:spTgt spid="70"/>
                                        </p:tgtEl>
                                      </p:cBhvr>
                                    </p:animEffec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Righ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8. </a:t>
            </a:r>
            <a:r>
              <a:rPr lang="en-US" sz="2000" b="1" dirty="0" err="1">
                <a:solidFill>
                  <a:schemeClr val="tx1"/>
                </a:solidFill>
                <a:latin typeface="Times New Roman" pitchFamily="18" charset="0"/>
                <a:cs typeface="Times New Roman" pitchFamily="18" charset="0"/>
              </a:rPr>
              <a:t>Độ</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tuyệt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đối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nhiêu</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914400" y="5486400"/>
            <a:ext cx="3708035" cy="69825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vi-VN" sz="2000" b="1" dirty="0">
                <a:solidFill>
                  <a:schemeClr val="tx1"/>
                </a:solidFill>
                <a:cs typeface="Times New Roman" pitchFamily="18" charset="0"/>
              </a:rPr>
              <a:t>300</a:t>
            </a:r>
            <a:r>
              <a:rPr lang="en-US" sz="2000" b="1" dirty="0">
                <a:solidFill>
                  <a:schemeClr val="tx1"/>
                </a:solidFill>
                <a:latin typeface="Times New Roman" pitchFamily="18" charset="0"/>
                <a:cs typeface="Times New Roman" pitchFamily="18" charset="0"/>
              </a:rPr>
              <a:t>m</a:t>
            </a:r>
          </a:p>
        </p:txBody>
      </p:sp>
      <p:sp>
        <p:nvSpPr>
          <p:cNvPr id="70" name="Flowchart: Preparation 69"/>
          <p:cNvSpPr/>
          <p:nvPr/>
        </p:nvSpPr>
        <p:spPr>
          <a:xfrm>
            <a:off x="4581848" y="5486401"/>
            <a:ext cx="3807727" cy="69825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500m</a:t>
            </a:r>
          </a:p>
        </p:txBody>
      </p:sp>
      <p:sp>
        <p:nvSpPr>
          <p:cNvPr id="73" name="Flowchart: Preparation 72"/>
          <p:cNvSpPr/>
          <p:nvPr/>
        </p:nvSpPr>
        <p:spPr>
          <a:xfrm>
            <a:off x="914400" y="4628393"/>
            <a:ext cx="3667448" cy="74268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dưới</a:t>
            </a:r>
            <a:r>
              <a:rPr lang="en-US" sz="2000" b="1" dirty="0">
                <a:solidFill>
                  <a:schemeClr val="tx1"/>
                </a:solidFill>
                <a:latin typeface="Times New Roman" pitchFamily="18" charset="0"/>
                <a:cs typeface="Times New Roman" pitchFamily="18" charset="0"/>
              </a:rPr>
              <a:t> 500m</a:t>
            </a:r>
          </a:p>
        </p:txBody>
      </p:sp>
      <p:sp>
        <p:nvSpPr>
          <p:cNvPr id="74" name="Flowchart: Preparation 73"/>
          <p:cNvSpPr/>
          <p:nvPr/>
        </p:nvSpPr>
        <p:spPr>
          <a:xfrm>
            <a:off x="4581848" y="4631445"/>
            <a:ext cx="3807727" cy="7396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trên</a:t>
            </a:r>
            <a:r>
              <a:rPr lang="vi-VN" sz="2000" b="1" dirty="0">
                <a:solidFill>
                  <a:schemeClr val="tx1"/>
                </a:solidFill>
                <a:cs typeface="Times New Roman" pitchFamily="18" charset="0"/>
              </a:rPr>
              <a:t> 400</a:t>
            </a:r>
            <a:r>
              <a:rPr lang="en-US" sz="2000" b="1" dirty="0">
                <a:solidFill>
                  <a:schemeClr val="tx1"/>
                </a:solidFill>
                <a:latin typeface="Times New Roman" pitchFamily="18" charset="0"/>
                <a:cs typeface="Times New Roman" pitchFamily="18" charset="0"/>
              </a:rPr>
              <a:t>m</a:t>
            </a: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419600"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8</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9. Cao </a:t>
            </a:r>
            <a:r>
              <a:rPr lang="en-US" sz="2000" b="1" dirty="0" err="1">
                <a:solidFill>
                  <a:schemeClr val="tx1"/>
                </a:solidFill>
                <a:latin typeface="Times New Roman" pitchFamily="18" charset="0"/>
                <a:cs typeface="Times New Roman" pitchFamily="18" charset="0"/>
              </a:rPr>
              <a:t>nguyên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Lâm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Viên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nằm</a:t>
            </a:r>
            <a:r>
              <a:rPr lang="en-US" sz="2000" b="1" dirty="0">
                <a:solidFill>
                  <a:schemeClr val="tx1"/>
                </a:solidFill>
                <a:latin typeface="Times New Roman" pitchFamily="18" charset="0"/>
                <a:cs typeface="Times New Roman" pitchFamily="18" charset="0"/>
              </a:rPr>
              <a:t> ở </a:t>
            </a:r>
            <a:r>
              <a:rPr lang="en-US" sz="2000" b="1" dirty="0" err="1">
                <a:solidFill>
                  <a:schemeClr val="tx1"/>
                </a:solidFill>
                <a:latin typeface="Times New Roman" pitchFamily="18" charset="0"/>
                <a:cs typeface="Times New Roman" pitchFamily="18" charset="0"/>
              </a:rPr>
              <a:t>vùng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nước</a:t>
            </a:r>
            <a:r>
              <a:rPr lang="en-US" sz="2000" b="1" dirty="0">
                <a:solidFill>
                  <a:schemeClr val="tx1"/>
                </a:solidFill>
                <a:latin typeface="Times New Roman" pitchFamily="18" charset="0"/>
                <a:cs typeface="Times New Roman" pitchFamily="18" charset="0"/>
              </a:rPr>
              <a:t> ta?</a:t>
            </a:r>
          </a:p>
        </p:txBody>
      </p:sp>
      <p:sp>
        <p:nvSpPr>
          <p:cNvPr id="68" name="Flowchart: Preparation 67"/>
          <p:cNvSpPr/>
          <p:nvPr/>
        </p:nvSpPr>
        <p:spPr>
          <a:xfrm>
            <a:off x="1066799" y="4701768"/>
            <a:ext cx="3461463" cy="6322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Tây</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Bắc</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1066799" y="5486401"/>
            <a:ext cx="3546765" cy="7226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Tây</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Nguyên</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4558358" y="4701768"/>
            <a:ext cx="3595042" cy="60933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Đông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Bắc</a:t>
            </a:r>
            <a:endParaRPr lang="en-US" sz="2000" b="1" dirty="0">
              <a:solidFill>
                <a:schemeClr val="tx1"/>
              </a:solidFill>
              <a:latin typeface="Times New Roman" pitchFamily="18" charset="0"/>
              <a:cs typeface="Times New Roman" pitchFamily="18" charset="0"/>
            </a:endParaRPr>
          </a:p>
        </p:txBody>
      </p:sp>
      <p:sp>
        <p:nvSpPr>
          <p:cNvPr id="74" name="Flowchart: Preparation 73"/>
          <p:cNvSpPr/>
          <p:nvPr/>
        </p:nvSpPr>
        <p:spPr>
          <a:xfrm>
            <a:off x="4634346" y="5486402"/>
            <a:ext cx="3519054" cy="6982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Đông</a:t>
            </a:r>
            <a:r>
              <a:rPr lang="en-US" sz="2000" b="1" dirty="0">
                <a:solidFill>
                  <a:schemeClr val="tx1"/>
                </a:solidFill>
                <a:latin typeface="Times New Roman" pitchFamily="18" charset="0"/>
                <a:cs typeface="Times New Roman" pitchFamily="18" charset="0"/>
              </a:rPr>
              <a:t> Nam </a:t>
            </a:r>
            <a:r>
              <a:rPr lang="en-US" sz="2000" b="1" dirty="0" err="1">
                <a:solidFill>
                  <a:schemeClr val="tx1"/>
                </a:solidFill>
                <a:latin typeface="Times New Roman" pitchFamily="18" charset="0"/>
                <a:cs typeface="Times New Roman" pitchFamily="18" charset="0"/>
              </a:rPr>
              <a:t>Bộ</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305300" y="2601191"/>
            <a:ext cx="6858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9</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805241"/>
            <a:ext cx="8077200"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10. </a:t>
            </a:r>
            <a:r>
              <a:rPr lang="en-US" sz="2000" b="1" dirty="0" err="1">
                <a:solidFill>
                  <a:schemeClr val="tx1"/>
                </a:solidFill>
                <a:latin typeface="Times New Roman" pitchFamily="18" charset="0"/>
                <a:cs typeface="Times New Roman" pitchFamily="18" charset="0"/>
              </a:rPr>
              <a:t>Đồi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độ</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tương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đối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nhiêu</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1039303" y="4701767"/>
            <a:ext cx="3488959" cy="677457"/>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200m</a:t>
            </a:r>
          </a:p>
        </p:txBody>
      </p:sp>
      <p:sp>
        <p:nvSpPr>
          <p:cNvPr id="70" name="Flowchart: Preparation 69"/>
          <p:cNvSpPr/>
          <p:nvPr/>
        </p:nvSpPr>
        <p:spPr>
          <a:xfrm>
            <a:off x="4521335" y="4656543"/>
            <a:ext cx="3632065" cy="7226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dưới</a:t>
            </a:r>
            <a:r>
              <a:rPr lang="en-US" sz="2000" b="1" dirty="0">
                <a:solidFill>
                  <a:schemeClr val="tx1"/>
                </a:solidFill>
                <a:latin typeface="Times New Roman" pitchFamily="18" charset="0"/>
                <a:cs typeface="Times New Roman" pitchFamily="18" charset="0"/>
              </a:rPr>
              <a:t> 200m</a:t>
            </a:r>
          </a:p>
        </p:txBody>
      </p:sp>
      <p:sp>
        <p:nvSpPr>
          <p:cNvPr id="73" name="Flowchart: Preparation 72"/>
          <p:cNvSpPr/>
          <p:nvPr/>
        </p:nvSpPr>
        <p:spPr>
          <a:xfrm>
            <a:off x="1039303" y="5530864"/>
            <a:ext cx="3488959" cy="65379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dưới</a:t>
            </a:r>
            <a:r>
              <a:rPr lang="en-US" sz="2000" b="1" dirty="0">
                <a:solidFill>
                  <a:schemeClr val="tx1"/>
                </a:solidFill>
                <a:latin typeface="Times New Roman" pitchFamily="18" charset="0"/>
                <a:cs typeface="Times New Roman" pitchFamily="18" charset="0"/>
              </a:rPr>
              <a:t> 500m</a:t>
            </a:r>
          </a:p>
        </p:txBody>
      </p:sp>
      <p:sp>
        <p:nvSpPr>
          <p:cNvPr id="74" name="Flowchart: Preparation 73"/>
          <p:cNvSpPr/>
          <p:nvPr/>
        </p:nvSpPr>
        <p:spPr>
          <a:xfrm>
            <a:off x="4521335" y="5486402"/>
            <a:ext cx="3632065" cy="6982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500m</a:t>
            </a: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277947" y="2565400"/>
            <a:ext cx="712797"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10</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8"/>
          <a:stretch>
            <a:fillRect/>
          </a:stretch>
        </p:blipFill>
        <p:spPr>
          <a:xfrm>
            <a:off x="3701108"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609600" y="3581401"/>
            <a:ext cx="8077200" cy="874024"/>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11. </a:t>
            </a:r>
            <a:r>
              <a:rPr lang="en-US" sz="2000" b="1" dirty="0" err="1">
                <a:solidFill>
                  <a:schemeClr val="tx1"/>
                </a:solidFill>
                <a:latin typeface="Times New Roman" pitchFamily="18" charset="0"/>
                <a:cs typeface="Times New Roman" pitchFamily="18" charset="0"/>
              </a:rPr>
              <a:t>Rừng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cọ</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đồi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chè</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đồng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xanh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ngạt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trong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bài</a:t>
            </a:r>
            <a:r>
              <a:rPr lang="en-US" sz="2000" b="1" dirty="0">
                <a:solidFill>
                  <a:schemeClr val="tx1"/>
                </a:solidFill>
                <a:latin typeface="Times New Roman" pitchFamily="18" charset="0"/>
                <a:cs typeface="Times New Roman" pitchFamily="18" charset="0"/>
              </a:rPr>
              <a:t> “Ta </a:t>
            </a:r>
            <a:r>
              <a:rPr lang="en-US" sz="2000" b="1" dirty="0" err="1">
                <a:solidFill>
                  <a:schemeClr val="tx1"/>
                </a:solidFill>
                <a:latin typeface="Times New Roman" pitchFamily="18" charset="0"/>
                <a:cs typeface="Times New Roman" pitchFamily="18" charset="0"/>
              </a:rPr>
              <a:t>đi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tới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Tố</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Hữu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nhắc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địa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danh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sau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đây</a:t>
            </a:r>
            <a:r>
              <a:rPr lang="en-US" sz="2000" b="1" dirty="0">
                <a:solidFill>
                  <a:schemeClr val="tx1"/>
                </a:solidFill>
                <a:latin typeface="Times New Roman" pitchFamily="18" charset="0"/>
                <a:cs typeface="Times New Roman" pitchFamily="18" charset="0"/>
              </a:rPr>
              <a:t>?</a:t>
            </a:r>
          </a:p>
        </p:txBody>
      </p:sp>
      <p:sp>
        <p:nvSpPr>
          <p:cNvPr id="68" name="Flowchart: Preparation 67"/>
          <p:cNvSpPr/>
          <p:nvPr/>
        </p:nvSpPr>
        <p:spPr>
          <a:xfrm>
            <a:off x="1066799" y="4701768"/>
            <a:ext cx="3461463" cy="65484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A: </a:t>
            </a:r>
            <a:r>
              <a:rPr lang="en-US" sz="2000" b="1" dirty="0" err="1">
                <a:solidFill>
                  <a:schemeClr val="tx1"/>
                </a:solidFill>
                <a:latin typeface="Times New Roman" pitchFamily="18" charset="0"/>
                <a:cs typeface="Times New Roman" pitchFamily="18" charset="0"/>
              </a:rPr>
              <a:t>Hà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Nội</a:t>
            </a:r>
            <a:endParaRPr lang="en-US" sz="2000" b="1" dirty="0">
              <a:solidFill>
                <a:schemeClr val="tx1"/>
              </a:solidFill>
              <a:latin typeface="Times New Roman" pitchFamily="18" charset="0"/>
              <a:cs typeface="Times New Roman" pitchFamily="18" charset="0"/>
            </a:endParaRPr>
          </a:p>
        </p:txBody>
      </p:sp>
      <p:sp>
        <p:nvSpPr>
          <p:cNvPr id="70" name="Flowchart: Preparation 69"/>
          <p:cNvSpPr/>
          <p:nvPr/>
        </p:nvSpPr>
        <p:spPr>
          <a:xfrm>
            <a:off x="4528262" y="4679155"/>
            <a:ext cx="3546765" cy="677457"/>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B: </a:t>
            </a:r>
            <a:r>
              <a:rPr lang="en-US" sz="2000" b="1" dirty="0" err="1">
                <a:solidFill>
                  <a:schemeClr val="tx1"/>
                </a:solidFill>
                <a:latin typeface="Times New Roman" pitchFamily="18" charset="0"/>
                <a:cs typeface="Times New Roman" pitchFamily="18" charset="0"/>
              </a:rPr>
              <a:t>Phú</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Thọ</a:t>
            </a:r>
            <a:endParaRPr lang="en-US" sz="2000" b="1" dirty="0">
              <a:solidFill>
                <a:schemeClr val="tx1"/>
              </a:solidFill>
              <a:latin typeface="Times New Roman" pitchFamily="18" charset="0"/>
              <a:cs typeface="Times New Roman" pitchFamily="18" charset="0"/>
            </a:endParaRPr>
          </a:p>
        </p:txBody>
      </p:sp>
      <p:sp>
        <p:nvSpPr>
          <p:cNvPr id="73" name="Flowchart: Preparation 72"/>
          <p:cNvSpPr/>
          <p:nvPr/>
        </p:nvSpPr>
        <p:spPr>
          <a:xfrm>
            <a:off x="1066799" y="5532775"/>
            <a:ext cx="3595042" cy="63251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C: </a:t>
            </a:r>
            <a:r>
              <a:rPr lang="en-US" sz="2000" b="1" dirty="0" err="1">
                <a:solidFill>
                  <a:schemeClr val="tx1"/>
                </a:solidFill>
                <a:latin typeface="Times New Roman" pitchFamily="18" charset="0"/>
                <a:cs typeface="Times New Roman" pitchFamily="18" charset="0"/>
              </a:rPr>
              <a:t>Kom</a:t>
            </a:r>
            <a:r>
              <a:rPr lang="en-US" sz="2000" b="1" dirty="0">
                <a:solidFill>
                  <a:schemeClr val="tx1"/>
                </a:solidFill>
                <a:latin typeface="Times New Roman" pitchFamily="18" charset="0"/>
                <a:cs typeface="Times New Roman" pitchFamily="18" charset="0"/>
              </a:rPr>
              <a:t> Tum</a:t>
            </a:r>
          </a:p>
        </p:txBody>
      </p:sp>
      <p:sp>
        <p:nvSpPr>
          <p:cNvPr id="74" name="Flowchart: Preparation 73"/>
          <p:cNvSpPr/>
          <p:nvPr/>
        </p:nvSpPr>
        <p:spPr>
          <a:xfrm>
            <a:off x="4648200" y="5509588"/>
            <a:ext cx="3426827" cy="6557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b="1" dirty="0">
                <a:solidFill>
                  <a:schemeClr val="tx1"/>
                </a:solidFill>
                <a:latin typeface="Times New Roman" pitchFamily="18" charset="0"/>
                <a:cs typeface="Times New Roman" pitchFamily="18" charset="0"/>
              </a:rPr>
              <a:t>D: </a:t>
            </a:r>
            <a:r>
              <a:rPr lang="en-US" sz="2000" b="1" dirty="0" err="1">
                <a:solidFill>
                  <a:schemeClr val="tx1"/>
                </a:solidFill>
                <a:latin typeface="Times New Roman" pitchFamily="18" charset="0"/>
                <a:cs typeface="Times New Roman" pitchFamily="18" charset="0"/>
              </a:rPr>
              <a:t>Lào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Cai</a:t>
            </a:r>
            <a:endParaRPr lang="en-US" sz="2000" b="1" dirty="0">
              <a:solidFill>
                <a:schemeClr val="tx1"/>
              </a:solidFill>
              <a:latin typeface="Times New Roman" pitchFamily="18" charset="0"/>
              <a:cs typeface="Times New Roman" pitchFamily="18" charset="0"/>
            </a:endParaRPr>
          </a:p>
        </p:txBody>
      </p:sp>
      <p:pic>
        <p:nvPicPr>
          <p:cNvPr id="56" name="Start.mp3">
            <a:hlinkClick r:id="" action="ppaction://media"/>
          </p:cNvPr>
          <p:cNvPicPr>
            <a:picLocks noRot="1" noChangeAspect="1"/>
          </p:cNvPicPr>
          <p:nvPr>
            <a:audioFile r:link="rId1"/>
          </p:nvPr>
        </p:nvPicPr>
        <p:blipFill>
          <a:blip r:embed="rId9"/>
          <a:srcRect/>
          <a:stretch>
            <a:fillRect/>
          </a:stretch>
        </p:blipFill>
        <p:spPr bwMode="auto">
          <a:xfrm>
            <a:off x="8839200" y="6592888"/>
            <a:ext cx="304800" cy="304800"/>
          </a:xfrm>
          <a:prstGeom prst="rect">
            <a:avLst/>
          </a:prstGeom>
          <a:noFill/>
          <a:ln w="9525">
            <a:noFill/>
            <a:miter lim="800000"/>
            <a:headEnd/>
            <a:tailEnd/>
          </a:ln>
        </p:spPr>
      </p:pic>
      <p:pic>
        <p:nvPicPr>
          <p:cNvPr id="61" name="Question.mp3">
            <a:hlinkClick r:id="" action="ppaction://media"/>
          </p:cNvPr>
          <p:cNvPicPr>
            <a:picLocks noRot="1" noChangeAspect="1"/>
          </p:cNvPicPr>
          <p:nvPr>
            <a:audioFile r:link="rId2"/>
          </p:nvPr>
        </p:nvPicPr>
        <p:blipFill>
          <a:blip r:embed="rId10"/>
          <a:srcRect/>
          <a:stretch>
            <a:fillRect/>
          </a:stretch>
        </p:blipFill>
        <p:spPr bwMode="auto">
          <a:xfrm>
            <a:off x="8839200" y="6032500"/>
            <a:ext cx="304800" cy="304800"/>
          </a:xfrm>
          <a:prstGeom prst="rect">
            <a:avLst/>
          </a:prstGeom>
          <a:noFill/>
          <a:ln w="9525">
            <a:noFill/>
            <a:miter lim="800000"/>
            <a:headEnd/>
            <a:tailEnd/>
          </a:ln>
        </p:spPr>
      </p:pic>
      <p:pic>
        <p:nvPicPr>
          <p:cNvPr id="62" name="thang.mp3">
            <a:hlinkClick r:id="" action="ppaction://media"/>
          </p:cNvPr>
          <p:cNvPicPr>
            <a:picLocks noRot="1" noChangeAspect="1"/>
          </p:cNvPicPr>
          <p:nvPr>
            <a:audioFile r:link="rId3"/>
          </p:nvPr>
        </p:nvPicPr>
        <p:blipFill>
          <a:blip r:embed="rId11"/>
          <a:srcRect/>
          <a:stretch>
            <a:fillRect/>
          </a:stretch>
        </p:blipFill>
        <p:spPr bwMode="auto">
          <a:xfrm>
            <a:off x="8839200" y="6318250"/>
            <a:ext cx="304800" cy="304800"/>
          </a:xfrm>
          <a:prstGeom prst="rect">
            <a:avLst/>
          </a:prstGeom>
          <a:noFill/>
          <a:ln w="9525">
            <a:noFill/>
            <a:miter lim="800000"/>
            <a:headEnd/>
            <a:tailEnd/>
          </a:ln>
        </p:spPr>
      </p:pic>
      <p:sp>
        <p:nvSpPr>
          <p:cNvPr id="72" name="Oval 71"/>
          <p:cNvSpPr/>
          <p:nvPr/>
        </p:nvSpPr>
        <p:spPr bwMode="auto">
          <a:xfrm>
            <a:off x="4305300" y="2565400"/>
            <a:ext cx="6858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000" b="1" dirty="0">
                <a:solidFill>
                  <a:schemeClr val="tx1"/>
                </a:solidFill>
                <a:effectLst>
                  <a:reflection blurRad="6350" stA="50000" endA="300" endPos="50000" dist="60007" dir="5400000" sy="-100000" algn="bl" rotWithShape="0"/>
                </a:effectLst>
                <a:latin typeface="Times New Roman" pitchFamily="18" charset="0"/>
                <a:cs typeface="Times New Roman" pitchFamily="18" charset="0"/>
              </a:rPr>
              <a:t>11</a:t>
            </a:r>
            <a:endParaRPr lang="vi-VN" sz="2000" b="1" dirty="0">
              <a:solidFill>
                <a:schemeClr val="tx1"/>
              </a:solidFill>
              <a:effectLst>
                <a:reflection blurRad="6350" stA="50000" endA="300" endPos="50000" dist="60007" dir="5400000" sy="-100000" algn="bl" rotWithShape="0"/>
              </a:effectLst>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6"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74"/>
                  </p:tgtEl>
                </p:cond>
              </p:nextCondLst>
            </p:seq>
            <p:audio>
              <p:cMediaNode vol="7000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67"/>
                    </p:tgtEl>
                  </p:cond>
                </p:stCondLst>
                <p:endSync evt="end" delay="0">
                  <p:rtn val="all"/>
                </p:endSync>
                <p:childTnLst>
                  <p:par>
                    <p:cTn id="69" fill="hold">
                      <p:stCondLst>
                        <p:cond delay="0"/>
                      </p:stCondLst>
                      <p:childTnLst>
                        <p:par>
                          <p:cTn id="70" fill="hold">
                            <p:stCondLst>
                              <p:cond delay="0"/>
                            </p:stCondLst>
                            <p:childTnLst>
                              <p:par>
                                <p:cTn id="71" presetID="1" presetClass="emph" presetSubtype="6" repeatCount="5000" fill="hold" nodeType="clickEffect">
                                  <p:stCondLst>
                                    <p:cond delay="0"/>
                                  </p:stCondLst>
                                  <p:childTnLst>
                                    <p:animClr clrSpc="hsl" dir="cw">
                                      <p:cBhvr>
                                        <p:cTn id="72" dur="500" fill="hold"/>
                                        <p:tgtEl>
                                          <p:spTgt spid="70"/>
                                        </p:tgtEl>
                                        <p:attrNameLst>
                                          <p:attrName>fillcolor</p:attrName>
                                        </p:attrNameLst>
                                      </p:cBhvr>
                                      <p:to>
                                        <a:srgbClr val="FF0000"/>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endParaRPr lang="en-US" smtClean="0"/>
          </a:p>
        </p:txBody>
      </p:sp>
      <p:sp>
        <p:nvSpPr>
          <p:cNvPr id="81922" name="Content Placeholder 2"/>
          <p:cNvSpPr>
            <a:spLocks noGrp="1"/>
          </p:cNvSpPr>
          <p:nvPr>
            <p:ph idx="1"/>
          </p:nvPr>
        </p:nvSpPr>
        <p:spPr/>
        <p:txBody>
          <a:bodyPr/>
          <a:lstStyle/>
          <a:p>
            <a:pPr eaLnBrk="1" hangingPunct="1"/>
            <a:endParaRPr lang="en-US" smtClean="0"/>
          </a:p>
        </p:txBody>
      </p:sp>
      <p:pic>
        <p:nvPicPr>
          <p:cNvPr id="8192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US" smtClean="0"/>
          </a:p>
        </p:txBody>
      </p:sp>
      <p:sp>
        <p:nvSpPr>
          <p:cNvPr id="82946" name="Content Placeholder 2"/>
          <p:cNvSpPr>
            <a:spLocks noGrp="1"/>
          </p:cNvSpPr>
          <p:nvPr>
            <p:ph idx="1"/>
          </p:nvPr>
        </p:nvSpPr>
        <p:spPr/>
        <p:txBody>
          <a:bodyPr/>
          <a:lstStyle/>
          <a:p>
            <a:pPr eaLnBrk="1" hangingPunct="1"/>
            <a:endParaRPr lang="en-US" smtClean="0"/>
          </a:p>
        </p:txBody>
      </p:sp>
      <p:pic>
        <p:nvPicPr>
          <p:cNvPr id="82947" name="Picture 3"/>
          <p:cNvPicPr>
            <a:picLocks noChangeAspect="1" noChangeArrowheads="1"/>
          </p:cNvPicPr>
          <p:nvPr/>
        </p:nvPicPr>
        <p:blipFill>
          <a:blip r:embed="rId2"/>
          <a:srcRect/>
          <a:stretch>
            <a:fillRect/>
          </a:stretch>
        </p:blipFill>
        <p:spPr bwMode="auto">
          <a:xfrm>
            <a:off x="76200" y="114300"/>
            <a:ext cx="90678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grpSp>
        <p:nvGrpSpPr>
          <p:cNvPr id="25" name="Group 24"/>
          <p:cNvGrpSpPr>
            <a:grpSpLocks/>
          </p:cNvGrpSpPr>
          <p:nvPr/>
        </p:nvGrpSpPr>
        <p:grpSpPr bwMode="auto">
          <a:xfrm>
            <a:off x="12700" y="-31750"/>
            <a:ext cx="9186863" cy="6837363"/>
            <a:chOff x="-2553" y="-65808"/>
            <a:chExt cx="9185974" cy="6838703"/>
          </a:xfrm>
        </p:grpSpPr>
        <p:grpSp>
          <p:nvGrpSpPr>
            <p:cNvPr id="29702" name="Group 16"/>
            <p:cNvGrpSpPr>
              <a:grpSpLocks/>
            </p:cNvGrpSpPr>
            <p:nvPr/>
          </p:nvGrpSpPr>
          <p:grpSpPr bwMode="auto">
            <a:xfrm>
              <a:off x="-2553" y="-65808"/>
              <a:ext cx="9109778" cy="6838703"/>
              <a:chOff x="-2554" y="-100446"/>
              <a:chExt cx="9109778" cy="6838703"/>
            </a:xfrm>
          </p:grpSpPr>
          <p:pic>
            <p:nvPicPr>
              <p:cNvPr id="22" name="Content Placeholder 9"/>
              <p:cNvPicPr>
                <a:picLocks noChangeAspect="1"/>
              </p:cNvPicPr>
              <p:nvPr/>
            </p:nvPicPr>
            <p:blipFill>
              <a:blip r:embed="rId3">
                <a:extLst/>
              </a:blip>
              <a:stretch>
                <a:fillRect/>
              </a:stretch>
            </p:blipFill>
            <p:spPr>
              <a:xfrm>
                <a:off x="4535225" y="-41564"/>
                <a:ext cx="4571999" cy="3352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extLst/>
              </a:blip>
              <a:stretch>
                <a:fillRect/>
              </a:stretch>
            </p:blipFill>
            <p:spPr>
              <a:xfrm>
                <a:off x="-2554" y="3385457"/>
                <a:ext cx="457200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5">
                <a:extLst/>
              </a:blip>
              <a:stretch>
                <a:fillRect/>
              </a:stretch>
            </p:blipFill>
            <p:spPr>
              <a:xfrm>
                <a:off x="39420" y="-100446"/>
                <a:ext cx="4572001" cy="3470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1" name="Picture 20"/>
            <p:cNvPicPr>
              <a:picLocks noChangeAspect="1"/>
            </p:cNvPicPr>
            <p:nvPr/>
          </p:nvPicPr>
          <p:blipFill>
            <a:blip r:embed="rId6">
              <a:extLst/>
            </a:blip>
            <a:stretch>
              <a:fillRect/>
            </a:stretch>
          </p:blipFill>
          <p:spPr>
            <a:xfrm>
              <a:off x="4611422" y="3432962"/>
              <a:ext cx="4571999" cy="3339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 name="TextBox 2"/>
          <p:cNvSpPr txBox="1"/>
          <p:nvPr/>
        </p:nvSpPr>
        <p:spPr>
          <a:xfrm>
            <a:off x="2870200" y="990600"/>
            <a:ext cx="3506788" cy="4826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a:t>
            </a:r>
          </a:p>
        </p:txBody>
      </p:sp>
      <p:sp>
        <p:nvSpPr>
          <p:cNvPr id="4" name="TextBox 3"/>
          <p:cNvSpPr txBox="1"/>
          <p:nvPr/>
        </p:nvSpPr>
        <p:spPr>
          <a:xfrm>
            <a:off x="373063" y="5257800"/>
            <a:ext cx="1760537" cy="4826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a:latin typeface="Times New Roman" pitchFamily="18" charset="0"/>
                <a:cs typeface="Times New Roman" pitchFamily="18" charset="0"/>
              </a:rPr>
              <a:t>Cao </a:t>
            </a:r>
            <a:r>
              <a:rPr lang="en-US" sz="2400" b="1" dirty="0" err="1">
                <a:latin typeface="Times New Roman" pitchFamily="18" charset="0"/>
                <a:cs typeface="Times New Roman" pitchFamily="18" charset="0"/>
              </a:rPr>
              <a:t>nguyên</a:t>
            </a:r>
            <a:endParaRPr lang="en-US" sz="2400" b="1" dirty="0">
              <a:latin typeface="Times New Roman" pitchFamily="18" charset="0"/>
              <a:cs typeface="Times New Roman" pitchFamily="18" charset="0"/>
            </a:endParaRPr>
          </a:p>
        </p:txBody>
      </p:sp>
      <p:sp>
        <p:nvSpPr>
          <p:cNvPr id="5" name="TextBox 4"/>
          <p:cNvSpPr txBox="1"/>
          <p:nvPr/>
        </p:nvSpPr>
        <p:spPr>
          <a:xfrm>
            <a:off x="5581650" y="6146800"/>
            <a:ext cx="666750" cy="4826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sz="2400" b="1" dirty="0" err="1">
                <a:latin typeface="Times New Roman" pitchFamily="18" charset="0"/>
                <a:cs typeface="Times New Roman" pitchFamily="18" charset="0"/>
              </a:rPr>
              <a:t>Đồi</a:t>
            </a:r>
            <a:endParaRPr lang="en-US" sz="24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31751" name="Rectangle 7"/>
          <p:cNvSpPr>
            <a:spLocks noChangeArrowheads="1"/>
          </p:cNvSpPr>
          <p:nvPr/>
        </p:nvSpPr>
        <p:spPr bwMode="auto">
          <a:xfrm>
            <a:off x="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
          <p:cNvSpPr txBox="1">
            <a:spLocks noChangeArrowheads="1"/>
          </p:cNvSpPr>
          <p:nvPr/>
        </p:nvSpPr>
        <p:spPr bwMode="auto">
          <a:xfrm>
            <a:off x="1130300" y="157163"/>
            <a:ext cx="5426075" cy="609600"/>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4. Bình nguyên (đồng bằng):</a:t>
            </a:r>
          </a:p>
        </p:txBody>
      </p:sp>
      <p:sp>
        <p:nvSpPr>
          <p:cNvPr id="9" name="TextBox 8"/>
          <p:cNvSpPr txBox="1">
            <a:spLocks noChangeArrowheads="1"/>
          </p:cNvSpPr>
          <p:nvPr/>
        </p:nvSpPr>
        <p:spPr bwMode="auto">
          <a:xfrm>
            <a:off x="0" y="3733800"/>
            <a:ext cx="9144000" cy="1066800"/>
          </a:xfrm>
          <a:prstGeom prst="rect">
            <a:avLst/>
          </a:prstGeom>
          <a:noFill/>
          <a:ln w="9525">
            <a:noFill/>
            <a:miter lim="800000"/>
            <a:headEnd/>
            <a:tailEnd/>
          </a:ln>
        </p:spPr>
        <p:txBody>
          <a:bodyPr>
            <a:spAutoFit/>
          </a:bodyPr>
          <a:lstStyle/>
          <a:p>
            <a:r>
              <a:rPr lang="en-US" sz="3200" b="1">
                <a:solidFill>
                  <a:schemeClr val="tx2"/>
                </a:solidFill>
                <a:latin typeface="Times New Roman" pitchFamily="18" charset="0"/>
                <a:cs typeface="Times New Roman" pitchFamily="18" charset="0"/>
              </a:rPr>
              <a:t>Quan sát hình ảnh kết hợp kênh chữ SGK trang 46, thảo luận nhóm các em cần làm rõ 2 vấn đề sau:  </a:t>
            </a:r>
          </a:p>
        </p:txBody>
      </p:sp>
      <p:grpSp>
        <p:nvGrpSpPr>
          <p:cNvPr id="8" name="Group 7"/>
          <p:cNvGrpSpPr>
            <a:grpSpLocks/>
          </p:cNvGrpSpPr>
          <p:nvPr/>
        </p:nvGrpSpPr>
        <p:grpSpPr bwMode="auto">
          <a:xfrm>
            <a:off x="196850" y="838200"/>
            <a:ext cx="8947150" cy="2659063"/>
            <a:chOff x="-2" y="1524000"/>
            <a:chExt cx="9109633" cy="2751450"/>
          </a:xfrm>
        </p:grpSpPr>
        <p:pic>
          <p:nvPicPr>
            <p:cNvPr id="33799" name="Picture 5"/>
            <p:cNvPicPr>
              <a:picLocks noChangeAspect="1"/>
            </p:cNvPicPr>
            <p:nvPr/>
          </p:nvPicPr>
          <p:blipFill>
            <a:blip r:embed="rId3"/>
            <a:srcRect/>
            <a:stretch>
              <a:fillRect/>
            </a:stretch>
          </p:blipFill>
          <p:spPr bwMode="auto">
            <a:xfrm>
              <a:off x="4728131" y="1524000"/>
              <a:ext cx="4381500" cy="2743200"/>
            </a:xfrm>
            <a:prstGeom prst="rect">
              <a:avLst/>
            </a:prstGeom>
            <a:noFill/>
            <a:ln w="9525">
              <a:noFill/>
              <a:miter lim="800000"/>
              <a:headEnd/>
              <a:tailEnd/>
            </a:ln>
          </p:spPr>
        </p:pic>
        <p:pic>
          <p:nvPicPr>
            <p:cNvPr id="33800" name="Picture 6"/>
            <p:cNvPicPr>
              <a:picLocks noChangeAspect="1"/>
            </p:cNvPicPr>
            <p:nvPr/>
          </p:nvPicPr>
          <p:blipFill>
            <a:blip r:embed="rId4"/>
            <a:srcRect l="2307" t="26515" r="2869" b="4167"/>
            <a:stretch>
              <a:fillRect/>
            </a:stretch>
          </p:blipFill>
          <p:spPr bwMode="auto">
            <a:xfrm>
              <a:off x="-2" y="1532250"/>
              <a:ext cx="4696691" cy="2743200"/>
            </a:xfrm>
            <a:prstGeom prst="rect">
              <a:avLst/>
            </a:prstGeom>
            <a:noFill/>
            <a:ln w="9525">
              <a:noFill/>
              <a:miter lim="800000"/>
              <a:headEnd/>
              <a:tailEnd/>
            </a:ln>
          </p:spPr>
        </p:pic>
      </p:grpSp>
      <p:sp>
        <p:nvSpPr>
          <p:cNvPr id="12" name="Freeform 11"/>
          <p:cNvSpPr>
            <a:spLocks/>
          </p:cNvSpPr>
          <p:nvPr/>
        </p:nvSpPr>
        <p:spPr bwMode="auto">
          <a:xfrm>
            <a:off x="1219200" y="1295400"/>
            <a:ext cx="3217863" cy="1579563"/>
          </a:xfrm>
          <a:custGeom>
            <a:avLst/>
            <a:gdLst/>
            <a:ahLst/>
            <a:cxnLst/>
            <a:rect l="0" t="0" r="r" b="b"/>
            <a:pathLst>
              <a:path w="5070963" h="3394407">
                <a:moveTo>
                  <a:pt x="1955804" y="496165"/>
                </a:moveTo>
                <a:cubicBezTo>
                  <a:pt x="1982926" y="483250"/>
                  <a:pt x="2010048" y="470335"/>
                  <a:pt x="2033295" y="434172"/>
                </a:cubicBezTo>
                <a:cubicBezTo>
                  <a:pt x="2056542" y="398009"/>
                  <a:pt x="2074624" y="323101"/>
                  <a:pt x="2095288" y="279189"/>
                </a:cubicBezTo>
                <a:cubicBezTo>
                  <a:pt x="2115952" y="235277"/>
                  <a:pt x="2126284" y="204281"/>
                  <a:pt x="2157281" y="170701"/>
                </a:cubicBezTo>
                <a:cubicBezTo>
                  <a:pt x="2188278" y="137121"/>
                  <a:pt x="2245105" y="103541"/>
                  <a:pt x="2281268" y="77711"/>
                </a:cubicBezTo>
                <a:cubicBezTo>
                  <a:pt x="2317431" y="51880"/>
                  <a:pt x="2345845" y="20884"/>
                  <a:pt x="2374258" y="15718"/>
                </a:cubicBezTo>
                <a:cubicBezTo>
                  <a:pt x="2402672" y="10552"/>
                  <a:pt x="2420753" y="41548"/>
                  <a:pt x="2451749" y="46714"/>
                </a:cubicBezTo>
                <a:cubicBezTo>
                  <a:pt x="2482745" y="51880"/>
                  <a:pt x="2531823" y="54463"/>
                  <a:pt x="2560237" y="46714"/>
                </a:cubicBezTo>
                <a:cubicBezTo>
                  <a:pt x="2588651" y="38965"/>
                  <a:pt x="2591234" y="2803"/>
                  <a:pt x="2622231" y="220"/>
                </a:cubicBezTo>
                <a:cubicBezTo>
                  <a:pt x="2653228" y="-2363"/>
                  <a:pt x="2715221" y="18301"/>
                  <a:pt x="2746217" y="31216"/>
                </a:cubicBezTo>
                <a:cubicBezTo>
                  <a:pt x="2777213" y="44131"/>
                  <a:pt x="2774630" y="59630"/>
                  <a:pt x="2808210" y="77711"/>
                </a:cubicBezTo>
                <a:cubicBezTo>
                  <a:pt x="2841790" y="95792"/>
                  <a:pt x="2921865" y="126789"/>
                  <a:pt x="2947695" y="139704"/>
                </a:cubicBezTo>
                <a:cubicBezTo>
                  <a:pt x="2973525" y="152619"/>
                  <a:pt x="2955444" y="155203"/>
                  <a:pt x="2963193" y="155203"/>
                </a:cubicBezTo>
                <a:cubicBezTo>
                  <a:pt x="2970942" y="155203"/>
                  <a:pt x="2981275" y="147453"/>
                  <a:pt x="2994190" y="139704"/>
                </a:cubicBezTo>
                <a:cubicBezTo>
                  <a:pt x="3007105" y="131955"/>
                  <a:pt x="3009688" y="108708"/>
                  <a:pt x="3040685" y="108708"/>
                </a:cubicBezTo>
                <a:cubicBezTo>
                  <a:pt x="3071682" y="108708"/>
                  <a:pt x="3141424" y="126789"/>
                  <a:pt x="3180170" y="139704"/>
                </a:cubicBezTo>
                <a:cubicBezTo>
                  <a:pt x="3218916" y="152619"/>
                  <a:pt x="3249912" y="178450"/>
                  <a:pt x="3273159" y="186199"/>
                </a:cubicBezTo>
                <a:cubicBezTo>
                  <a:pt x="3296406" y="193948"/>
                  <a:pt x="3293823" y="181033"/>
                  <a:pt x="3319654" y="186199"/>
                </a:cubicBezTo>
                <a:cubicBezTo>
                  <a:pt x="3345485" y="191365"/>
                  <a:pt x="3402313" y="214613"/>
                  <a:pt x="3428143" y="217196"/>
                </a:cubicBezTo>
                <a:cubicBezTo>
                  <a:pt x="3453973" y="219779"/>
                  <a:pt x="3446224" y="204281"/>
                  <a:pt x="3474637" y="201698"/>
                </a:cubicBezTo>
                <a:cubicBezTo>
                  <a:pt x="3503050" y="199115"/>
                  <a:pt x="3562461" y="191366"/>
                  <a:pt x="3598624" y="201698"/>
                </a:cubicBezTo>
                <a:cubicBezTo>
                  <a:pt x="3634787" y="212030"/>
                  <a:pt x="3655451" y="245610"/>
                  <a:pt x="3691614" y="263691"/>
                </a:cubicBezTo>
                <a:cubicBezTo>
                  <a:pt x="3727777" y="281772"/>
                  <a:pt x="3769105" y="302437"/>
                  <a:pt x="3815600" y="310186"/>
                </a:cubicBezTo>
                <a:cubicBezTo>
                  <a:pt x="3862095" y="317935"/>
                  <a:pt x="3939586" y="346349"/>
                  <a:pt x="3970583" y="310186"/>
                </a:cubicBezTo>
                <a:cubicBezTo>
                  <a:pt x="4001580" y="274023"/>
                  <a:pt x="3980916" y="134538"/>
                  <a:pt x="4001580" y="93209"/>
                </a:cubicBezTo>
                <a:cubicBezTo>
                  <a:pt x="4022244" y="51880"/>
                  <a:pt x="4066157" y="69962"/>
                  <a:pt x="4094570" y="62213"/>
                </a:cubicBezTo>
                <a:cubicBezTo>
                  <a:pt x="4122983" y="54464"/>
                  <a:pt x="4159146" y="26050"/>
                  <a:pt x="4172061" y="46714"/>
                </a:cubicBezTo>
                <a:cubicBezTo>
                  <a:pt x="4184976" y="67378"/>
                  <a:pt x="4174644" y="147453"/>
                  <a:pt x="4172061" y="186199"/>
                </a:cubicBezTo>
                <a:cubicBezTo>
                  <a:pt x="4169478" y="224945"/>
                  <a:pt x="4153980" y="258525"/>
                  <a:pt x="4156563" y="279189"/>
                </a:cubicBezTo>
                <a:cubicBezTo>
                  <a:pt x="4159146" y="299853"/>
                  <a:pt x="4169478" y="302437"/>
                  <a:pt x="4187559" y="310186"/>
                </a:cubicBezTo>
                <a:cubicBezTo>
                  <a:pt x="4205640" y="317935"/>
                  <a:pt x="4246970" y="333433"/>
                  <a:pt x="4265051" y="325684"/>
                </a:cubicBezTo>
                <a:cubicBezTo>
                  <a:pt x="4283132" y="317935"/>
                  <a:pt x="4277967" y="274023"/>
                  <a:pt x="4296048" y="263691"/>
                </a:cubicBezTo>
                <a:cubicBezTo>
                  <a:pt x="4314129" y="253359"/>
                  <a:pt x="4339959" y="255942"/>
                  <a:pt x="4373539" y="263691"/>
                </a:cubicBezTo>
                <a:cubicBezTo>
                  <a:pt x="4407119" y="271440"/>
                  <a:pt x="4453614" y="302437"/>
                  <a:pt x="4497526" y="310186"/>
                </a:cubicBezTo>
                <a:cubicBezTo>
                  <a:pt x="4541438" y="317935"/>
                  <a:pt x="4585349" y="307603"/>
                  <a:pt x="4637010" y="310186"/>
                </a:cubicBezTo>
                <a:cubicBezTo>
                  <a:pt x="4688671" y="312769"/>
                  <a:pt x="4753248" y="328267"/>
                  <a:pt x="4807492" y="325684"/>
                </a:cubicBezTo>
                <a:cubicBezTo>
                  <a:pt x="4861736" y="323101"/>
                  <a:pt x="4926312" y="299853"/>
                  <a:pt x="4962475" y="294687"/>
                </a:cubicBezTo>
                <a:cubicBezTo>
                  <a:pt x="4998638" y="289521"/>
                  <a:pt x="5024468" y="294687"/>
                  <a:pt x="5024468" y="294687"/>
                </a:cubicBezTo>
                <a:lnTo>
                  <a:pt x="5070963" y="294687"/>
                </a:lnTo>
                <a:cubicBezTo>
                  <a:pt x="5063214" y="315351"/>
                  <a:pt x="5042549" y="387677"/>
                  <a:pt x="5024468" y="418674"/>
                </a:cubicBezTo>
                <a:cubicBezTo>
                  <a:pt x="5006387" y="449671"/>
                  <a:pt x="4980556" y="457420"/>
                  <a:pt x="4962475" y="480667"/>
                </a:cubicBezTo>
                <a:cubicBezTo>
                  <a:pt x="4944394" y="503914"/>
                  <a:pt x="4931478" y="534912"/>
                  <a:pt x="4915980" y="558159"/>
                </a:cubicBezTo>
                <a:cubicBezTo>
                  <a:pt x="4900482" y="581406"/>
                  <a:pt x="4887566" y="599488"/>
                  <a:pt x="4869485" y="620152"/>
                </a:cubicBezTo>
                <a:cubicBezTo>
                  <a:pt x="4851404" y="640816"/>
                  <a:pt x="4828157" y="664064"/>
                  <a:pt x="4807492" y="682145"/>
                </a:cubicBezTo>
                <a:cubicBezTo>
                  <a:pt x="4786828" y="700226"/>
                  <a:pt x="4760996" y="710559"/>
                  <a:pt x="4745498" y="728640"/>
                </a:cubicBezTo>
                <a:cubicBezTo>
                  <a:pt x="4730000" y="746721"/>
                  <a:pt x="4735166" y="764803"/>
                  <a:pt x="4714502" y="790633"/>
                </a:cubicBezTo>
                <a:cubicBezTo>
                  <a:pt x="4693838" y="816463"/>
                  <a:pt x="4649926" y="839711"/>
                  <a:pt x="4621512" y="883623"/>
                </a:cubicBezTo>
                <a:cubicBezTo>
                  <a:pt x="4593098" y="927535"/>
                  <a:pt x="4564684" y="994694"/>
                  <a:pt x="4544020" y="1054104"/>
                </a:cubicBezTo>
                <a:cubicBezTo>
                  <a:pt x="4523356" y="1113514"/>
                  <a:pt x="4510441" y="1172925"/>
                  <a:pt x="4497526" y="1240084"/>
                </a:cubicBezTo>
                <a:cubicBezTo>
                  <a:pt x="4484611" y="1307243"/>
                  <a:pt x="4482027" y="1400233"/>
                  <a:pt x="4466529" y="1457060"/>
                </a:cubicBezTo>
                <a:cubicBezTo>
                  <a:pt x="4451031" y="1513887"/>
                  <a:pt x="4414868" y="1531969"/>
                  <a:pt x="4404536" y="1581047"/>
                </a:cubicBezTo>
                <a:cubicBezTo>
                  <a:pt x="4394204" y="1630125"/>
                  <a:pt x="4412285" y="1705033"/>
                  <a:pt x="4404536" y="1751528"/>
                </a:cubicBezTo>
                <a:cubicBezTo>
                  <a:pt x="4396787" y="1798023"/>
                  <a:pt x="4358041" y="1860016"/>
                  <a:pt x="4358041" y="1860016"/>
                </a:cubicBezTo>
                <a:cubicBezTo>
                  <a:pt x="4342543" y="1896179"/>
                  <a:pt x="4319295" y="1927175"/>
                  <a:pt x="4311546" y="1968504"/>
                </a:cubicBezTo>
                <a:cubicBezTo>
                  <a:pt x="4303797" y="2009833"/>
                  <a:pt x="4327044" y="2066660"/>
                  <a:pt x="4311546" y="2107989"/>
                </a:cubicBezTo>
                <a:cubicBezTo>
                  <a:pt x="4296048" y="2149318"/>
                  <a:pt x="4228888" y="2182897"/>
                  <a:pt x="4218556" y="2216477"/>
                </a:cubicBezTo>
                <a:cubicBezTo>
                  <a:pt x="4208224" y="2250057"/>
                  <a:pt x="4246970" y="2283637"/>
                  <a:pt x="4249553" y="2309467"/>
                </a:cubicBezTo>
                <a:cubicBezTo>
                  <a:pt x="4252136" y="2335297"/>
                  <a:pt x="4231471" y="2363711"/>
                  <a:pt x="4234054" y="2371460"/>
                </a:cubicBezTo>
                <a:cubicBezTo>
                  <a:pt x="4236637" y="2379209"/>
                  <a:pt x="4270217" y="2343047"/>
                  <a:pt x="4265051" y="2355962"/>
                </a:cubicBezTo>
                <a:cubicBezTo>
                  <a:pt x="4259885" y="2368877"/>
                  <a:pt x="4218556" y="2420539"/>
                  <a:pt x="4203058" y="2448952"/>
                </a:cubicBezTo>
                <a:cubicBezTo>
                  <a:pt x="4187560" y="2477365"/>
                  <a:pt x="4190142" y="2495447"/>
                  <a:pt x="4172061" y="2526443"/>
                </a:cubicBezTo>
                <a:cubicBezTo>
                  <a:pt x="4153980" y="2557439"/>
                  <a:pt x="4120400" y="2588436"/>
                  <a:pt x="4094570" y="2634931"/>
                </a:cubicBezTo>
                <a:cubicBezTo>
                  <a:pt x="4068740" y="2681426"/>
                  <a:pt x="4042908" y="2756335"/>
                  <a:pt x="4017078" y="2805413"/>
                </a:cubicBezTo>
                <a:cubicBezTo>
                  <a:pt x="3991248" y="2854491"/>
                  <a:pt x="3960251" y="2888070"/>
                  <a:pt x="3939587" y="2929399"/>
                </a:cubicBezTo>
                <a:cubicBezTo>
                  <a:pt x="3918923" y="2970728"/>
                  <a:pt x="3913756" y="3014640"/>
                  <a:pt x="3893092" y="3053386"/>
                </a:cubicBezTo>
                <a:cubicBezTo>
                  <a:pt x="3872428" y="3092132"/>
                  <a:pt x="3833681" y="3125711"/>
                  <a:pt x="3815600" y="3161874"/>
                </a:cubicBezTo>
                <a:cubicBezTo>
                  <a:pt x="3797519" y="3198037"/>
                  <a:pt x="3797519" y="3231616"/>
                  <a:pt x="3784604" y="3270362"/>
                </a:cubicBezTo>
                <a:cubicBezTo>
                  <a:pt x="3771689" y="3309108"/>
                  <a:pt x="3751024" y="3391765"/>
                  <a:pt x="3738109" y="3394348"/>
                </a:cubicBezTo>
                <a:cubicBezTo>
                  <a:pt x="3725194" y="3396931"/>
                  <a:pt x="3738109" y="3314273"/>
                  <a:pt x="3707112" y="3285860"/>
                </a:cubicBezTo>
                <a:cubicBezTo>
                  <a:pt x="3676115" y="3257447"/>
                  <a:pt x="3606373" y="3226450"/>
                  <a:pt x="3552129" y="3223867"/>
                </a:cubicBezTo>
                <a:cubicBezTo>
                  <a:pt x="3497885" y="3221284"/>
                  <a:pt x="3422977" y="3257447"/>
                  <a:pt x="3381648" y="3270362"/>
                </a:cubicBezTo>
                <a:cubicBezTo>
                  <a:pt x="3340319" y="3283277"/>
                  <a:pt x="3360983" y="3306525"/>
                  <a:pt x="3304156" y="3301359"/>
                </a:cubicBezTo>
                <a:cubicBezTo>
                  <a:pt x="3247329" y="3296193"/>
                  <a:pt x="3118176" y="3260029"/>
                  <a:pt x="3040685" y="3239365"/>
                </a:cubicBezTo>
                <a:cubicBezTo>
                  <a:pt x="2963194" y="3218701"/>
                  <a:pt x="2911532" y="3192870"/>
                  <a:pt x="2839207" y="3177372"/>
                </a:cubicBezTo>
                <a:cubicBezTo>
                  <a:pt x="2766882" y="3161874"/>
                  <a:pt x="2668725" y="3159291"/>
                  <a:pt x="2606732" y="3146376"/>
                </a:cubicBezTo>
                <a:cubicBezTo>
                  <a:pt x="2544739" y="3133461"/>
                  <a:pt x="2508577" y="3110213"/>
                  <a:pt x="2467248" y="3099881"/>
                </a:cubicBezTo>
                <a:cubicBezTo>
                  <a:pt x="2425919" y="3089549"/>
                  <a:pt x="2376840" y="3076633"/>
                  <a:pt x="2358759" y="3084382"/>
                </a:cubicBezTo>
                <a:cubicBezTo>
                  <a:pt x="2340678" y="3092131"/>
                  <a:pt x="2376840" y="3130878"/>
                  <a:pt x="2358759" y="3146376"/>
                </a:cubicBezTo>
                <a:cubicBezTo>
                  <a:pt x="2340678" y="3161874"/>
                  <a:pt x="2289017" y="3167040"/>
                  <a:pt x="2250271" y="3177372"/>
                </a:cubicBezTo>
                <a:cubicBezTo>
                  <a:pt x="2211525" y="3187704"/>
                  <a:pt x="2175363" y="3210952"/>
                  <a:pt x="2126285" y="3208369"/>
                </a:cubicBezTo>
                <a:cubicBezTo>
                  <a:pt x="2077207" y="3205786"/>
                  <a:pt x="2012631" y="3185121"/>
                  <a:pt x="1955804" y="3161874"/>
                </a:cubicBezTo>
                <a:cubicBezTo>
                  <a:pt x="1898977" y="3138627"/>
                  <a:pt x="1831817" y="3084382"/>
                  <a:pt x="1785322" y="3068884"/>
                </a:cubicBezTo>
                <a:cubicBezTo>
                  <a:pt x="1738827" y="3053386"/>
                  <a:pt x="1715580" y="3081799"/>
                  <a:pt x="1676834" y="3068884"/>
                </a:cubicBezTo>
                <a:cubicBezTo>
                  <a:pt x="1638088" y="3055969"/>
                  <a:pt x="1586428" y="3017222"/>
                  <a:pt x="1552848" y="2991392"/>
                </a:cubicBezTo>
                <a:cubicBezTo>
                  <a:pt x="1519268" y="2965562"/>
                  <a:pt x="1514102" y="2944897"/>
                  <a:pt x="1475356" y="2913901"/>
                </a:cubicBezTo>
                <a:cubicBezTo>
                  <a:pt x="1436610" y="2882905"/>
                  <a:pt x="1369451" y="2833826"/>
                  <a:pt x="1320373" y="2805413"/>
                </a:cubicBezTo>
                <a:cubicBezTo>
                  <a:pt x="1271295" y="2777000"/>
                  <a:pt x="1222217" y="2771834"/>
                  <a:pt x="1180888" y="2743420"/>
                </a:cubicBezTo>
                <a:cubicBezTo>
                  <a:pt x="1139559" y="2715006"/>
                  <a:pt x="1116312" y="2671094"/>
                  <a:pt x="1072400" y="2634931"/>
                </a:cubicBezTo>
                <a:cubicBezTo>
                  <a:pt x="1028488" y="2598768"/>
                  <a:pt x="971661" y="2562606"/>
                  <a:pt x="917417" y="2526443"/>
                </a:cubicBezTo>
                <a:cubicBezTo>
                  <a:pt x="863173" y="2490280"/>
                  <a:pt x="803763" y="2456701"/>
                  <a:pt x="746936" y="2417955"/>
                </a:cubicBezTo>
                <a:cubicBezTo>
                  <a:pt x="690109" y="2379209"/>
                  <a:pt x="617783" y="2324966"/>
                  <a:pt x="576454" y="2293969"/>
                </a:cubicBezTo>
                <a:cubicBezTo>
                  <a:pt x="535125" y="2262972"/>
                  <a:pt x="537709" y="2252640"/>
                  <a:pt x="498963" y="2231976"/>
                </a:cubicBezTo>
                <a:cubicBezTo>
                  <a:pt x="460217" y="2211312"/>
                  <a:pt x="398224" y="2195813"/>
                  <a:pt x="343980" y="2169982"/>
                </a:cubicBezTo>
                <a:cubicBezTo>
                  <a:pt x="289736" y="2144151"/>
                  <a:pt x="222576" y="2115738"/>
                  <a:pt x="173498" y="2076992"/>
                </a:cubicBezTo>
                <a:cubicBezTo>
                  <a:pt x="124420" y="2038246"/>
                  <a:pt x="77925" y="1984003"/>
                  <a:pt x="49512" y="1937508"/>
                </a:cubicBezTo>
                <a:cubicBezTo>
                  <a:pt x="21099" y="1891013"/>
                  <a:pt x="-9898" y="1831603"/>
                  <a:pt x="3017" y="1798023"/>
                </a:cubicBezTo>
                <a:cubicBezTo>
                  <a:pt x="15932" y="1764443"/>
                  <a:pt x="75343" y="1728281"/>
                  <a:pt x="127004" y="1736030"/>
                </a:cubicBezTo>
                <a:cubicBezTo>
                  <a:pt x="178665" y="1743779"/>
                  <a:pt x="256156" y="1821271"/>
                  <a:pt x="312983" y="1844518"/>
                </a:cubicBezTo>
                <a:cubicBezTo>
                  <a:pt x="369810" y="1867765"/>
                  <a:pt x="416305" y="1880680"/>
                  <a:pt x="467966" y="1875514"/>
                </a:cubicBezTo>
                <a:cubicBezTo>
                  <a:pt x="519627" y="1870348"/>
                  <a:pt x="581620" y="1839351"/>
                  <a:pt x="622949" y="1813521"/>
                </a:cubicBezTo>
                <a:cubicBezTo>
                  <a:pt x="664278" y="1787691"/>
                  <a:pt x="715939" y="1720531"/>
                  <a:pt x="715939" y="1720531"/>
                </a:cubicBezTo>
                <a:cubicBezTo>
                  <a:pt x="757268" y="1679202"/>
                  <a:pt x="821844" y="1612043"/>
                  <a:pt x="870922" y="1565548"/>
                </a:cubicBezTo>
                <a:cubicBezTo>
                  <a:pt x="920000" y="1519053"/>
                  <a:pt x="963912" y="1469975"/>
                  <a:pt x="1010407" y="1441562"/>
                </a:cubicBezTo>
                <a:cubicBezTo>
                  <a:pt x="1056902" y="1413149"/>
                  <a:pt x="1116312" y="1418314"/>
                  <a:pt x="1149892" y="1395067"/>
                </a:cubicBezTo>
                <a:cubicBezTo>
                  <a:pt x="1183472" y="1371820"/>
                  <a:pt x="1183472" y="1333074"/>
                  <a:pt x="1211885" y="1302077"/>
                </a:cubicBezTo>
                <a:cubicBezTo>
                  <a:pt x="1240298" y="1271080"/>
                  <a:pt x="1294543" y="1247833"/>
                  <a:pt x="1320373" y="1209087"/>
                </a:cubicBezTo>
                <a:cubicBezTo>
                  <a:pt x="1346203" y="1170341"/>
                  <a:pt x="1348787" y="1087684"/>
                  <a:pt x="1366868" y="1069603"/>
                </a:cubicBezTo>
                <a:cubicBezTo>
                  <a:pt x="1384949" y="1051522"/>
                  <a:pt x="1428861" y="1100599"/>
                  <a:pt x="1428861" y="1100599"/>
                </a:cubicBezTo>
                <a:cubicBezTo>
                  <a:pt x="1454691" y="1113514"/>
                  <a:pt x="1483105" y="1154843"/>
                  <a:pt x="1521851" y="1147094"/>
                </a:cubicBezTo>
                <a:cubicBezTo>
                  <a:pt x="1560597" y="1139345"/>
                  <a:pt x="1617424" y="1105765"/>
                  <a:pt x="1661336" y="1054104"/>
                </a:cubicBezTo>
                <a:cubicBezTo>
                  <a:pt x="1705248" y="1002443"/>
                  <a:pt x="1746576" y="899121"/>
                  <a:pt x="1785322" y="837128"/>
                </a:cubicBezTo>
                <a:cubicBezTo>
                  <a:pt x="1824068" y="775135"/>
                  <a:pt x="1867980" y="726057"/>
                  <a:pt x="1893810" y="682145"/>
                </a:cubicBezTo>
                <a:cubicBezTo>
                  <a:pt x="1919640" y="638233"/>
                  <a:pt x="1929972" y="605945"/>
                  <a:pt x="1940305" y="573657"/>
                </a:cubicBezTo>
              </a:path>
            </a:pathLst>
          </a:custGeom>
          <a:noFill/>
          <a:ln w="38100" cap="flat" cmpd="sng" algn="ctr">
            <a:solidFill>
              <a:srgbClr val="0000CC"/>
            </a:solidFill>
            <a:prstDash val="solid"/>
            <a:round/>
            <a:headEnd/>
            <a:tailEnd/>
          </a:ln>
          <a:effectLst>
            <a:outerShdw dist="23000" dir="5400000" rotWithShape="0">
              <a:srgbClr val="000000">
                <a:alpha val="34999"/>
              </a:srgbClr>
            </a:outerShdw>
          </a:effectLst>
        </p:spPr>
        <p:txBody>
          <a:bodyPr anchor="ctr"/>
          <a:lstStyle/>
          <a:p>
            <a:endParaRPr lang="en-US"/>
          </a:p>
        </p:txBody>
      </p:sp>
      <p:sp>
        <p:nvSpPr>
          <p:cNvPr id="11" name="TextBox 10"/>
          <p:cNvSpPr txBox="1"/>
          <p:nvPr/>
        </p:nvSpPr>
        <p:spPr>
          <a:xfrm>
            <a:off x="1130300" y="3028950"/>
            <a:ext cx="2557463" cy="40005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sz="2000" b="1" dirty="0" err="1">
                <a:latin typeface="Times New Roman" pitchFamily="18" charset="0"/>
                <a:cs typeface="Times New Roman" pitchFamily="18" charset="0"/>
              </a:rPr>
              <a:t>Địa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endParaRPr lang="en-US" sz="2000" b="1" dirty="0">
              <a:latin typeface="Times New Roman" pitchFamily="18" charset="0"/>
              <a:cs typeface="Times New Roman" pitchFamily="18" charset="0"/>
            </a:endParaRPr>
          </a:p>
        </p:txBody>
      </p:sp>
      <p:sp>
        <p:nvSpPr>
          <p:cNvPr id="13" name="Rectangle 12"/>
          <p:cNvSpPr>
            <a:spLocks noChangeArrowheads="1"/>
          </p:cNvSpPr>
          <p:nvPr/>
        </p:nvSpPr>
        <p:spPr bwMode="auto">
          <a:xfrm>
            <a:off x="0" y="4892675"/>
            <a:ext cx="8001000" cy="946150"/>
          </a:xfrm>
          <a:prstGeom prst="rect">
            <a:avLst/>
          </a:prstGeom>
          <a:noFill/>
          <a:ln w="9525">
            <a:noFill/>
            <a:miter lim="800000"/>
            <a:headEnd/>
            <a:tailEnd/>
          </a:ln>
        </p:spPr>
        <p:txBody>
          <a:bodyPr>
            <a:spAutoFit/>
          </a:bodyPr>
          <a:lstStyle/>
          <a:p>
            <a:pPr marL="285750" indent="-285750">
              <a:buFontTx/>
              <a:buChar char="-"/>
            </a:pPr>
            <a:r>
              <a:rPr lang="en-US" sz="2800" b="1">
                <a:solidFill>
                  <a:srgbClr val="FF0000"/>
                </a:solidFill>
                <a:latin typeface="Calibri" pitchFamily="34" charset="0"/>
              </a:rPr>
              <a:t>Nêu đặc điểm của địa hình bình nguyên?</a:t>
            </a:r>
          </a:p>
          <a:p>
            <a:pPr marL="285750" indent="-285750">
              <a:buFontTx/>
              <a:buChar char="-"/>
            </a:pPr>
            <a:r>
              <a:rPr lang="en-US" sz="2800" b="1">
                <a:solidFill>
                  <a:srgbClr val="FF0000"/>
                </a:solidFill>
                <a:latin typeface="Calibri" pitchFamily="34" charset="0"/>
              </a:rPr>
              <a:t>Độ cao tuyệt đối của bình nguyên là bao nhiêu?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
          <p:cNvSpPr txBox="1">
            <a:spLocks noChangeArrowheads="1"/>
          </p:cNvSpPr>
          <p:nvPr/>
        </p:nvSpPr>
        <p:spPr bwMode="auto">
          <a:xfrm>
            <a:off x="1130300" y="157163"/>
            <a:ext cx="5476875" cy="614362"/>
          </a:xfrm>
          <a:prstGeom prst="rect">
            <a:avLst/>
          </a:prstGeom>
          <a:noFill/>
          <a:ln w="9525">
            <a:noFill/>
            <a:miter lim="800000"/>
            <a:headEnd/>
            <a:tailEnd/>
          </a:ln>
        </p:spPr>
        <p:txBody>
          <a:bodyPr wrap="none">
            <a:spAutoFit/>
          </a:bodyPr>
          <a:lstStyle/>
          <a:p>
            <a:r>
              <a:rPr lang="en-US" sz="3400" b="1">
                <a:solidFill>
                  <a:srgbClr val="FF0000"/>
                </a:solidFill>
                <a:latin typeface="Times New Roman" pitchFamily="18" charset="0"/>
                <a:cs typeface="Times New Roman" pitchFamily="18" charset="0"/>
              </a:rPr>
              <a:t>1. Bình nguyên (đồng bằng):</a:t>
            </a:r>
          </a:p>
        </p:txBody>
      </p:sp>
      <p:grpSp>
        <p:nvGrpSpPr>
          <p:cNvPr id="9" name="Group 8"/>
          <p:cNvGrpSpPr>
            <a:grpSpLocks/>
          </p:cNvGrpSpPr>
          <p:nvPr/>
        </p:nvGrpSpPr>
        <p:grpSpPr bwMode="auto">
          <a:xfrm>
            <a:off x="139700" y="869950"/>
            <a:ext cx="8947150" cy="2659063"/>
            <a:chOff x="-2" y="1524000"/>
            <a:chExt cx="9109633" cy="2751450"/>
          </a:xfrm>
        </p:grpSpPr>
        <p:pic>
          <p:nvPicPr>
            <p:cNvPr id="35849" name="Picture 12"/>
            <p:cNvPicPr>
              <a:picLocks noChangeAspect="1"/>
            </p:cNvPicPr>
            <p:nvPr/>
          </p:nvPicPr>
          <p:blipFill>
            <a:blip r:embed="rId3"/>
            <a:srcRect/>
            <a:stretch>
              <a:fillRect/>
            </a:stretch>
          </p:blipFill>
          <p:spPr bwMode="auto">
            <a:xfrm>
              <a:off x="4728131" y="1524000"/>
              <a:ext cx="4381500" cy="2743200"/>
            </a:xfrm>
            <a:prstGeom prst="rect">
              <a:avLst/>
            </a:prstGeom>
            <a:noFill/>
            <a:ln w="9525">
              <a:noFill/>
              <a:miter lim="800000"/>
              <a:headEnd/>
              <a:tailEnd/>
            </a:ln>
          </p:spPr>
        </p:pic>
        <p:pic>
          <p:nvPicPr>
            <p:cNvPr id="35850" name="Picture 13"/>
            <p:cNvPicPr>
              <a:picLocks noChangeAspect="1"/>
            </p:cNvPicPr>
            <p:nvPr/>
          </p:nvPicPr>
          <p:blipFill>
            <a:blip r:embed="rId4"/>
            <a:srcRect l="2307" t="26515" r="2869" b="4167"/>
            <a:stretch>
              <a:fillRect/>
            </a:stretch>
          </p:blipFill>
          <p:spPr bwMode="auto">
            <a:xfrm>
              <a:off x="-2" y="1532250"/>
              <a:ext cx="4696691" cy="2743200"/>
            </a:xfrm>
            <a:prstGeom prst="rect">
              <a:avLst/>
            </a:prstGeom>
            <a:noFill/>
            <a:ln w="9525">
              <a:noFill/>
              <a:miter lim="800000"/>
              <a:headEnd/>
              <a:tailEnd/>
            </a:ln>
          </p:spPr>
        </p:pic>
      </p:grpSp>
      <p:sp>
        <p:nvSpPr>
          <p:cNvPr id="15" name="Freeform 14"/>
          <p:cNvSpPr/>
          <p:nvPr/>
        </p:nvSpPr>
        <p:spPr>
          <a:xfrm>
            <a:off x="1219200" y="1295400"/>
            <a:ext cx="3217863" cy="1579563"/>
          </a:xfrm>
          <a:custGeom>
            <a:avLst/>
            <a:gdLst>
              <a:gd name="connsiteX0" fmla="*/ 1955804 w 5070963"/>
              <a:gd name="connsiteY0" fmla="*/ 496165 h 3394407"/>
              <a:gd name="connsiteX1" fmla="*/ 2033295 w 5070963"/>
              <a:gd name="connsiteY1" fmla="*/ 434172 h 3394407"/>
              <a:gd name="connsiteX2" fmla="*/ 2095288 w 5070963"/>
              <a:gd name="connsiteY2" fmla="*/ 279189 h 3394407"/>
              <a:gd name="connsiteX3" fmla="*/ 2157281 w 5070963"/>
              <a:gd name="connsiteY3" fmla="*/ 170701 h 3394407"/>
              <a:gd name="connsiteX4" fmla="*/ 2281268 w 5070963"/>
              <a:gd name="connsiteY4" fmla="*/ 77711 h 3394407"/>
              <a:gd name="connsiteX5" fmla="*/ 2374258 w 5070963"/>
              <a:gd name="connsiteY5" fmla="*/ 15718 h 3394407"/>
              <a:gd name="connsiteX6" fmla="*/ 2451749 w 5070963"/>
              <a:gd name="connsiteY6" fmla="*/ 46714 h 3394407"/>
              <a:gd name="connsiteX7" fmla="*/ 2560237 w 5070963"/>
              <a:gd name="connsiteY7" fmla="*/ 46714 h 3394407"/>
              <a:gd name="connsiteX8" fmla="*/ 2622231 w 5070963"/>
              <a:gd name="connsiteY8" fmla="*/ 220 h 3394407"/>
              <a:gd name="connsiteX9" fmla="*/ 2746217 w 5070963"/>
              <a:gd name="connsiteY9" fmla="*/ 31216 h 3394407"/>
              <a:gd name="connsiteX10" fmla="*/ 2808210 w 5070963"/>
              <a:gd name="connsiteY10" fmla="*/ 77711 h 3394407"/>
              <a:gd name="connsiteX11" fmla="*/ 2947695 w 5070963"/>
              <a:gd name="connsiteY11" fmla="*/ 139704 h 3394407"/>
              <a:gd name="connsiteX12" fmla="*/ 2963193 w 5070963"/>
              <a:gd name="connsiteY12" fmla="*/ 155203 h 3394407"/>
              <a:gd name="connsiteX13" fmla="*/ 2994190 w 5070963"/>
              <a:gd name="connsiteY13" fmla="*/ 139704 h 3394407"/>
              <a:gd name="connsiteX14" fmla="*/ 3040685 w 5070963"/>
              <a:gd name="connsiteY14" fmla="*/ 108708 h 3394407"/>
              <a:gd name="connsiteX15" fmla="*/ 3180170 w 5070963"/>
              <a:gd name="connsiteY15" fmla="*/ 139704 h 3394407"/>
              <a:gd name="connsiteX16" fmla="*/ 3273159 w 5070963"/>
              <a:gd name="connsiteY16" fmla="*/ 186199 h 3394407"/>
              <a:gd name="connsiteX17" fmla="*/ 3319654 w 5070963"/>
              <a:gd name="connsiteY17" fmla="*/ 186199 h 3394407"/>
              <a:gd name="connsiteX18" fmla="*/ 3428143 w 5070963"/>
              <a:gd name="connsiteY18" fmla="*/ 217196 h 3394407"/>
              <a:gd name="connsiteX19" fmla="*/ 3474637 w 5070963"/>
              <a:gd name="connsiteY19" fmla="*/ 201698 h 3394407"/>
              <a:gd name="connsiteX20" fmla="*/ 3598624 w 5070963"/>
              <a:gd name="connsiteY20" fmla="*/ 201698 h 3394407"/>
              <a:gd name="connsiteX21" fmla="*/ 3691614 w 5070963"/>
              <a:gd name="connsiteY21" fmla="*/ 263691 h 3394407"/>
              <a:gd name="connsiteX22" fmla="*/ 3815600 w 5070963"/>
              <a:gd name="connsiteY22" fmla="*/ 310186 h 3394407"/>
              <a:gd name="connsiteX23" fmla="*/ 3970583 w 5070963"/>
              <a:gd name="connsiteY23" fmla="*/ 310186 h 3394407"/>
              <a:gd name="connsiteX24" fmla="*/ 4001580 w 5070963"/>
              <a:gd name="connsiteY24" fmla="*/ 93209 h 3394407"/>
              <a:gd name="connsiteX25" fmla="*/ 4094570 w 5070963"/>
              <a:gd name="connsiteY25" fmla="*/ 62213 h 3394407"/>
              <a:gd name="connsiteX26" fmla="*/ 4172061 w 5070963"/>
              <a:gd name="connsiteY26" fmla="*/ 46714 h 3394407"/>
              <a:gd name="connsiteX27" fmla="*/ 4172061 w 5070963"/>
              <a:gd name="connsiteY27" fmla="*/ 186199 h 3394407"/>
              <a:gd name="connsiteX28" fmla="*/ 4156563 w 5070963"/>
              <a:gd name="connsiteY28" fmla="*/ 279189 h 3394407"/>
              <a:gd name="connsiteX29" fmla="*/ 4187559 w 5070963"/>
              <a:gd name="connsiteY29" fmla="*/ 310186 h 3394407"/>
              <a:gd name="connsiteX30" fmla="*/ 4265051 w 5070963"/>
              <a:gd name="connsiteY30" fmla="*/ 325684 h 3394407"/>
              <a:gd name="connsiteX31" fmla="*/ 4296048 w 5070963"/>
              <a:gd name="connsiteY31" fmla="*/ 263691 h 3394407"/>
              <a:gd name="connsiteX32" fmla="*/ 4373539 w 5070963"/>
              <a:gd name="connsiteY32" fmla="*/ 263691 h 3394407"/>
              <a:gd name="connsiteX33" fmla="*/ 4497526 w 5070963"/>
              <a:gd name="connsiteY33" fmla="*/ 310186 h 3394407"/>
              <a:gd name="connsiteX34" fmla="*/ 4637010 w 5070963"/>
              <a:gd name="connsiteY34" fmla="*/ 310186 h 3394407"/>
              <a:gd name="connsiteX35" fmla="*/ 4807492 w 5070963"/>
              <a:gd name="connsiteY35" fmla="*/ 325684 h 3394407"/>
              <a:gd name="connsiteX36" fmla="*/ 4962475 w 5070963"/>
              <a:gd name="connsiteY36" fmla="*/ 294687 h 3394407"/>
              <a:gd name="connsiteX37" fmla="*/ 5024468 w 5070963"/>
              <a:gd name="connsiteY37" fmla="*/ 294687 h 3394407"/>
              <a:gd name="connsiteX38" fmla="*/ 5070963 w 5070963"/>
              <a:gd name="connsiteY38" fmla="*/ 294687 h 3394407"/>
              <a:gd name="connsiteX39" fmla="*/ 5070963 w 5070963"/>
              <a:gd name="connsiteY39" fmla="*/ 294687 h 3394407"/>
              <a:gd name="connsiteX40" fmla="*/ 5024468 w 5070963"/>
              <a:gd name="connsiteY40" fmla="*/ 418674 h 3394407"/>
              <a:gd name="connsiteX41" fmla="*/ 4962475 w 5070963"/>
              <a:gd name="connsiteY41" fmla="*/ 480667 h 3394407"/>
              <a:gd name="connsiteX42" fmla="*/ 4915980 w 5070963"/>
              <a:gd name="connsiteY42" fmla="*/ 558159 h 3394407"/>
              <a:gd name="connsiteX43" fmla="*/ 4869485 w 5070963"/>
              <a:gd name="connsiteY43" fmla="*/ 620152 h 3394407"/>
              <a:gd name="connsiteX44" fmla="*/ 4807492 w 5070963"/>
              <a:gd name="connsiteY44" fmla="*/ 682145 h 3394407"/>
              <a:gd name="connsiteX45" fmla="*/ 4745498 w 5070963"/>
              <a:gd name="connsiteY45" fmla="*/ 728640 h 3394407"/>
              <a:gd name="connsiteX46" fmla="*/ 4714502 w 5070963"/>
              <a:gd name="connsiteY46" fmla="*/ 790633 h 3394407"/>
              <a:gd name="connsiteX47" fmla="*/ 4621512 w 5070963"/>
              <a:gd name="connsiteY47" fmla="*/ 883623 h 3394407"/>
              <a:gd name="connsiteX48" fmla="*/ 4544020 w 5070963"/>
              <a:gd name="connsiteY48" fmla="*/ 1054104 h 3394407"/>
              <a:gd name="connsiteX49" fmla="*/ 4497526 w 5070963"/>
              <a:gd name="connsiteY49" fmla="*/ 1240084 h 3394407"/>
              <a:gd name="connsiteX50" fmla="*/ 4466529 w 5070963"/>
              <a:gd name="connsiteY50" fmla="*/ 1457060 h 3394407"/>
              <a:gd name="connsiteX51" fmla="*/ 4404536 w 5070963"/>
              <a:gd name="connsiteY51" fmla="*/ 1581047 h 3394407"/>
              <a:gd name="connsiteX52" fmla="*/ 4404536 w 5070963"/>
              <a:gd name="connsiteY52" fmla="*/ 1751528 h 3394407"/>
              <a:gd name="connsiteX53" fmla="*/ 4358041 w 5070963"/>
              <a:gd name="connsiteY53" fmla="*/ 1860016 h 3394407"/>
              <a:gd name="connsiteX54" fmla="*/ 4311546 w 5070963"/>
              <a:gd name="connsiteY54" fmla="*/ 1968504 h 3394407"/>
              <a:gd name="connsiteX55" fmla="*/ 4311546 w 5070963"/>
              <a:gd name="connsiteY55" fmla="*/ 2107989 h 3394407"/>
              <a:gd name="connsiteX56" fmla="*/ 4218556 w 5070963"/>
              <a:gd name="connsiteY56" fmla="*/ 2216477 h 3394407"/>
              <a:gd name="connsiteX57" fmla="*/ 4249553 w 5070963"/>
              <a:gd name="connsiteY57" fmla="*/ 2309467 h 3394407"/>
              <a:gd name="connsiteX58" fmla="*/ 4234054 w 5070963"/>
              <a:gd name="connsiteY58" fmla="*/ 2371460 h 3394407"/>
              <a:gd name="connsiteX59" fmla="*/ 4265051 w 5070963"/>
              <a:gd name="connsiteY59" fmla="*/ 2355962 h 3394407"/>
              <a:gd name="connsiteX60" fmla="*/ 4203058 w 5070963"/>
              <a:gd name="connsiteY60" fmla="*/ 2448952 h 3394407"/>
              <a:gd name="connsiteX61" fmla="*/ 4172061 w 5070963"/>
              <a:gd name="connsiteY61" fmla="*/ 2526443 h 3394407"/>
              <a:gd name="connsiteX62" fmla="*/ 4094570 w 5070963"/>
              <a:gd name="connsiteY62" fmla="*/ 2634931 h 3394407"/>
              <a:gd name="connsiteX63" fmla="*/ 4017078 w 5070963"/>
              <a:gd name="connsiteY63" fmla="*/ 2805413 h 3394407"/>
              <a:gd name="connsiteX64" fmla="*/ 3939587 w 5070963"/>
              <a:gd name="connsiteY64" fmla="*/ 2929399 h 3394407"/>
              <a:gd name="connsiteX65" fmla="*/ 3893092 w 5070963"/>
              <a:gd name="connsiteY65" fmla="*/ 3053386 h 3394407"/>
              <a:gd name="connsiteX66" fmla="*/ 3815600 w 5070963"/>
              <a:gd name="connsiteY66" fmla="*/ 3161874 h 3394407"/>
              <a:gd name="connsiteX67" fmla="*/ 3784604 w 5070963"/>
              <a:gd name="connsiteY67" fmla="*/ 3270362 h 3394407"/>
              <a:gd name="connsiteX68" fmla="*/ 3738109 w 5070963"/>
              <a:gd name="connsiteY68" fmla="*/ 3394348 h 3394407"/>
              <a:gd name="connsiteX69" fmla="*/ 3707112 w 5070963"/>
              <a:gd name="connsiteY69" fmla="*/ 3285860 h 3394407"/>
              <a:gd name="connsiteX70" fmla="*/ 3552129 w 5070963"/>
              <a:gd name="connsiteY70" fmla="*/ 3223867 h 3394407"/>
              <a:gd name="connsiteX71" fmla="*/ 3381648 w 5070963"/>
              <a:gd name="connsiteY71" fmla="*/ 3270362 h 3394407"/>
              <a:gd name="connsiteX72" fmla="*/ 3304156 w 5070963"/>
              <a:gd name="connsiteY72" fmla="*/ 3301359 h 3394407"/>
              <a:gd name="connsiteX73" fmla="*/ 3040685 w 5070963"/>
              <a:gd name="connsiteY73" fmla="*/ 3239365 h 3394407"/>
              <a:gd name="connsiteX74" fmla="*/ 2839207 w 5070963"/>
              <a:gd name="connsiteY74" fmla="*/ 3177372 h 3394407"/>
              <a:gd name="connsiteX75" fmla="*/ 2606732 w 5070963"/>
              <a:gd name="connsiteY75" fmla="*/ 3146376 h 3394407"/>
              <a:gd name="connsiteX76" fmla="*/ 2467248 w 5070963"/>
              <a:gd name="connsiteY76" fmla="*/ 3099881 h 3394407"/>
              <a:gd name="connsiteX77" fmla="*/ 2358759 w 5070963"/>
              <a:gd name="connsiteY77" fmla="*/ 3084382 h 3394407"/>
              <a:gd name="connsiteX78" fmla="*/ 2358759 w 5070963"/>
              <a:gd name="connsiteY78" fmla="*/ 3146376 h 3394407"/>
              <a:gd name="connsiteX79" fmla="*/ 2250271 w 5070963"/>
              <a:gd name="connsiteY79" fmla="*/ 3177372 h 3394407"/>
              <a:gd name="connsiteX80" fmla="*/ 2126285 w 5070963"/>
              <a:gd name="connsiteY80" fmla="*/ 3208369 h 3394407"/>
              <a:gd name="connsiteX81" fmla="*/ 1955804 w 5070963"/>
              <a:gd name="connsiteY81" fmla="*/ 3161874 h 3394407"/>
              <a:gd name="connsiteX82" fmla="*/ 1785322 w 5070963"/>
              <a:gd name="connsiteY82" fmla="*/ 3068884 h 3394407"/>
              <a:gd name="connsiteX83" fmla="*/ 1676834 w 5070963"/>
              <a:gd name="connsiteY83" fmla="*/ 3068884 h 3394407"/>
              <a:gd name="connsiteX84" fmla="*/ 1552848 w 5070963"/>
              <a:gd name="connsiteY84" fmla="*/ 2991392 h 3394407"/>
              <a:gd name="connsiteX85" fmla="*/ 1475356 w 5070963"/>
              <a:gd name="connsiteY85" fmla="*/ 2913901 h 3394407"/>
              <a:gd name="connsiteX86" fmla="*/ 1320373 w 5070963"/>
              <a:gd name="connsiteY86" fmla="*/ 2805413 h 3394407"/>
              <a:gd name="connsiteX87" fmla="*/ 1180888 w 5070963"/>
              <a:gd name="connsiteY87" fmla="*/ 2743420 h 3394407"/>
              <a:gd name="connsiteX88" fmla="*/ 1072400 w 5070963"/>
              <a:gd name="connsiteY88" fmla="*/ 2634931 h 3394407"/>
              <a:gd name="connsiteX89" fmla="*/ 917417 w 5070963"/>
              <a:gd name="connsiteY89" fmla="*/ 2526443 h 3394407"/>
              <a:gd name="connsiteX90" fmla="*/ 746936 w 5070963"/>
              <a:gd name="connsiteY90" fmla="*/ 2417955 h 3394407"/>
              <a:gd name="connsiteX91" fmla="*/ 576454 w 5070963"/>
              <a:gd name="connsiteY91" fmla="*/ 2293969 h 3394407"/>
              <a:gd name="connsiteX92" fmla="*/ 498963 w 5070963"/>
              <a:gd name="connsiteY92" fmla="*/ 2231976 h 3394407"/>
              <a:gd name="connsiteX93" fmla="*/ 343980 w 5070963"/>
              <a:gd name="connsiteY93" fmla="*/ 2169982 h 3394407"/>
              <a:gd name="connsiteX94" fmla="*/ 173498 w 5070963"/>
              <a:gd name="connsiteY94" fmla="*/ 2076992 h 3394407"/>
              <a:gd name="connsiteX95" fmla="*/ 49512 w 5070963"/>
              <a:gd name="connsiteY95" fmla="*/ 1937508 h 3394407"/>
              <a:gd name="connsiteX96" fmla="*/ 3017 w 5070963"/>
              <a:gd name="connsiteY96" fmla="*/ 1798023 h 3394407"/>
              <a:gd name="connsiteX97" fmla="*/ 127004 w 5070963"/>
              <a:gd name="connsiteY97" fmla="*/ 1736030 h 3394407"/>
              <a:gd name="connsiteX98" fmla="*/ 312983 w 5070963"/>
              <a:gd name="connsiteY98" fmla="*/ 1844518 h 3394407"/>
              <a:gd name="connsiteX99" fmla="*/ 467966 w 5070963"/>
              <a:gd name="connsiteY99" fmla="*/ 1875514 h 3394407"/>
              <a:gd name="connsiteX100" fmla="*/ 622949 w 5070963"/>
              <a:gd name="connsiteY100" fmla="*/ 1813521 h 3394407"/>
              <a:gd name="connsiteX101" fmla="*/ 715939 w 5070963"/>
              <a:gd name="connsiteY101" fmla="*/ 1720531 h 3394407"/>
              <a:gd name="connsiteX102" fmla="*/ 870922 w 5070963"/>
              <a:gd name="connsiteY102" fmla="*/ 1565548 h 3394407"/>
              <a:gd name="connsiteX103" fmla="*/ 1010407 w 5070963"/>
              <a:gd name="connsiteY103" fmla="*/ 1441562 h 3394407"/>
              <a:gd name="connsiteX104" fmla="*/ 1149892 w 5070963"/>
              <a:gd name="connsiteY104" fmla="*/ 1395067 h 3394407"/>
              <a:gd name="connsiteX105" fmla="*/ 1211885 w 5070963"/>
              <a:gd name="connsiteY105" fmla="*/ 1302077 h 3394407"/>
              <a:gd name="connsiteX106" fmla="*/ 1320373 w 5070963"/>
              <a:gd name="connsiteY106" fmla="*/ 1209087 h 3394407"/>
              <a:gd name="connsiteX107" fmla="*/ 1366868 w 5070963"/>
              <a:gd name="connsiteY107" fmla="*/ 1069603 h 3394407"/>
              <a:gd name="connsiteX108" fmla="*/ 1428861 w 5070963"/>
              <a:gd name="connsiteY108" fmla="*/ 1100599 h 3394407"/>
              <a:gd name="connsiteX109" fmla="*/ 1521851 w 5070963"/>
              <a:gd name="connsiteY109" fmla="*/ 1147094 h 3394407"/>
              <a:gd name="connsiteX110" fmla="*/ 1661336 w 5070963"/>
              <a:gd name="connsiteY110" fmla="*/ 1054104 h 3394407"/>
              <a:gd name="connsiteX111" fmla="*/ 1785322 w 5070963"/>
              <a:gd name="connsiteY111" fmla="*/ 837128 h 3394407"/>
              <a:gd name="connsiteX112" fmla="*/ 1893810 w 5070963"/>
              <a:gd name="connsiteY112" fmla="*/ 682145 h 3394407"/>
              <a:gd name="connsiteX113" fmla="*/ 1940305 w 5070963"/>
              <a:gd name="connsiteY113" fmla="*/ 573657 h 33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070963" h="3394407">
                <a:moveTo>
                  <a:pt x="1955804" y="496165"/>
                </a:moveTo>
                <a:cubicBezTo>
                  <a:pt x="1982926" y="483250"/>
                  <a:pt x="2010048" y="470335"/>
                  <a:pt x="2033295" y="434172"/>
                </a:cubicBezTo>
                <a:cubicBezTo>
                  <a:pt x="2056542" y="398009"/>
                  <a:pt x="2074624" y="323101"/>
                  <a:pt x="2095288" y="279189"/>
                </a:cubicBezTo>
                <a:cubicBezTo>
                  <a:pt x="2115952" y="235277"/>
                  <a:pt x="2126284" y="204281"/>
                  <a:pt x="2157281" y="170701"/>
                </a:cubicBezTo>
                <a:cubicBezTo>
                  <a:pt x="2188278" y="137121"/>
                  <a:pt x="2245105" y="103541"/>
                  <a:pt x="2281268" y="77711"/>
                </a:cubicBezTo>
                <a:cubicBezTo>
                  <a:pt x="2317431" y="51880"/>
                  <a:pt x="2345845" y="20884"/>
                  <a:pt x="2374258" y="15718"/>
                </a:cubicBezTo>
                <a:cubicBezTo>
                  <a:pt x="2402672" y="10552"/>
                  <a:pt x="2420753" y="41548"/>
                  <a:pt x="2451749" y="46714"/>
                </a:cubicBezTo>
                <a:cubicBezTo>
                  <a:pt x="2482745" y="51880"/>
                  <a:pt x="2531823" y="54463"/>
                  <a:pt x="2560237" y="46714"/>
                </a:cubicBezTo>
                <a:cubicBezTo>
                  <a:pt x="2588651" y="38965"/>
                  <a:pt x="2591234" y="2803"/>
                  <a:pt x="2622231" y="220"/>
                </a:cubicBezTo>
                <a:cubicBezTo>
                  <a:pt x="2653228" y="-2363"/>
                  <a:pt x="2715221" y="18301"/>
                  <a:pt x="2746217" y="31216"/>
                </a:cubicBezTo>
                <a:cubicBezTo>
                  <a:pt x="2777213" y="44131"/>
                  <a:pt x="2774630" y="59630"/>
                  <a:pt x="2808210" y="77711"/>
                </a:cubicBezTo>
                <a:cubicBezTo>
                  <a:pt x="2841790" y="95792"/>
                  <a:pt x="2921865" y="126789"/>
                  <a:pt x="2947695" y="139704"/>
                </a:cubicBezTo>
                <a:cubicBezTo>
                  <a:pt x="2973525" y="152619"/>
                  <a:pt x="2955444" y="155203"/>
                  <a:pt x="2963193" y="155203"/>
                </a:cubicBezTo>
                <a:cubicBezTo>
                  <a:pt x="2970942" y="155203"/>
                  <a:pt x="2981275" y="147453"/>
                  <a:pt x="2994190" y="139704"/>
                </a:cubicBezTo>
                <a:cubicBezTo>
                  <a:pt x="3007105" y="131955"/>
                  <a:pt x="3009688" y="108708"/>
                  <a:pt x="3040685" y="108708"/>
                </a:cubicBezTo>
                <a:cubicBezTo>
                  <a:pt x="3071682" y="108708"/>
                  <a:pt x="3141424" y="126789"/>
                  <a:pt x="3180170" y="139704"/>
                </a:cubicBezTo>
                <a:cubicBezTo>
                  <a:pt x="3218916" y="152619"/>
                  <a:pt x="3249912" y="178450"/>
                  <a:pt x="3273159" y="186199"/>
                </a:cubicBezTo>
                <a:cubicBezTo>
                  <a:pt x="3296406" y="193948"/>
                  <a:pt x="3293823" y="181033"/>
                  <a:pt x="3319654" y="186199"/>
                </a:cubicBezTo>
                <a:cubicBezTo>
                  <a:pt x="3345485" y="191365"/>
                  <a:pt x="3402313" y="214613"/>
                  <a:pt x="3428143" y="217196"/>
                </a:cubicBezTo>
                <a:cubicBezTo>
                  <a:pt x="3453973" y="219779"/>
                  <a:pt x="3446224" y="204281"/>
                  <a:pt x="3474637" y="201698"/>
                </a:cubicBezTo>
                <a:cubicBezTo>
                  <a:pt x="3503050" y="199115"/>
                  <a:pt x="3562461" y="191366"/>
                  <a:pt x="3598624" y="201698"/>
                </a:cubicBezTo>
                <a:cubicBezTo>
                  <a:pt x="3634787" y="212030"/>
                  <a:pt x="3655451" y="245610"/>
                  <a:pt x="3691614" y="263691"/>
                </a:cubicBezTo>
                <a:cubicBezTo>
                  <a:pt x="3727777" y="281772"/>
                  <a:pt x="3769105" y="302437"/>
                  <a:pt x="3815600" y="310186"/>
                </a:cubicBezTo>
                <a:cubicBezTo>
                  <a:pt x="3862095" y="317935"/>
                  <a:pt x="3939586" y="346349"/>
                  <a:pt x="3970583" y="310186"/>
                </a:cubicBezTo>
                <a:cubicBezTo>
                  <a:pt x="4001580" y="274023"/>
                  <a:pt x="3980916" y="134538"/>
                  <a:pt x="4001580" y="93209"/>
                </a:cubicBezTo>
                <a:cubicBezTo>
                  <a:pt x="4022244" y="51880"/>
                  <a:pt x="4066157" y="69962"/>
                  <a:pt x="4094570" y="62213"/>
                </a:cubicBezTo>
                <a:cubicBezTo>
                  <a:pt x="4122983" y="54464"/>
                  <a:pt x="4159146" y="26050"/>
                  <a:pt x="4172061" y="46714"/>
                </a:cubicBezTo>
                <a:cubicBezTo>
                  <a:pt x="4184976" y="67378"/>
                  <a:pt x="4174644" y="147453"/>
                  <a:pt x="4172061" y="186199"/>
                </a:cubicBezTo>
                <a:cubicBezTo>
                  <a:pt x="4169478" y="224945"/>
                  <a:pt x="4153980" y="258525"/>
                  <a:pt x="4156563" y="279189"/>
                </a:cubicBezTo>
                <a:cubicBezTo>
                  <a:pt x="4159146" y="299853"/>
                  <a:pt x="4169478" y="302437"/>
                  <a:pt x="4187559" y="310186"/>
                </a:cubicBezTo>
                <a:cubicBezTo>
                  <a:pt x="4205640" y="317935"/>
                  <a:pt x="4246970" y="333433"/>
                  <a:pt x="4265051" y="325684"/>
                </a:cubicBezTo>
                <a:cubicBezTo>
                  <a:pt x="4283132" y="317935"/>
                  <a:pt x="4277967" y="274023"/>
                  <a:pt x="4296048" y="263691"/>
                </a:cubicBezTo>
                <a:cubicBezTo>
                  <a:pt x="4314129" y="253359"/>
                  <a:pt x="4339959" y="255942"/>
                  <a:pt x="4373539" y="263691"/>
                </a:cubicBezTo>
                <a:cubicBezTo>
                  <a:pt x="4407119" y="271440"/>
                  <a:pt x="4453614" y="302437"/>
                  <a:pt x="4497526" y="310186"/>
                </a:cubicBezTo>
                <a:cubicBezTo>
                  <a:pt x="4541438" y="317935"/>
                  <a:pt x="4585349" y="307603"/>
                  <a:pt x="4637010" y="310186"/>
                </a:cubicBezTo>
                <a:cubicBezTo>
                  <a:pt x="4688671" y="312769"/>
                  <a:pt x="4753248" y="328267"/>
                  <a:pt x="4807492" y="325684"/>
                </a:cubicBezTo>
                <a:cubicBezTo>
                  <a:pt x="4861736" y="323101"/>
                  <a:pt x="4926312" y="299853"/>
                  <a:pt x="4962475" y="294687"/>
                </a:cubicBezTo>
                <a:cubicBezTo>
                  <a:pt x="4998638" y="289521"/>
                  <a:pt x="5024468" y="294687"/>
                  <a:pt x="5024468" y="294687"/>
                </a:cubicBezTo>
                <a:lnTo>
                  <a:pt x="5070963" y="294687"/>
                </a:lnTo>
                <a:lnTo>
                  <a:pt x="5070963" y="294687"/>
                </a:lnTo>
                <a:cubicBezTo>
                  <a:pt x="5063214" y="315351"/>
                  <a:pt x="5042549" y="387677"/>
                  <a:pt x="5024468" y="418674"/>
                </a:cubicBezTo>
                <a:cubicBezTo>
                  <a:pt x="5006387" y="449671"/>
                  <a:pt x="4980556" y="457420"/>
                  <a:pt x="4962475" y="480667"/>
                </a:cubicBezTo>
                <a:cubicBezTo>
                  <a:pt x="4944394" y="503914"/>
                  <a:pt x="4931478" y="534912"/>
                  <a:pt x="4915980" y="558159"/>
                </a:cubicBezTo>
                <a:cubicBezTo>
                  <a:pt x="4900482" y="581406"/>
                  <a:pt x="4887566" y="599488"/>
                  <a:pt x="4869485" y="620152"/>
                </a:cubicBezTo>
                <a:cubicBezTo>
                  <a:pt x="4851404" y="640816"/>
                  <a:pt x="4828157" y="664064"/>
                  <a:pt x="4807492" y="682145"/>
                </a:cubicBezTo>
                <a:cubicBezTo>
                  <a:pt x="4786828" y="700226"/>
                  <a:pt x="4760996" y="710559"/>
                  <a:pt x="4745498" y="728640"/>
                </a:cubicBezTo>
                <a:cubicBezTo>
                  <a:pt x="4730000" y="746721"/>
                  <a:pt x="4735166" y="764803"/>
                  <a:pt x="4714502" y="790633"/>
                </a:cubicBezTo>
                <a:cubicBezTo>
                  <a:pt x="4693838" y="816463"/>
                  <a:pt x="4649926" y="839711"/>
                  <a:pt x="4621512" y="883623"/>
                </a:cubicBezTo>
                <a:cubicBezTo>
                  <a:pt x="4593098" y="927535"/>
                  <a:pt x="4564684" y="994694"/>
                  <a:pt x="4544020" y="1054104"/>
                </a:cubicBezTo>
                <a:cubicBezTo>
                  <a:pt x="4523356" y="1113514"/>
                  <a:pt x="4510441" y="1172925"/>
                  <a:pt x="4497526" y="1240084"/>
                </a:cubicBezTo>
                <a:cubicBezTo>
                  <a:pt x="4484611" y="1307243"/>
                  <a:pt x="4482027" y="1400233"/>
                  <a:pt x="4466529" y="1457060"/>
                </a:cubicBezTo>
                <a:cubicBezTo>
                  <a:pt x="4451031" y="1513887"/>
                  <a:pt x="4414868" y="1531969"/>
                  <a:pt x="4404536" y="1581047"/>
                </a:cubicBezTo>
                <a:cubicBezTo>
                  <a:pt x="4394204" y="1630125"/>
                  <a:pt x="4412285" y="1705033"/>
                  <a:pt x="4404536" y="1751528"/>
                </a:cubicBezTo>
                <a:cubicBezTo>
                  <a:pt x="4396787" y="1798023"/>
                  <a:pt x="4358041" y="1860016"/>
                  <a:pt x="4358041" y="1860016"/>
                </a:cubicBezTo>
                <a:cubicBezTo>
                  <a:pt x="4342543" y="1896179"/>
                  <a:pt x="4319295" y="1927175"/>
                  <a:pt x="4311546" y="1968504"/>
                </a:cubicBezTo>
                <a:cubicBezTo>
                  <a:pt x="4303797" y="2009833"/>
                  <a:pt x="4327044" y="2066660"/>
                  <a:pt x="4311546" y="2107989"/>
                </a:cubicBezTo>
                <a:cubicBezTo>
                  <a:pt x="4296048" y="2149318"/>
                  <a:pt x="4228888" y="2182897"/>
                  <a:pt x="4218556" y="2216477"/>
                </a:cubicBezTo>
                <a:cubicBezTo>
                  <a:pt x="4208224" y="2250057"/>
                  <a:pt x="4246970" y="2283637"/>
                  <a:pt x="4249553" y="2309467"/>
                </a:cubicBezTo>
                <a:cubicBezTo>
                  <a:pt x="4252136" y="2335297"/>
                  <a:pt x="4231471" y="2363711"/>
                  <a:pt x="4234054" y="2371460"/>
                </a:cubicBezTo>
                <a:cubicBezTo>
                  <a:pt x="4236637" y="2379209"/>
                  <a:pt x="4270217" y="2343047"/>
                  <a:pt x="4265051" y="2355962"/>
                </a:cubicBezTo>
                <a:cubicBezTo>
                  <a:pt x="4259885" y="2368877"/>
                  <a:pt x="4218556" y="2420539"/>
                  <a:pt x="4203058" y="2448952"/>
                </a:cubicBezTo>
                <a:cubicBezTo>
                  <a:pt x="4187560" y="2477365"/>
                  <a:pt x="4190142" y="2495447"/>
                  <a:pt x="4172061" y="2526443"/>
                </a:cubicBezTo>
                <a:cubicBezTo>
                  <a:pt x="4153980" y="2557439"/>
                  <a:pt x="4120400" y="2588436"/>
                  <a:pt x="4094570" y="2634931"/>
                </a:cubicBezTo>
                <a:cubicBezTo>
                  <a:pt x="4068740" y="2681426"/>
                  <a:pt x="4042908" y="2756335"/>
                  <a:pt x="4017078" y="2805413"/>
                </a:cubicBezTo>
                <a:cubicBezTo>
                  <a:pt x="3991248" y="2854491"/>
                  <a:pt x="3960251" y="2888070"/>
                  <a:pt x="3939587" y="2929399"/>
                </a:cubicBezTo>
                <a:cubicBezTo>
                  <a:pt x="3918923" y="2970728"/>
                  <a:pt x="3913756" y="3014640"/>
                  <a:pt x="3893092" y="3053386"/>
                </a:cubicBezTo>
                <a:cubicBezTo>
                  <a:pt x="3872428" y="3092132"/>
                  <a:pt x="3833681" y="3125711"/>
                  <a:pt x="3815600" y="3161874"/>
                </a:cubicBezTo>
                <a:cubicBezTo>
                  <a:pt x="3797519" y="3198037"/>
                  <a:pt x="3797519" y="3231616"/>
                  <a:pt x="3784604" y="3270362"/>
                </a:cubicBezTo>
                <a:cubicBezTo>
                  <a:pt x="3771689" y="3309108"/>
                  <a:pt x="3751024" y="3391765"/>
                  <a:pt x="3738109" y="3394348"/>
                </a:cubicBezTo>
                <a:cubicBezTo>
                  <a:pt x="3725194" y="3396931"/>
                  <a:pt x="3738109" y="3314273"/>
                  <a:pt x="3707112" y="3285860"/>
                </a:cubicBezTo>
                <a:cubicBezTo>
                  <a:pt x="3676115" y="3257447"/>
                  <a:pt x="3606373" y="3226450"/>
                  <a:pt x="3552129" y="3223867"/>
                </a:cubicBezTo>
                <a:cubicBezTo>
                  <a:pt x="3497885" y="3221284"/>
                  <a:pt x="3422977" y="3257447"/>
                  <a:pt x="3381648" y="3270362"/>
                </a:cubicBezTo>
                <a:cubicBezTo>
                  <a:pt x="3340319" y="3283277"/>
                  <a:pt x="3360983" y="3306525"/>
                  <a:pt x="3304156" y="3301359"/>
                </a:cubicBezTo>
                <a:cubicBezTo>
                  <a:pt x="3247329" y="3296193"/>
                  <a:pt x="3118176" y="3260029"/>
                  <a:pt x="3040685" y="3239365"/>
                </a:cubicBezTo>
                <a:cubicBezTo>
                  <a:pt x="2963194" y="3218701"/>
                  <a:pt x="2911532" y="3192870"/>
                  <a:pt x="2839207" y="3177372"/>
                </a:cubicBezTo>
                <a:cubicBezTo>
                  <a:pt x="2766882" y="3161874"/>
                  <a:pt x="2668725" y="3159291"/>
                  <a:pt x="2606732" y="3146376"/>
                </a:cubicBezTo>
                <a:cubicBezTo>
                  <a:pt x="2544739" y="3133461"/>
                  <a:pt x="2508577" y="3110213"/>
                  <a:pt x="2467248" y="3099881"/>
                </a:cubicBezTo>
                <a:cubicBezTo>
                  <a:pt x="2425919" y="3089549"/>
                  <a:pt x="2376840" y="3076633"/>
                  <a:pt x="2358759" y="3084382"/>
                </a:cubicBezTo>
                <a:cubicBezTo>
                  <a:pt x="2340678" y="3092131"/>
                  <a:pt x="2376840" y="3130878"/>
                  <a:pt x="2358759" y="3146376"/>
                </a:cubicBezTo>
                <a:cubicBezTo>
                  <a:pt x="2340678" y="3161874"/>
                  <a:pt x="2289017" y="3167040"/>
                  <a:pt x="2250271" y="3177372"/>
                </a:cubicBezTo>
                <a:cubicBezTo>
                  <a:pt x="2211525" y="3187704"/>
                  <a:pt x="2175363" y="3210952"/>
                  <a:pt x="2126285" y="3208369"/>
                </a:cubicBezTo>
                <a:cubicBezTo>
                  <a:pt x="2077207" y="3205786"/>
                  <a:pt x="2012631" y="3185121"/>
                  <a:pt x="1955804" y="3161874"/>
                </a:cubicBezTo>
                <a:cubicBezTo>
                  <a:pt x="1898977" y="3138627"/>
                  <a:pt x="1831817" y="3084382"/>
                  <a:pt x="1785322" y="3068884"/>
                </a:cubicBezTo>
                <a:cubicBezTo>
                  <a:pt x="1738827" y="3053386"/>
                  <a:pt x="1715580" y="3081799"/>
                  <a:pt x="1676834" y="3068884"/>
                </a:cubicBezTo>
                <a:cubicBezTo>
                  <a:pt x="1638088" y="3055969"/>
                  <a:pt x="1586428" y="3017222"/>
                  <a:pt x="1552848" y="2991392"/>
                </a:cubicBezTo>
                <a:cubicBezTo>
                  <a:pt x="1519268" y="2965562"/>
                  <a:pt x="1514102" y="2944897"/>
                  <a:pt x="1475356" y="2913901"/>
                </a:cubicBezTo>
                <a:cubicBezTo>
                  <a:pt x="1436610" y="2882905"/>
                  <a:pt x="1369451" y="2833826"/>
                  <a:pt x="1320373" y="2805413"/>
                </a:cubicBezTo>
                <a:cubicBezTo>
                  <a:pt x="1271295" y="2777000"/>
                  <a:pt x="1222217" y="2771834"/>
                  <a:pt x="1180888" y="2743420"/>
                </a:cubicBezTo>
                <a:cubicBezTo>
                  <a:pt x="1139559" y="2715006"/>
                  <a:pt x="1116312" y="2671094"/>
                  <a:pt x="1072400" y="2634931"/>
                </a:cubicBezTo>
                <a:cubicBezTo>
                  <a:pt x="1028488" y="2598768"/>
                  <a:pt x="971661" y="2562606"/>
                  <a:pt x="917417" y="2526443"/>
                </a:cubicBezTo>
                <a:cubicBezTo>
                  <a:pt x="863173" y="2490280"/>
                  <a:pt x="803763" y="2456701"/>
                  <a:pt x="746936" y="2417955"/>
                </a:cubicBezTo>
                <a:cubicBezTo>
                  <a:pt x="690109" y="2379209"/>
                  <a:pt x="617783" y="2324966"/>
                  <a:pt x="576454" y="2293969"/>
                </a:cubicBezTo>
                <a:cubicBezTo>
                  <a:pt x="535125" y="2262972"/>
                  <a:pt x="537709" y="2252640"/>
                  <a:pt x="498963" y="2231976"/>
                </a:cubicBezTo>
                <a:cubicBezTo>
                  <a:pt x="460217" y="2211312"/>
                  <a:pt x="398224" y="2195813"/>
                  <a:pt x="343980" y="2169982"/>
                </a:cubicBezTo>
                <a:cubicBezTo>
                  <a:pt x="289736" y="2144151"/>
                  <a:pt x="222576" y="2115738"/>
                  <a:pt x="173498" y="2076992"/>
                </a:cubicBezTo>
                <a:cubicBezTo>
                  <a:pt x="124420" y="2038246"/>
                  <a:pt x="77925" y="1984003"/>
                  <a:pt x="49512" y="1937508"/>
                </a:cubicBezTo>
                <a:cubicBezTo>
                  <a:pt x="21099" y="1891013"/>
                  <a:pt x="-9898" y="1831603"/>
                  <a:pt x="3017" y="1798023"/>
                </a:cubicBezTo>
                <a:cubicBezTo>
                  <a:pt x="15932" y="1764443"/>
                  <a:pt x="75343" y="1728281"/>
                  <a:pt x="127004" y="1736030"/>
                </a:cubicBezTo>
                <a:cubicBezTo>
                  <a:pt x="178665" y="1743779"/>
                  <a:pt x="256156" y="1821271"/>
                  <a:pt x="312983" y="1844518"/>
                </a:cubicBezTo>
                <a:cubicBezTo>
                  <a:pt x="369810" y="1867765"/>
                  <a:pt x="416305" y="1880680"/>
                  <a:pt x="467966" y="1875514"/>
                </a:cubicBezTo>
                <a:cubicBezTo>
                  <a:pt x="519627" y="1870348"/>
                  <a:pt x="581620" y="1839351"/>
                  <a:pt x="622949" y="1813521"/>
                </a:cubicBezTo>
                <a:cubicBezTo>
                  <a:pt x="664278" y="1787691"/>
                  <a:pt x="715939" y="1720531"/>
                  <a:pt x="715939" y="1720531"/>
                </a:cubicBezTo>
                <a:cubicBezTo>
                  <a:pt x="757268" y="1679202"/>
                  <a:pt x="821844" y="1612043"/>
                  <a:pt x="870922" y="1565548"/>
                </a:cubicBezTo>
                <a:cubicBezTo>
                  <a:pt x="920000" y="1519053"/>
                  <a:pt x="963912" y="1469975"/>
                  <a:pt x="1010407" y="1441562"/>
                </a:cubicBezTo>
                <a:cubicBezTo>
                  <a:pt x="1056902" y="1413149"/>
                  <a:pt x="1116312" y="1418314"/>
                  <a:pt x="1149892" y="1395067"/>
                </a:cubicBezTo>
                <a:cubicBezTo>
                  <a:pt x="1183472" y="1371820"/>
                  <a:pt x="1183472" y="1333074"/>
                  <a:pt x="1211885" y="1302077"/>
                </a:cubicBezTo>
                <a:cubicBezTo>
                  <a:pt x="1240298" y="1271080"/>
                  <a:pt x="1294543" y="1247833"/>
                  <a:pt x="1320373" y="1209087"/>
                </a:cubicBezTo>
                <a:cubicBezTo>
                  <a:pt x="1346203" y="1170341"/>
                  <a:pt x="1348787" y="1087684"/>
                  <a:pt x="1366868" y="1069603"/>
                </a:cubicBezTo>
                <a:cubicBezTo>
                  <a:pt x="1384949" y="1051522"/>
                  <a:pt x="1428861" y="1100599"/>
                  <a:pt x="1428861" y="1100599"/>
                </a:cubicBezTo>
                <a:cubicBezTo>
                  <a:pt x="1454691" y="1113514"/>
                  <a:pt x="1483105" y="1154843"/>
                  <a:pt x="1521851" y="1147094"/>
                </a:cubicBezTo>
                <a:cubicBezTo>
                  <a:pt x="1560597" y="1139345"/>
                  <a:pt x="1617424" y="1105765"/>
                  <a:pt x="1661336" y="1054104"/>
                </a:cubicBezTo>
                <a:cubicBezTo>
                  <a:pt x="1705248" y="1002443"/>
                  <a:pt x="1746576" y="899121"/>
                  <a:pt x="1785322" y="837128"/>
                </a:cubicBezTo>
                <a:cubicBezTo>
                  <a:pt x="1824068" y="775135"/>
                  <a:pt x="1867980" y="726057"/>
                  <a:pt x="1893810" y="682145"/>
                </a:cubicBezTo>
                <a:cubicBezTo>
                  <a:pt x="1919640" y="638233"/>
                  <a:pt x="1929972" y="605945"/>
                  <a:pt x="1940305" y="573657"/>
                </a:cubicBezTo>
              </a:path>
            </a:pathLst>
          </a:custGeom>
          <a:ln w="38100">
            <a:solidFill>
              <a:srgbClr val="00B050"/>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a:p>
        </p:txBody>
      </p:sp>
      <p:sp>
        <p:nvSpPr>
          <p:cNvPr id="2" name="TextBox 1"/>
          <p:cNvSpPr txBox="1"/>
          <p:nvPr/>
        </p:nvSpPr>
        <p:spPr>
          <a:xfrm>
            <a:off x="1130300" y="3028950"/>
            <a:ext cx="2557463" cy="40005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sz="2000" b="1" dirty="0" err="1">
                <a:latin typeface="Times New Roman" pitchFamily="18" charset="0"/>
                <a:cs typeface="Times New Roman" pitchFamily="18" charset="0"/>
              </a:rPr>
              <a:t>Địa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endParaRPr lang="en-US" sz="2000" b="1" dirty="0">
              <a:latin typeface="Times New Roman" pitchFamily="18" charset="0"/>
              <a:cs typeface="Times New Roman" pitchFamily="18" charset="0"/>
            </a:endParaRPr>
          </a:p>
        </p:txBody>
      </p:sp>
      <p:sp>
        <p:nvSpPr>
          <p:cNvPr id="16" name="Rectangle 15"/>
          <p:cNvSpPr>
            <a:spLocks noChangeArrowheads="1"/>
          </p:cNvSpPr>
          <p:nvPr/>
        </p:nvSpPr>
        <p:spPr bwMode="auto">
          <a:xfrm>
            <a:off x="838200" y="4267200"/>
            <a:ext cx="7772400" cy="822325"/>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  Bình nguyên là dạng địa hình thấp, có bề mặt tương đối bằng phẳng hoặc hơi gợn sóng.</a:t>
            </a:r>
            <a:endParaRPr lang="en-US" sz="2400">
              <a:solidFill>
                <a:srgbClr val="0000FF"/>
              </a:solidFill>
              <a:latin typeface="Calibri" pitchFamily="34" charset="0"/>
            </a:endParaRPr>
          </a:p>
        </p:txBody>
      </p:sp>
      <p:sp>
        <p:nvSpPr>
          <p:cNvPr id="17" name="Rectangle 16"/>
          <p:cNvSpPr>
            <a:spLocks noChangeArrowheads="1"/>
          </p:cNvSpPr>
          <p:nvPr/>
        </p:nvSpPr>
        <p:spPr bwMode="auto">
          <a:xfrm>
            <a:off x="838200" y="5883275"/>
            <a:ext cx="7772400" cy="822325"/>
          </a:xfrm>
          <a:prstGeom prst="rect">
            <a:avLst/>
          </a:prstGeom>
          <a:noFill/>
          <a:ln w="9525">
            <a:noFill/>
            <a:miter lim="800000"/>
            <a:headEnd/>
            <a:tailEnd/>
          </a:ln>
        </p:spPr>
        <p:txBody>
          <a:bodyPr>
            <a:spAutoFit/>
          </a:bodyPr>
          <a:lstStyle/>
          <a:p>
            <a:pPr algn="just"/>
            <a:r>
              <a:rPr lang="en-US" sz="2400" b="1">
                <a:solidFill>
                  <a:srgbClr val="0000FF"/>
                </a:solidFill>
                <a:latin typeface="Times New Roman" pitchFamily="18" charset="0"/>
                <a:cs typeface="Times New Roman" pitchFamily="18" charset="0"/>
              </a:rPr>
              <a:t>- </a:t>
            </a:r>
            <a:r>
              <a:rPr lang="vi-VN" sz="2400" b="1">
                <a:solidFill>
                  <a:srgbClr val="0000FF"/>
                </a:solidFill>
                <a:latin typeface="Times New Roman" pitchFamily="18" charset="0"/>
                <a:cs typeface="Times New Roman" pitchFamily="18" charset="0"/>
              </a:rPr>
              <a:t>Độ cao tuyệt đối thường dưới 200m</a:t>
            </a:r>
            <a:r>
              <a:rPr lang="en-US" sz="2400" b="1">
                <a:solidFill>
                  <a:srgbClr val="0000FF"/>
                </a:solidFill>
                <a:latin typeface="Times New Roman" pitchFamily="18" charset="0"/>
                <a:cs typeface="Times New Roman" pitchFamily="18" charset="0"/>
              </a:rPr>
              <a:t>, </a:t>
            </a:r>
            <a:r>
              <a:rPr lang="vi-VN" sz="2400" b="1">
                <a:solidFill>
                  <a:srgbClr val="0000FF"/>
                </a:solidFill>
                <a:latin typeface="Times New Roman" pitchFamily="18" charset="0"/>
                <a:cs typeface="Times New Roman" pitchFamily="18" charset="0"/>
              </a:rPr>
              <a:t>nhưng cũng có những bình nguyên cao gần 500m</a:t>
            </a:r>
            <a:r>
              <a:rPr lang="en-US" sz="2400" b="1">
                <a:solidFill>
                  <a:srgbClr val="0000FF"/>
                </a:solidFill>
                <a:latin typeface="Times New Roman" pitchFamily="18" charset="0"/>
                <a:cs typeface="Times New Roman" pitchFamily="18" charset="0"/>
              </a:rPr>
              <a:t>.</a:t>
            </a:r>
          </a:p>
        </p:txBody>
      </p:sp>
      <p:sp>
        <p:nvSpPr>
          <p:cNvPr id="18" name="Rectangle 17"/>
          <p:cNvSpPr>
            <a:spLocks noChangeArrowheads="1"/>
          </p:cNvSpPr>
          <p:nvPr/>
        </p:nvSpPr>
        <p:spPr bwMode="auto">
          <a:xfrm>
            <a:off x="1066800" y="3581400"/>
            <a:ext cx="6415088" cy="523875"/>
          </a:xfrm>
          <a:prstGeom prst="rect">
            <a:avLst/>
          </a:prstGeom>
          <a:noFill/>
          <a:ln w="9525">
            <a:noFill/>
            <a:miter lim="800000"/>
            <a:headEnd/>
            <a:tailEnd/>
          </a:ln>
        </p:spPr>
        <p:txBody>
          <a:bodyPr wrap="none">
            <a:spAutoFit/>
          </a:bodyPr>
          <a:lstStyle/>
          <a:p>
            <a:pPr marL="285750" indent="-285750">
              <a:buFontTx/>
              <a:buChar char="-"/>
            </a:pPr>
            <a:r>
              <a:rPr lang="en-US" sz="2800">
                <a:solidFill>
                  <a:srgbClr val="FF0000"/>
                </a:solidFill>
                <a:latin typeface="Calibri" pitchFamily="34" charset="0"/>
              </a:rPr>
              <a:t>Nêu đặc điểm của địa hình bình nguyên?</a:t>
            </a:r>
          </a:p>
        </p:txBody>
      </p:sp>
      <p:sp>
        <p:nvSpPr>
          <p:cNvPr id="19" name="Rectangle 18"/>
          <p:cNvSpPr>
            <a:spLocks noChangeArrowheads="1"/>
          </p:cNvSpPr>
          <p:nvPr/>
        </p:nvSpPr>
        <p:spPr bwMode="auto">
          <a:xfrm>
            <a:off x="914400" y="5348288"/>
            <a:ext cx="7848600" cy="519112"/>
          </a:xfrm>
          <a:prstGeom prst="rect">
            <a:avLst/>
          </a:prstGeom>
          <a:noFill/>
          <a:ln w="9525">
            <a:noFill/>
            <a:miter lim="800000"/>
            <a:headEnd/>
            <a:tailEnd/>
          </a:ln>
        </p:spPr>
        <p:txBody>
          <a:bodyPr>
            <a:spAutoFit/>
          </a:bodyPr>
          <a:lstStyle/>
          <a:p>
            <a:pPr marL="285750" indent="-285750">
              <a:buFontTx/>
              <a:buChar char="-"/>
            </a:pPr>
            <a:r>
              <a:rPr lang="en-US" sz="2800">
                <a:solidFill>
                  <a:srgbClr val="FF0000"/>
                </a:solidFill>
                <a:latin typeface="Calibri" pitchFamily="34" charset="0"/>
              </a:rPr>
              <a:t>Độ cao tuyệt đối của bình nguyên là bao nhiêu?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76200"/>
            <a:ext cx="6934200" cy="1524000"/>
          </a:xfrm>
        </p:spPr>
        <p:txBody>
          <a:bodyPr/>
          <a:lstStyle/>
          <a:p>
            <a:pPr eaLnBrk="1" hangingPunct="1"/>
            <a:r>
              <a:rPr lang="en-US" b="1" smtClean="0">
                <a:solidFill>
                  <a:srgbClr val="FF0000"/>
                </a:solidFill>
                <a:latin typeface="Times New Roman" pitchFamily="18" charset="0"/>
                <a:cs typeface="Times New Roman" pitchFamily="18" charset="0"/>
              </a:rPr>
              <a:t>ĐỊA HÌNH BỀ MẶT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TRÁI ĐẤT (tiếp theo)</a:t>
            </a:r>
          </a:p>
        </p:txBody>
      </p:sp>
      <p:sp>
        <p:nvSpPr>
          <p:cNvPr id="14" name="TextBox 13"/>
          <p:cNvSpPr txBox="1">
            <a:spLocks noChangeArrowheads="1"/>
          </p:cNvSpPr>
          <p:nvPr/>
        </p:nvSpPr>
        <p:spPr bwMode="auto">
          <a:xfrm>
            <a:off x="76200" y="1600200"/>
            <a:ext cx="5011738" cy="579438"/>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4- Bình nguyên (đồng bằng)</a:t>
            </a:r>
          </a:p>
        </p:txBody>
      </p:sp>
      <p:sp>
        <p:nvSpPr>
          <p:cNvPr id="87044" name="Rectangle 4"/>
          <p:cNvSpPr>
            <a:spLocks noChangeArrowheads="1"/>
          </p:cNvSpPr>
          <p:nvPr/>
        </p:nvSpPr>
        <p:spPr bwMode="auto">
          <a:xfrm>
            <a:off x="76200" y="0"/>
            <a:ext cx="1600200" cy="914400"/>
          </a:xfrm>
          <a:prstGeom prst="rect">
            <a:avLst/>
          </a:prstGeom>
          <a:solidFill>
            <a:schemeClr val="bg2">
              <a:alpha val="0"/>
            </a:schemeClr>
          </a:solidFill>
          <a:ln w="9525">
            <a:solidFill>
              <a:schemeClr val="tx1"/>
            </a:solidFill>
            <a:miter lim="800000"/>
            <a:headEnd/>
            <a:tailEnd/>
          </a:ln>
          <a:effectLst/>
        </p:spPr>
        <p:txBody>
          <a:bodyPr wrap="none" anchor="ctr"/>
          <a:lstStyle/>
          <a:p>
            <a:pPr algn="ctr"/>
            <a:r>
              <a:rPr lang="en-US" sz="2400" b="1">
                <a:solidFill>
                  <a:srgbClr val="FF0000"/>
                </a:solidFill>
              </a:rPr>
              <a:t>BÀI 14</a:t>
            </a:r>
          </a:p>
        </p:txBody>
      </p:sp>
      <p:sp>
        <p:nvSpPr>
          <p:cNvPr id="23570" name="Rectangle 18"/>
          <p:cNvSpPr>
            <a:spLocks noChangeArrowheads="1"/>
          </p:cNvSpPr>
          <p:nvPr/>
        </p:nvSpPr>
        <p:spPr bwMode="auto">
          <a:xfrm>
            <a:off x="0" y="1981200"/>
            <a:ext cx="5181600" cy="21336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-Tương đối bằng phẳng hoặc hơi gợn sóng. Các bình nguyên được bồi tụ ở các cửa sông gọi là châu thổ.</a:t>
            </a:r>
            <a:endParaRPr lang="en-US">
              <a:solidFill>
                <a:schemeClr val="hlink"/>
              </a:solidFill>
            </a:endParaRPr>
          </a:p>
        </p:txBody>
      </p:sp>
      <p:sp>
        <p:nvSpPr>
          <p:cNvPr id="3" name="Rectangle 18"/>
          <p:cNvSpPr>
            <a:spLocks noChangeArrowheads="1"/>
          </p:cNvSpPr>
          <p:nvPr/>
        </p:nvSpPr>
        <p:spPr bwMode="auto">
          <a:xfrm>
            <a:off x="0" y="37338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-Độ cao của bình nguyên thường ở mức 200m- 500m</a:t>
            </a:r>
            <a:endParaRPr lang="en-US">
              <a:solidFill>
                <a:schemeClr val="hlink"/>
              </a:solidFill>
            </a:endParaRPr>
          </a:p>
        </p:txBody>
      </p:sp>
      <p:sp>
        <p:nvSpPr>
          <p:cNvPr id="4" name="Rectangle 18"/>
          <p:cNvSpPr>
            <a:spLocks noChangeArrowheads="1"/>
          </p:cNvSpPr>
          <p:nvPr/>
        </p:nvSpPr>
        <p:spPr bwMode="auto">
          <a:xfrm>
            <a:off x="76200" y="4648200"/>
            <a:ext cx="5562600" cy="1143000"/>
          </a:xfrm>
          <a:prstGeom prst="rect">
            <a:avLst/>
          </a:prstGeom>
          <a:noFill/>
          <a:ln w="9525">
            <a:noFill/>
            <a:miter lim="800000"/>
            <a:headEnd/>
            <a:tailEnd/>
          </a:ln>
          <a:effectLst/>
        </p:spPr>
        <p:txBody>
          <a:bodyPr lIns="89145" tIns="44572" rIns="89145" bIns="44572" anchor="ctr"/>
          <a:lstStyle/>
          <a:p>
            <a:r>
              <a:rPr lang="en-US" sz="2700" b="1">
                <a:solidFill>
                  <a:schemeClr val="hlink"/>
                </a:solidFill>
              </a:rPr>
              <a:t>-Thuận lợi trồng cây lương thực, thực phẩm</a:t>
            </a:r>
            <a:endParaRPr lang="en-US">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70"/>
                                        </p:tgtEl>
                                        <p:attrNameLst>
                                          <p:attrName>style.visibility</p:attrName>
                                        </p:attrNameLst>
                                      </p:cBhvr>
                                      <p:to>
                                        <p:strVal val="visible"/>
                                      </p:to>
                                    </p:set>
                                    <p:animEffect transition="in" filter="slide(fromTop)">
                                      <p:cBhvr>
                                        <p:cTn id="7" dur="500"/>
                                        <p:tgtEl>
                                          <p:spTgt spid="235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To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0"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0" y="914400"/>
            <a:ext cx="9170988" cy="4114800"/>
            <a:chOff x="-34637" y="1375474"/>
            <a:chExt cx="9171710" cy="3303201"/>
          </a:xfrm>
        </p:grpSpPr>
        <p:pic>
          <p:nvPicPr>
            <p:cNvPr id="6" name="Picture 5"/>
            <p:cNvPicPr>
              <a:picLocks noChangeAspect="1"/>
            </p:cNvPicPr>
            <p:nvPr/>
          </p:nvPicPr>
          <p:blipFill rotWithShape="1">
            <a:blip r:embed="rId3"/>
            <a:srcRect t="18883"/>
            <a:stretch/>
          </p:blipFill>
          <p:spPr>
            <a:xfrm>
              <a:off x="4564713" y="1375474"/>
              <a:ext cx="4572360" cy="3303201"/>
            </a:xfrm>
            <a:prstGeom prst="rect">
              <a:avLst/>
            </a:prstGeom>
            <a:ln>
              <a:noFill/>
            </a:ln>
            <a:effectLst>
              <a:outerShdw blurRad="292100" dist="139700" dir="2700000" algn="tl" rotWithShape="0">
                <a:srgbClr val="333333">
                  <a:alpha val="65000"/>
                </a:srgbClr>
              </a:outerShdw>
            </a:effectLst>
          </p:spPr>
        </p:pic>
        <p:pic>
          <p:nvPicPr>
            <p:cNvPr id="7" name="Picture 4" descr="file_upload18551"/>
            <p:cNvPicPr>
              <a:picLocks noChangeAspect="1" noChangeArrowheads="1"/>
            </p:cNvPicPr>
            <p:nvPr/>
          </p:nvPicPr>
          <p:blipFill rotWithShape="1">
            <a:blip r:embed="rId4"/>
            <a:srcRect l="-602" t="46561" r="602" b="-836"/>
            <a:stretch/>
          </p:blipFill>
          <p:spPr bwMode="auto">
            <a:xfrm>
              <a:off x="-34637" y="1375474"/>
              <a:ext cx="4599350" cy="3303201"/>
            </a:xfrm>
            <a:prstGeom prst="rect">
              <a:avLst/>
            </a:prstGeom>
            <a:ln>
              <a:noFill/>
            </a:ln>
            <a:effectLst>
              <a:outerShdw blurRad="292100" dist="139700" dir="2700000" algn="tl" rotWithShape="0">
                <a:srgbClr val="333333">
                  <a:alpha val="65000"/>
                </a:srgbClr>
              </a:outerShdw>
            </a:effectLst>
            <a:extLst/>
          </p:spPr>
        </p:pic>
      </p:grpSp>
      <p:sp>
        <p:nvSpPr>
          <p:cNvPr id="9" name="TextBox 8"/>
          <p:cNvSpPr txBox="1"/>
          <p:nvPr/>
        </p:nvSpPr>
        <p:spPr>
          <a:xfrm>
            <a:off x="0" y="4575175"/>
            <a:ext cx="4571999"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r>
              <a:rPr lang="en-US" sz="2400" b="1">
                <a:solidFill>
                  <a:schemeClr val="tx1"/>
                </a:solidFill>
                <a:latin typeface="Times New Roman" pitchFamily="18" charset="0"/>
                <a:cs typeface="Times New Roman" pitchFamily="18" charset="0"/>
              </a:rPr>
              <a:t>Bình nguyên do băng hà bào mòn</a:t>
            </a:r>
          </a:p>
        </p:txBody>
      </p:sp>
      <p:sp>
        <p:nvSpPr>
          <p:cNvPr id="10" name="TextBox 9"/>
          <p:cNvSpPr txBox="1"/>
          <p:nvPr/>
        </p:nvSpPr>
        <p:spPr>
          <a:xfrm>
            <a:off x="4668838" y="4575175"/>
            <a:ext cx="4571999"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r>
              <a:rPr lang="en-US" sz="2400" b="1">
                <a:solidFill>
                  <a:schemeClr val="tx1"/>
                </a:solidFill>
                <a:latin typeface="Times New Roman" pitchFamily="18" charset="0"/>
                <a:cs typeface="Times New Roman" pitchFamily="18" charset="0"/>
              </a:rPr>
              <a:t>Bình nguyên bồi tụ do phù sa</a:t>
            </a:r>
          </a:p>
        </p:txBody>
      </p:sp>
      <p:sp>
        <p:nvSpPr>
          <p:cNvPr id="11" name="Rectangle 10"/>
          <p:cNvSpPr>
            <a:spLocks noChangeArrowheads="1"/>
          </p:cNvSpPr>
          <p:nvPr/>
        </p:nvSpPr>
        <p:spPr bwMode="auto">
          <a:xfrm>
            <a:off x="0" y="0"/>
            <a:ext cx="9144000" cy="954088"/>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Có mấy nguyên nhân hình thành bình nguyên? Đó là những nguyên nhân nào?</a:t>
            </a:r>
          </a:p>
        </p:txBody>
      </p:sp>
      <p:sp>
        <p:nvSpPr>
          <p:cNvPr id="13" name="Rectangle 12"/>
          <p:cNvSpPr>
            <a:spLocks noChangeArrowheads="1"/>
          </p:cNvSpPr>
          <p:nvPr/>
        </p:nvSpPr>
        <p:spPr bwMode="auto">
          <a:xfrm>
            <a:off x="0" y="5103813"/>
            <a:ext cx="9144000" cy="1200150"/>
          </a:xfrm>
          <a:prstGeom prst="rect">
            <a:avLst/>
          </a:prstGeom>
          <a:noFill/>
          <a:ln w="9525">
            <a:noFill/>
            <a:miter lim="800000"/>
            <a:headEnd/>
            <a:tailEnd/>
          </a:ln>
        </p:spPr>
        <p:txBody>
          <a:bodyPr>
            <a:spAutoFit/>
          </a:bodyPr>
          <a:lstStyle/>
          <a:p>
            <a:r>
              <a:rPr lang="en-US" sz="2400">
                <a:solidFill>
                  <a:srgbClr val="7030A0"/>
                </a:solidFill>
                <a:latin typeface="Calibri" pitchFamily="34" charset="0"/>
              </a:rPr>
              <a:t>Bình nguyên hay ĐB đc bồi tụ ở các cửa sông lớn được gọi là châu thổ</a:t>
            </a:r>
          </a:p>
          <a:p>
            <a:r>
              <a:rPr lang="en-US" sz="2400">
                <a:solidFill>
                  <a:srgbClr val="7030A0"/>
                </a:solidFill>
                <a:latin typeface="Calibri" pitchFamily="34" charset="0"/>
              </a:rPr>
              <a:t>ở Việt Nam đồng bằng chủ yếu đc bồi tụ bởi phù sa sông, biển. 1 bạn hãy kể tên 1 số đồng bằng lớn ở Việt Nam. </a:t>
            </a:r>
          </a:p>
        </p:txBody>
      </p:sp>
      <p:sp>
        <p:nvSpPr>
          <p:cNvPr id="15" name="Rectangle 14"/>
          <p:cNvSpPr>
            <a:spLocks noChangeArrowheads="1"/>
          </p:cNvSpPr>
          <p:nvPr/>
        </p:nvSpPr>
        <p:spPr bwMode="auto">
          <a:xfrm>
            <a:off x="0" y="6211888"/>
            <a:ext cx="8915400" cy="522287"/>
          </a:xfrm>
          <a:prstGeom prst="rect">
            <a:avLst/>
          </a:prstGeom>
          <a:noFill/>
          <a:ln w="9525">
            <a:noFill/>
            <a:miter lim="800000"/>
            <a:headEnd/>
            <a:tailEnd/>
          </a:ln>
        </p:spPr>
        <p:txBody>
          <a:bodyPr>
            <a:spAutoFit/>
          </a:bodyPr>
          <a:lstStyle/>
          <a:p>
            <a:r>
              <a:rPr lang="en-US" sz="2800">
                <a:solidFill>
                  <a:srgbClr val="7030A0"/>
                </a:solidFill>
                <a:latin typeface="Calibri" pitchFamily="34" charset="0"/>
              </a:rPr>
              <a:t>ĐB châu thổ sông Hồng, ĐB châu thổ sông Cửu Long.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2070</TotalTime>
  <Words>2245</Words>
  <Application>Microsoft Office PowerPoint</Application>
  <PresentationFormat>On-screen Show (4:3)</PresentationFormat>
  <Paragraphs>243</Paragraphs>
  <Slides>38</Slides>
  <Notes>32</Notes>
  <HiddenSlides>0</HiddenSlides>
  <MMClips>30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Flow</vt:lpstr>
      <vt:lpstr>PowerPoint Presentation</vt:lpstr>
      <vt:lpstr>PowerPoint Presentation</vt:lpstr>
      <vt:lpstr>PowerPoint Presentation</vt:lpstr>
      <vt:lpstr>PowerPoint Presentation</vt:lpstr>
      <vt:lpstr>ĐỊA HÌNH BỀ MẶT  TRÁI ĐẤT (tiếp theo)</vt:lpstr>
      <vt:lpstr>PowerPoint Presentation</vt:lpstr>
      <vt:lpstr>PowerPoint Presentation</vt:lpstr>
      <vt:lpstr>ĐỊA HÌNH BỀ MẶT  TRÁI ĐẤT (tiếp theo)</vt:lpstr>
      <vt:lpstr>PowerPoint Presentation</vt:lpstr>
      <vt:lpstr>PowerPoint Presentation</vt:lpstr>
      <vt:lpstr>ĐỊA HÌNH BỀ MẶT  TRÁI ĐẤT (tiếp theo)</vt:lpstr>
      <vt:lpstr>PowerPoint Presentation</vt:lpstr>
      <vt:lpstr>PowerPoint Presentation</vt:lpstr>
      <vt:lpstr>PowerPoint Presentation</vt:lpstr>
      <vt:lpstr>PowerPoint Presentation</vt:lpstr>
      <vt:lpstr>PowerPoint Presentation</vt:lpstr>
      <vt:lpstr>ĐỊA HÌNH BỀ MẶT  TRÁI ĐẤT (tiếp theo)</vt:lpstr>
      <vt:lpstr>PowerPoint Presentation</vt:lpstr>
      <vt:lpstr>PowerPoint Presentation</vt:lpstr>
      <vt:lpstr>ĐỊA HÌNH BỀ MẶT  TRÁI ĐẤT (tiếp theo)</vt:lpstr>
      <vt:lpstr>ĐỊA HÌNH BỀ MẶT  TRÁI ĐẤT (tiếp theo)</vt:lpstr>
      <vt:lpstr>PowerPoint Presentation</vt:lpstr>
      <vt:lpstr>ĐỊA HÌNH BỀ MẶT  TRÁI ĐẤT (tiếp theo)</vt:lpstr>
      <vt:lpstr>ĐỊA HÌNH BỀ MẶT  TRÁI ĐẤT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quí thầy cô giáo và tất cả các em học sinh đến với tiết học hôm nay</dc:title>
  <dc:creator>Admin</dc:creator>
  <cp:lastModifiedBy>Banh Bao</cp:lastModifiedBy>
  <cp:revision>184</cp:revision>
  <dcterms:created xsi:type="dcterms:W3CDTF">2017-12-08T01:46:59Z</dcterms:created>
  <dcterms:modified xsi:type="dcterms:W3CDTF">2021-01-29T23:05:46Z</dcterms:modified>
</cp:coreProperties>
</file>