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1" r:id="rId3"/>
    <p:sldId id="258" r:id="rId4"/>
    <p:sldId id="260" r:id="rId5"/>
    <p:sldId id="259" r:id="rId6"/>
    <p:sldId id="270" r:id="rId7"/>
    <p:sldId id="263" r:id="rId8"/>
    <p:sldId id="264" r:id="rId9"/>
    <p:sldId id="272" r:id="rId10"/>
    <p:sldId id="265" r:id="rId11"/>
    <p:sldId id="273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6600"/>
    <a:srgbClr val="FFFF00"/>
    <a:srgbClr val="33CC33"/>
    <a:srgbClr val="0000FF"/>
    <a:srgbClr val="FF0000"/>
    <a:srgbClr val="9900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37" autoAdjust="0"/>
  </p:normalViewPr>
  <p:slideViewPr>
    <p:cSldViewPr>
      <p:cViewPr varScale="1">
        <p:scale>
          <a:sx n="116" d="100"/>
          <a:sy n="116" d="100"/>
        </p:scale>
        <p:origin x="15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02F923-F9C5-4D4C-9883-D525670B7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5B81A-4DC0-4A0E-B843-304AC5770A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261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F9078-BB45-49B0-9239-15CDED00A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936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13E8D-8DB1-417A-87EC-E1699BDA1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43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299EB-54F0-4BD4-B8DE-24EAC956C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68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8B164-6DD4-4593-A946-4B94C9592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7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D7D54-0955-4884-B1AF-CDF4A8AD8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0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45F15-DA6E-4CBE-A3AB-E1CB4918A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5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3422C-78DD-4E09-B87A-274A98AF0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4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60FBC-3612-443C-97C4-8802EBA3C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2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B548F-E7D3-4A34-9E45-57658895C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9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5F20D-A82F-4ACC-88F1-2323CAD0B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1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latin typeface="+mn-lt"/>
              </a:defRPr>
            </a:lvl1pPr>
          </a:lstStyle>
          <a:p>
            <a:pPr>
              <a:defRPr/>
            </a:pPr>
            <a:fld id="{586E86A0-0FEE-4EFA-A7A5-BAC977F93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A0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750" y="1557338"/>
            <a:ext cx="7848600" cy="21859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en-US" sz="44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44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me" panose="020B7200000000000000" pitchFamily="34" charset="0"/>
            </a:endParaRPr>
          </a:p>
          <a:p>
            <a:pPr algn="ctr" eaLnBrk="1" hangingPunct="1">
              <a:defRPr/>
            </a:pPr>
            <a:r>
              <a:rPr lang="en-US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ĐỘ</a:t>
            </a:r>
            <a:r>
              <a:rPr 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DÀI</a:t>
            </a:r>
            <a:r>
              <a:rPr 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ĐOẠN</a:t>
            </a:r>
            <a:r>
              <a:rPr lang="en-US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4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THẲNG</a:t>
            </a:r>
            <a:endParaRPr lang="en-US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7" y="692696"/>
            <a:ext cx="38419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FF00"/>
                </a:solidFill>
              </a:rPr>
              <a:t>Trường</a:t>
            </a:r>
            <a:r>
              <a:rPr lang="en-US" dirty="0" smtClean="0">
                <a:solidFill>
                  <a:srgbClr val="00FF00"/>
                </a:solidFill>
              </a:rPr>
              <a:t> THCS Long </a:t>
            </a:r>
            <a:r>
              <a:rPr lang="en-US" dirty="0" err="1" smtClean="0">
                <a:solidFill>
                  <a:srgbClr val="00FF00"/>
                </a:solidFill>
              </a:rPr>
              <a:t>Biên</a:t>
            </a:r>
            <a:endParaRPr lang="en-US" dirty="0" smtClean="0">
              <a:solidFill>
                <a:srgbClr val="00FF00"/>
              </a:solidFill>
            </a:endParaRPr>
          </a:p>
          <a:p>
            <a:r>
              <a:rPr lang="en-US" dirty="0" smtClean="0">
                <a:solidFill>
                  <a:srgbClr val="00FF00"/>
                </a:solidFill>
              </a:rPr>
              <a:t>     </a:t>
            </a:r>
            <a:r>
              <a:rPr lang="en-US" sz="1800" dirty="0" err="1" smtClean="0">
                <a:solidFill>
                  <a:srgbClr val="00FF00"/>
                </a:solidFill>
              </a:rPr>
              <a:t>Năm</a:t>
            </a:r>
            <a:r>
              <a:rPr lang="en-US" sz="1800" dirty="0" smtClean="0">
                <a:solidFill>
                  <a:srgbClr val="00FF00"/>
                </a:solidFill>
              </a:rPr>
              <a:t> </a:t>
            </a:r>
            <a:r>
              <a:rPr lang="en-US" sz="1800" dirty="0" err="1" smtClean="0">
                <a:solidFill>
                  <a:srgbClr val="00FF00"/>
                </a:solidFill>
              </a:rPr>
              <a:t>học</a:t>
            </a:r>
            <a:r>
              <a:rPr lang="en-US" sz="1800" dirty="0" smtClean="0">
                <a:solidFill>
                  <a:srgbClr val="00FF00"/>
                </a:solidFill>
              </a:rPr>
              <a:t> 2020 - 2021</a:t>
            </a:r>
            <a:endParaRPr lang="en-US" sz="1800" dirty="0">
              <a:solidFill>
                <a:srgbClr val="00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2120" y="747153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GV: </a:t>
            </a:r>
            <a:r>
              <a:rPr lang="en-US" dirty="0" err="1" smtClean="0"/>
              <a:t>Bùi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Hùng</a:t>
            </a:r>
            <a:endParaRPr lang="en-US" dirty="0"/>
          </a:p>
        </p:txBody>
      </p:sp>
    </p:spTree>
  </p:cSld>
  <p:clrMapOvr>
    <a:masterClrMapping/>
  </p:clrMapOvr>
  <p:transition spd="slow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1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133600" y="4495800"/>
            <a:ext cx="46482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>
            <a:off x="2133600" y="4419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3886200" y="4419600"/>
            <a:ext cx="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6781800" y="4419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1905000" y="3903663"/>
            <a:ext cx="586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</a:rPr>
              <a:t>A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M                                          </a:t>
            </a:r>
            <a:r>
              <a:rPr lang="en-US" altLang="en-US" sz="2000">
                <a:latin typeface="Times New Roman" panose="02020603050405020304" pitchFamily="18" charset="0"/>
              </a:rPr>
              <a:t>B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81000" y="709613"/>
            <a:ext cx="8458200" cy="2109787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 i="1" u="sng">
                <a:latin typeface="Times New Roman" panose="02020603050405020304" pitchFamily="18" charset="0"/>
              </a:rPr>
              <a:t>Bài tập 1 </a:t>
            </a:r>
            <a:r>
              <a:rPr lang="en-US" altLang="en-US" sz="2400" i="1">
                <a:latin typeface="Times New Roman" panose="02020603050405020304" pitchFamily="18" charset="0"/>
              </a:rPr>
              <a:t>Cho hình vẽ: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a) Em có nhận xét gì về vị trí của điểm M so với hai điểm A và B.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b) Gọi tên các đoạn thẳng có trên hình vẽ.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b) Đo các đoạn thẳng đó. Em có nhận xét gì về các kết quả?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16392" grpId="0"/>
      <p:bldP spid="163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9"/>
          <p:cNvSpPr txBox="1">
            <a:spLocks noChangeArrowheads="1"/>
          </p:cNvSpPr>
          <p:nvPr/>
        </p:nvSpPr>
        <p:spPr bwMode="auto">
          <a:xfrm>
            <a:off x="2362200" y="304800"/>
            <a:ext cx="3962400" cy="4572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HƯỚNG</a:t>
            </a:r>
            <a:r>
              <a:rPr lang="en-US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DẪN</a:t>
            </a:r>
            <a:r>
              <a:rPr lang="en-US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HỌC</a:t>
            </a:r>
            <a:r>
              <a:rPr lang="en-US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Ở </a:t>
            </a:r>
            <a:r>
              <a:rPr lang="en-US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NHA</a:t>
            </a:r>
            <a:r>
              <a:rPr lang="en-US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̀</a:t>
            </a: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457200" y="1427163"/>
            <a:ext cx="8382000" cy="3323987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8001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2573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7145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1717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2800" dirty="0" err="1"/>
              <a:t>Nắm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vững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cách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đoạn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thẳng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va</a:t>
            </a:r>
            <a:r>
              <a:rPr lang="en-US" altLang="en-US" sz="2800" dirty="0"/>
              <a:t>̀ </a:t>
            </a:r>
            <a:r>
              <a:rPr lang="en-US" altLang="en-US" sz="2800" dirty="0" err="1"/>
              <a:t>viết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kết</a:t>
            </a:r>
            <a:r>
              <a:rPr lang="en-US" altLang="en-US" sz="2800" dirty="0"/>
              <a:t> quả </a:t>
            </a:r>
            <a:r>
              <a:rPr lang="en-US" altLang="en-US" sz="2800" dirty="0" err="1"/>
              <a:t>bằng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ki</a:t>
            </a:r>
            <a:r>
              <a:rPr lang="en-US" altLang="en-US" sz="2800" dirty="0"/>
              <a:t>́ </a:t>
            </a:r>
            <a:r>
              <a:rPr lang="en-US" altLang="en-US" sz="2800" dirty="0" err="1"/>
              <a:t>hiệu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Học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thuộc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nhận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xét</a:t>
            </a:r>
            <a:r>
              <a:rPr lang="en-US" altLang="en-US" sz="28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2. </a:t>
            </a:r>
            <a:r>
              <a:rPr lang="en-US" altLang="en-US" sz="2800" dirty="0" err="1"/>
              <a:t>Biết</a:t>
            </a:r>
            <a:r>
              <a:rPr lang="en-US" altLang="en-US" sz="2800" dirty="0"/>
              <a:t> so </a:t>
            </a:r>
            <a:r>
              <a:rPr lang="en-US" altLang="en-US" sz="2800" dirty="0" err="1"/>
              <a:t>sánh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đoạn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thẳng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tìm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hiểu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các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dụng</a:t>
            </a:r>
            <a:r>
              <a:rPr lang="en-US" altLang="en-US" sz="2800" dirty="0"/>
              <a:t> cụ </a:t>
            </a:r>
            <a:r>
              <a:rPr lang="en-US" altLang="en-US" sz="2800" dirty="0" err="1"/>
              <a:t>đo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đô</a:t>
            </a:r>
            <a:r>
              <a:rPr lang="en-US" altLang="en-US" sz="2800" dirty="0"/>
              <a:t>̣ </a:t>
            </a:r>
            <a:r>
              <a:rPr lang="en-US" altLang="en-US" sz="2800" dirty="0" err="1"/>
              <a:t>dài</a:t>
            </a:r>
            <a:r>
              <a:rPr lang="en-US" altLang="en-US" sz="2800" dirty="0"/>
              <a:t>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3</a:t>
            </a:r>
            <a:r>
              <a:rPr lang="en-US" altLang="en-US" sz="2800" dirty="0" smtClean="0"/>
              <a:t>. </a:t>
            </a:r>
            <a:r>
              <a:rPr lang="en-US" altLang="en-US" sz="2800" dirty="0"/>
              <a:t>BTVN: 40, 43, 45 SGK; 38 </a:t>
            </a:r>
            <a:r>
              <a:rPr lang="en-US" altLang="en-US" sz="2800" dirty="0" err="1"/>
              <a:t>đến</a:t>
            </a:r>
            <a:r>
              <a:rPr lang="en-US" altLang="en-US" sz="2800" dirty="0"/>
              <a:t> 43 SBT.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4. </a:t>
            </a:r>
            <a:r>
              <a:rPr lang="en-US" altLang="en-US" sz="2800" dirty="0" err="1"/>
              <a:t>Đọc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trước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bài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mới</a:t>
            </a:r>
            <a:r>
              <a:rPr lang="en-US" alt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667000" y="152400"/>
            <a:ext cx="3429000" cy="609600"/>
          </a:xfrm>
          <a:prstGeom prst="rect">
            <a:avLst/>
          </a:prstGeom>
          <a:solidFill>
            <a:srgbClr val="FFC000"/>
          </a:solidFill>
          <a:ln w="28575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KIỂM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TRA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BÀI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CŨ</a:t>
            </a:r>
          </a:p>
        </p:txBody>
      </p:sp>
      <p:sp>
        <p:nvSpPr>
          <p:cNvPr id="3075" name="Line 6"/>
          <p:cNvSpPr>
            <a:spLocks noChangeShapeType="1"/>
          </p:cNvSpPr>
          <p:nvPr/>
        </p:nvSpPr>
        <p:spPr bwMode="auto">
          <a:xfrm>
            <a:off x="4157663" y="838200"/>
            <a:ext cx="0" cy="60960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17463" y="966788"/>
            <a:ext cx="4005262" cy="18002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2. Cho hình vẽ, hãy gọi tên các đoạn thẳng của hình vẽ đó. Có bao nhiêu đoạn thẳng tất cả?</a:t>
            </a: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6096000" y="1905000"/>
            <a:ext cx="1600200" cy="1143000"/>
          </a:xfrm>
          <a:prstGeom prst="flowChartCollate">
            <a:avLst/>
          </a:prstGeom>
          <a:solidFill>
            <a:srgbClr val="FFFFFF"/>
          </a:solidFill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5715000" y="16002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7543800" y="1470025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5715000" y="29718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7772400" y="2895600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7010400" y="22860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4567238" y="4068763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Có 8 đoạn thẳng trên hình vẽ là: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4491038" y="4792663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Times New Roman" panose="02020603050405020304" pitchFamily="18" charset="0"/>
              </a:rPr>
              <a:t>AB, CD, AD, BC, IA, IB, IC, 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 animBg="1"/>
      <p:bldP spid="6168" grpId="0" animBg="1"/>
      <p:bldP spid="6170" grpId="0"/>
      <p:bldP spid="6171" grpId="0"/>
      <p:bldP spid="6172" grpId="0"/>
      <p:bldP spid="6173" grpId="0"/>
      <p:bldP spid="6174" grpId="0"/>
      <p:bldP spid="6175" grpId="0"/>
      <p:bldP spid="61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-12700" y="-95250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u="sng">
                <a:solidFill>
                  <a:srgbClr val="0000FF"/>
                </a:solidFill>
                <a:latin typeface="Times New Roman" panose="02020603050405020304" pitchFamily="18" charset="0"/>
              </a:rPr>
              <a:t>1. Đo đoạn thẳng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360363" y="450850"/>
            <a:ext cx="4149725" cy="523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 Cách đo :đoạn thẳng AB 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1970088" y="1125538"/>
            <a:ext cx="6945312" cy="954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-Đặt cạnh của thước đi qua hai điểm A và B sao cho điểm A trùng với vạch số 0.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981200" y="2006600"/>
            <a:ext cx="6934200" cy="9540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latin typeface="Times New Roman" panose="02020603050405020304" pitchFamily="18" charset="0"/>
              </a:rPr>
              <a:t>- Đọc xem điểm B trùng với vạch nào, đó chính là độ dài đoạn thẳng AB.</a:t>
            </a:r>
          </a:p>
        </p:txBody>
      </p:sp>
      <p:grpSp>
        <p:nvGrpSpPr>
          <p:cNvPr id="7187" name="Group 19"/>
          <p:cNvGrpSpPr>
            <a:grpSpLocks/>
          </p:cNvGrpSpPr>
          <p:nvPr/>
        </p:nvGrpSpPr>
        <p:grpSpPr bwMode="auto">
          <a:xfrm>
            <a:off x="2995613" y="2981325"/>
            <a:ext cx="1704975" cy="433388"/>
            <a:chOff x="3353" y="1354"/>
            <a:chExt cx="1817" cy="273"/>
          </a:xfrm>
        </p:grpSpPr>
        <p:sp>
          <p:nvSpPr>
            <p:cNvPr id="4108" name="Line 20"/>
            <p:cNvSpPr>
              <a:spLocks noChangeShapeType="1"/>
            </p:cNvSpPr>
            <p:nvPr/>
          </p:nvSpPr>
          <p:spPr bwMode="auto">
            <a:xfrm>
              <a:off x="3560" y="1570"/>
              <a:ext cx="1407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Rectangle 21"/>
            <p:cNvSpPr>
              <a:spLocks noChangeArrowheads="1"/>
            </p:cNvSpPr>
            <p:nvPr/>
          </p:nvSpPr>
          <p:spPr bwMode="auto">
            <a:xfrm>
              <a:off x="3353" y="1355"/>
              <a:ext cx="272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.VnTime" panose="020B7200000000000000" pitchFamily="34" charset="0"/>
                </a:rPr>
                <a:t>A</a:t>
              </a:r>
              <a:r>
                <a:rPr lang="en-US" altLang="en-US" sz="3600">
                  <a:latin typeface=".VnTime" panose="020B7200000000000000" pitchFamily="34" charset="0"/>
                </a:rPr>
                <a:t>.</a:t>
              </a:r>
            </a:p>
          </p:txBody>
        </p:sp>
        <p:sp>
          <p:nvSpPr>
            <p:cNvPr id="4110" name="Rectangle 22"/>
            <p:cNvSpPr>
              <a:spLocks noChangeArrowheads="1"/>
            </p:cNvSpPr>
            <p:nvPr/>
          </p:nvSpPr>
          <p:spPr bwMode="auto">
            <a:xfrm>
              <a:off x="4898" y="1354"/>
              <a:ext cx="272" cy="2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3600">
                  <a:latin typeface=".VnTime" panose="020B7200000000000000" pitchFamily="34" charset="0"/>
                </a:rPr>
                <a:t>.</a:t>
              </a:r>
              <a:r>
                <a:rPr lang="en-US" altLang="en-US" sz="2400">
                  <a:latin typeface=".VnTime" panose="020B7200000000000000" pitchFamily="34" charset="0"/>
                </a:rPr>
                <a:t>B</a:t>
              </a:r>
            </a:p>
          </p:txBody>
        </p:sp>
      </p:grpSp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2">
            <a:lum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" r="59091" b="33482"/>
          <a:stretch>
            <a:fillRect/>
          </a:stretch>
        </p:blipFill>
        <p:spPr bwMode="auto">
          <a:xfrm>
            <a:off x="2992438" y="3371850"/>
            <a:ext cx="3255962" cy="1008063"/>
          </a:xfrm>
          <a:prstGeom prst="rect">
            <a:avLst/>
          </a:prstGeom>
          <a:solidFill>
            <a:srgbClr val="33CC33"/>
          </a:solidFill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4484688" y="3113088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1828800" y="3748088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</a:rPr>
              <a:t>Vậy:AB = 17mm hay BA= 17mm.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130175" y="4418013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u="sng">
                <a:latin typeface="Times New Roman" panose="02020603050405020304" pitchFamily="18" charset="0"/>
              </a:rPr>
              <a:t>Nhận xét:</a:t>
            </a:r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685800" y="5014913"/>
            <a:ext cx="7924800" cy="9286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rgbClr val="C00000"/>
                </a:solidFill>
                <a:latin typeface="Times New Roman" panose="02020603050405020304" pitchFamily="18" charset="0"/>
              </a:rPr>
              <a:t>Mỗi đoạn thẳng có một độ dài. Độ dài đoạn thẳng là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rgbClr val="C00000"/>
                </a:solidFill>
                <a:latin typeface="Times New Roman" panose="02020603050405020304" pitchFamily="18" charset="0"/>
              </a:rPr>
              <a:t>một số lớn hơn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1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4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7" grpId="0" animBg="1"/>
      <p:bldP spid="7184" grpId="0" animBg="1"/>
      <p:bldP spid="7185" grpId="0" animBg="1"/>
      <p:bldP spid="7192" grpId="0" animBg="1"/>
      <p:bldP spid="7192" grpId="1" animBg="1"/>
      <p:bldP spid="7194" grpId="0"/>
      <p:bldP spid="7197" grpId="0"/>
      <p:bldP spid="719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41" name="Group 25"/>
          <p:cNvGrpSpPr>
            <a:grpSpLocks/>
          </p:cNvGrpSpPr>
          <p:nvPr/>
        </p:nvGrpSpPr>
        <p:grpSpPr bwMode="auto">
          <a:xfrm>
            <a:off x="2259013" y="1371600"/>
            <a:ext cx="3532187" cy="1435100"/>
            <a:chOff x="280" y="2934"/>
            <a:chExt cx="2225" cy="616"/>
          </a:xfrm>
        </p:grpSpPr>
        <p:grpSp>
          <p:nvGrpSpPr>
            <p:cNvPr id="5129" name="Group 26"/>
            <p:cNvGrpSpPr>
              <a:grpSpLocks/>
            </p:cNvGrpSpPr>
            <p:nvPr/>
          </p:nvGrpSpPr>
          <p:grpSpPr bwMode="auto">
            <a:xfrm>
              <a:off x="295" y="2934"/>
              <a:ext cx="1835" cy="284"/>
              <a:chOff x="537" y="3230"/>
              <a:chExt cx="1835" cy="284"/>
            </a:xfrm>
          </p:grpSpPr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>
                <a:off x="763" y="3408"/>
                <a:ext cx="136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8" name="Rectangle 28"/>
              <p:cNvSpPr>
                <a:spLocks noChangeArrowheads="1"/>
              </p:cNvSpPr>
              <p:nvPr/>
            </p:nvSpPr>
            <p:spPr bwMode="auto">
              <a:xfrm>
                <a:off x="537" y="3230"/>
                <a:ext cx="18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  A</a:t>
                </a:r>
              </a:p>
            </p:txBody>
          </p:sp>
          <p:sp>
            <p:nvSpPr>
              <p:cNvPr id="5149" name="Rectangle 29"/>
              <p:cNvSpPr>
                <a:spLocks noChangeArrowheads="1"/>
              </p:cNvSpPr>
              <p:nvPr/>
            </p:nvSpPr>
            <p:spPr bwMode="auto">
              <a:xfrm>
                <a:off x="2185" y="3259"/>
                <a:ext cx="18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B</a:t>
                </a:r>
              </a:p>
            </p:txBody>
          </p:sp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>
                <a:off x="763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>
                <a:off x="1229" y="3365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>
                <a:off x="1680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>
                <a:off x="2127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0" name="Group 34"/>
            <p:cNvGrpSpPr>
              <a:grpSpLocks/>
            </p:cNvGrpSpPr>
            <p:nvPr/>
          </p:nvGrpSpPr>
          <p:grpSpPr bwMode="auto">
            <a:xfrm>
              <a:off x="292" y="3101"/>
              <a:ext cx="1835" cy="284"/>
              <a:chOff x="537" y="3230"/>
              <a:chExt cx="1835" cy="284"/>
            </a:xfrm>
          </p:grpSpPr>
          <p:sp>
            <p:nvSpPr>
              <p:cNvPr id="5140" name="Line 35"/>
              <p:cNvSpPr>
                <a:spLocks noChangeShapeType="1"/>
              </p:cNvSpPr>
              <p:nvPr/>
            </p:nvSpPr>
            <p:spPr bwMode="auto">
              <a:xfrm>
                <a:off x="763" y="3408"/>
                <a:ext cx="1361" cy="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1" name="Rectangle 36"/>
              <p:cNvSpPr>
                <a:spLocks noChangeArrowheads="1"/>
              </p:cNvSpPr>
              <p:nvPr/>
            </p:nvSpPr>
            <p:spPr bwMode="auto">
              <a:xfrm>
                <a:off x="537" y="3230"/>
                <a:ext cx="18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  C</a:t>
                </a:r>
              </a:p>
            </p:txBody>
          </p:sp>
          <p:sp>
            <p:nvSpPr>
              <p:cNvPr id="5142" name="Rectangle 37"/>
              <p:cNvSpPr>
                <a:spLocks noChangeArrowheads="1"/>
              </p:cNvSpPr>
              <p:nvPr/>
            </p:nvSpPr>
            <p:spPr bwMode="auto">
              <a:xfrm>
                <a:off x="2185" y="3259"/>
                <a:ext cx="18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D</a:t>
                </a:r>
              </a:p>
            </p:txBody>
          </p:sp>
          <p:sp>
            <p:nvSpPr>
              <p:cNvPr id="5143" name="Line 38"/>
              <p:cNvSpPr>
                <a:spLocks noChangeShapeType="1"/>
              </p:cNvSpPr>
              <p:nvPr/>
            </p:nvSpPr>
            <p:spPr bwMode="auto">
              <a:xfrm>
                <a:off x="763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Line 39"/>
              <p:cNvSpPr>
                <a:spLocks noChangeShapeType="1"/>
              </p:cNvSpPr>
              <p:nvPr/>
            </p:nvSpPr>
            <p:spPr bwMode="auto">
              <a:xfrm>
                <a:off x="1229" y="3365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Line 40"/>
              <p:cNvSpPr>
                <a:spLocks noChangeShapeType="1"/>
              </p:cNvSpPr>
              <p:nvPr/>
            </p:nvSpPr>
            <p:spPr bwMode="auto">
              <a:xfrm>
                <a:off x="1680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Line 41"/>
              <p:cNvSpPr>
                <a:spLocks noChangeShapeType="1"/>
              </p:cNvSpPr>
              <p:nvPr/>
            </p:nvSpPr>
            <p:spPr bwMode="auto">
              <a:xfrm>
                <a:off x="2127" y="3363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31" name="Group 42"/>
            <p:cNvGrpSpPr>
              <a:grpSpLocks/>
            </p:cNvGrpSpPr>
            <p:nvPr/>
          </p:nvGrpSpPr>
          <p:grpSpPr bwMode="auto">
            <a:xfrm>
              <a:off x="280" y="3277"/>
              <a:ext cx="2225" cy="273"/>
              <a:chOff x="280" y="3427"/>
              <a:chExt cx="2225" cy="273"/>
            </a:xfrm>
          </p:grpSpPr>
          <p:sp>
            <p:nvSpPr>
              <p:cNvPr id="5132" name="Line 43"/>
              <p:cNvSpPr>
                <a:spLocks noChangeShapeType="1"/>
              </p:cNvSpPr>
              <p:nvPr/>
            </p:nvSpPr>
            <p:spPr bwMode="auto">
              <a:xfrm>
                <a:off x="2290" y="3549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Line 44"/>
              <p:cNvSpPr>
                <a:spLocks noChangeShapeType="1"/>
              </p:cNvSpPr>
              <p:nvPr/>
            </p:nvSpPr>
            <p:spPr bwMode="auto">
              <a:xfrm>
                <a:off x="513" y="3587"/>
                <a:ext cx="1784" cy="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Rectangle 45"/>
              <p:cNvSpPr>
                <a:spLocks noChangeArrowheads="1"/>
              </p:cNvSpPr>
              <p:nvPr/>
            </p:nvSpPr>
            <p:spPr bwMode="auto">
              <a:xfrm>
                <a:off x="280" y="3427"/>
                <a:ext cx="187" cy="2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  E</a:t>
                </a:r>
              </a:p>
            </p:txBody>
          </p:sp>
          <p:sp>
            <p:nvSpPr>
              <p:cNvPr id="5135" name="Rectangle 46"/>
              <p:cNvSpPr>
                <a:spLocks noChangeArrowheads="1"/>
              </p:cNvSpPr>
              <p:nvPr/>
            </p:nvSpPr>
            <p:spPr bwMode="auto">
              <a:xfrm>
                <a:off x="2318" y="3445"/>
                <a:ext cx="187" cy="255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latin typeface=".VnTime" panose="020B7200000000000000" pitchFamily="34" charset="0"/>
                  </a:rPr>
                  <a:t>G</a:t>
                </a:r>
              </a:p>
            </p:txBody>
          </p:sp>
          <p:sp>
            <p:nvSpPr>
              <p:cNvPr id="5136" name="Line 47"/>
              <p:cNvSpPr>
                <a:spLocks noChangeShapeType="1"/>
              </p:cNvSpPr>
              <p:nvPr/>
            </p:nvSpPr>
            <p:spPr bwMode="auto">
              <a:xfrm>
                <a:off x="518" y="3542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Line 48"/>
              <p:cNvSpPr>
                <a:spLocks noChangeShapeType="1"/>
              </p:cNvSpPr>
              <p:nvPr/>
            </p:nvSpPr>
            <p:spPr bwMode="auto">
              <a:xfrm>
                <a:off x="980" y="3538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Line 49"/>
              <p:cNvSpPr>
                <a:spLocks noChangeShapeType="1"/>
              </p:cNvSpPr>
              <p:nvPr/>
            </p:nvSpPr>
            <p:spPr bwMode="auto">
              <a:xfrm>
                <a:off x="1429" y="3542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9" name="Line 50"/>
              <p:cNvSpPr>
                <a:spLocks noChangeShapeType="1"/>
              </p:cNvSpPr>
              <p:nvPr/>
            </p:nvSpPr>
            <p:spPr bwMode="auto">
              <a:xfrm>
                <a:off x="1882" y="3542"/>
                <a:ext cx="0" cy="9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3" name="Text Box 53"/>
          <p:cNvSpPr txBox="1">
            <a:spLocks noChangeArrowheads="1"/>
          </p:cNvSpPr>
          <p:nvPr/>
        </p:nvSpPr>
        <p:spPr bwMode="auto">
          <a:xfrm>
            <a:off x="5181600" y="2438400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i="1">
              <a:latin typeface="Times New Roman" panose="02020603050405020304" pitchFamily="18" charset="0"/>
            </a:endParaRP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371475" y="695325"/>
            <a:ext cx="74771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Giả sử: AB = 3cm; CD = 3cm; EG = 4cm.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1035050" y="423545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Ta có: </a:t>
            </a:r>
          </a:p>
        </p:txBody>
      </p:sp>
      <p:sp>
        <p:nvSpPr>
          <p:cNvPr id="9273" name="Text Box 57"/>
          <p:cNvSpPr txBox="1">
            <a:spLocks noChangeArrowheads="1"/>
          </p:cNvSpPr>
          <p:nvPr/>
        </p:nvSpPr>
        <p:spPr bwMode="auto">
          <a:xfrm>
            <a:off x="1911350" y="4770438"/>
            <a:ext cx="42672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rgbClr val="990099"/>
                </a:solidFill>
                <a:latin typeface="Times New Roman" panose="02020603050405020304" pitchFamily="18" charset="0"/>
              </a:rPr>
              <a:t>AB = CD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rgbClr val="990099"/>
                </a:solidFill>
                <a:latin typeface="Times New Roman" panose="02020603050405020304" pitchFamily="18" charset="0"/>
              </a:rPr>
              <a:t>EG &gt; CD; CD &lt; EG; AB &lt; EG.</a:t>
            </a:r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400050" y="2863850"/>
            <a:ext cx="7753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Hãy so sánh độ dài của 3 đoạn thẳng AB,CD,EG</a:t>
            </a:r>
          </a:p>
        </p:txBody>
      </p:sp>
      <p:sp>
        <p:nvSpPr>
          <p:cNvPr id="40" name="Text Box 56"/>
          <p:cNvSpPr txBox="1">
            <a:spLocks noChangeArrowheads="1"/>
          </p:cNvSpPr>
          <p:nvPr/>
        </p:nvSpPr>
        <p:spPr bwMode="auto">
          <a:xfrm>
            <a:off x="409575" y="3538538"/>
            <a:ext cx="175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 u="sng">
                <a:latin typeface="Times New Roman" panose="02020603050405020304" pitchFamily="18" charset="0"/>
              </a:rPr>
              <a:t>Giải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0" grpId="0"/>
      <p:bldP spid="9272" grpId="0"/>
      <p:bldP spid="9273" grpId="0"/>
      <p:bldP spid="9274" grpId="0"/>
      <p:bldP spid="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228600" y="152400"/>
            <a:ext cx="533400" cy="533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</a:rPr>
              <a:t>?1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219200" y="152400"/>
            <a:ext cx="723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Cho các đoạn thẳng trong hình 41.</a:t>
            </a:r>
          </a:p>
        </p:txBody>
      </p:sp>
      <p:sp>
        <p:nvSpPr>
          <p:cNvPr id="6148" name="Line 6"/>
          <p:cNvSpPr>
            <a:spLocks noChangeShapeType="1"/>
          </p:cNvSpPr>
          <p:nvPr/>
        </p:nvSpPr>
        <p:spPr bwMode="auto">
          <a:xfrm>
            <a:off x="2590800" y="1219200"/>
            <a:ext cx="2895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>
            <a:off x="2590800" y="114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5486400" y="1447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10"/>
          <p:cNvSpPr>
            <a:spLocks noChangeShapeType="1"/>
          </p:cNvSpPr>
          <p:nvPr/>
        </p:nvSpPr>
        <p:spPr bwMode="auto">
          <a:xfrm>
            <a:off x="6019800" y="1143000"/>
            <a:ext cx="990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6019800" y="10668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3" name="Line 12"/>
          <p:cNvSpPr>
            <a:spLocks noChangeShapeType="1"/>
          </p:cNvSpPr>
          <p:nvPr/>
        </p:nvSpPr>
        <p:spPr bwMode="auto">
          <a:xfrm>
            <a:off x="7010400" y="11430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13"/>
          <p:cNvSpPr>
            <a:spLocks noChangeShapeType="1"/>
          </p:cNvSpPr>
          <p:nvPr/>
        </p:nvSpPr>
        <p:spPr bwMode="auto">
          <a:xfrm flipV="1">
            <a:off x="2438400" y="1828800"/>
            <a:ext cx="990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18"/>
          <p:cNvSpPr>
            <a:spLocks noChangeShapeType="1"/>
          </p:cNvSpPr>
          <p:nvPr/>
        </p:nvSpPr>
        <p:spPr bwMode="auto">
          <a:xfrm>
            <a:off x="3429000" y="17526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Line 19"/>
          <p:cNvSpPr>
            <a:spLocks noChangeShapeType="1"/>
          </p:cNvSpPr>
          <p:nvPr/>
        </p:nvSpPr>
        <p:spPr bwMode="auto">
          <a:xfrm>
            <a:off x="2438400" y="20574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20"/>
          <p:cNvSpPr>
            <a:spLocks noChangeShapeType="1"/>
          </p:cNvSpPr>
          <p:nvPr/>
        </p:nvSpPr>
        <p:spPr bwMode="auto">
          <a:xfrm>
            <a:off x="2209800" y="2819400"/>
            <a:ext cx="1981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21"/>
          <p:cNvSpPr>
            <a:spLocks noChangeShapeType="1"/>
          </p:cNvSpPr>
          <p:nvPr/>
        </p:nvSpPr>
        <p:spPr bwMode="auto">
          <a:xfrm flipV="1">
            <a:off x="5029200" y="2057400"/>
            <a:ext cx="15240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22"/>
          <p:cNvSpPr>
            <a:spLocks noChangeShapeType="1"/>
          </p:cNvSpPr>
          <p:nvPr/>
        </p:nvSpPr>
        <p:spPr bwMode="auto">
          <a:xfrm>
            <a:off x="2209800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23"/>
          <p:cNvSpPr>
            <a:spLocks noChangeShapeType="1"/>
          </p:cNvSpPr>
          <p:nvPr/>
        </p:nvSpPr>
        <p:spPr bwMode="auto">
          <a:xfrm>
            <a:off x="4191000" y="27432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24"/>
          <p:cNvSpPr>
            <a:spLocks noChangeShapeType="1"/>
          </p:cNvSpPr>
          <p:nvPr/>
        </p:nvSpPr>
        <p:spPr bwMode="auto">
          <a:xfrm>
            <a:off x="4953000" y="28956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25"/>
          <p:cNvSpPr>
            <a:spLocks noChangeShapeType="1"/>
          </p:cNvSpPr>
          <p:nvPr/>
        </p:nvSpPr>
        <p:spPr bwMode="auto">
          <a:xfrm>
            <a:off x="6477000" y="19812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Text Box 26"/>
          <p:cNvSpPr txBox="1">
            <a:spLocks noChangeArrowheads="1"/>
          </p:cNvSpPr>
          <p:nvPr/>
        </p:nvSpPr>
        <p:spPr bwMode="auto">
          <a:xfrm>
            <a:off x="2362200" y="6858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5410200" y="10668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6165" name="Text Box 28"/>
          <p:cNvSpPr txBox="1">
            <a:spLocks noChangeArrowheads="1"/>
          </p:cNvSpPr>
          <p:nvPr/>
        </p:nvSpPr>
        <p:spPr bwMode="auto">
          <a:xfrm>
            <a:off x="2286000" y="16764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E</a:t>
            </a:r>
          </a:p>
        </p:txBody>
      </p:sp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3505200" y="1495425"/>
            <a:ext cx="381000" cy="48577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F</a:t>
            </a:r>
          </a:p>
        </p:txBody>
      </p:sp>
      <p:sp>
        <p:nvSpPr>
          <p:cNvPr id="6167" name="Text Box 30"/>
          <p:cNvSpPr txBox="1">
            <a:spLocks noChangeArrowheads="1"/>
          </p:cNvSpPr>
          <p:nvPr/>
        </p:nvSpPr>
        <p:spPr bwMode="auto">
          <a:xfrm>
            <a:off x="1981200" y="2362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6168" name="Text Box 31"/>
          <p:cNvSpPr txBox="1">
            <a:spLocks noChangeArrowheads="1"/>
          </p:cNvSpPr>
          <p:nvPr/>
        </p:nvSpPr>
        <p:spPr bwMode="auto">
          <a:xfrm>
            <a:off x="4038600" y="2362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6169" name="Text Box 32"/>
          <p:cNvSpPr txBox="1">
            <a:spLocks noChangeArrowheads="1"/>
          </p:cNvSpPr>
          <p:nvPr/>
        </p:nvSpPr>
        <p:spPr bwMode="auto">
          <a:xfrm>
            <a:off x="5867400" y="685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G</a:t>
            </a:r>
          </a:p>
        </p:txBody>
      </p:sp>
      <p:sp>
        <p:nvSpPr>
          <p:cNvPr id="6170" name="Text Box 33"/>
          <p:cNvSpPr txBox="1">
            <a:spLocks noChangeArrowheads="1"/>
          </p:cNvSpPr>
          <p:nvPr/>
        </p:nvSpPr>
        <p:spPr bwMode="auto">
          <a:xfrm>
            <a:off x="6934200" y="762000"/>
            <a:ext cx="30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</a:t>
            </a:r>
          </a:p>
        </p:txBody>
      </p:sp>
      <p:sp>
        <p:nvSpPr>
          <p:cNvPr id="6171" name="Text Box 34"/>
          <p:cNvSpPr txBox="1">
            <a:spLocks noChangeArrowheads="1"/>
          </p:cNvSpPr>
          <p:nvPr/>
        </p:nvSpPr>
        <p:spPr bwMode="auto">
          <a:xfrm>
            <a:off x="4800600" y="2438400"/>
            <a:ext cx="22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I</a:t>
            </a:r>
          </a:p>
        </p:txBody>
      </p:sp>
      <p:sp>
        <p:nvSpPr>
          <p:cNvPr id="6172" name="Text Box 35"/>
          <p:cNvSpPr txBox="1">
            <a:spLocks noChangeArrowheads="1"/>
          </p:cNvSpPr>
          <p:nvPr/>
        </p:nvSpPr>
        <p:spPr bwMode="auto">
          <a:xfrm>
            <a:off x="6324600" y="1600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6173" name="Text Box 36"/>
          <p:cNvSpPr txBox="1">
            <a:spLocks noChangeArrowheads="1"/>
          </p:cNvSpPr>
          <p:nvPr/>
        </p:nvSpPr>
        <p:spPr bwMode="auto">
          <a:xfrm>
            <a:off x="3810000" y="3276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latin typeface="Times New Roman" panose="02020603050405020304" pitchFamily="18" charset="0"/>
              </a:rPr>
              <a:t>(Hình 41)</a:t>
            </a:r>
          </a:p>
        </p:txBody>
      </p:sp>
      <p:sp>
        <p:nvSpPr>
          <p:cNvPr id="6174" name="Text Box 37"/>
          <p:cNvSpPr txBox="1">
            <a:spLocks noChangeArrowheads="1"/>
          </p:cNvSpPr>
          <p:nvPr/>
        </p:nvSpPr>
        <p:spPr bwMode="auto">
          <a:xfrm>
            <a:off x="300038" y="4159250"/>
            <a:ext cx="8610600" cy="1389063"/>
          </a:xfrm>
          <a:prstGeom prst="rect">
            <a:avLst/>
          </a:prstGeom>
          <a:noFill/>
          <a:ln w="19050">
            <a:solidFill>
              <a:srgbClr val="33CC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a) Hãy đo và chỉ ra các đoạn thẳng có cùng độ dài rồi đánh dấu giống nhau cho các đoạn thẳng bằng nhau.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b) So sánh hai đoạn thẳng </a:t>
            </a:r>
            <a:r>
              <a:rPr lang="en-US" altLang="en-US" sz="2400">
                <a:latin typeface="Times New Roman" panose="02020603050405020304" pitchFamily="18" charset="0"/>
              </a:rPr>
              <a:t>EF</a:t>
            </a:r>
            <a:r>
              <a:rPr lang="en-US" altLang="en-US" sz="2400" i="1">
                <a:latin typeface="Times New Roman" panose="02020603050405020304" pitchFamily="18" charset="0"/>
              </a:rPr>
              <a:t> và </a:t>
            </a:r>
            <a:r>
              <a:rPr lang="en-US" altLang="en-US" sz="2400">
                <a:latin typeface="Times New Roman" panose="02020603050405020304" pitchFamily="18" charset="0"/>
              </a:rPr>
              <a:t>CD</a:t>
            </a:r>
            <a:r>
              <a:rPr lang="en-US" altLang="en-US" sz="2400" i="1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 flipH="1">
            <a:off x="3124200" y="27432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5715000" y="24384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2959100" y="1868488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6540500" y="10795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 flipH="1">
            <a:off x="3213100" y="2755900"/>
            <a:ext cx="152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43" name="Line 51"/>
          <p:cNvSpPr>
            <a:spLocks noChangeShapeType="1"/>
          </p:cNvSpPr>
          <p:nvPr/>
        </p:nvSpPr>
        <p:spPr bwMode="auto">
          <a:xfrm>
            <a:off x="5791200" y="23749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4" grpId="0" animBg="1"/>
      <p:bldP spid="8236" grpId="0" animBg="1"/>
      <p:bldP spid="8237" grpId="0" animBg="1"/>
      <p:bldP spid="8241" grpId="0" animBg="1"/>
      <p:bldP spid="8242" grpId="0" animBg="1"/>
      <p:bldP spid="82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8"/>
          <p:cNvGraphicFramePr>
            <a:graphicFrameLocks noGrp="1" noChangeAspect="1"/>
          </p:cNvGraphicFramePr>
          <p:nvPr>
            <p:ph/>
          </p:nvPr>
        </p:nvGraphicFramePr>
        <p:xfrm>
          <a:off x="685800" y="2514600"/>
          <a:ext cx="8229600" cy="373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Bitmap Image" r:id="rId3" imgW="13022493" imgH="5915851" progId="Paint.Picture">
                  <p:embed/>
                </p:oleObj>
              </mc:Choice>
              <mc:Fallback>
                <p:oleObj name="Bitmap Image" r:id="rId3" imgW="13022493" imgH="5915851" progId="Paint.Picture">
                  <p:embed/>
                  <p:pic>
                    <p:nvPicPr>
                      <p:cNvPr id="0" name="Object 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14600"/>
                        <a:ext cx="8229600" cy="3738563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57150" cap="flat" cmpd="sng">
                            <a:solidFill>
                              <a:srgbClr val="00FF00"/>
                            </a:solidFill>
                            <a:prstDash val="solid"/>
                            <a:miter lim="800000"/>
                            <a:headEnd type="none" w="med" len="med"/>
                            <a:tailEnd type="none" w="med" len="med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10"/>
          <p:cNvSpPr>
            <a:spLocks noChangeArrowheads="1"/>
          </p:cNvSpPr>
          <p:nvPr/>
        </p:nvSpPr>
        <p:spPr bwMode="auto">
          <a:xfrm>
            <a:off x="439738" y="342900"/>
            <a:ext cx="533400" cy="533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?2</a:t>
            </a:r>
          </a:p>
        </p:txBody>
      </p:sp>
      <p:sp>
        <p:nvSpPr>
          <p:cNvPr id="7172" name="Text Box 11"/>
          <p:cNvSpPr txBox="1">
            <a:spLocks noChangeArrowheads="1"/>
          </p:cNvSpPr>
          <p:nvPr/>
        </p:nvSpPr>
        <p:spPr bwMode="auto">
          <a:xfrm>
            <a:off x="1082675" y="390525"/>
            <a:ext cx="77724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latin typeface="Times New Roman" panose="02020603050405020304" pitchFamily="18" charset="0"/>
              </a:rPr>
              <a:t>Sau đây là một số dụng cụ đo độ dài (hình 42a, b, c). Hãy nhận dạng các dụng cụ đó theo tên gọi của chúng: thước gấp, thước xích, thước dây.</a:t>
            </a: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V="1">
            <a:off x="4876800" y="2362200"/>
            <a:ext cx="6858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838200" y="5257800"/>
            <a:ext cx="3810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7086600" y="4953000"/>
            <a:ext cx="381000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5562600" y="2133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990099"/>
                </a:solidFill>
                <a:latin typeface="Times New Roman" panose="02020603050405020304" pitchFamily="18" charset="0"/>
              </a:rPr>
              <a:t>Thước dây</a:t>
            </a: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1143000" y="59436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990099"/>
                </a:solidFill>
                <a:latin typeface="Times New Roman" panose="02020603050405020304" pitchFamily="18" charset="0"/>
              </a:rPr>
              <a:t>thước gấp</a:t>
            </a:r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7162800" y="5410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990099"/>
                </a:solidFill>
                <a:latin typeface="Times New Roman" panose="02020603050405020304" pitchFamily="18" charset="0"/>
              </a:rPr>
              <a:t>thước xích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7" grpId="0" animBg="1"/>
      <p:bldP spid="21518" grpId="0" animBg="1"/>
      <p:bldP spid="21519" grpId="0" animBg="1"/>
      <p:bldP spid="21520" grpId="0"/>
      <p:bldP spid="21521" grpId="0"/>
      <p:bldP spid="215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354013" y="381000"/>
            <a:ext cx="533400" cy="5334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?3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914400" y="838200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dirty="0" err="1">
                <a:latin typeface="Times New Roman" panose="02020603050405020304" pitchFamily="18" charset="0"/>
              </a:rPr>
              <a:t>Hình</a:t>
            </a:r>
            <a:r>
              <a:rPr lang="en-US" altLang="en-US" sz="2400" i="1" dirty="0">
                <a:latin typeface="Times New Roman" panose="02020603050405020304" pitchFamily="18" charset="0"/>
              </a:rPr>
              <a:t> 43 là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thước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đo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400" i="1" dirty="0">
                <a:latin typeface="Times New Roman" panose="02020603050405020304" pitchFamily="18" charset="0"/>
              </a:rPr>
              <a:t>̣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dài</a:t>
            </a:r>
            <a:r>
              <a:rPr lang="en-US" altLang="en-US" sz="2400" i="1" dirty="0">
                <a:latin typeface="Times New Roman" panose="02020603050405020304" pitchFamily="18" charset="0"/>
              </a:rPr>
              <a:t> mà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học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sinh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châu</a:t>
            </a:r>
            <a:r>
              <a:rPr lang="en-US" altLang="en-US" sz="2400" i="1" dirty="0">
                <a:latin typeface="Times New Roman" panose="02020603050405020304" pitchFamily="18" charset="0"/>
              </a:rPr>
              <a:t> Mỹ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thường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dùng</a:t>
            </a:r>
            <a:r>
              <a:rPr lang="en-US" altLang="en-US" sz="2400" i="1" dirty="0">
                <a:latin typeface="Times New Roman" panose="02020603050405020304" pitchFamily="18" charset="0"/>
              </a:rPr>
              <a:t>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Đơn</a:t>
            </a:r>
            <a:r>
              <a:rPr lang="en-US" altLang="en-US" sz="2400" i="1" dirty="0">
                <a:latin typeface="Times New Roman" panose="02020603050405020304" pitchFamily="18" charset="0"/>
              </a:rPr>
              <a:t> vị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đô</a:t>
            </a:r>
            <a:r>
              <a:rPr lang="en-US" altLang="en-US" sz="2400" i="1" dirty="0">
                <a:latin typeface="Times New Roman" panose="02020603050405020304" pitchFamily="18" charset="0"/>
              </a:rPr>
              <a:t>̣ 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dài</a:t>
            </a:r>
            <a:r>
              <a:rPr lang="en-US" altLang="en-US" sz="2400" i="1" dirty="0">
                <a:latin typeface="Times New Roman" panose="02020603050405020304" pitchFamily="18" charset="0"/>
              </a:rPr>
              <a:t> là </a:t>
            </a:r>
            <a:r>
              <a:rPr lang="en-US" altLang="en-US" sz="2400" i="1" dirty="0" smtClean="0">
                <a:latin typeface="Times New Roman" panose="02020603050405020304" pitchFamily="18" charset="0"/>
              </a:rPr>
              <a:t>in-</a:t>
            </a:r>
            <a:r>
              <a:rPr lang="en-US" altLang="en-US" sz="2400" i="1" dirty="0" err="1" smtClean="0">
                <a:latin typeface="Times New Roman" panose="02020603050405020304" pitchFamily="18" charset="0"/>
              </a:rPr>
              <a:t>sơ</a:t>
            </a:r>
            <a:r>
              <a:rPr lang="en-US" altLang="en-US" sz="2400" i="1" dirty="0">
                <a:latin typeface="Times New Roman" panose="02020603050405020304" pitchFamily="18" charset="0"/>
              </a:rPr>
              <a:t>.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Hãy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kiểm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tra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xem</a:t>
            </a:r>
            <a:r>
              <a:rPr lang="en-US" altLang="en-US" sz="2400" i="1" dirty="0">
                <a:latin typeface="Times New Roman" panose="02020603050405020304" pitchFamily="18" charset="0"/>
              </a:rPr>
              <a:t> 1 </a:t>
            </a:r>
            <a:r>
              <a:rPr lang="en-US" altLang="en-US" sz="2400" i="1" dirty="0" smtClean="0">
                <a:latin typeface="Times New Roman" panose="02020603050405020304" pitchFamily="18" charset="0"/>
              </a:rPr>
              <a:t>in-</a:t>
            </a:r>
            <a:r>
              <a:rPr lang="en-US" altLang="en-US" sz="2400" i="1" dirty="0" err="1" smtClean="0">
                <a:latin typeface="Times New Roman" panose="02020603050405020304" pitchFamily="18" charset="0"/>
              </a:rPr>
              <a:t>sơ</a:t>
            </a:r>
            <a:r>
              <a:rPr lang="en-US" altLang="en-US" sz="2400" i="1" dirty="0" smtClean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bằng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khoảng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nhiêu</a:t>
            </a:r>
            <a:r>
              <a:rPr lang="en-US" altLang="en-US" sz="2400" i="1" dirty="0">
                <a:latin typeface="Times New Roman" panose="02020603050405020304" pitchFamily="18" charset="0"/>
              </a:rPr>
              <a:t> </a:t>
            </a:r>
            <a:r>
              <a:rPr lang="en-US" altLang="en-US" sz="2400" i="1" dirty="0" err="1">
                <a:latin typeface="Times New Roman" panose="02020603050405020304" pitchFamily="18" charset="0"/>
              </a:rPr>
              <a:t>milimét</a:t>
            </a:r>
            <a:r>
              <a:rPr lang="en-US" altLang="en-US" sz="2400" i="1" dirty="0">
                <a:latin typeface="Times New Roman" panose="02020603050405020304" pitchFamily="18" charset="0"/>
              </a:rPr>
              <a:t>.</a:t>
            </a:r>
          </a:p>
        </p:txBody>
      </p:sp>
      <p:grpSp>
        <p:nvGrpSpPr>
          <p:cNvPr id="8196" name="Group 7"/>
          <p:cNvGrpSpPr>
            <a:grpSpLocks/>
          </p:cNvGrpSpPr>
          <p:nvPr/>
        </p:nvGrpSpPr>
        <p:grpSpPr bwMode="auto">
          <a:xfrm>
            <a:off x="2514600" y="2743200"/>
            <a:ext cx="4805363" cy="1079500"/>
            <a:chOff x="1620" y="1620"/>
            <a:chExt cx="5220" cy="1080"/>
          </a:xfrm>
        </p:grpSpPr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1620" y="1620"/>
              <a:ext cx="5220" cy="108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201" name="Line 9"/>
            <p:cNvSpPr>
              <a:spLocks noChangeShapeType="1"/>
            </p:cNvSpPr>
            <p:nvPr/>
          </p:nvSpPr>
          <p:spPr bwMode="auto">
            <a:xfrm>
              <a:off x="1620" y="2280"/>
              <a:ext cx="52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2" name="Oval 10"/>
            <p:cNvSpPr>
              <a:spLocks noChangeArrowheads="1"/>
            </p:cNvSpPr>
            <p:nvPr/>
          </p:nvSpPr>
          <p:spPr bwMode="auto">
            <a:xfrm>
              <a:off x="2160" y="2340"/>
              <a:ext cx="360" cy="3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1650" y="1961"/>
              <a:ext cx="30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latin typeface=".VnTime" panose="020B7200000000000000" pitchFamily="34" charset="0"/>
                </a:rPr>
                <a:t>ACME MADE IN CANADA</a:t>
              </a:r>
              <a:endParaRPr lang="en-US" altLang="en-US" sz="1200" b="0">
                <a:latin typeface=".VnTime" panose="020B7200000000000000" pitchFamily="34" charset="0"/>
              </a:endParaRPr>
            </a:p>
          </p:txBody>
        </p:sp>
        <p:grpSp>
          <p:nvGrpSpPr>
            <p:cNvPr id="8204" name="Group 12"/>
            <p:cNvGrpSpPr>
              <a:grpSpLocks/>
            </p:cNvGrpSpPr>
            <p:nvPr/>
          </p:nvGrpSpPr>
          <p:grpSpPr bwMode="auto">
            <a:xfrm>
              <a:off x="1725" y="1620"/>
              <a:ext cx="300" cy="317"/>
              <a:chOff x="1725" y="1620"/>
              <a:chExt cx="300" cy="317"/>
            </a:xfrm>
          </p:grpSpPr>
          <p:sp>
            <p:nvSpPr>
              <p:cNvPr id="8268" name="Line 1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9" name="Line 1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0" name="Line 1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71" name="Line 1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5" name="Group 17"/>
            <p:cNvGrpSpPr>
              <a:grpSpLocks/>
            </p:cNvGrpSpPr>
            <p:nvPr/>
          </p:nvGrpSpPr>
          <p:grpSpPr bwMode="auto">
            <a:xfrm>
              <a:off x="2120" y="1620"/>
              <a:ext cx="300" cy="317"/>
              <a:chOff x="1725" y="1620"/>
              <a:chExt cx="300" cy="317"/>
            </a:xfrm>
          </p:grpSpPr>
          <p:sp>
            <p:nvSpPr>
              <p:cNvPr id="8264" name="Line 1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5" name="Line 1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6" name="Line 2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7" name="Line 2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6" name="Group 22"/>
            <p:cNvGrpSpPr>
              <a:grpSpLocks/>
            </p:cNvGrpSpPr>
            <p:nvPr/>
          </p:nvGrpSpPr>
          <p:grpSpPr bwMode="auto">
            <a:xfrm>
              <a:off x="2520" y="1620"/>
              <a:ext cx="300" cy="317"/>
              <a:chOff x="1725" y="1620"/>
              <a:chExt cx="300" cy="317"/>
            </a:xfrm>
          </p:grpSpPr>
          <p:sp>
            <p:nvSpPr>
              <p:cNvPr id="8260" name="Line 2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1" name="Line 2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2" name="Line 2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63" name="Line 2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7" name="Group 27"/>
            <p:cNvGrpSpPr>
              <a:grpSpLocks/>
            </p:cNvGrpSpPr>
            <p:nvPr/>
          </p:nvGrpSpPr>
          <p:grpSpPr bwMode="auto">
            <a:xfrm>
              <a:off x="2912" y="1620"/>
              <a:ext cx="300" cy="317"/>
              <a:chOff x="1725" y="1620"/>
              <a:chExt cx="300" cy="317"/>
            </a:xfrm>
          </p:grpSpPr>
          <p:sp>
            <p:nvSpPr>
              <p:cNvPr id="8256" name="Line 2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7" name="Line 2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8" name="Line 3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9" name="Line 3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8" name="Group 32"/>
            <p:cNvGrpSpPr>
              <a:grpSpLocks/>
            </p:cNvGrpSpPr>
            <p:nvPr/>
          </p:nvGrpSpPr>
          <p:grpSpPr bwMode="auto">
            <a:xfrm>
              <a:off x="3300" y="1620"/>
              <a:ext cx="300" cy="317"/>
              <a:chOff x="1725" y="1620"/>
              <a:chExt cx="300" cy="317"/>
            </a:xfrm>
          </p:grpSpPr>
          <p:sp>
            <p:nvSpPr>
              <p:cNvPr id="8252" name="Line 3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3" name="Line 3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4" name="Line 3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5" name="Line 3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9" name="Group 37"/>
            <p:cNvGrpSpPr>
              <a:grpSpLocks/>
            </p:cNvGrpSpPr>
            <p:nvPr/>
          </p:nvGrpSpPr>
          <p:grpSpPr bwMode="auto">
            <a:xfrm>
              <a:off x="3700" y="1620"/>
              <a:ext cx="300" cy="317"/>
              <a:chOff x="1725" y="1620"/>
              <a:chExt cx="300" cy="317"/>
            </a:xfrm>
          </p:grpSpPr>
          <p:sp>
            <p:nvSpPr>
              <p:cNvPr id="8248" name="Line 3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9" name="Line 3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0" name="Line 4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51" name="Line 4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0" name="Group 42"/>
            <p:cNvGrpSpPr>
              <a:grpSpLocks/>
            </p:cNvGrpSpPr>
            <p:nvPr/>
          </p:nvGrpSpPr>
          <p:grpSpPr bwMode="auto">
            <a:xfrm>
              <a:off x="4092" y="1620"/>
              <a:ext cx="300" cy="317"/>
              <a:chOff x="1725" y="1620"/>
              <a:chExt cx="300" cy="317"/>
            </a:xfrm>
          </p:grpSpPr>
          <p:sp>
            <p:nvSpPr>
              <p:cNvPr id="8244" name="Line 4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5" name="Line 4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6" name="Line 4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7" name="Line 4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1" name="Group 47"/>
            <p:cNvGrpSpPr>
              <a:grpSpLocks/>
            </p:cNvGrpSpPr>
            <p:nvPr/>
          </p:nvGrpSpPr>
          <p:grpSpPr bwMode="auto">
            <a:xfrm>
              <a:off x="4484" y="1620"/>
              <a:ext cx="300" cy="317"/>
              <a:chOff x="1725" y="1620"/>
              <a:chExt cx="300" cy="317"/>
            </a:xfrm>
          </p:grpSpPr>
          <p:sp>
            <p:nvSpPr>
              <p:cNvPr id="8240" name="Line 4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1" name="Line 4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2" name="Line 5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43" name="Line 5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2" name="Group 52"/>
            <p:cNvGrpSpPr>
              <a:grpSpLocks/>
            </p:cNvGrpSpPr>
            <p:nvPr/>
          </p:nvGrpSpPr>
          <p:grpSpPr bwMode="auto">
            <a:xfrm>
              <a:off x="4876" y="1620"/>
              <a:ext cx="300" cy="317"/>
              <a:chOff x="1725" y="1620"/>
              <a:chExt cx="300" cy="317"/>
            </a:xfrm>
          </p:grpSpPr>
          <p:sp>
            <p:nvSpPr>
              <p:cNvPr id="8236" name="Line 5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7" name="Line 5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8" name="Line 5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9" name="Line 5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3" name="Group 57"/>
            <p:cNvGrpSpPr>
              <a:grpSpLocks/>
            </p:cNvGrpSpPr>
            <p:nvPr/>
          </p:nvGrpSpPr>
          <p:grpSpPr bwMode="auto">
            <a:xfrm>
              <a:off x="5276" y="1620"/>
              <a:ext cx="300" cy="317"/>
              <a:chOff x="1725" y="1620"/>
              <a:chExt cx="300" cy="317"/>
            </a:xfrm>
          </p:grpSpPr>
          <p:sp>
            <p:nvSpPr>
              <p:cNvPr id="8232" name="Line 5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3" name="Line 5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4" name="Line 6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5" name="Line 6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4" name="Group 62"/>
            <p:cNvGrpSpPr>
              <a:grpSpLocks/>
            </p:cNvGrpSpPr>
            <p:nvPr/>
          </p:nvGrpSpPr>
          <p:grpSpPr bwMode="auto">
            <a:xfrm>
              <a:off x="5664" y="1620"/>
              <a:ext cx="300" cy="317"/>
              <a:chOff x="1725" y="1620"/>
              <a:chExt cx="300" cy="317"/>
            </a:xfrm>
          </p:grpSpPr>
          <p:sp>
            <p:nvSpPr>
              <p:cNvPr id="8228" name="Line 6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9" name="Line 6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0" name="Line 6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31" name="Line 6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5" name="Group 67"/>
            <p:cNvGrpSpPr>
              <a:grpSpLocks/>
            </p:cNvGrpSpPr>
            <p:nvPr/>
          </p:nvGrpSpPr>
          <p:grpSpPr bwMode="auto">
            <a:xfrm>
              <a:off x="6048" y="1620"/>
              <a:ext cx="300" cy="317"/>
              <a:chOff x="1725" y="1620"/>
              <a:chExt cx="300" cy="317"/>
            </a:xfrm>
          </p:grpSpPr>
          <p:sp>
            <p:nvSpPr>
              <p:cNvPr id="8224" name="Line 68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5" name="Line 69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6" name="Line 70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7" name="Line 71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16" name="Group 72"/>
            <p:cNvGrpSpPr>
              <a:grpSpLocks/>
            </p:cNvGrpSpPr>
            <p:nvPr/>
          </p:nvGrpSpPr>
          <p:grpSpPr bwMode="auto">
            <a:xfrm>
              <a:off x="6440" y="1620"/>
              <a:ext cx="300" cy="317"/>
              <a:chOff x="1725" y="1620"/>
              <a:chExt cx="300" cy="317"/>
            </a:xfrm>
          </p:grpSpPr>
          <p:sp>
            <p:nvSpPr>
              <p:cNvPr id="8220" name="Line 73"/>
              <p:cNvSpPr>
                <a:spLocks noChangeShapeType="1"/>
              </p:cNvSpPr>
              <p:nvPr/>
            </p:nvSpPr>
            <p:spPr bwMode="auto">
              <a:xfrm>
                <a:off x="172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1" name="Line 74"/>
              <p:cNvSpPr>
                <a:spLocks noChangeShapeType="1"/>
              </p:cNvSpPr>
              <p:nvPr/>
            </p:nvSpPr>
            <p:spPr bwMode="auto">
              <a:xfrm>
                <a:off x="2025" y="1620"/>
                <a:ext cx="0" cy="31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2" name="Line 75"/>
              <p:cNvSpPr>
                <a:spLocks noChangeShapeType="1"/>
              </p:cNvSpPr>
              <p:nvPr/>
            </p:nvSpPr>
            <p:spPr bwMode="auto">
              <a:xfrm>
                <a:off x="1830" y="1620"/>
                <a:ext cx="0" cy="25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3" name="Line 76"/>
              <p:cNvSpPr>
                <a:spLocks noChangeShapeType="1"/>
              </p:cNvSpPr>
              <p:nvPr/>
            </p:nvSpPr>
            <p:spPr bwMode="auto">
              <a:xfrm>
                <a:off x="1935" y="1620"/>
                <a:ext cx="0" cy="1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17" name="Text Box 77"/>
            <p:cNvSpPr txBox="1">
              <a:spLocks noChangeArrowheads="1"/>
            </p:cNvSpPr>
            <p:nvPr/>
          </p:nvSpPr>
          <p:spPr bwMode="auto">
            <a:xfrm>
              <a:off x="3076" y="1712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 b="0">
                <a:latin typeface=".VnTime" panose="020B7200000000000000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.VnTime" panose="020B7200000000000000" pitchFamily="34" charset="0"/>
                </a:rPr>
                <a:t>1</a:t>
              </a:r>
            </a:p>
          </p:txBody>
        </p:sp>
        <p:sp>
          <p:nvSpPr>
            <p:cNvPr id="8218" name="Text Box 78"/>
            <p:cNvSpPr txBox="1">
              <a:spLocks noChangeArrowheads="1"/>
            </p:cNvSpPr>
            <p:nvPr/>
          </p:nvSpPr>
          <p:spPr bwMode="auto">
            <a:xfrm>
              <a:off x="4656" y="1728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 b="0">
                <a:latin typeface=".VnTime" panose="020B7200000000000000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.VnTime" panose="020B7200000000000000" pitchFamily="34" charset="0"/>
                </a:rPr>
                <a:t>2</a:t>
              </a:r>
            </a:p>
          </p:txBody>
        </p:sp>
        <p:sp>
          <p:nvSpPr>
            <p:cNvPr id="8219" name="Text Box 79"/>
            <p:cNvSpPr txBox="1">
              <a:spLocks noChangeArrowheads="1"/>
            </p:cNvSpPr>
            <p:nvPr/>
          </p:nvSpPr>
          <p:spPr bwMode="auto">
            <a:xfrm>
              <a:off x="6228" y="1724"/>
              <a:ext cx="36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 b="0">
                <a:latin typeface=".VnTime" panose="020B7200000000000000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.VnTime" panose="020B7200000000000000" pitchFamily="34" charset="0"/>
                </a:rPr>
                <a:t>3</a:t>
              </a:r>
            </a:p>
          </p:txBody>
        </p:sp>
      </p:grpSp>
      <p:pic>
        <p:nvPicPr>
          <p:cNvPr id="14416" name="Picture 80"/>
          <p:cNvPicPr>
            <a:picLocks noChangeAspect="1" noChangeArrowheads="1"/>
          </p:cNvPicPr>
          <p:nvPr/>
        </p:nvPicPr>
        <p:blipFill>
          <a:blip r:embed="rId2">
            <a:lum contras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" r="59091" b="37207"/>
          <a:stretch>
            <a:fillRect/>
          </a:stretch>
        </p:blipFill>
        <p:spPr bwMode="auto">
          <a:xfrm>
            <a:off x="2362200" y="3235325"/>
            <a:ext cx="2506663" cy="574675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417" name="Line 81"/>
          <p:cNvSpPr>
            <a:spLocks noChangeShapeType="1"/>
          </p:cNvSpPr>
          <p:nvPr/>
        </p:nvSpPr>
        <p:spPr bwMode="auto">
          <a:xfrm>
            <a:off x="3962400" y="2743200"/>
            <a:ext cx="33338" cy="10620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9" name="Text Box 82"/>
          <p:cNvSpPr txBox="1">
            <a:spLocks noChangeArrowheads="1"/>
          </p:cNvSpPr>
          <p:nvPr/>
        </p:nvSpPr>
        <p:spPr bwMode="auto">
          <a:xfrm>
            <a:off x="3835400" y="4219575"/>
            <a:ext cx="3352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latin typeface="Times New Roman" panose="02020603050405020304" pitchFamily="18" charset="0"/>
              </a:rPr>
              <a:t>(Hình 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3429000" y="152400"/>
            <a:ext cx="2209800" cy="60960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LUYỆN TẬP</a:t>
            </a: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H="1">
            <a:off x="3886200" y="3276600"/>
            <a:ext cx="762000" cy="22098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648200" y="3276600"/>
            <a:ext cx="762000" cy="22098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3886200" y="5486400"/>
            <a:ext cx="15240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4114800" y="5638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latin typeface="Times New Roman" panose="02020603050405020304" pitchFamily="18" charset="0"/>
              </a:rPr>
              <a:t>Hình 44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495800" y="2879725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3467100" y="5324475"/>
            <a:ext cx="53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5410200" y="5257800"/>
            <a:ext cx="685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81000" y="1066800"/>
            <a:ext cx="8610600" cy="830263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u="sng">
                <a:latin typeface="Times New Roman" panose="02020603050405020304" pitchFamily="18" charset="0"/>
              </a:rPr>
              <a:t>Bài tập 42 SGK: </a:t>
            </a:r>
            <a:r>
              <a:rPr lang="en-US" altLang="en-US" sz="2400">
                <a:latin typeface="Times New Roman" panose="02020603050405020304" pitchFamily="18" charset="0"/>
              </a:rPr>
              <a:t>So sánh hai đoạn thẳng AB và AC trong hình 44 rồi đánh dấu giống nhau cho các đoạn thẳng bằng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nimBg="1"/>
      <p:bldP spid="15369" grpId="0" animBg="1"/>
      <p:bldP spid="15371" grpId="0" animBg="1"/>
      <p:bldP spid="15372" grpId="0"/>
      <p:bldP spid="15373" grpId="0"/>
      <p:bldP spid="15374" grpId="0"/>
      <p:bldP spid="15375" grpId="0"/>
      <p:bldP spid="1537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4"/>
          <p:cNvSpPr>
            <a:spLocks noChangeArrowheads="1"/>
          </p:cNvSpPr>
          <p:nvPr/>
        </p:nvSpPr>
        <p:spPr bwMode="auto">
          <a:xfrm>
            <a:off x="3429000" y="152400"/>
            <a:ext cx="2209800" cy="609600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LUYỆN TẬP</a:t>
            </a:r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3200400" y="5334000"/>
            <a:ext cx="1905000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 flipV="1">
            <a:off x="3200400" y="3886200"/>
            <a:ext cx="1447800" cy="14478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4648200" y="3886200"/>
            <a:ext cx="685800" cy="3810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 flipH="1">
            <a:off x="5105400" y="4267200"/>
            <a:ext cx="228600" cy="106680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3810000" y="54102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latin typeface="Times New Roman" panose="02020603050405020304" pitchFamily="18" charset="0"/>
              </a:rPr>
              <a:t>Hình 46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819400" y="5181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4495800" y="3489325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>
            <a:off x="5334000" y="3962400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5029200" y="5181600"/>
            <a:ext cx="45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533400" y="1279525"/>
            <a:ext cx="8382000" cy="1200150"/>
          </a:xfrm>
          <a:prstGeom prst="rect">
            <a:avLst/>
          </a:prstGeom>
          <a:noFill/>
          <a:ln w="952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 u="sng">
                <a:latin typeface="Times New Roman" panose="02020603050405020304" pitchFamily="18" charset="0"/>
              </a:rPr>
              <a:t>Bài tập 44 SGK:  </a:t>
            </a:r>
            <a:r>
              <a:rPr lang="en-US" altLang="en-US" sz="2400">
                <a:latin typeface="Times New Roman" panose="02020603050405020304" pitchFamily="18" charset="0"/>
              </a:rPr>
              <a:t>a) Sắp xếp độ dài các đoạn thẳng AB, BC, CD, DA trong hình 46 theo thứ tự giảm dần. B) Tính chu vi hình ABCD (tức là tính AB + BC + CD + DA)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7" grpId="0" animBg="1"/>
      <p:bldP spid="15378" grpId="0" animBg="1"/>
      <p:bldP spid="15379" grpId="0" animBg="1"/>
      <p:bldP spid="15380" grpId="0" animBg="1"/>
      <p:bldP spid="15381" grpId="0"/>
      <p:bldP spid="15382" grpId="0"/>
      <p:bldP spid="15383" grpId="0"/>
      <p:bldP spid="15384" grpId="0"/>
      <p:bldP spid="15385" grpId="0"/>
      <p:bldP spid="15387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594</Words>
  <Application>Microsoft Office PowerPoint</Application>
  <PresentationFormat>On-screen Show (4:3)</PresentationFormat>
  <Paragraphs>90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.VnTime</vt:lpstr>
      <vt:lpstr>Arial</vt:lpstr>
      <vt:lpstr>Times New Roman</vt:lpstr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</dc:creator>
  <cp:lastModifiedBy>ADMIN</cp:lastModifiedBy>
  <cp:revision>71</cp:revision>
  <dcterms:created xsi:type="dcterms:W3CDTF">2010-10-12T09:01:49Z</dcterms:created>
  <dcterms:modified xsi:type="dcterms:W3CDTF">2020-10-19T11:15:38Z</dcterms:modified>
</cp:coreProperties>
</file>