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1"/>
  </p:notesMasterIdLst>
  <p:sldIdLst>
    <p:sldId id="287" r:id="rId2"/>
    <p:sldId id="290" r:id="rId3"/>
    <p:sldId id="280" r:id="rId4"/>
    <p:sldId id="257" r:id="rId5"/>
    <p:sldId id="258" r:id="rId6"/>
    <p:sldId id="261" r:id="rId7"/>
    <p:sldId id="291" r:id="rId8"/>
    <p:sldId id="292" r:id="rId9"/>
    <p:sldId id="29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9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3399"/>
    <a:srgbClr val="FFFF00"/>
    <a:srgbClr val="FFCC00"/>
    <a:srgbClr val="CC66FF"/>
    <a:srgbClr val="000066"/>
    <a:srgbClr val="003399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5742" autoAdjust="0"/>
  </p:normalViewPr>
  <p:slideViewPr>
    <p:cSldViewPr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2AC2327-6D6E-4569-9753-8D81971259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182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30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9730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A389D5-EEB3-4BF2-900B-A1247BA931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613679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8A823-9926-4F47-99C7-56D5DB6A89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0928077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B65ED-579A-42BA-89BB-B770DB278D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2975452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00283-D137-4034-8A94-EF745F2FF4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2277051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DA893-9372-4906-8B70-613BAE2E80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585475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C48E1-32D7-4EF0-A1EC-2B02A5BA3D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7876529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61F3D-2999-4490-92AC-63F8432FB5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8410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EE715-B68F-409B-A84E-2ACB30AFB4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420310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D0118-8384-4A72-B55B-878211A709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0321641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C97DE-8031-4766-AC83-7EEEF71E28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968235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F234E-B409-47AD-9907-6F7FEF4CC1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357310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760 w 6027"/>
                <a:gd name="T1" fmla="*/ 1248 h 2296"/>
                <a:gd name="T2" fmla="*/ 0 w 6027"/>
                <a:gd name="T3" fmla="*/ 1248 h 2296"/>
                <a:gd name="T4" fmla="*/ 0 w 6027"/>
                <a:gd name="T5" fmla="*/ 0 h 2296"/>
                <a:gd name="T6" fmla="*/ 5760 w 6027"/>
                <a:gd name="T7" fmla="*/ 0 h 2296"/>
                <a:gd name="T8" fmla="*/ 5760 w 6027"/>
                <a:gd name="T9" fmla="*/ 1248 h 2296"/>
                <a:gd name="T10" fmla="*/ 5760 w 6027"/>
                <a:gd name="T11" fmla="*/ 124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26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2895600 w 5748"/>
              <a:gd name="T1" fmla="*/ 609600 h 246"/>
              <a:gd name="T2" fmla="*/ 0 w 5748"/>
              <a:gd name="T3" fmla="*/ 609600 h 246"/>
              <a:gd name="T4" fmla="*/ 0 w 5748"/>
              <a:gd name="T5" fmla="*/ 0 h 246"/>
              <a:gd name="T6" fmla="*/ 2895600 w 5748"/>
              <a:gd name="T7" fmla="*/ 0 h 246"/>
              <a:gd name="T8" fmla="*/ 2895600 w 5748"/>
              <a:gd name="T9" fmla="*/ 609600 h 246"/>
              <a:gd name="T10" fmla="*/ 2895600 w 5748"/>
              <a:gd name="T11" fmla="*/ 609600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9626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0 h 353"/>
                  <a:gd name="T4" fmla="*/ 24 w 186"/>
                  <a:gd name="T5" fmla="*/ 34 h 353"/>
                  <a:gd name="T6" fmla="*/ 18 w 186"/>
                  <a:gd name="T7" fmla="*/ 74 h 353"/>
                  <a:gd name="T8" fmla="*/ 42 w 186"/>
                  <a:gd name="T9" fmla="*/ 128 h 353"/>
                  <a:gd name="T10" fmla="*/ 48 w 186"/>
                  <a:gd name="T11" fmla="*/ 181 h 353"/>
                  <a:gd name="T12" fmla="*/ 0 w 186"/>
                  <a:gd name="T13" fmla="*/ 395 h 353"/>
                  <a:gd name="T14" fmla="*/ 54 w 186"/>
                  <a:gd name="T15" fmla="*/ 261 h 353"/>
                  <a:gd name="T16" fmla="*/ 84 w 186"/>
                  <a:gd name="T17" fmla="*/ 242 h 353"/>
                  <a:gd name="T18" fmla="*/ 126 w 186"/>
                  <a:gd name="T19" fmla="*/ 141 h 353"/>
                  <a:gd name="T20" fmla="*/ 144 w 186"/>
                  <a:gd name="T21" fmla="*/ 134 h 353"/>
                  <a:gd name="T22" fmla="*/ 144 w 186"/>
                  <a:gd name="T23" fmla="*/ 101 h 353"/>
                  <a:gd name="T24" fmla="*/ 186 w 186"/>
                  <a:gd name="T25" fmla="*/ 74 h 353"/>
                  <a:gd name="T26" fmla="*/ 162 w 186"/>
                  <a:gd name="T27" fmla="*/ 67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7 h 66"/>
                  <a:gd name="T8" fmla="*/ 6 w 155"/>
                  <a:gd name="T9" fmla="*/ 20 h 66"/>
                  <a:gd name="T10" fmla="*/ 0 w 155"/>
                  <a:gd name="T11" fmla="*/ 27 h 66"/>
                  <a:gd name="T12" fmla="*/ 78 w 155"/>
                  <a:gd name="T13" fmla="*/ 67 h 66"/>
                  <a:gd name="T14" fmla="*/ 96 w 155"/>
                  <a:gd name="T15" fmla="*/ 47 h 66"/>
                  <a:gd name="T16" fmla="*/ 155 w 155"/>
                  <a:gd name="T17" fmla="*/ 74 h 66"/>
                  <a:gd name="T18" fmla="*/ 126 w 155"/>
                  <a:gd name="T19" fmla="*/ 27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1 h 72"/>
                  <a:gd name="T2" fmla="*/ 0 w 42"/>
                  <a:gd name="T3" fmla="*/ 20 h 72"/>
                  <a:gd name="T4" fmla="*/ 12 w 42"/>
                  <a:gd name="T5" fmla="*/ 7 h 72"/>
                  <a:gd name="T6" fmla="*/ 0 w 42"/>
                  <a:gd name="T7" fmla="*/ 7 h 72"/>
                  <a:gd name="T8" fmla="*/ 12 w 42"/>
                  <a:gd name="T9" fmla="*/ 7 h 72"/>
                  <a:gd name="T10" fmla="*/ 24 w 42"/>
                  <a:gd name="T11" fmla="*/ 7 h 72"/>
                  <a:gd name="T12" fmla="*/ 36 w 42"/>
                  <a:gd name="T13" fmla="*/ 7 h 72"/>
                  <a:gd name="T14" fmla="*/ 42 w 42"/>
                  <a:gd name="T15" fmla="*/ 0 h 72"/>
                  <a:gd name="T16" fmla="*/ 30 w 42"/>
                  <a:gd name="T17" fmla="*/ 20 h 72"/>
                  <a:gd name="T18" fmla="*/ 42 w 42"/>
                  <a:gd name="T19" fmla="*/ 54 h 72"/>
                  <a:gd name="T20" fmla="*/ 12 w 42"/>
                  <a:gd name="T21" fmla="*/ 81 h 72"/>
                  <a:gd name="T22" fmla="*/ 6 w 42"/>
                  <a:gd name="T23" fmla="*/ 41 h 72"/>
                  <a:gd name="T24" fmla="*/ 6 w 42"/>
                  <a:gd name="T25" fmla="*/ 41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627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1 h 287"/>
                <a:gd name="T4" fmla="*/ 66 w 365"/>
                <a:gd name="T5" fmla="*/ 110 h 287"/>
                <a:gd name="T6" fmla="*/ 143 w 365"/>
                <a:gd name="T7" fmla="*/ 183 h 287"/>
                <a:gd name="T8" fmla="*/ 191 w 365"/>
                <a:gd name="T9" fmla="*/ 170 h 287"/>
                <a:gd name="T10" fmla="*/ 341 w 365"/>
                <a:gd name="T11" fmla="*/ 291 h 287"/>
                <a:gd name="T12" fmla="*/ 305 w 365"/>
                <a:gd name="T13" fmla="*/ 176 h 287"/>
                <a:gd name="T14" fmla="*/ 365 w 365"/>
                <a:gd name="T15" fmla="*/ 134 h 287"/>
                <a:gd name="T16" fmla="*/ 359 w 365"/>
                <a:gd name="T17" fmla="*/ 128 h 287"/>
                <a:gd name="T18" fmla="*/ 335 w 365"/>
                <a:gd name="T19" fmla="*/ 116 h 287"/>
                <a:gd name="T20" fmla="*/ 299 w 365"/>
                <a:gd name="T21" fmla="*/ 91 h 287"/>
                <a:gd name="T22" fmla="*/ 257 w 365"/>
                <a:gd name="T23" fmla="*/ 73 h 287"/>
                <a:gd name="T24" fmla="*/ 215 w 365"/>
                <a:gd name="T25" fmla="*/ 55 h 287"/>
                <a:gd name="T26" fmla="*/ 173 w 365"/>
                <a:gd name="T27" fmla="*/ 37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1 h 60"/>
                <a:gd name="T16" fmla="*/ 65 w 71"/>
                <a:gd name="T17" fmla="*/ 43 h 60"/>
                <a:gd name="T18" fmla="*/ 71 w 71"/>
                <a:gd name="T19" fmla="*/ 55 h 60"/>
                <a:gd name="T20" fmla="*/ 71 w 71"/>
                <a:gd name="T21" fmla="*/ 61 h 60"/>
                <a:gd name="T22" fmla="*/ 59 w 71"/>
                <a:gd name="T23" fmla="*/ 55 h 60"/>
                <a:gd name="T24" fmla="*/ 47 w 71"/>
                <a:gd name="T25" fmla="*/ 43 h 60"/>
                <a:gd name="T26" fmla="*/ 23 w 71"/>
                <a:gd name="T27" fmla="*/ 31 h 60"/>
                <a:gd name="T28" fmla="*/ 23 w 71"/>
                <a:gd name="T29" fmla="*/ 37 h 60"/>
                <a:gd name="T30" fmla="*/ 18 w 71"/>
                <a:gd name="T31" fmla="*/ 43 h 60"/>
                <a:gd name="T32" fmla="*/ 12 w 71"/>
                <a:gd name="T33" fmla="*/ 49 h 60"/>
                <a:gd name="T34" fmla="*/ 6 w 71"/>
                <a:gd name="T35" fmla="*/ 49 h 60"/>
                <a:gd name="T36" fmla="*/ 6 w 71"/>
                <a:gd name="T37" fmla="*/ 49 h 60"/>
                <a:gd name="T38" fmla="*/ 6 w 71"/>
                <a:gd name="T39" fmla="*/ 37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5 h 162"/>
                <a:gd name="T10" fmla="*/ 96 w 161"/>
                <a:gd name="T11" fmla="*/ 61 h 162"/>
                <a:gd name="T12" fmla="*/ 102 w 161"/>
                <a:gd name="T13" fmla="*/ 73 h 162"/>
                <a:gd name="T14" fmla="*/ 108 w 161"/>
                <a:gd name="T15" fmla="*/ 85 h 162"/>
                <a:gd name="T16" fmla="*/ 120 w 161"/>
                <a:gd name="T17" fmla="*/ 97 h 162"/>
                <a:gd name="T18" fmla="*/ 143 w 161"/>
                <a:gd name="T19" fmla="*/ 115 h 162"/>
                <a:gd name="T20" fmla="*/ 155 w 161"/>
                <a:gd name="T21" fmla="*/ 140 h 162"/>
                <a:gd name="T22" fmla="*/ 161 w 161"/>
                <a:gd name="T23" fmla="*/ 158 h 162"/>
                <a:gd name="T24" fmla="*/ 161 w 161"/>
                <a:gd name="T25" fmla="*/ 164 h 162"/>
                <a:gd name="T26" fmla="*/ 96 w 161"/>
                <a:gd name="T27" fmla="*/ 103 h 162"/>
                <a:gd name="T28" fmla="*/ 30 w 161"/>
                <a:gd name="T29" fmla="*/ 55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1 h 60"/>
                <a:gd name="T4" fmla="*/ 41 w 59"/>
                <a:gd name="T5" fmla="*/ 37 h 60"/>
                <a:gd name="T6" fmla="*/ 47 w 59"/>
                <a:gd name="T7" fmla="*/ 43 h 60"/>
                <a:gd name="T8" fmla="*/ 53 w 59"/>
                <a:gd name="T9" fmla="*/ 55 h 60"/>
                <a:gd name="T10" fmla="*/ 53 w 59"/>
                <a:gd name="T11" fmla="*/ 61 h 60"/>
                <a:gd name="T12" fmla="*/ 47 w 59"/>
                <a:gd name="T13" fmla="*/ 55 h 60"/>
                <a:gd name="T14" fmla="*/ 35 w 59"/>
                <a:gd name="T15" fmla="*/ 49 h 60"/>
                <a:gd name="T16" fmla="*/ 23 w 59"/>
                <a:gd name="T17" fmla="*/ 37 h 60"/>
                <a:gd name="T18" fmla="*/ 17 w 59"/>
                <a:gd name="T19" fmla="*/ 31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7 h 204"/>
                <a:gd name="T2" fmla="*/ 245 w 245"/>
                <a:gd name="T3" fmla="*/ 43 h 204"/>
                <a:gd name="T4" fmla="*/ 209 w 245"/>
                <a:gd name="T5" fmla="*/ 85 h 204"/>
                <a:gd name="T6" fmla="*/ 143 w 245"/>
                <a:gd name="T7" fmla="*/ 134 h 204"/>
                <a:gd name="T8" fmla="*/ 167 w 245"/>
                <a:gd name="T9" fmla="*/ 158 h 204"/>
                <a:gd name="T10" fmla="*/ 179 w 245"/>
                <a:gd name="T11" fmla="*/ 207 h 204"/>
                <a:gd name="T12" fmla="*/ 77 w 245"/>
                <a:gd name="T13" fmla="*/ 134 h 204"/>
                <a:gd name="T14" fmla="*/ 47 w 245"/>
                <a:gd name="T15" fmla="*/ 85 h 204"/>
                <a:gd name="T16" fmla="*/ 89 w 245"/>
                <a:gd name="T17" fmla="*/ 67 h 204"/>
                <a:gd name="T18" fmla="*/ 59 w 245"/>
                <a:gd name="T19" fmla="*/ 37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7 h 204"/>
                <a:gd name="T50" fmla="*/ 233 w 245"/>
                <a:gd name="T51" fmla="*/ 37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7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628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628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628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E967244-F0EA-457A-A976-16BFDB8525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slow">
    <p:rand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H6.T2\yelowros.mid" TargetMode="Externa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2" name="yelowros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1338" y="29702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2" name="Picture 52" descr="lollipop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869160"/>
            <a:ext cx="784860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3" name="WordArt 53"/>
          <p:cNvSpPr>
            <a:spLocks noChangeArrowheads="1" noChangeShapeType="1" noTextEdit="1"/>
          </p:cNvSpPr>
          <p:nvPr/>
        </p:nvSpPr>
        <p:spPr bwMode="auto">
          <a:xfrm>
            <a:off x="1024085" y="3356992"/>
            <a:ext cx="7272337" cy="1117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 ĐIỂM  THẲNG  HÀNG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692696"/>
            <a:ext cx="47525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FF00"/>
                </a:solidFill>
              </a:rPr>
              <a:t>Trường</a:t>
            </a:r>
            <a:r>
              <a:rPr lang="en-US" dirty="0" smtClean="0">
                <a:solidFill>
                  <a:srgbClr val="00FF00"/>
                </a:solidFill>
              </a:rPr>
              <a:t> THCS Long </a:t>
            </a:r>
            <a:r>
              <a:rPr lang="en-US" dirty="0" err="1" smtClean="0">
                <a:solidFill>
                  <a:srgbClr val="00FF00"/>
                </a:solidFill>
              </a:rPr>
              <a:t>Biên</a:t>
            </a:r>
            <a:endParaRPr lang="en-US" dirty="0" smtClean="0">
              <a:solidFill>
                <a:srgbClr val="00FF00"/>
              </a:solidFill>
            </a:endParaRPr>
          </a:p>
          <a:p>
            <a:r>
              <a:rPr lang="en-US" dirty="0" smtClean="0">
                <a:solidFill>
                  <a:srgbClr val="00FF00"/>
                </a:solidFill>
              </a:rPr>
              <a:t>     </a:t>
            </a:r>
            <a:r>
              <a:rPr lang="en-US" sz="1800" dirty="0" err="1" smtClean="0">
                <a:solidFill>
                  <a:srgbClr val="00FF00"/>
                </a:solidFill>
              </a:rPr>
              <a:t>Năm</a:t>
            </a:r>
            <a:r>
              <a:rPr lang="en-US" sz="1800" dirty="0" smtClean="0">
                <a:solidFill>
                  <a:srgbClr val="00FF00"/>
                </a:solidFill>
              </a:rPr>
              <a:t> </a:t>
            </a:r>
            <a:r>
              <a:rPr lang="en-US" sz="1800" dirty="0" err="1" smtClean="0">
                <a:solidFill>
                  <a:srgbClr val="00FF00"/>
                </a:solidFill>
              </a:rPr>
              <a:t>học</a:t>
            </a:r>
            <a:r>
              <a:rPr lang="en-US" sz="1800" dirty="0" smtClean="0">
                <a:solidFill>
                  <a:srgbClr val="00FF00"/>
                </a:solidFill>
              </a:rPr>
              <a:t> 2020 - 2021</a:t>
            </a:r>
            <a:endParaRPr lang="en-US" sz="1800" dirty="0">
              <a:solidFill>
                <a:srgbClr val="00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61022" y="908720"/>
            <a:ext cx="30965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GV: </a:t>
            </a:r>
            <a:r>
              <a:rPr lang="en-US" sz="2400" dirty="0" err="1" smtClean="0"/>
              <a:t>Bùi</a:t>
            </a:r>
            <a:r>
              <a:rPr lang="en-US" sz="2400" dirty="0" smtClean="0"/>
              <a:t>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Hùng</a:t>
            </a:r>
            <a:endParaRPr lang="en-US" sz="2400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" dur="5000"/>
                                        <p:tgtEl>
                                          <p:spTgt spid="8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962"/>
                </p:tgtEl>
              </p:cMediaNode>
            </p:audio>
          </p:childTnLst>
        </p:cTn>
      </p:par>
    </p:tnLst>
    <p:bldLst>
      <p:bldP spid="819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00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0" y="1746250"/>
            <a:ext cx="22494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141288" y="1084263"/>
            <a:ext cx="8969375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4572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320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Vẽ hình theo diễn đạt sau:</a:t>
            </a:r>
          </a:p>
          <a:p>
            <a:pPr algn="just" eaLnBrk="1" hangingPunct="1">
              <a:defRPr/>
            </a:pPr>
            <a:r>
              <a:rPr lang="en-US" altLang="en-US" sz="32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Cho đường thẳng a và  điểm M, N thuộc a, điểm P </a:t>
            </a:r>
          </a:p>
          <a:p>
            <a:pPr algn="just" eaLnBrk="1" hangingPunct="1">
              <a:defRPr/>
            </a:pPr>
            <a:r>
              <a:rPr lang="en-US" altLang="en-US" sz="32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không thuộc a. Ghi các ký hiệu.</a:t>
            </a:r>
          </a:p>
        </p:txBody>
      </p:sp>
      <p:sp>
        <p:nvSpPr>
          <p:cNvPr id="89094" name="WordArt 6"/>
          <p:cNvSpPr>
            <a:spLocks noChangeArrowheads="1" noChangeShapeType="1" noTextEdit="1"/>
          </p:cNvSpPr>
          <p:nvPr/>
        </p:nvSpPr>
        <p:spPr bwMode="auto">
          <a:xfrm>
            <a:off x="2195513" y="88900"/>
            <a:ext cx="3744912" cy="81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89095" name="Line 7"/>
          <p:cNvSpPr>
            <a:spLocks noChangeShapeType="1"/>
          </p:cNvSpPr>
          <p:nvPr/>
        </p:nvSpPr>
        <p:spPr bwMode="auto">
          <a:xfrm flipV="1">
            <a:off x="1258888" y="2924175"/>
            <a:ext cx="6121400" cy="1512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4479925" y="3136900"/>
            <a:ext cx="8128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3203575" y="3448050"/>
            <a:ext cx="8128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3419475" y="2636838"/>
            <a:ext cx="812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1547813" y="3778250"/>
            <a:ext cx="812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</a:t>
            </a:r>
          </a:p>
          <a:p>
            <a:pPr eaLnBrk="1" hangingPunct="1">
              <a:defRPr/>
            </a:pPr>
            <a:endParaRPr lang="en-US" alt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89106" name="Group 18"/>
          <p:cNvGrpSpPr>
            <a:grpSpLocks/>
          </p:cNvGrpSpPr>
          <p:nvPr/>
        </p:nvGrpSpPr>
        <p:grpSpPr bwMode="auto">
          <a:xfrm>
            <a:off x="1676400" y="4795838"/>
            <a:ext cx="3919538" cy="579437"/>
            <a:chOff x="1056" y="3021"/>
            <a:chExt cx="2469" cy="365"/>
          </a:xfrm>
        </p:grpSpPr>
        <p:sp>
          <p:nvSpPr>
            <p:cNvPr id="89100" name="Rectangle 12"/>
            <p:cNvSpPr>
              <a:spLocks noChangeArrowheads="1"/>
            </p:cNvSpPr>
            <p:nvPr/>
          </p:nvSpPr>
          <p:spPr bwMode="auto">
            <a:xfrm>
              <a:off x="1056" y="3021"/>
              <a:ext cx="246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marL="4572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eaLnBrk="1" hangingPunct="1">
                <a:defRPr/>
              </a:pP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     a ; N     a ; P     a</a:t>
              </a:r>
            </a:p>
          </p:txBody>
        </p:sp>
        <p:graphicFrame>
          <p:nvGraphicFramePr>
            <p:cNvPr id="5132" name="Object 13"/>
            <p:cNvGraphicFramePr>
              <a:graphicFrameLocks noChangeAspect="1"/>
            </p:cNvGraphicFramePr>
            <p:nvPr/>
          </p:nvGraphicFramePr>
          <p:xfrm>
            <a:off x="1338" y="3058"/>
            <a:ext cx="312" cy="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8" name="Equation" r:id="rId3" imgW="114423" imgH="114300" progId="Equation.3">
                    <p:embed/>
                  </p:oleObj>
                </mc:Choice>
                <mc:Fallback>
                  <p:oleObj name="Equation" r:id="rId3" imgW="114423" imgH="1143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8" y="3058"/>
                          <a:ext cx="312" cy="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33" name="Object 15"/>
            <p:cNvGraphicFramePr>
              <a:graphicFrameLocks noChangeAspect="1"/>
            </p:cNvGraphicFramePr>
            <p:nvPr/>
          </p:nvGraphicFramePr>
          <p:xfrm>
            <a:off x="2200" y="3058"/>
            <a:ext cx="312" cy="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9" name="Equation" r:id="rId5" imgW="114423" imgH="114300" progId="Equation.3">
                    <p:embed/>
                  </p:oleObj>
                </mc:Choice>
                <mc:Fallback>
                  <p:oleObj name="Equation" r:id="rId5" imgW="114423" imgH="11430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0" y="3058"/>
                          <a:ext cx="312" cy="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34" name="Object 16"/>
            <p:cNvGraphicFramePr>
              <a:graphicFrameLocks noChangeAspect="1"/>
            </p:cNvGraphicFramePr>
            <p:nvPr/>
          </p:nvGraphicFramePr>
          <p:xfrm>
            <a:off x="3061" y="3057"/>
            <a:ext cx="266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0" name="Equation" r:id="rId7" imgW="114423" imgH="142875" progId="Equation.3">
                    <p:embed/>
                  </p:oleObj>
                </mc:Choice>
                <mc:Fallback>
                  <p:oleObj name="Equation" r:id="rId7" imgW="114423" imgH="142875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61" y="3057"/>
                          <a:ext cx="266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8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/>
      <p:bldP spid="89094" grpId="0" animBg="1"/>
      <p:bldP spid="89095" grpId="0" animBg="1"/>
      <p:bldP spid="89096" grpId="0"/>
      <p:bldP spid="89097" grpId="0"/>
      <p:bldP spid="89098" grpId="0"/>
      <p:bldP spid="890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6666"/>
            </a:gs>
            <a:gs pos="100000">
              <a:srgbClr val="0033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61" name="Rectangle 53"/>
          <p:cNvSpPr>
            <a:spLocks noChangeArrowheads="1"/>
          </p:cNvSpPr>
          <p:nvPr/>
        </p:nvSpPr>
        <p:spPr bwMode="auto">
          <a:xfrm>
            <a:off x="107950" y="915988"/>
            <a:ext cx="6661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pt-BR" altLang="en-US" sz="36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1. Thế nào là 3 điểm thẳng hàng?</a:t>
            </a:r>
            <a:endParaRPr lang="en-US" altLang="en-US" sz="3600" b="1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662" name="Rectangle 54"/>
          <p:cNvSpPr>
            <a:spLocks noChangeArrowheads="1"/>
          </p:cNvSpPr>
          <p:nvPr/>
        </p:nvSpPr>
        <p:spPr bwMode="auto">
          <a:xfrm>
            <a:off x="-36513" y="1517650"/>
            <a:ext cx="8569326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Ba điểm thẳng hàng là ba điểm cùng thuộc một đường thẳng.</a:t>
            </a:r>
          </a:p>
        </p:txBody>
      </p:sp>
      <p:sp>
        <p:nvSpPr>
          <p:cNvPr id="68663" name="Rectangle 55"/>
          <p:cNvSpPr>
            <a:spLocks noChangeArrowheads="1"/>
          </p:cNvSpPr>
          <p:nvPr/>
        </p:nvSpPr>
        <p:spPr bwMode="auto">
          <a:xfrm>
            <a:off x="-36513" y="2670175"/>
            <a:ext cx="91805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Ba điểm không cùng thuộc bất kỳ đường thẳng nào ta nói chúng không thẳng hàng</a:t>
            </a:r>
            <a:r>
              <a:rPr lang="en-US" altLang="en-US" sz="3600" b="1" smtClean="0"/>
              <a:t> </a:t>
            </a:r>
          </a:p>
        </p:txBody>
      </p:sp>
      <p:sp>
        <p:nvSpPr>
          <p:cNvPr id="68664" name="Rectangle 56"/>
          <p:cNvSpPr>
            <a:spLocks noChangeArrowheads="1"/>
          </p:cNvSpPr>
          <p:nvPr/>
        </p:nvSpPr>
        <p:spPr bwMode="auto">
          <a:xfrm>
            <a:off x="107950" y="4875213"/>
            <a:ext cx="5746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- 3 điểm A, C, D thẳng hàng.</a:t>
            </a:r>
          </a:p>
        </p:txBody>
      </p:sp>
      <p:sp>
        <p:nvSpPr>
          <p:cNvPr id="68669" name="Rectangle 61"/>
          <p:cNvSpPr>
            <a:spLocks noChangeArrowheads="1"/>
          </p:cNvSpPr>
          <p:nvPr/>
        </p:nvSpPr>
        <p:spPr bwMode="auto">
          <a:xfrm>
            <a:off x="107950" y="5451475"/>
            <a:ext cx="7054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- 3 điểm A, C, E không thẳng hàng.</a:t>
            </a:r>
          </a:p>
        </p:txBody>
      </p:sp>
      <p:sp>
        <p:nvSpPr>
          <p:cNvPr id="68670" name="Line 62"/>
          <p:cNvSpPr>
            <a:spLocks noChangeShapeType="1"/>
          </p:cNvSpPr>
          <p:nvPr/>
        </p:nvSpPr>
        <p:spPr bwMode="auto">
          <a:xfrm>
            <a:off x="1692275" y="4292600"/>
            <a:ext cx="5400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671" name="Text Box 63"/>
          <p:cNvSpPr txBox="1">
            <a:spLocks noChangeArrowheads="1"/>
          </p:cNvSpPr>
          <p:nvPr/>
        </p:nvSpPr>
        <p:spPr bwMode="auto">
          <a:xfrm>
            <a:off x="2824163" y="3924300"/>
            <a:ext cx="4340225" cy="141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     .         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    C        D      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E</a:t>
            </a:r>
          </a:p>
        </p:txBody>
      </p:sp>
      <p:sp>
        <p:nvSpPr>
          <p:cNvPr id="6153" name="WordArt 64"/>
          <p:cNvSpPr>
            <a:spLocks noChangeArrowheads="1" noChangeShapeType="1" noTextEdit="1"/>
          </p:cNvSpPr>
          <p:nvPr/>
        </p:nvSpPr>
        <p:spPr bwMode="auto">
          <a:xfrm>
            <a:off x="2052638" y="188913"/>
            <a:ext cx="554355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 ĐIỂM  THẲNG  HÀNG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8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8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61" grpId="0"/>
      <p:bldP spid="68662" grpId="0"/>
      <p:bldP spid="68663" grpId="0"/>
      <p:bldP spid="68670" grpId="0" animBg="1"/>
      <p:bldP spid="686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3300"/>
            </a:gs>
            <a:gs pos="100000">
              <a:srgbClr val="006666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77" name="Rectangle 81"/>
          <p:cNvSpPr>
            <a:spLocks noChangeArrowheads="1"/>
          </p:cNvSpPr>
          <p:nvPr/>
        </p:nvSpPr>
        <p:spPr bwMode="auto">
          <a:xfrm>
            <a:off x="323850" y="1484313"/>
            <a:ext cx="8064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anose="02020603050405020304" pitchFamily="18" charset="0"/>
              </a:rPr>
              <a:t>+ B và C nằm cùng phía đối với A.</a:t>
            </a:r>
          </a:p>
        </p:txBody>
      </p:sp>
      <p:sp>
        <p:nvSpPr>
          <p:cNvPr id="29778" name="Rectangle 82"/>
          <p:cNvSpPr>
            <a:spLocks noChangeArrowheads="1"/>
          </p:cNvSpPr>
          <p:nvPr/>
        </p:nvSpPr>
        <p:spPr bwMode="auto">
          <a:xfrm>
            <a:off x="363538" y="2060575"/>
            <a:ext cx="68945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anose="02020603050405020304" pitchFamily="18" charset="0"/>
                <a:sym typeface="Symbol" panose="05050102010706020507" pitchFamily="18" charset="2"/>
              </a:rPr>
              <a:t>+ A và C nằm cùng phía đối với B.</a:t>
            </a:r>
          </a:p>
        </p:txBody>
      </p:sp>
      <p:sp>
        <p:nvSpPr>
          <p:cNvPr id="29780" name="Rectangle 84"/>
          <p:cNvSpPr>
            <a:spLocks noChangeArrowheads="1"/>
          </p:cNvSpPr>
          <p:nvPr/>
        </p:nvSpPr>
        <p:spPr bwMode="auto">
          <a:xfrm>
            <a:off x="-252413" y="0"/>
            <a:ext cx="8137526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u="sng">
                <a:solidFill>
                  <a:srgbClr val="FFFF00"/>
                </a:solidFill>
                <a:latin typeface="Times New Roman" panose="02020603050405020304" pitchFamily="18" charset="0"/>
              </a:rPr>
              <a:t>2. Quan hệ giữa 3 điểm thẳng hàng</a:t>
            </a:r>
            <a:r>
              <a:rPr lang="en-US" altLang="en-US" sz="3600" b="1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9782" name="Rectangle 86"/>
          <p:cNvSpPr>
            <a:spLocks noChangeArrowheads="1"/>
          </p:cNvSpPr>
          <p:nvPr/>
        </p:nvSpPr>
        <p:spPr bwMode="auto">
          <a:xfrm>
            <a:off x="395288" y="2708275"/>
            <a:ext cx="68945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anose="02020603050405020304" pitchFamily="18" charset="0"/>
              </a:rPr>
              <a:t>+ A và B nằm khác phía đối với C.</a:t>
            </a:r>
          </a:p>
        </p:txBody>
      </p:sp>
      <p:sp>
        <p:nvSpPr>
          <p:cNvPr id="29788" name="Line 92"/>
          <p:cNvSpPr>
            <a:spLocks noChangeShapeType="1"/>
          </p:cNvSpPr>
          <p:nvPr/>
        </p:nvSpPr>
        <p:spPr bwMode="auto">
          <a:xfrm>
            <a:off x="755650" y="836613"/>
            <a:ext cx="6624638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790" name="Rectangle 94"/>
          <p:cNvSpPr>
            <a:spLocks noChangeArrowheads="1"/>
          </p:cNvSpPr>
          <p:nvPr/>
        </p:nvSpPr>
        <p:spPr bwMode="auto">
          <a:xfrm>
            <a:off x="430213" y="3429000"/>
            <a:ext cx="54689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latin typeface="Times New Roman" panose="02020603050405020304" pitchFamily="18" charset="0"/>
              </a:rPr>
              <a:t>+ C nằm giữa điểm A và B.</a:t>
            </a:r>
          </a:p>
        </p:txBody>
      </p:sp>
      <p:sp>
        <p:nvSpPr>
          <p:cNvPr id="29791" name="Rectangle 95"/>
          <p:cNvSpPr>
            <a:spLocks noChangeArrowheads="1"/>
          </p:cNvSpPr>
          <p:nvPr/>
        </p:nvSpPr>
        <p:spPr bwMode="auto">
          <a:xfrm>
            <a:off x="539750" y="4076700"/>
            <a:ext cx="2559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>
                <a:solidFill>
                  <a:srgbClr val="FFFF00"/>
                </a:solidFill>
                <a:latin typeface="Times New Roman" panose="02020603050405020304" pitchFamily="18" charset="0"/>
              </a:rPr>
              <a:t>* Nhận xét: </a:t>
            </a:r>
          </a:p>
        </p:txBody>
      </p:sp>
      <p:sp>
        <p:nvSpPr>
          <p:cNvPr id="29792" name="Rectangle 96"/>
          <p:cNvSpPr>
            <a:spLocks noChangeArrowheads="1"/>
          </p:cNvSpPr>
          <p:nvPr/>
        </p:nvSpPr>
        <p:spPr bwMode="auto">
          <a:xfrm>
            <a:off x="3348038" y="4046538"/>
            <a:ext cx="13858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latin typeface="Times New Roman" panose="02020603050405020304" pitchFamily="18" charset="0"/>
              </a:rPr>
              <a:t>(sgk) </a:t>
            </a:r>
          </a:p>
        </p:txBody>
      </p:sp>
      <p:sp>
        <p:nvSpPr>
          <p:cNvPr id="29793" name="Text Box 97"/>
          <p:cNvSpPr txBox="1">
            <a:spLocks noChangeArrowheads="1"/>
          </p:cNvSpPr>
          <p:nvPr/>
        </p:nvSpPr>
        <p:spPr bwMode="auto">
          <a:xfrm>
            <a:off x="2555875" y="384175"/>
            <a:ext cx="45783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CC00"/>
                </a:solidFill>
                <a:latin typeface="Times New Roman" panose="02020603050405020304" pitchFamily="18" charset="0"/>
              </a:rPr>
              <a:t>.           .                      .</a:t>
            </a:r>
          </a:p>
          <a:p>
            <a:pPr eaLnBrk="1" hangingPunct="1"/>
            <a:r>
              <a:rPr lang="en-US" altLang="en-US" sz="3600" b="1">
                <a:solidFill>
                  <a:srgbClr val="FFFF00"/>
                </a:solidFill>
                <a:latin typeface="Times New Roman" panose="02020603050405020304" pitchFamily="18" charset="0"/>
              </a:rPr>
              <a:t>A         C                     B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9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9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9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9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9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9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9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77" grpId="0"/>
      <p:bldP spid="29778" grpId="0"/>
      <p:bldP spid="29780" grpId="0"/>
      <p:bldP spid="29782" grpId="0"/>
      <p:bldP spid="29788" grpId="0" animBg="1"/>
      <p:bldP spid="29790" grpId="0"/>
      <p:bldP spid="29791" grpId="0"/>
      <p:bldP spid="29792" grpId="0"/>
      <p:bldP spid="297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00"/>
            </a:gs>
            <a:gs pos="100000">
              <a:srgbClr val="0066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169"/>
          <p:cNvSpPr txBox="1">
            <a:spLocks noChangeArrowheads="1"/>
          </p:cNvSpPr>
          <p:nvPr/>
        </p:nvSpPr>
        <p:spPr bwMode="auto">
          <a:xfrm>
            <a:off x="898525" y="2147888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>
              <a:latin typeface=".VnTime" panose="020B7200000000000000" pitchFamily="34" charset="0"/>
            </a:endParaRPr>
          </a:p>
        </p:txBody>
      </p:sp>
      <p:sp>
        <p:nvSpPr>
          <p:cNvPr id="8195" name="Rectangle 1217"/>
          <p:cNvSpPr>
            <a:spLocks noChangeArrowheads="1"/>
          </p:cNvSpPr>
          <p:nvPr/>
        </p:nvSpPr>
        <p:spPr bwMode="auto">
          <a:xfrm>
            <a:off x="0" y="-603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graphicFrame>
        <p:nvGraphicFramePr>
          <p:cNvPr id="8196" name="Object 1218"/>
          <p:cNvGraphicFramePr>
            <a:graphicFrameLocks noGrp="1" noChangeAspect="1"/>
          </p:cNvGraphicFramePr>
          <p:nvPr>
            <p:ph sz="half" idx="1"/>
          </p:nvPr>
        </p:nvGraphicFramePr>
        <p:xfrm>
          <a:off x="2413000" y="3527425"/>
          <a:ext cx="122238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1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527425"/>
                        <a:ext cx="122238" cy="23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1225"/>
          <p:cNvSpPr>
            <a:spLocks noChangeArrowheads="1"/>
          </p:cNvSpPr>
          <p:nvPr/>
        </p:nvSpPr>
        <p:spPr bwMode="auto">
          <a:xfrm>
            <a:off x="0" y="-603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926" name="AutoShape 1230"/>
          <p:cNvSpPr>
            <a:spLocks noChangeArrowheads="1"/>
          </p:cNvSpPr>
          <p:nvPr/>
        </p:nvSpPr>
        <p:spPr bwMode="auto">
          <a:xfrm>
            <a:off x="3292475" y="2917825"/>
            <a:ext cx="992188" cy="1447800"/>
          </a:xfrm>
          <a:prstGeom prst="flowChartConnector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927" name="Oval 1231"/>
          <p:cNvSpPr>
            <a:spLocks noChangeArrowheads="1"/>
          </p:cNvSpPr>
          <p:nvPr/>
        </p:nvSpPr>
        <p:spPr bwMode="auto">
          <a:xfrm rot="-2501023">
            <a:off x="6083300" y="2938463"/>
            <a:ext cx="1657350" cy="1109662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928" name="Text Box 1232"/>
          <p:cNvSpPr txBox="1">
            <a:spLocks noChangeArrowheads="1"/>
          </p:cNvSpPr>
          <p:nvPr/>
        </p:nvSpPr>
        <p:spPr bwMode="auto">
          <a:xfrm>
            <a:off x="971550" y="2740025"/>
            <a:ext cx="1676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      .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        B</a:t>
            </a:r>
          </a:p>
          <a:p>
            <a:pPr eaLnBrk="1" hangingPunct="1">
              <a:defRPr/>
            </a:pP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</a:t>
            </a:r>
          </a:p>
          <a:p>
            <a:pPr eaLnBrk="1" hangingPunct="1">
              <a:defRPr/>
            </a:pP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30929" name="Text Box 1233"/>
          <p:cNvSpPr txBox="1">
            <a:spLocks noChangeArrowheads="1"/>
          </p:cNvSpPr>
          <p:nvPr/>
        </p:nvSpPr>
        <p:spPr bwMode="auto">
          <a:xfrm>
            <a:off x="3221038" y="2924175"/>
            <a:ext cx="1893887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B     . A                    </a:t>
            </a:r>
          </a:p>
          <a:p>
            <a:pPr eaLnBrk="1" hangingPunct="1">
              <a:defRPr/>
            </a:pP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.</a:t>
            </a: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</a:t>
            </a:r>
          </a:p>
          <a:p>
            <a:pPr eaLnBrk="1" hangingPunct="1">
              <a:defRPr/>
            </a:pP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30930" name="Rectangle 1234"/>
          <p:cNvSpPr>
            <a:spLocks noChangeArrowheads="1"/>
          </p:cNvSpPr>
          <p:nvPr/>
        </p:nvSpPr>
        <p:spPr bwMode="auto">
          <a:xfrm>
            <a:off x="179388" y="1741488"/>
            <a:ext cx="89804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Điểm nào nằm giữa 2 điểm còn lại trong mỗi hình?</a:t>
            </a:r>
          </a:p>
        </p:txBody>
      </p:sp>
      <p:sp>
        <p:nvSpPr>
          <p:cNvPr id="30931" name="Text Box 1235"/>
          <p:cNvSpPr txBox="1">
            <a:spLocks noChangeArrowheads="1"/>
          </p:cNvSpPr>
          <p:nvPr/>
        </p:nvSpPr>
        <p:spPr bwMode="auto">
          <a:xfrm>
            <a:off x="6246813" y="2900363"/>
            <a:ext cx="2611437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            .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            C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</a:t>
            </a:r>
          </a:p>
          <a:p>
            <a:pPr eaLnBrk="1" hangingPunct="1">
              <a:defRPr/>
            </a:pP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8204" name="WordArt 1236"/>
          <p:cNvSpPr>
            <a:spLocks noChangeArrowheads="1" noChangeShapeType="1" noTextEdit="1"/>
          </p:cNvSpPr>
          <p:nvPr/>
        </p:nvSpPr>
        <p:spPr bwMode="auto">
          <a:xfrm>
            <a:off x="2555875" y="115888"/>
            <a:ext cx="316865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tập:</a:t>
            </a:r>
          </a:p>
        </p:txBody>
      </p:sp>
      <p:sp>
        <p:nvSpPr>
          <p:cNvPr id="30933" name="WordArt 1237"/>
          <p:cNvSpPr>
            <a:spLocks noChangeArrowheads="1" noChangeShapeType="1" noTextEdit="1"/>
          </p:cNvSpPr>
          <p:nvPr/>
        </p:nvSpPr>
        <p:spPr bwMode="auto">
          <a:xfrm>
            <a:off x="3578225" y="954088"/>
            <a:ext cx="12096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 </a:t>
            </a:r>
          </a:p>
        </p:txBody>
      </p:sp>
      <p:sp>
        <p:nvSpPr>
          <p:cNvPr id="30935" name="Rectangle 1239"/>
          <p:cNvSpPr>
            <a:spLocks noChangeArrowheads="1"/>
          </p:cNvSpPr>
          <p:nvPr/>
        </p:nvSpPr>
        <p:spPr bwMode="auto">
          <a:xfrm>
            <a:off x="179388" y="4786313"/>
            <a:ext cx="86407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Không có đ</a:t>
            </a:r>
            <a:r>
              <a:rPr lang="pt-B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iểm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nào nằm </a:t>
            </a:r>
            <a:r>
              <a:rPr lang="pt-B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giữa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2 đ</a:t>
            </a:r>
            <a:r>
              <a:rPr lang="pt-B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iểm</a:t>
            </a:r>
            <a:r>
              <a:rPr lang="pt-BR" altLang="en-US">
                <a:latin typeface="Times New Roman" panose="02020603050405020304" pitchFamily="18" charset="0"/>
              </a:rPr>
              <a:t> 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còn lại</a:t>
            </a:r>
          </a:p>
          <a:p>
            <a:pPr eaLnBrk="1" hangingPunct="1">
              <a:defRPr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( vì A, B, C </a:t>
            </a:r>
            <a:r>
              <a:rPr lang="pt-BR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không thẳng hàng)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0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0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0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6" grpId="0" animBg="1"/>
      <p:bldP spid="30927" grpId="0" animBg="1"/>
      <p:bldP spid="30928" grpId="0"/>
      <p:bldP spid="30929" grpId="0"/>
      <p:bldP spid="30930" grpId="0"/>
      <p:bldP spid="30931" grpId="0"/>
      <p:bldP spid="30933" grpId="0" animBg="1"/>
      <p:bldP spid="309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66"/>
            </a:gs>
            <a:gs pos="100000">
              <a:srgbClr val="003300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1"/>
          <p:cNvSpPr>
            <a:spLocks noChangeArrowheads="1"/>
          </p:cNvSpPr>
          <p:nvPr/>
        </p:nvSpPr>
        <p:spPr bwMode="auto">
          <a:xfrm>
            <a:off x="0" y="2249488"/>
            <a:ext cx="22494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4103" name="Rectangle 311"/>
          <p:cNvSpPr>
            <a:spLocks noChangeArrowheads="1"/>
          </p:cNvSpPr>
          <p:nvPr/>
        </p:nvSpPr>
        <p:spPr bwMode="auto">
          <a:xfrm>
            <a:off x="141288" y="1722438"/>
            <a:ext cx="8607425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Cho ba điểm M, N, P thẳng hàng, biết rằng điểm M không nằm giữa hai điểm N và P, điểm N không nằm giữa hai điểm M và P. Hỏi điểm nào nằm giữa hai điểm còn lại? Giải thích.</a:t>
            </a:r>
          </a:p>
        </p:txBody>
      </p:sp>
      <p:sp>
        <p:nvSpPr>
          <p:cNvPr id="9220" name="WordArt 313"/>
          <p:cNvSpPr>
            <a:spLocks noChangeArrowheads="1" noChangeShapeType="1" noTextEdit="1"/>
          </p:cNvSpPr>
          <p:nvPr/>
        </p:nvSpPr>
        <p:spPr bwMode="auto">
          <a:xfrm>
            <a:off x="2555875" y="115888"/>
            <a:ext cx="316865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tập:</a:t>
            </a:r>
          </a:p>
        </p:txBody>
      </p:sp>
      <p:sp>
        <p:nvSpPr>
          <p:cNvPr id="9221" name="WordArt 314"/>
          <p:cNvSpPr>
            <a:spLocks noChangeArrowheads="1" noChangeShapeType="1" noTextEdit="1"/>
          </p:cNvSpPr>
          <p:nvPr/>
        </p:nvSpPr>
        <p:spPr bwMode="auto">
          <a:xfrm>
            <a:off x="3578225" y="954088"/>
            <a:ext cx="12096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2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1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rgbClr val="0066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0" y="2249488"/>
            <a:ext cx="22494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243" name="WordArt 6"/>
          <p:cNvSpPr>
            <a:spLocks noChangeArrowheads="1" noChangeShapeType="1" noTextEdit="1"/>
          </p:cNvSpPr>
          <p:nvPr/>
        </p:nvSpPr>
        <p:spPr bwMode="auto">
          <a:xfrm>
            <a:off x="2268538" y="188913"/>
            <a:ext cx="403225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3:TRẮC NGHIỆM</a:t>
            </a:r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107950" y="922338"/>
            <a:ext cx="78359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4572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Cho 9 điểm như hình vẽ. Số đường thẳng đi </a:t>
            </a:r>
          </a:p>
          <a:p>
            <a:pPr eaLnBrk="1" hangingPunct="1">
              <a:defRPr/>
            </a:pPr>
            <a:r>
              <a:rPr lang="en-US" altLang="en-US" sz="32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qua ba điểm thẳng hàng là:     </a:t>
            </a:r>
          </a:p>
        </p:txBody>
      </p:sp>
      <p:pic>
        <p:nvPicPr>
          <p:cNvPr id="10245" name="Picture 18" descr="G_ANIM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22225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32" name="Line 20"/>
          <p:cNvSpPr>
            <a:spLocks noChangeShapeType="1"/>
          </p:cNvSpPr>
          <p:nvPr/>
        </p:nvSpPr>
        <p:spPr bwMode="auto">
          <a:xfrm flipV="1">
            <a:off x="4356100" y="2565400"/>
            <a:ext cx="3671888" cy="21590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34" name="Line 22"/>
          <p:cNvSpPr>
            <a:spLocks noChangeShapeType="1"/>
          </p:cNvSpPr>
          <p:nvPr/>
        </p:nvSpPr>
        <p:spPr bwMode="auto">
          <a:xfrm>
            <a:off x="6300788" y="2276475"/>
            <a:ext cx="0" cy="252095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41" name="Text Box 29"/>
          <p:cNvSpPr txBox="1">
            <a:spLocks noChangeArrowheads="1"/>
          </p:cNvSpPr>
          <p:nvPr/>
        </p:nvSpPr>
        <p:spPr bwMode="auto">
          <a:xfrm>
            <a:off x="4997450" y="2640013"/>
            <a:ext cx="287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FontTx/>
              <a:buChar char="•"/>
              <a:defRPr/>
            </a:pPr>
            <a:endParaRPr lang="en-US" altLang="en-US" sz="1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90144" name="Line 32"/>
          <p:cNvSpPr>
            <a:spLocks noChangeShapeType="1"/>
          </p:cNvSpPr>
          <p:nvPr/>
        </p:nvSpPr>
        <p:spPr bwMode="auto">
          <a:xfrm flipV="1">
            <a:off x="4643438" y="3573463"/>
            <a:ext cx="3168650" cy="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45" name="Line 33"/>
          <p:cNvSpPr>
            <a:spLocks noChangeShapeType="1"/>
          </p:cNvSpPr>
          <p:nvPr/>
        </p:nvSpPr>
        <p:spPr bwMode="auto">
          <a:xfrm flipV="1">
            <a:off x="4716463" y="2997200"/>
            <a:ext cx="3168650" cy="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46" name="Line 34"/>
          <p:cNvSpPr>
            <a:spLocks noChangeShapeType="1"/>
          </p:cNvSpPr>
          <p:nvPr/>
        </p:nvSpPr>
        <p:spPr bwMode="auto">
          <a:xfrm flipV="1">
            <a:off x="4859338" y="4221163"/>
            <a:ext cx="3168650" cy="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47" name="Line 35"/>
          <p:cNvSpPr>
            <a:spLocks noChangeShapeType="1"/>
          </p:cNvSpPr>
          <p:nvPr/>
        </p:nvSpPr>
        <p:spPr bwMode="auto">
          <a:xfrm>
            <a:off x="4787900" y="2492375"/>
            <a:ext cx="1944688" cy="2232025"/>
          </a:xfrm>
          <a:prstGeom prst="line">
            <a:avLst/>
          </a:prstGeom>
          <a:noFill/>
          <a:ln w="38100">
            <a:solidFill>
              <a:srgbClr val="99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48" name="Line 36"/>
          <p:cNvSpPr>
            <a:spLocks noChangeShapeType="1"/>
          </p:cNvSpPr>
          <p:nvPr/>
        </p:nvSpPr>
        <p:spPr bwMode="auto">
          <a:xfrm flipH="1">
            <a:off x="5940425" y="2492375"/>
            <a:ext cx="1800225" cy="2160588"/>
          </a:xfrm>
          <a:prstGeom prst="line">
            <a:avLst/>
          </a:prstGeom>
          <a:noFill/>
          <a:ln w="38100">
            <a:solidFill>
              <a:srgbClr val="99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49" name="Line 37"/>
          <p:cNvSpPr>
            <a:spLocks noChangeShapeType="1"/>
          </p:cNvSpPr>
          <p:nvPr/>
        </p:nvSpPr>
        <p:spPr bwMode="auto">
          <a:xfrm flipH="1">
            <a:off x="4859338" y="2420938"/>
            <a:ext cx="1944687" cy="2232025"/>
          </a:xfrm>
          <a:prstGeom prst="line">
            <a:avLst/>
          </a:prstGeom>
          <a:noFill/>
          <a:ln w="38100">
            <a:solidFill>
              <a:srgbClr val="99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50" name="Line 38"/>
          <p:cNvSpPr>
            <a:spLocks noChangeShapeType="1"/>
          </p:cNvSpPr>
          <p:nvPr/>
        </p:nvSpPr>
        <p:spPr bwMode="auto">
          <a:xfrm>
            <a:off x="5724525" y="2420938"/>
            <a:ext cx="2303463" cy="2376487"/>
          </a:xfrm>
          <a:prstGeom prst="line">
            <a:avLst/>
          </a:prstGeom>
          <a:noFill/>
          <a:ln w="38100">
            <a:solidFill>
              <a:srgbClr val="99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61" name="Line 49"/>
          <p:cNvSpPr>
            <a:spLocks noChangeShapeType="1"/>
          </p:cNvSpPr>
          <p:nvPr/>
        </p:nvSpPr>
        <p:spPr bwMode="auto">
          <a:xfrm>
            <a:off x="4572000" y="2636838"/>
            <a:ext cx="3600450" cy="1944687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0159" name="Text Box 47"/>
          <p:cNvSpPr txBox="1">
            <a:spLocks noChangeArrowheads="1"/>
          </p:cNvSpPr>
          <p:nvPr/>
        </p:nvSpPr>
        <p:spPr bwMode="auto">
          <a:xfrm>
            <a:off x="6156325" y="3711575"/>
            <a:ext cx="311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62" name="Text Box 50"/>
          <p:cNvSpPr txBox="1">
            <a:spLocks noChangeArrowheads="1"/>
          </p:cNvSpPr>
          <p:nvPr/>
        </p:nvSpPr>
        <p:spPr bwMode="auto">
          <a:xfrm>
            <a:off x="7332663" y="3711575"/>
            <a:ext cx="311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66" name="Text Box 54"/>
          <p:cNvSpPr txBox="1">
            <a:spLocks noChangeArrowheads="1"/>
          </p:cNvSpPr>
          <p:nvPr/>
        </p:nvSpPr>
        <p:spPr bwMode="auto">
          <a:xfrm>
            <a:off x="7158038" y="2451100"/>
            <a:ext cx="3238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67" name="Text Box 55"/>
          <p:cNvSpPr txBox="1">
            <a:spLocks noChangeArrowheads="1"/>
          </p:cNvSpPr>
          <p:nvPr/>
        </p:nvSpPr>
        <p:spPr bwMode="auto">
          <a:xfrm>
            <a:off x="6130925" y="2451100"/>
            <a:ext cx="3238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68" name="Text Box 56"/>
          <p:cNvSpPr txBox="1">
            <a:spLocks noChangeArrowheads="1"/>
          </p:cNvSpPr>
          <p:nvPr/>
        </p:nvSpPr>
        <p:spPr bwMode="auto">
          <a:xfrm>
            <a:off x="5594350" y="3076575"/>
            <a:ext cx="311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69" name="Text Box 57"/>
          <p:cNvSpPr txBox="1">
            <a:spLocks noChangeArrowheads="1"/>
          </p:cNvSpPr>
          <p:nvPr/>
        </p:nvSpPr>
        <p:spPr bwMode="auto">
          <a:xfrm>
            <a:off x="6697663" y="3068638"/>
            <a:ext cx="311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70" name="Text Box 58"/>
          <p:cNvSpPr txBox="1">
            <a:spLocks noChangeArrowheads="1"/>
          </p:cNvSpPr>
          <p:nvPr/>
        </p:nvSpPr>
        <p:spPr bwMode="auto">
          <a:xfrm>
            <a:off x="5081588" y="3711575"/>
            <a:ext cx="311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71" name="Text Box 59"/>
          <p:cNvSpPr txBox="1">
            <a:spLocks noChangeArrowheads="1"/>
          </p:cNvSpPr>
          <p:nvPr/>
        </p:nvSpPr>
        <p:spPr bwMode="auto">
          <a:xfrm>
            <a:off x="5070475" y="2451100"/>
            <a:ext cx="3238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4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72" name="Text Box 60"/>
          <p:cNvSpPr txBox="1">
            <a:spLocks noChangeArrowheads="1"/>
          </p:cNvSpPr>
          <p:nvPr/>
        </p:nvSpPr>
        <p:spPr bwMode="auto">
          <a:xfrm>
            <a:off x="6156325" y="3076575"/>
            <a:ext cx="311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40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0177" name="Text Box 65"/>
          <p:cNvSpPr txBox="1">
            <a:spLocks noChangeArrowheads="1"/>
          </p:cNvSpPr>
          <p:nvPr/>
        </p:nvSpPr>
        <p:spPr bwMode="auto">
          <a:xfrm>
            <a:off x="311150" y="2228850"/>
            <a:ext cx="481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a.</a:t>
            </a:r>
          </a:p>
        </p:txBody>
      </p:sp>
      <p:sp>
        <p:nvSpPr>
          <p:cNvPr id="90178" name="Text Box 66"/>
          <p:cNvSpPr txBox="1">
            <a:spLocks noChangeArrowheads="1"/>
          </p:cNvSpPr>
          <p:nvPr/>
        </p:nvSpPr>
        <p:spPr bwMode="auto">
          <a:xfrm>
            <a:off x="971550" y="225425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F3300"/>
                </a:solidFill>
              </a:rPr>
              <a:t>6</a:t>
            </a:r>
            <a:endParaRPr lang="en-US" altLang="en-US" sz="2800" b="1">
              <a:solidFill>
                <a:srgbClr val="FF3300"/>
              </a:solidFill>
            </a:endParaRPr>
          </a:p>
        </p:txBody>
      </p:sp>
      <p:sp>
        <p:nvSpPr>
          <p:cNvPr id="90179" name="Text Box 67"/>
          <p:cNvSpPr txBox="1">
            <a:spLocks noChangeArrowheads="1"/>
          </p:cNvSpPr>
          <p:nvPr/>
        </p:nvSpPr>
        <p:spPr bwMode="auto">
          <a:xfrm>
            <a:off x="331788" y="4522788"/>
            <a:ext cx="500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FF00"/>
                </a:solidFill>
              </a:rPr>
              <a:t>d.</a:t>
            </a:r>
          </a:p>
        </p:txBody>
      </p:sp>
      <p:sp>
        <p:nvSpPr>
          <p:cNvPr id="90180" name="Text Box 68"/>
          <p:cNvSpPr txBox="1">
            <a:spLocks noChangeArrowheads="1"/>
          </p:cNvSpPr>
          <p:nvPr/>
        </p:nvSpPr>
        <p:spPr bwMode="auto">
          <a:xfrm>
            <a:off x="900113" y="4502150"/>
            <a:ext cx="5810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0181" name="Text Box 69"/>
          <p:cNvSpPr txBox="1">
            <a:spLocks noChangeArrowheads="1"/>
          </p:cNvSpPr>
          <p:nvPr/>
        </p:nvSpPr>
        <p:spPr bwMode="auto">
          <a:xfrm>
            <a:off x="331788" y="2960688"/>
            <a:ext cx="500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9900"/>
                </a:solidFill>
              </a:rPr>
              <a:t>b.</a:t>
            </a:r>
          </a:p>
        </p:txBody>
      </p:sp>
      <p:sp>
        <p:nvSpPr>
          <p:cNvPr id="90182" name="Text Box 70"/>
          <p:cNvSpPr txBox="1">
            <a:spLocks noChangeArrowheads="1"/>
          </p:cNvSpPr>
          <p:nvPr/>
        </p:nvSpPr>
        <p:spPr bwMode="auto">
          <a:xfrm>
            <a:off x="995363" y="2960688"/>
            <a:ext cx="382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solidFill>
                  <a:srgbClr val="FF9900"/>
                </a:solidFill>
              </a:rPr>
              <a:t>9</a:t>
            </a:r>
            <a:endParaRPr lang="en-US" altLang="en-US" sz="2800" b="1">
              <a:solidFill>
                <a:srgbClr val="FF9900"/>
              </a:solidFill>
            </a:endParaRPr>
          </a:p>
        </p:txBody>
      </p:sp>
      <p:sp>
        <p:nvSpPr>
          <p:cNvPr id="90183" name="Text Box 71"/>
          <p:cNvSpPr txBox="1">
            <a:spLocks noChangeArrowheads="1"/>
          </p:cNvSpPr>
          <p:nvPr/>
        </p:nvSpPr>
        <p:spPr bwMode="auto">
          <a:xfrm>
            <a:off x="1004888" y="3744913"/>
            <a:ext cx="382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90184" name="Text Box 72"/>
          <p:cNvSpPr txBox="1">
            <a:spLocks noChangeArrowheads="1"/>
          </p:cNvSpPr>
          <p:nvPr/>
        </p:nvSpPr>
        <p:spPr bwMode="auto">
          <a:xfrm>
            <a:off x="327025" y="3752850"/>
            <a:ext cx="481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hlink"/>
                </a:solidFill>
              </a:rPr>
              <a:t>c.</a:t>
            </a:r>
          </a:p>
        </p:txBody>
      </p:sp>
      <p:sp>
        <p:nvSpPr>
          <p:cNvPr id="90185" name="Text Box 73"/>
          <p:cNvSpPr txBox="1">
            <a:spLocks noChangeArrowheads="1"/>
          </p:cNvSpPr>
          <p:nvPr/>
        </p:nvSpPr>
        <p:spPr bwMode="auto">
          <a:xfrm>
            <a:off x="2011363" y="2176463"/>
            <a:ext cx="688975" cy="528637"/>
          </a:xfrm>
          <a:prstGeom prst="rect">
            <a:avLst/>
          </a:prstGeom>
          <a:solidFill>
            <a:srgbClr val="006666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sai</a:t>
            </a:r>
          </a:p>
        </p:txBody>
      </p:sp>
      <p:sp>
        <p:nvSpPr>
          <p:cNvPr id="90186" name="Text Box 74"/>
          <p:cNvSpPr txBox="1">
            <a:spLocks noChangeArrowheads="1"/>
          </p:cNvSpPr>
          <p:nvPr/>
        </p:nvSpPr>
        <p:spPr bwMode="auto">
          <a:xfrm>
            <a:off x="1981200" y="2924175"/>
            <a:ext cx="688975" cy="528638"/>
          </a:xfrm>
          <a:prstGeom prst="rect">
            <a:avLst/>
          </a:prstGeom>
          <a:solidFill>
            <a:srgbClr val="006666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sai</a:t>
            </a:r>
          </a:p>
        </p:txBody>
      </p:sp>
      <p:sp>
        <p:nvSpPr>
          <p:cNvPr id="90187" name="Text Box 75"/>
          <p:cNvSpPr txBox="1">
            <a:spLocks noChangeArrowheads="1"/>
          </p:cNvSpPr>
          <p:nvPr/>
        </p:nvSpPr>
        <p:spPr bwMode="auto">
          <a:xfrm>
            <a:off x="1973263" y="3695700"/>
            <a:ext cx="688975" cy="528638"/>
          </a:xfrm>
          <a:prstGeom prst="rect">
            <a:avLst/>
          </a:prstGeom>
          <a:solidFill>
            <a:srgbClr val="006666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sai</a:t>
            </a:r>
          </a:p>
        </p:txBody>
      </p:sp>
      <p:sp>
        <p:nvSpPr>
          <p:cNvPr id="90188" name="Text Box 76"/>
          <p:cNvSpPr txBox="1">
            <a:spLocks noChangeArrowheads="1"/>
          </p:cNvSpPr>
          <p:nvPr/>
        </p:nvSpPr>
        <p:spPr bwMode="auto">
          <a:xfrm>
            <a:off x="1916113" y="4481513"/>
            <a:ext cx="1073150" cy="53816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đúng</a:t>
            </a:r>
          </a:p>
        </p:txBody>
      </p:sp>
      <p:sp>
        <p:nvSpPr>
          <p:cNvPr id="90190" name="Oval 78"/>
          <p:cNvSpPr>
            <a:spLocks noChangeArrowheads="1"/>
          </p:cNvSpPr>
          <p:nvPr/>
        </p:nvSpPr>
        <p:spPr bwMode="auto">
          <a:xfrm>
            <a:off x="323850" y="4575175"/>
            <a:ext cx="503238" cy="482600"/>
          </a:xfrm>
          <a:prstGeom prst="ellips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0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0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0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0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0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0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90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0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9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9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9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9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9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9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9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90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90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9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9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9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90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90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90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9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9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9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90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9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0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0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90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901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77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90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9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90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79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90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 nodeType="clickPar">
                      <p:stCondLst>
                        <p:cond delay="0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90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90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901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84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90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90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90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901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81"/>
                  </p:tgtEl>
                </p:cond>
              </p:nextCondLst>
            </p:seq>
          </p:childTnLst>
        </p:cTn>
      </p:par>
    </p:tnLst>
    <p:bldLst>
      <p:bldP spid="90120" grpId="0"/>
      <p:bldP spid="90132" grpId="0" animBg="1"/>
      <p:bldP spid="90134" grpId="0" animBg="1"/>
      <p:bldP spid="90144" grpId="0" animBg="1"/>
      <p:bldP spid="90145" grpId="0" animBg="1"/>
      <p:bldP spid="90146" grpId="0" animBg="1"/>
      <p:bldP spid="90147" grpId="0" animBg="1"/>
      <p:bldP spid="90148" grpId="0" animBg="1"/>
      <p:bldP spid="90149" grpId="0" animBg="1"/>
      <p:bldP spid="90150" grpId="0" animBg="1"/>
      <p:bldP spid="90161" grpId="0" animBg="1"/>
      <p:bldP spid="90159" grpId="0"/>
      <p:bldP spid="90162" grpId="0"/>
      <p:bldP spid="90166" grpId="0"/>
      <p:bldP spid="90167" grpId="0"/>
      <p:bldP spid="90168" grpId="0"/>
      <p:bldP spid="90169" grpId="0"/>
      <p:bldP spid="90170" grpId="0"/>
      <p:bldP spid="90171" grpId="0"/>
      <p:bldP spid="90172" grpId="0"/>
      <p:bldP spid="90177" grpId="0"/>
      <p:bldP spid="90178" grpId="0"/>
      <p:bldP spid="90179" grpId="0"/>
      <p:bldP spid="90180" grpId="0"/>
      <p:bldP spid="90181" grpId="0"/>
      <p:bldP spid="90182" grpId="0"/>
      <p:bldP spid="90183" grpId="0"/>
      <p:bldP spid="90184" grpId="0"/>
      <p:bldP spid="90185" grpId="0" animBg="1"/>
      <p:bldP spid="90186" grpId="0" animBg="1"/>
      <p:bldP spid="90187" grpId="0" animBg="1"/>
      <p:bldP spid="90188" grpId="0" animBg="1"/>
      <p:bldP spid="901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rgbClr val="0033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2268538" y="44450"/>
            <a:ext cx="5040312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3300"/>
                    </a:gs>
                  </a:gsLst>
                  <a:lin ang="27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NHÓM: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2249488"/>
            <a:ext cx="22494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539750" y="188913"/>
            <a:ext cx="1295400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00FFFF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5E9E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4 </a:t>
            </a:r>
          </a:p>
        </p:txBody>
      </p:sp>
      <p:grpSp>
        <p:nvGrpSpPr>
          <p:cNvPr id="91162" name="Group 26"/>
          <p:cNvGrpSpPr>
            <a:grpSpLocks/>
          </p:cNvGrpSpPr>
          <p:nvPr/>
        </p:nvGrpSpPr>
        <p:grpSpPr bwMode="auto">
          <a:xfrm>
            <a:off x="-252413" y="620713"/>
            <a:ext cx="9180513" cy="4868862"/>
            <a:chOff x="-1973" y="681"/>
            <a:chExt cx="5783" cy="3067"/>
          </a:xfrm>
        </p:grpSpPr>
        <p:sp>
          <p:nvSpPr>
            <p:cNvPr id="91141" name="Rectangle 5"/>
            <p:cNvSpPr>
              <a:spLocks noChangeArrowheads="1"/>
            </p:cNvSpPr>
            <p:nvPr/>
          </p:nvSpPr>
          <p:spPr bwMode="auto">
            <a:xfrm>
              <a:off x="-1973" y="681"/>
              <a:ext cx="5783" cy="30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marL="4572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  <a:tab pos="539750" algn="l"/>
                </a:tabLs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eaLnBrk="1" hangingPunct="1">
                <a:defRPr/>
              </a:pP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</a:t>
              </a:r>
              <a:r>
                <a:rPr lang="en-US" altLang="en-US" sz="3200" b="1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Cho 5 điểm M, N, P,Q, R sao cho M  nằm giữa N và P; Q nằm giữa M và N; R nằm giữa</a:t>
              </a:r>
              <a:r>
                <a:rPr lang="en-US" altLang="en-US" sz="3200" smtClean="0">
                  <a:solidFill>
                    <a:srgbClr val="FFFF66"/>
                  </a:solidFill>
                </a:rPr>
                <a:t> </a:t>
              </a:r>
              <a:r>
                <a:rPr lang="en-US" altLang="en-US" sz="3200" b="1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 và Q. </a:t>
              </a:r>
            </a:p>
            <a:p>
              <a:pPr algn="just" eaLnBrk="1" hangingPunct="1">
                <a:defRPr/>
              </a:pP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</a:t>
              </a:r>
              <a:r>
                <a:rPr lang="en-US" altLang="en-US" sz="3200" b="1" smtClean="0">
                  <a:solidFill>
                    <a:srgbClr val="FFCC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Điền Đ</a:t>
              </a:r>
              <a:r>
                <a:rPr lang="en-US" altLang="en-US" sz="3200" smtClean="0">
                  <a:solidFill>
                    <a:srgbClr val="FFCC99"/>
                  </a:solidFill>
                </a:rPr>
                <a:t> </a:t>
              </a:r>
              <a:r>
                <a:rPr lang="en-US" altLang="en-US" sz="3200" b="1" smtClean="0">
                  <a:solidFill>
                    <a:srgbClr val="FFCC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(đúng ) hoặc S (sai) vào ô  trống: </a:t>
              </a:r>
            </a:p>
            <a:p>
              <a:pPr algn="just" eaLnBrk="1" hangingPunct="1">
                <a:lnSpc>
                  <a:spcPct val="170000"/>
                </a:lnSpc>
                <a:defRPr/>
              </a:pPr>
              <a:r>
                <a:rPr lang="en-US" altLang="en-US" sz="3200" b="1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</a:t>
              </a: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a/ R nằm giữa</a:t>
              </a:r>
              <a:r>
                <a:rPr lang="en-US" altLang="en-US" sz="3200" smtClean="0"/>
                <a:t> </a:t>
              </a: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 và P</a:t>
              </a:r>
            </a:p>
            <a:p>
              <a:pPr algn="just" eaLnBrk="1" hangingPunct="1">
                <a:lnSpc>
                  <a:spcPct val="170000"/>
                </a:lnSpc>
                <a:defRPr/>
              </a:pP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b/ N nằm giữa</a:t>
              </a:r>
              <a:r>
                <a:rPr lang="en-US" altLang="en-US" sz="3200" smtClean="0"/>
                <a:t> </a:t>
              </a: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 và Q</a:t>
              </a:r>
            </a:p>
            <a:p>
              <a:pPr algn="just" eaLnBrk="1" hangingPunct="1">
                <a:lnSpc>
                  <a:spcPct val="170000"/>
                </a:lnSpc>
                <a:defRPr/>
              </a:pP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c/ M nằm giữa</a:t>
              </a:r>
              <a:r>
                <a:rPr lang="en-US" altLang="en-US" sz="3200" smtClean="0"/>
                <a:t> </a:t>
              </a: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Q và P</a:t>
              </a:r>
            </a:p>
            <a:p>
              <a:pPr algn="just" eaLnBrk="1" hangingPunct="1">
                <a:lnSpc>
                  <a:spcPct val="170000"/>
                </a:lnSpc>
                <a:defRPr/>
              </a:pPr>
              <a:r>
                <a:rPr lang="en-US" altLang="en-US" sz="3200" b="1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d/ N và Q nằm cùng phía đối với R</a:t>
              </a:r>
            </a:p>
          </p:txBody>
        </p:sp>
        <p:sp>
          <p:nvSpPr>
            <p:cNvPr id="11277" name="Rectangle 6"/>
            <p:cNvSpPr>
              <a:spLocks noChangeArrowheads="1"/>
            </p:cNvSpPr>
            <p:nvPr/>
          </p:nvSpPr>
          <p:spPr bwMode="auto">
            <a:xfrm>
              <a:off x="2225" y="1752"/>
              <a:ext cx="611" cy="363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278" name="Rectangle 10"/>
            <p:cNvSpPr>
              <a:spLocks noChangeArrowheads="1"/>
            </p:cNvSpPr>
            <p:nvPr/>
          </p:nvSpPr>
          <p:spPr bwMode="auto">
            <a:xfrm>
              <a:off x="2225" y="2296"/>
              <a:ext cx="611" cy="363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279" name="Rectangle 11"/>
            <p:cNvSpPr>
              <a:spLocks noChangeArrowheads="1"/>
            </p:cNvSpPr>
            <p:nvPr/>
          </p:nvSpPr>
          <p:spPr bwMode="auto">
            <a:xfrm>
              <a:off x="2225" y="2840"/>
              <a:ext cx="611" cy="363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280" name="Rectangle 12"/>
            <p:cNvSpPr>
              <a:spLocks noChangeArrowheads="1"/>
            </p:cNvSpPr>
            <p:nvPr/>
          </p:nvSpPr>
          <p:spPr bwMode="auto">
            <a:xfrm>
              <a:off x="2225" y="3385"/>
              <a:ext cx="611" cy="363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  <a:contourClr>
                <a:schemeClr val="accent1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6659563" y="2362200"/>
            <a:ext cx="477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alt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Đ</a:t>
            </a:r>
            <a:endParaRPr lang="en-US" altLang="en-US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6659563" y="4019550"/>
            <a:ext cx="477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91152" name="Text Box 16"/>
          <p:cNvSpPr txBox="1">
            <a:spLocks noChangeArrowheads="1"/>
          </p:cNvSpPr>
          <p:nvPr/>
        </p:nvSpPr>
        <p:spPr bwMode="auto">
          <a:xfrm>
            <a:off x="6659563" y="4883150"/>
            <a:ext cx="477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alt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Đ</a:t>
            </a:r>
            <a:endParaRPr lang="en-US" altLang="en-US" b="1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91153" name="Text Box 17"/>
          <p:cNvSpPr txBox="1">
            <a:spLocks noChangeArrowheads="1"/>
          </p:cNvSpPr>
          <p:nvPr/>
        </p:nvSpPr>
        <p:spPr bwMode="auto">
          <a:xfrm>
            <a:off x="6680200" y="3155950"/>
            <a:ext cx="4095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91158" name="Line 22"/>
          <p:cNvSpPr>
            <a:spLocks noChangeShapeType="1"/>
          </p:cNvSpPr>
          <p:nvPr/>
        </p:nvSpPr>
        <p:spPr bwMode="auto">
          <a:xfrm flipV="1">
            <a:off x="755650" y="5632450"/>
            <a:ext cx="8101013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159" name="Text Box 23"/>
          <p:cNvSpPr txBox="1">
            <a:spLocks noChangeArrowheads="1"/>
          </p:cNvSpPr>
          <p:nvPr/>
        </p:nvSpPr>
        <p:spPr bwMode="auto">
          <a:xfrm>
            <a:off x="2124075" y="5229225"/>
            <a:ext cx="55800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    .        .           .                      .</a:t>
            </a:r>
          </a:p>
          <a:p>
            <a:pPr eaLnBrk="1" hangingPunct="1">
              <a:defRPr/>
            </a:pPr>
            <a:r>
              <a:rPr lang="en-US" altLang="en-US" b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N    Q      R          M                  P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1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1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1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1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0" grpId="0"/>
      <p:bldP spid="91151" grpId="0"/>
      <p:bldP spid="91152" grpId="0"/>
      <p:bldP spid="91153" grpId="0"/>
      <p:bldP spid="91158" grpId="0" animBg="1"/>
      <p:bldP spid="911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3059113" y="188913"/>
            <a:ext cx="244951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 cap="sq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5: </a:t>
            </a:r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0" y="812800"/>
            <a:ext cx="5151438" cy="501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72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tabLst>
                <a:tab pos="180975" algn="l"/>
                <a:tab pos="5397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Nhìn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hình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vẽ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trả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lời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các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câu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hỏi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sau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endParaRPr lang="pt-BR" altLang="en-US" sz="32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pt-BR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a)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Những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điểm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nào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thẳng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hàng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endParaRPr lang="pt-BR" altLang="en-US" sz="32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>
              <a:defRPr/>
            </a:pP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b)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Điểm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nào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nằm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giữa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hai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điểm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  <a:p>
            <a:pPr algn="just">
              <a:defRPr/>
            </a:pP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c) Hai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điểm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nào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nằm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cùng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phía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đối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với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điểm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thứ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ba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  <a:endParaRPr lang="pt-BR" altLang="en-US" sz="32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d)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Điểm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nào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không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thẳng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hàng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với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hai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điểm</a:t>
            </a:r>
            <a:r>
              <a:rPr lang="en-US" alt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E, F?</a:t>
            </a:r>
          </a:p>
        </p:txBody>
      </p:sp>
      <p:sp>
        <p:nvSpPr>
          <p:cNvPr id="100356" name="Line 4"/>
          <p:cNvSpPr>
            <a:spLocks noChangeShapeType="1"/>
          </p:cNvSpPr>
          <p:nvPr/>
        </p:nvSpPr>
        <p:spPr bwMode="auto">
          <a:xfrm flipV="1">
            <a:off x="5148263" y="1557338"/>
            <a:ext cx="2160587" cy="360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57" name="Line 5"/>
          <p:cNvSpPr>
            <a:spLocks noChangeShapeType="1"/>
          </p:cNvSpPr>
          <p:nvPr/>
        </p:nvSpPr>
        <p:spPr bwMode="auto">
          <a:xfrm>
            <a:off x="5292725" y="2060575"/>
            <a:ext cx="3167063" cy="1873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58" name="Line 6"/>
          <p:cNvSpPr>
            <a:spLocks noChangeShapeType="1"/>
          </p:cNvSpPr>
          <p:nvPr/>
        </p:nvSpPr>
        <p:spPr bwMode="auto">
          <a:xfrm flipV="1">
            <a:off x="4932363" y="3357563"/>
            <a:ext cx="338455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59" name="Line 7"/>
          <p:cNvSpPr>
            <a:spLocks noChangeShapeType="1"/>
          </p:cNvSpPr>
          <p:nvPr/>
        </p:nvSpPr>
        <p:spPr bwMode="auto">
          <a:xfrm flipV="1">
            <a:off x="5148263" y="1557338"/>
            <a:ext cx="2160587" cy="3600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0" name="Line 8"/>
          <p:cNvSpPr>
            <a:spLocks noChangeShapeType="1"/>
          </p:cNvSpPr>
          <p:nvPr/>
        </p:nvSpPr>
        <p:spPr bwMode="auto">
          <a:xfrm>
            <a:off x="6443663" y="1628775"/>
            <a:ext cx="360362" cy="3600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>
            <a:off x="5292725" y="2060575"/>
            <a:ext cx="3167063" cy="1873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2" name="Line 10"/>
          <p:cNvSpPr>
            <a:spLocks noChangeShapeType="1"/>
          </p:cNvSpPr>
          <p:nvPr/>
        </p:nvSpPr>
        <p:spPr bwMode="auto">
          <a:xfrm flipV="1">
            <a:off x="4932363" y="3357563"/>
            <a:ext cx="338455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3" name="Line 11"/>
          <p:cNvSpPr>
            <a:spLocks noChangeShapeType="1"/>
          </p:cNvSpPr>
          <p:nvPr/>
        </p:nvSpPr>
        <p:spPr bwMode="auto">
          <a:xfrm flipV="1">
            <a:off x="5148263" y="2420938"/>
            <a:ext cx="3168650" cy="2376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5688013" y="2341563"/>
            <a:ext cx="11509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A </a:t>
            </a:r>
            <a:r>
              <a:rPr lang="en-US" alt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en-US" alt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</a:t>
            </a:r>
          </a:p>
        </p:txBody>
      </p:sp>
      <p:sp>
        <p:nvSpPr>
          <p:cNvPr id="100365" name="Text Box 13"/>
          <p:cNvSpPr txBox="1">
            <a:spLocks noChangeArrowheads="1"/>
          </p:cNvSpPr>
          <p:nvPr/>
        </p:nvSpPr>
        <p:spPr bwMode="auto">
          <a:xfrm>
            <a:off x="7121525" y="2693988"/>
            <a:ext cx="979488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30000"/>
              </a:lnSpc>
              <a:defRPr/>
            </a:pPr>
            <a:r>
              <a:rPr lang="en-US" alt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F</a:t>
            </a:r>
          </a:p>
          <a:p>
            <a:pPr eaLnBrk="1" hangingPunct="1">
              <a:lnSpc>
                <a:spcPct val="30000"/>
              </a:lnSpc>
              <a:defRPr/>
            </a:pP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 sz="36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en-US" altLang="en-US" sz="28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7077075" y="3008313"/>
            <a:ext cx="1223963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en-US" alt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D                     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5426075" y="3524250"/>
            <a:ext cx="1150938" cy="38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30000"/>
              </a:lnSpc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B</a:t>
            </a:r>
          </a:p>
          <a:p>
            <a:pPr eaLnBrk="1" hangingPunct="1">
              <a:lnSpc>
                <a:spcPct val="30000"/>
              </a:lnSpc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r>
              <a:rPr lang="en-US" alt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6229350" y="3397250"/>
            <a:ext cx="1150938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60000"/>
              </a:lnSpc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36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60000"/>
              </a:lnSpc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C </a:t>
            </a:r>
            <a:r>
              <a:rPr lang="en-US" alt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5148263" y="4310063"/>
            <a:ext cx="11509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40000"/>
              </a:lnSpc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36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40000"/>
              </a:lnSpc>
              <a:defRPr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E </a:t>
            </a:r>
            <a:r>
              <a:rPr lang="en-US" altLang="en-US" sz="36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/>
      <p:bldP spid="100356" grpId="0" animBg="1"/>
      <p:bldP spid="100357" grpId="0" animBg="1"/>
      <p:bldP spid="100358" grpId="0" animBg="1"/>
      <p:bldP spid="100359" grpId="0" animBg="1"/>
      <p:bldP spid="100360" grpId="0" animBg="1"/>
      <p:bldP spid="100361" grpId="0" animBg="1"/>
      <p:bldP spid="100362" grpId="0" animBg="1"/>
      <p:bldP spid="100363" grpId="0" animBg="1"/>
      <p:bldP spid="100364" grpId="0"/>
      <p:bldP spid="100365" grpId="0"/>
      <p:bldP spid="100366" grpId="0"/>
      <p:bldP spid="100367" grpId="0"/>
      <p:bldP spid="100368" grpId="0"/>
      <p:bldP spid="100369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3946</TotalTime>
  <Words>565</Words>
  <Application>Microsoft Office PowerPoint</Application>
  <PresentationFormat>On-screen Show (4:3)</PresentationFormat>
  <Paragraphs>110</Paragraphs>
  <Slides>9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.VnTime</vt:lpstr>
      <vt:lpstr>Arial</vt:lpstr>
      <vt:lpstr>Symbol</vt:lpstr>
      <vt:lpstr>Tahoma</vt:lpstr>
      <vt:lpstr>Times New Roman</vt:lpstr>
      <vt:lpstr>Mountain Top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t60.d8</dc:title>
  <dc:creator>Tôn Nữ Bích Vân</dc:creator>
  <cp:lastModifiedBy>ADMIN</cp:lastModifiedBy>
  <cp:revision>144</cp:revision>
  <cp:lastPrinted>1601-01-01T00:00:00Z</cp:lastPrinted>
  <dcterms:created xsi:type="dcterms:W3CDTF">2003-03-22T13:40:28Z</dcterms:created>
  <dcterms:modified xsi:type="dcterms:W3CDTF">2020-10-19T11:13:55Z</dcterms:modified>
</cp:coreProperties>
</file>